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sldIdLst>
    <p:sldId id="40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97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C495E-27D7-4733-8D06-55FEA0D47867}" type="datetimeFigureOut">
              <a:rPr lang="ko-KR" altLang="en-US" smtClean="0"/>
              <a:t>2022-09-13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11716-C6E9-4FCA-A4EE-91EC67BCC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82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6537C5-E2EA-4CA0-8154-B6770D69A40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46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0446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1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44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397"/>
          <a:stretch/>
        </p:blipFill>
        <p:spPr>
          <a:xfrm>
            <a:off x="0" y="6542314"/>
            <a:ext cx="9144000" cy="315686"/>
          </a:xfrm>
          <a:prstGeom prst="rect">
            <a:avLst/>
          </a:prstGeom>
        </p:spPr>
      </p:pic>
      <p:grpSp>
        <p:nvGrpSpPr>
          <p:cNvPr id="9" name="그룹 8"/>
          <p:cNvGrpSpPr/>
          <p:nvPr userDrawn="1"/>
        </p:nvGrpSpPr>
        <p:grpSpPr>
          <a:xfrm>
            <a:off x="3984557" y="6677297"/>
            <a:ext cx="1174889" cy="45720"/>
            <a:chOff x="3743597" y="6677297"/>
            <a:chExt cx="1174889" cy="45720"/>
          </a:xfrm>
        </p:grpSpPr>
        <p:sp>
          <p:nvSpPr>
            <p:cNvPr id="11" name="타원 10"/>
            <p:cNvSpPr/>
            <p:nvPr/>
          </p:nvSpPr>
          <p:spPr>
            <a:xfrm>
              <a:off x="3743597" y="6677297"/>
              <a:ext cx="45720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타원 11"/>
            <p:cNvSpPr/>
            <p:nvPr/>
          </p:nvSpPr>
          <p:spPr>
            <a:xfrm>
              <a:off x="4872766" y="6677297"/>
              <a:ext cx="45720" cy="457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89430" y="6235166"/>
            <a:ext cx="823579" cy="21289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60718" y="6448066"/>
            <a:ext cx="2057400" cy="36512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Page</a:t>
            </a:r>
            <a:r>
              <a:rPr lang="en-US" altLang="ko-KR" b="1" dirty="0">
                <a:solidFill>
                  <a:schemeClr val="bg1"/>
                </a:solidFill>
                <a:latin typeface="+mn-ea"/>
                <a:cs typeface="Arial" pitchFamily="34" charset="0"/>
              </a:rPr>
              <a:t> </a:t>
            </a:r>
            <a:fld id="{D365E33E-C2C4-4C03-9F4A-8C5989E62D03}" type="slidenum">
              <a:rPr lang="ko-KR" altLang="en-US" sz="1100" smtClean="0">
                <a:solidFill>
                  <a:schemeClr val="bg1"/>
                </a:solidFill>
                <a:latin typeface="+mn-ea"/>
                <a:cs typeface="Arial" pitchFamily="34" charset="0"/>
              </a:rPr>
              <a:pPr algn="ctr">
                <a:lnSpc>
                  <a:spcPct val="120000"/>
                </a:lnSpc>
              </a:pPr>
              <a:t>‹#›</a:t>
            </a:fld>
            <a:endParaRPr lang="ko-KR" altLang="en-US" sz="1100" dirty="0">
              <a:solidFill>
                <a:schemeClr val="bg1"/>
              </a:solidFill>
              <a:latin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1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12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86931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8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7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80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5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0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184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5E33E-C2C4-4C03-9F4A-8C5989E62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0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4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62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ko-KR" sz="11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Page</a:t>
            </a:r>
            <a:r>
              <a:rPr lang="en-US" altLang="ko-KR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fld id="{D365E33E-C2C4-4C03-9F4A-8C5989E62D03}" type="slidenum">
              <a:rPr lang="ko-KR" altLang="en-US" sz="11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pPr algn="ctr">
                <a:lnSpc>
                  <a:spcPct val="120000"/>
                </a:lnSpc>
              </a:pPr>
              <a:t>1</a:t>
            </a:fld>
            <a:endParaRPr lang="ko-KR" altLang="en-US" sz="11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7418" y="165232"/>
            <a:ext cx="9144000" cy="612645"/>
          </a:xfrm>
          <a:prstGeom prst="rect">
            <a:avLst/>
          </a:prstGeom>
        </p:spPr>
        <p:txBody>
          <a:bodyPr wrap="square" lIns="288000" tIns="180000" rIns="0" bIns="0" rtlCol="0" anchor="ctr">
            <a:spAutoFit/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r>
              <a:rPr lang="en-US" altLang="ko-KR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r>
              <a:rPr lang="ko-KR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커리큘럼 상세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AC8CA6-8F1A-43DE-9942-D4F39CA9B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160586"/>
              </p:ext>
            </p:extLst>
          </p:nvPr>
        </p:nvGraphicFramePr>
        <p:xfrm>
          <a:off x="468311" y="1352052"/>
          <a:ext cx="8315765" cy="5175396"/>
        </p:xfrm>
        <a:graphic>
          <a:graphicData uri="http://schemas.openxmlformats.org/drawingml/2006/table">
            <a:tbl>
              <a:tblPr/>
              <a:tblGrid>
                <a:gridCol w="710685">
                  <a:extLst>
                    <a:ext uri="{9D8B030D-6E8A-4147-A177-3AD203B41FA5}">
                      <a16:colId xmlns:a16="http://schemas.microsoft.com/office/drawing/2014/main" val="2534238406"/>
                    </a:ext>
                  </a:extLst>
                </a:gridCol>
                <a:gridCol w="2813868">
                  <a:extLst>
                    <a:ext uri="{9D8B030D-6E8A-4147-A177-3AD203B41FA5}">
                      <a16:colId xmlns:a16="http://schemas.microsoft.com/office/drawing/2014/main" val="1474572235"/>
                    </a:ext>
                  </a:extLst>
                </a:gridCol>
                <a:gridCol w="808057">
                  <a:extLst>
                    <a:ext uri="{9D8B030D-6E8A-4147-A177-3AD203B41FA5}">
                      <a16:colId xmlns:a16="http://schemas.microsoft.com/office/drawing/2014/main" val="1682831410"/>
                    </a:ext>
                  </a:extLst>
                </a:gridCol>
                <a:gridCol w="3983155">
                  <a:extLst>
                    <a:ext uri="{9D8B030D-6E8A-4147-A177-3AD203B41FA5}">
                      <a16:colId xmlns:a16="http://schemas.microsoft.com/office/drawing/2014/main" val="2174083588"/>
                    </a:ext>
                  </a:extLst>
                </a:gridCol>
              </a:tblGrid>
              <a:tr h="759550"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algn="ctr" fontAlgn="ctr"/>
                      <a:r>
                        <a:rPr lang="ko-KR" altLang="en-US" sz="900" b="1" i="0" u="none" strike="noStrike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교육 목표</a:t>
                      </a:r>
                      <a:endParaRPr lang="en-US" altLang="ko-KR" sz="900" b="1" i="0" u="none" strike="noStrike" spc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err="1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Fluentd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의 장점을 학습하고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파이프라인을 생성할 수 있습니다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err="1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Fluentd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 plugin 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활용할 수 있다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.</a:t>
                      </a:r>
                    </a:p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서버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, DB, Web 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서버 등 다양한 로그를 수집하여 데이터를 시각화하고 분석 할 수 있습니다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rgbClr val="002060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446809"/>
                  </a:ext>
                </a:extLst>
              </a:tr>
              <a:tr h="1130046"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 기간</a:t>
                      </a:r>
                      <a:endParaRPr lang="en-US" altLang="ko-KR" sz="900" b="1" u="none" strike="noStrike" kern="1200" spc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"/>
                          <a:sym typeface="Arial"/>
                        </a:rPr>
                        <a:t>1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"/>
                          <a:sym typeface="Arial"/>
                        </a:rPr>
                        <a:t>일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"/>
                          <a:sym typeface="Arial"/>
                        </a:rPr>
                        <a:t>, 7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"/>
                          <a:sym typeface="Arial"/>
                        </a:rPr>
                        <a:t>시간</a:t>
                      </a:r>
                      <a:endParaRPr lang="en-US" altLang="ko-KR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"/>
                        <a:sym typeface="Arial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선수 지식</a:t>
                      </a:r>
                      <a:endParaRPr kumimoji="0" lang="en-US" altLang="ko-KR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 요건</a:t>
                      </a:r>
                      <a:r>
                        <a:rPr kumimoji="0" lang="en-US" altLang="ko-K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1) Python 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기본 지식이 있다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 </a:t>
                      </a:r>
                    </a:p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2) </a:t>
                      </a:r>
                      <a:r>
                        <a:rPr lang="en-US" altLang="ko-KR" sz="800" b="0" u="none" strike="noStrike" kern="1200" cap="none" spc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Fluentd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기본 지식이 있다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학습자료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 https://youtu.be/Gp0-7oVOtPw</a:t>
                      </a:r>
                    </a:p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(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콘텐츠명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Introduction to </a:t>
                      </a:r>
                      <a:r>
                        <a:rPr lang="en-US" altLang="ko-KR" sz="800" b="0" u="none" strike="noStrike" kern="1200" cap="none" spc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Fluentd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Collect logs and send almost anywhere / 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시청시간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21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분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3) 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리눅스 쉘 환경에서 기본적인 리눅스 명령어를 사용할 수 있다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▶ 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학습자료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 https://youtu.be/dsUyFss2Sh4</a:t>
                      </a:r>
                    </a:p>
                    <a:p>
                      <a:pPr marL="0" marR="0" lvl="0" indent="0" algn="l" defTabSz="9905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(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콘텐츠명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[</a:t>
                      </a:r>
                      <a:r>
                        <a:rPr lang="ko-KR" altLang="en-US" sz="800" b="0" u="none" strike="noStrike" kern="1200" cap="none" spc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따배셸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] 1. Linux Shell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이란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? / 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시청시간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13</a:t>
                      </a:r>
                      <a:r>
                        <a:rPr lang="ko-KR" altLang="en-US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분</a:t>
                      </a:r>
                      <a:r>
                        <a:rPr lang="en-US" altLang="ko-KR" sz="800" b="0" u="none" strike="noStrike" kern="1200" cap="none" spc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618282"/>
                  </a:ext>
                </a:extLst>
              </a:tr>
              <a:tr h="512196">
                <a:tc rowSpan="8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교육 내용</a:t>
                      </a:r>
                      <a:endParaRPr lang="en-US" altLang="ko-KR" sz="900" b="1" u="none" strike="noStrike" kern="1200" spc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0" marR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115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229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343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457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5571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2686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9801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6914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시간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115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229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343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457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5571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2686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199801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6914" algn="l" defTabSz="914229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900" b="1" i="0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학습 내용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590774"/>
                  </a:ext>
                </a:extLst>
              </a:tr>
              <a:tr h="4364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Fluentd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 구조와 기능</a:t>
                      </a:r>
                      <a:endParaRPr lang="en-US" altLang="ko-KR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Fluentd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개요 및 로그 수집 방법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(data source &amp; output)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294109"/>
                  </a:ext>
                </a:extLst>
              </a:tr>
              <a:tr h="33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spc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Fluentd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통한 외부 로그 및 </a:t>
                      </a:r>
                      <a:r>
                        <a:rPr lang="ko-KR" altLang="en-US" sz="900" b="0" i="0" u="none" strike="noStrike" kern="1200" spc="0" baseline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메트릭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수집 및 분석</a:t>
                      </a:r>
                      <a:endParaRPr lang="en-US" altLang="ko-KR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Fluentd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파이프라인 구성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(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Fluentd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 Configuration)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204989"/>
                  </a:ext>
                </a:extLst>
              </a:tr>
              <a:tr h="33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Fluent Input/Output plugin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의 종류 및 데이터 수집과 분석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454897"/>
                  </a:ext>
                </a:extLst>
              </a:tr>
              <a:tr h="33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서버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DB, Web 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서버 등 다양한 로그 수집 </a:t>
                      </a:r>
                      <a:r>
                        <a:rPr lang="en-US" altLang="ko-KR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Pipeline </a:t>
                      </a:r>
                      <a:r>
                        <a:rPr lang="ko-KR" altLang="en-US" sz="900" b="0" i="0" u="none" strike="noStrike" kern="1200" spc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구성 및 실습</a:t>
                      </a:r>
                      <a:endParaRPr lang="en-US" altLang="ko-KR" sz="900" b="0" i="0" u="none" strike="noStrike" kern="1200" spc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실습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] 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Fluentd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(td-agent)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설치 및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td-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agent.conf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파일 설정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037572"/>
                  </a:ext>
                </a:extLst>
              </a:tr>
              <a:tr h="33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실습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] Nginx log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수집 및 분석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300103"/>
                  </a:ext>
                </a:extLst>
              </a:tr>
              <a:tr h="33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실습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]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시스템 로그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(</a:t>
                      </a: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rsyslogd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)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 수집 및 분석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816406"/>
                  </a:ext>
                </a:extLst>
              </a:tr>
              <a:tr h="3338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Arial"/>
                          <a:sym typeface="Arial"/>
                        </a:rPr>
                        <a:t>1H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34938" marR="0" lvl="0" indent="-134938" algn="l" defTabSz="99057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§"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[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실습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] MySQL DB log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"/>
                        </a:rPr>
                        <a:t>연동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435312"/>
                  </a:ext>
                </a:extLst>
              </a:tr>
              <a:tr h="333875">
                <a:tc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spc="0" baseline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실습 환경</a:t>
                      </a:r>
                      <a:endParaRPr lang="en-US" altLang="ko-KR" sz="900" b="1" u="none" strike="noStrike" kern="1200" spc="0" baseline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171450" indent="-171450" algn="l" defTabSz="914400" rtl="0" eaLnBrk="1" fontAlgn="ctr" latinLnBrk="0" hangingPunct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  <a:tabLst/>
                      </a:pPr>
                      <a:r>
                        <a:rPr lang="en-US" altLang="ko-KR" sz="9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"/>
                        </a:rPr>
                        <a:t>Windows </a:t>
                      </a:r>
                      <a:r>
                        <a:rPr lang="ko-KR" altLang="en-US" sz="9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"/>
                        </a:rPr>
                        <a:t>환경</a:t>
                      </a:r>
                      <a:r>
                        <a:rPr lang="en-US" altLang="ko-KR" sz="9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"/>
                        </a:rPr>
                        <a:t>(WSL2 – Ubuntu 20.04), Docker Desktop, SSD 100G </a:t>
                      </a:r>
                      <a:r>
                        <a:rPr lang="ko-KR" altLang="en-US" sz="9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"/>
                        </a:rPr>
                        <a:t>이상</a:t>
                      </a:r>
                      <a:r>
                        <a:rPr lang="en-US" altLang="ko-KR" sz="9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"/>
                        </a:rPr>
                        <a:t>, 16G </a:t>
                      </a:r>
                      <a:r>
                        <a:rPr lang="ko-KR" altLang="en-US" sz="900" b="0" kern="1200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나눔고딕 Bold"/>
                          <a:cs typeface=""/>
                        </a:rPr>
                        <a:t>이상 메모리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>
                      <a:lvl1pPr marL="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1pPr>
                      <a:lvl2pPr marL="495285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2pPr>
                      <a:lvl3pPr marL="990570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3pPr>
                      <a:lvl4pPr marL="148585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4pPr>
                      <a:lvl5pPr marL="198113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5pPr>
                      <a:lvl6pPr marL="2476424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6pPr>
                      <a:lvl7pPr marL="2971709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7pPr>
                      <a:lvl8pPr marL="3466993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8pPr>
                      <a:lvl9pPr marL="3962278" algn="l" defTabSz="990570" rtl="0" eaLnBrk="1" latinLnBrk="0" hangingPunct="1">
                        <a:defRPr sz="1950" kern="1200">
                          <a:solidFill>
                            <a:schemeClr val="tx1"/>
                          </a:solidFill>
                          <a:latin typeface="맑은 고딕"/>
                          <a:ea typeface="나눔고딕 Bold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900" b="1" u="none" strike="noStrike" kern="1200" spc="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평가 방법</a:t>
                      </a:r>
                    </a:p>
                  </a:txBody>
                  <a:tcPr marL="58500" marR="58500" marT="58500" marB="585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77774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7E6994B-2ABC-480A-B7C8-5FE96251380D}"/>
              </a:ext>
            </a:extLst>
          </p:cNvPr>
          <p:cNvSpPr/>
          <p:nvPr/>
        </p:nvSpPr>
        <p:spPr>
          <a:xfrm>
            <a:off x="468314" y="930020"/>
            <a:ext cx="8243886" cy="4220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300" b="1" dirty="0">
                <a:solidFill>
                  <a:srgbClr val="99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[Cloud</a:t>
            </a:r>
            <a:r>
              <a:rPr lang="ko-KR" altLang="en-US" sz="1300" b="1" dirty="0">
                <a:solidFill>
                  <a:srgbClr val="99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300" b="1" dirty="0">
                <a:solidFill>
                  <a:srgbClr val="99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Computing]</a:t>
            </a:r>
            <a:r>
              <a:rPr lang="en-US" altLang="ko-KR" sz="1300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EFK, </a:t>
            </a:r>
            <a:r>
              <a:rPr lang="en-US" altLang="ko-KR" sz="1300" b="1" dirty="0" err="1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Fluentd</a:t>
            </a:r>
            <a:r>
              <a:rPr lang="en-US" altLang="ko-KR" sz="1300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300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로그 수집과 분석 </a:t>
            </a:r>
            <a:r>
              <a:rPr lang="en-US" altLang="ko-KR" sz="1300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- 2</a:t>
            </a:r>
            <a:r>
              <a:rPr lang="ko-KR" altLang="en-US" sz="1300" b="1" dirty="0">
                <a:solidFill>
                  <a:srgbClr val="4454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일차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B0C36E-9B81-4985-816B-093D2877C2F9}"/>
              </a:ext>
            </a:extLst>
          </p:cNvPr>
          <p:cNvSpPr/>
          <p:nvPr/>
        </p:nvSpPr>
        <p:spPr>
          <a:xfrm>
            <a:off x="7139354" y="2"/>
            <a:ext cx="2004646" cy="4220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Cloud Computing</a:t>
            </a:r>
            <a:endParaRPr lang="ko-KR" altLang="en-US" sz="1400" b="1" dirty="0">
              <a:solidFill>
                <a:prstClr val="white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358931-09D7-428B-867D-5B022F444D23}"/>
              </a:ext>
            </a:extLst>
          </p:cNvPr>
          <p:cNvSpPr/>
          <p:nvPr/>
        </p:nvSpPr>
        <p:spPr>
          <a:xfrm>
            <a:off x="7042722" y="0"/>
            <a:ext cx="105508" cy="330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E0B67D-689B-4B4C-B300-A154CA2B32FF}"/>
              </a:ext>
            </a:extLst>
          </p:cNvPr>
          <p:cNvSpPr/>
          <p:nvPr/>
        </p:nvSpPr>
        <p:spPr>
          <a:xfrm>
            <a:off x="7042722" y="330554"/>
            <a:ext cx="105508" cy="914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1242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</TotalTime>
  <Words>286</Words>
  <Application>Microsoft Office PowerPoint</Application>
  <PresentationFormat>화면 슬라이드 쇼(4:3)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Noto Sans Symbols</vt:lpstr>
      <vt:lpstr>맑은 고딕</vt:lpstr>
      <vt:lpstr>Arial</vt:lpstr>
      <vt:lpstr>Calibri</vt:lpstr>
      <vt:lpstr>Calibri Light</vt:lpstr>
      <vt:lpstr>Wingdings</vt:lpstr>
      <vt:lpstr>1_Office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대원</dc:creator>
  <cp:lastModifiedBy>한옥영</cp:lastModifiedBy>
  <cp:revision>35</cp:revision>
  <dcterms:created xsi:type="dcterms:W3CDTF">2021-10-22T01:07:58Z</dcterms:created>
  <dcterms:modified xsi:type="dcterms:W3CDTF">2022-09-12T18:38:10Z</dcterms:modified>
</cp:coreProperties>
</file>