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406" r:id="rId3"/>
    <p:sldId id="651" r:id="rId4"/>
    <p:sldId id="652" r:id="rId5"/>
    <p:sldId id="283" r:id="rId6"/>
    <p:sldId id="308" r:id="rId7"/>
    <p:sldId id="298" r:id="rId8"/>
    <p:sldId id="319" r:id="rId9"/>
    <p:sldId id="318" r:id="rId10"/>
    <p:sldId id="291" r:id="rId11"/>
    <p:sldId id="327" r:id="rId12"/>
    <p:sldId id="325" r:id="rId13"/>
    <p:sldId id="326" r:id="rId14"/>
    <p:sldId id="324" r:id="rId15"/>
    <p:sldId id="315" r:id="rId16"/>
    <p:sldId id="316" r:id="rId17"/>
    <p:sldId id="329" r:id="rId18"/>
    <p:sldId id="330" r:id="rId19"/>
    <p:sldId id="317" r:id="rId20"/>
    <p:sldId id="311" r:id="rId21"/>
    <p:sldId id="314" r:id="rId22"/>
    <p:sldId id="258" r:id="rId23"/>
    <p:sldId id="322" r:id="rId24"/>
    <p:sldId id="320" r:id="rId25"/>
    <p:sldId id="323" r:id="rId26"/>
    <p:sldId id="328" r:id="rId27"/>
    <p:sldId id="281" r:id="rId28"/>
    <p:sldId id="282" r:id="rId29"/>
    <p:sldId id="290" r:id="rId30"/>
    <p:sldId id="292" r:id="rId31"/>
    <p:sldId id="293" r:id="rId32"/>
    <p:sldId id="294" r:id="rId33"/>
    <p:sldId id="295" r:id="rId34"/>
    <p:sldId id="309" r:id="rId35"/>
    <p:sldId id="653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E0E43-E3A9-45EB-B63D-223523E9D31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0A61-721E-448A-AD71-72A277950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1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537C5-E2EA-4CA0-8154-B6770D69A4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4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C001-7CFB-4EE5-9F02-F107620579E9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5987-F8DC-4915-B15E-2BC5353F1617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03A-A954-44F7-B4EE-9356D67E2DE6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6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97"/>
          <a:stretch/>
        </p:blipFill>
        <p:spPr>
          <a:xfrm>
            <a:off x="0" y="6542314"/>
            <a:ext cx="12192000" cy="315686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5312743" y="6677297"/>
            <a:ext cx="1566519" cy="45720"/>
            <a:chOff x="3743597" y="6677297"/>
            <a:chExt cx="1174889" cy="45720"/>
          </a:xfrm>
        </p:grpSpPr>
        <p:sp>
          <p:nvSpPr>
            <p:cNvPr id="11" name="타원 10"/>
            <p:cNvSpPr/>
            <p:nvPr/>
          </p:nvSpPr>
          <p:spPr>
            <a:xfrm>
              <a:off x="3743597" y="6677297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872766" y="6677297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19241" y="6235166"/>
            <a:ext cx="1098105" cy="2128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47624" y="6448067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Page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fld id="{D365E33E-C2C4-4C03-9F4A-8C5989E62D03}" type="slidenum">
              <a:rPr lang="ko-KR" altLang="en-US" sz="1100" smtClean="0">
                <a:solidFill>
                  <a:schemeClr val="bg1"/>
                </a:solidFill>
                <a:latin typeface="+mn-ea"/>
                <a:cs typeface="Arial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lang="ko-KR" altLang="en-US" sz="110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E5DC-DD04-4AE2-B6C1-E8CA7E21C770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3CD0-5483-4A88-848C-C7CFE99320B2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0F8A-34EA-49A0-87A0-8B75C8594612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9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0CD-903C-4F62-A627-3E6B064490AB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7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EA71-B263-4AC1-9D48-2688925E90E9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088-8BA3-48EB-BBF5-9008B98564F6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8F91-D889-4B25-A3B4-92E508CA507E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7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3BA8-5CD1-4933-9B5A-77A4A9757520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5F1D-AF04-4B85-B210-0CC5FD077E5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2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uentd.org/plugins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sUyFss2Sh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4900" y="1331913"/>
            <a:ext cx="9886950" cy="2387600"/>
          </a:xfrm>
        </p:spPr>
        <p:txBody>
          <a:bodyPr>
            <a:normAutofit fontScale="90000"/>
          </a:bodyPr>
          <a:lstStyle/>
          <a:p>
            <a:br>
              <a:rPr lang="en-US" altLang="ko-KR" sz="4400" b="1" dirty="0">
                <a:solidFill>
                  <a:srgbClr val="002060"/>
                </a:solidFill>
              </a:rPr>
            </a:br>
            <a:br>
              <a:rPr lang="en-US" altLang="ko-KR" sz="4400" b="1" dirty="0">
                <a:solidFill>
                  <a:srgbClr val="002060"/>
                </a:solidFill>
              </a:rPr>
            </a:br>
            <a:br>
              <a:rPr lang="en-US" altLang="ko-KR" sz="4400" b="1" dirty="0">
                <a:solidFill>
                  <a:srgbClr val="002060"/>
                </a:solidFill>
              </a:rPr>
            </a:br>
            <a:r>
              <a:rPr lang="en-US" altLang="ko-KR" sz="4900" b="1" dirty="0">
                <a:solidFill>
                  <a:srgbClr val="002060"/>
                </a:solidFill>
              </a:rPr>
              <a:t>EFK</a:t>
            </a:r>
            <a:r>
              <a:rPr lang="ko-KR" altLang="en-US" sz="4900" b="1" dirty="0">
                <a:solidFill>
                  <a:srgbClr val="002060"/>
                </a:solidFill>
              </a:rPr>
              <a:t>를 활용한 로그 수집과 분석 </a:t>
            </a:r>
            <a:r>
              <a:rPr lang="en-US" altLang="ko-KR" sz="4900" b="1" dirty="0">
                <a:solidFill>
                  <a:srgbClr val="002060"/>
                </a:solidFill>
              </a:rPr>
              <a:t>(3</a:t>
            </a:r>
            <a:r>
              <a:rPr lang="ko-KR" altLang="en-US" sz="4900" b="1" dirty="0">
                <a:solidFill>
                  <a:srgbClr val="002060"/>
                </a:solidFill>
              </a:rPr>
              <a:t>일</a:t>
            </a:r>
            <a:r>
              <a:rPr lang="en-US" altLang="ko-KR" sz="4900" b="1" dirty="0">
                <a:solidFill>
                  <a:srgbClr val="002060"/>
                </a:solidFill>
              </a:rPr>
              <a:t>)</a:t>
            </a:r>
            <a:br>
              <a:rPr lang="en-US" altLang="ko-KR" sz="4400" b="1" dirty="0">
                <a:solidFill>
                  <a:srgbClr val="002060"/>
                </a:solidFill>
              </a:rPr>
            </a:br>
            <a:br>
              <a:rPr lang="en-US" altLang="ko-KR" sz="4400" b="1" dirty="0">
                <a:solidFill>
                  <a:srgbClr val="002060"/>
                </a:solidFill>
              </a:rPr>
            </a:br>
            <a:r>
              <a:rPr lang="en-US" altLang="ko-KR" sz="3600" b="1" dirty="0">
                <a:solidFill>
                  <a:srgbClr val="002060"/>
                </a:solidFill>
              </a:rPr>
              <a:t>(Elasticsearch + </a:t>
            </a:r>
            <a:r>
              <a:rPr lang="en-US" altLang="ko-KR" sz="3600" b="1" dirty="0" err="1">
                <a:solidFill>
                  <a:srgbClr val="002060"/>
                </a:solidFill>
              </a:rPr>
              <a:t>Fluentd</a:t>
            </a:r>
            <a:r>
              <a:rPr lang="en-US" altLang="ko-KR" sz="3600" b="1" dirty="0">
                <a:solidFill>
                  <a:srgbClr val="002060"/>
                </a:solidFill>
              </a:rPr>
              <a:t> + Kibana)</a:t>
            </a:r>
            <a:endParaRPr lang="ko-KR" altLang="en-US" sz="4400" b="1" dirty="0">
              <a:solidFill>
                <a:srgbClr val="00206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92762" y="4246215"/>
            <a:ext cx="9144000" cy="1655762"/>
          </a:xfrm>
        </p:spPr>
        <p:txBody>
          <a:bodyPr/>
          <a:lstStyle/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sz="3600" b="1" dirty="0">
                <a:solidFill>
                  <a:srgbClr val="002060"/>
                </a:solidFill>
              </a:rPr>
              <a:t>2022 – 10  (</a:t>
            </a:r>
            <a:r>
              <a:rPr lang="ko-KR" altLang="en-US" sz="3600" b="1" dirty="0" err="1">
                <a:solidFill>
                  <a:srgbClr val="002060"/>
                </a:solidFill>
              </a:rPr>
              <a:t>둘째날</a:t>
            </a:r>
            <a:r>
              <a:rPr lang="en-US" altLang="ko-KR" sz="3600" b="1" dirty="0">
                <a:solidFill>
                  <a:srgbClr val="002060"/>
                </a:solidFill>
              </a:rPr>
              <a:t>)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9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67BEE-9BD1-3B3F-FCB9-1BA06AC6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AF53FB-2A47-8C8D-570A-B4152037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61" y="3825132"/>
            <a:ext cx="4522967" cy="2713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4DFF0F-4DEC-0F7F-FC86-55B973F00A94}"/>
              </a:ext>
            </a:extLst>
          </p:cNvPr>
          <p:cNvSpPr txBox="1"/>
          <p:nvPr/>
        </p:nvSpPr>
        <p:spPr>
          <a:xfrm>
            <a:off x="1361330" y="1375817"/>
            <a:ext cx="10262815" cy="222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웹 서버에서 </a:t>
            </a:r>
            <a:r>
              <a:rPr lang="en-US" altLang="ko-KR" b="1" dirty="0"/>
              <a:t>Apache httpd </a:t>
            </a:r>
            <a:r>
              <a:rPr lang="ko-KR" altLang="en-US" b="1" dirty="0"/>
              <a:t>로그 및 </a:t>
            </a:r>
            <a:r>
              <a:rPr lang="en-US" altLang="ko-KR" b="1" dirty="0"/>
              <a:t>syslog</a:t>
            </a:r>
            <a:r>
              <a:rPr lang="ko-KR" altLang="en-US" b="1" dirty="0"/>
              <a:t>를 수집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수집된 로그를 거의 실시간으로 수집기 </a:t>
            </a:r>
            <a:r>
              <a:rPr lang="en-US" altLang="ko-KR" b="1" dirty="0" err="1"/>
              <a:t>Fluentd</a:t>
            </a:r>
            <a:r>
              <a:rPr lang="ko-KR" altLang="en-US" b="1" dirty="0"/>
              <a:t>로 안전하게 전송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수집된 로그를 </a:t>
            </a:r>
            <a:r>
              <a:rPr lang="en-US" altLang="ko-KR" b="1" dirty="0"/>
              <a:t>Elasticsearch </a:t>
            </a:r>
            <a:r>
              <a:rPr lang="ko-KR" altLang="en-US" b="1" dirty="0"/>
              <a:t>및 </a:t>
            </a:r>
            <a:r>
              <a:rPr lang="en-US" altLang="ko-KR" b="1" dirty="0"/>
              <a:t>Log</a:t>
            </a:r>
            <a:r>
              <a:rPr lang="ko-KR" altLang="en-US" b="1" dirty="0"/>
              <a:t> 저장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/>
              <a:t>실시간으로 </a:t>
            </a:r>
            <a:r>
              <a:rPr lang="en-US" altLang="ko-KR" b="1" dirty="0"/>
              <a:t>Kibana</a:t>
            </a:r>
            <a:r>
              <a:rPr lang="ko-KR" altLang="en-US" b="1" dirty="0"/>
              <a:t>로 데이터를 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61C03-63D3-1B45-18D5-66CF5F36F6BA}"/>
              </a:ext>
            </a:extLst>
          </p:cNvPr>
          <p:cNvSpPr txBox="1"/>
          <p:nvPr/>
        </p:nvSpPr>
        <p:spPr>
          <a:xfrm>
            <a:off x="2952621" y="629019"/>
            <a:ext cx="628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를 활용한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Log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수집 분석 사례 실습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249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13A134-6E6C-F86F-6B76-BE326D98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F6460-8A6C-C364-432B-279DB518550E}"/>
              </a:ext>
            </a:extLst>
          </p:cNvPr>
          <p:cNvSpPr txBox="1"/>
          <p:nvPr/>
        </p:nvSpPr>
        <p:spPr>
          <a:xfrm>
            <a:off x="4095418" y="623536"/>
            <a:ext cx="457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플러그인 활용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ED992-5334-0934-2141-F57DFEC69F7C}"/>
              </a:ext>
            </a:extLst>
          </p:cNvPr>
          <p:cNvSpPr txBox="1"/>
          <p:nvPr/>
        </p:nvSpPr>
        <p:spPr>
          <a:xfrm>
            <a:off x="1276525" y="1832805"/>
            <a:ext cx="9454392" cy="423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Fluentd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의 코어 부분은 최소한의 기능만 갖추어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경량화하였고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많은 기능이 플러그인으로 구현되어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그렇기 때문에 플러그인 개발을 위한 인터페이스가 잘 정리되어 있고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써드파티의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플러그인 개발도 활발합니다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 err="1">
                <a:latin typeface="+mn-ea"/>
              </a:rPr>
              <a:t>Fluentd</a:t>
            </a:r>
            <a:r>
              <a:rPr lang="ko-KR" altLang="en-US" dirty="0">
                <a:latin typeface="+mn-ea"/>
              </a:rPr>
              <a:t>의 코어에 기본적인 플러그인은 </a:t>
            </a:r>
            <a:r>
              <a:rPr lang="ko-KR" altLang="en-US" dirty="0" err="1">
                <a:latin typeface="+mn-ea"/>
              </a:rPr>
              <a:t>번들되어</a:t>
            </a:r>
            <a:r>
              <a:rPr lang="ko-KR" altLang="en-US" dirty="0">
                <a:latin typeface="+mn-ea"/>
              </a:rPr>
              <a:t> 있지만 </a:t>
            </a:r>
            <a:r>
              <a:rPr lang="en-US" altLang="ko-KR" dirty="0">
                <a:latin typeface="+mn-ea"/>
              </a:rPr>
              <a:t>td-agent</a:t>
            </a:r>
            <a:r>
              <a:rPr lang="ko-KR" altLang="en-US" dirty="0">
                <a:latin typeface="+mn-ea"/>
              </a:rPr>
              <a:t>의 패키지에는 </a:t>
            </a:r>
            <a:r>
              <a:rPr lang="ko-KR" altLang="en-US" dirty="0" err="1">
                <a:latin typeface="+mn-ea"/>
              </a:rPr>
              <a:t>엔터프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라이즈급에서</a:t>
            </a:r>
            <a:r>
              <a:rPr lang="ko-KR" altLang="en-US" dirty="0">
                <a:latin typeface="+mn-ea"/>
              </a:rPr>
              <a:t> 자주 사용되는 사실상 표준이 된 플러그인도 </a:t>
            </a:r>
            <a:r>
              <a:rPr lang="ko-KR" altLang="en-US" dirty="0" err="1">
                <a:latin typeface="+mn-ea"/>
              </a:rPr>
              <a:t>번들되어</a:t>
            </a:r>
            <a:r>
              <a:rPr lang="ko-KR" altLang="en-US" dirty="0">
                <a:latin typeface="+mn-ea"/>
              </a:rPr>
              <a:t> 있습니다</a:t>
            </a: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latin typeface="+mn-ea"/>
                <a:hlinkClick r:id="rId2"/>
              </a:rPr>
              <a:t>https://www.fluentd.org/plugins</a:t>
            </a:r>
            <a:endParaRPr lang="en-US" altLang="ko-KR" sz="2000" b="1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+mn-ea"/>
              </a:rPr>
              <a:t>플러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그인의</a:t>
            </a:r>
            <a:r>
              <a:rPr lang="ko-KR" altLang="en-US" dirty="0">
                <a:latin typeface="+mn-ea"/>
              </a:rPr>
              <a:t> 리스트는 위 </a:t>
            </a:r>
            <a:r>
              <a:rPr lang="en-US" altLang="ko-KR" dirty="0">
                <a:latin typeface="+mn-ea"/>
              </a:rPr>
              <a:t>URL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정리되어 있습니다</a:t>
            </a:r>
          </a:p>
        </p:txBody>
      </p:sp>
    </p:spTree>
    <p:extLst>
      <p:ext uri="{BB962C8B-B14F-4D97-AF65-F5344CB8AC3E}">
        <p14:creationId xmlns:p14="http://schemas.microsoft.com/office/powerpoint/2010/main" val="5993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13A134-6E6C-F86F-6B76-BE326D98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F6460-8A6C-C364-432B-279DB518550E}"/>
              </a:ext>
            </a:extLst>
          </p:cNvPr>
          <p:cNvSpPr txBox="1"/>
          <p:nvPr/>
        </p:nvSpPr>
        <p:spPr>
          <a:xfrm>
            <a:off x="4095418" y="623536"/>
            <a:ext cx="457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플러그인의 설치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(Install)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ED992-5334-0934-2141-F57DFEC69F7C}"/>
              </a:ext>
            </a:extLst>
          </p:cNvPr>
          <p:cNvSpPr txBox="1"/>
          <p:nvPr/>
        </p:nvSpPr>
        <p:spPr>
          <a:xfrm>
            <a:off x="1368804" y="2076086"/>
            <a:ext cx="94543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datacounter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라는 단위시간별로 집계하는 플러그인을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Fluentd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v0.12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에서 설치하는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사례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b="1" i="0" dirty="0">
                <a:solidFill>
                  <a:srgbClr val="002060"/>
                </a:solidFill>
                <a:effectLst/>
                <a:latin typeface="+mn-ea"/>
              </a:rPr>
              <a:t>$ td-agent-gem install fluent-plugin-</a:t>
            </a:r>
            <a:r>
              <a:rPr lang="en-US" altLang="ko-KR" b="1" i="0" dirty="0" err="1">
                <a:solidFill>
                  <a:srgbClr val="002060"/>
                </a:solidFill>
                <a:effectLst/>
                <a:latin typeface="+mn-ea"/>
              </a:rPr>
              <a:t>datacounter</a:t>
            </a:r>
            <a:r>
              <a:rPr lang="en-US" altLang="ko-KR" b="1" i="0" dirty="0">
                <a:solidFill>
                  <a:srgbClr val="002060"/>
                </a:solidFill>
                <a:effectLst/>
                <a:latin typeface="+mn-ea"/>
              </a:rPr>
              <a:t> -version="8.5.0m</a:t>
            </a: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ko-KR" altLang="en-US" dirty="0">
                <a:latin typeface="+mn-ea"/>
              </a:rPr>
              <a:t>특정 버전을 설치하려고 할 때는 </a:t>
            </a:r>
            <a:r>
              <a:rPr lang="en-US" altLang="ko-KR" dirty="0">
                <a:latin typeface="+mn-ea"/>
              </a:rPr>
              <a:t>gem </a:t>
            </a:r>
            <a:r>
              <a:rPr lang="ko-KR" altLang="en-US" dirty="0">
                <a:latin typeface="+mn-ea"/>
              </a:rPr>
              <a:t>커맨드와 같이 </a:t>
            </a:r>
            <a:r>
              <a:rPr lang="en-US" altLang="ko-KR" dirty="0">
                <a:latin typeface="+mn-ea"/>
              </a:rPr>
              <a:t>--version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파라미터를 </a:t>
            </a:r>
            <a:r>
              <a:rPr lang="ko-KR" altLang="en-US" dirty="0" err="1">
                <a:latin typeface="+mn-ea"/>
              </a:rPr>
              <a:t>사용합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생략하면 가장 최신의 버전을 설치하게 됩니다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서버를 구축한 타이밍에 따라 플러그 인의 버전이 달라지지 않도록 서버의 초기화 스크립트 안에서는 버전을 지정하도록 합시다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176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13A134-6E6C-F86F-6B76-BE326D98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F6460-8A6C-C364-432B-279DB518550E}"/>
              </a:ext>
            </a:extLst>
          </p:cNvPr>
          <p:cNvSpPr txBox="1"/>
          <p:nvPr/>
        </p:nvSpPr>
        <p:spPr>
          <a:xfrm>
            <a:off x="4095418" y="623536"/>
            <a:ext cx="457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플러그인의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Uninstall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ED992-5334-0934-2141-F57DFEC69F7C}"/>
              </a:ext>
            </a:extLst>
          </p:cNvPr>
          <p:cNvSpPr txBox="1"/>
          <p:nvPr/>
        </p:nvSpPr>
        <p:spPr>
          <a:xfrm>
            <a:off x="1368804" y="2076086"/>
            <a:ext cx="94543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플러그인을 삭제하려고 할 때는 </a:t>
            </a:r>
            <a:r>
              <a:rPr lang="ko-KR" altLang="en-US" dirty="0">
                <a:solidFill>
                  <a:srgbClr val="000000"/>
                </a:solidFill>
                <a:latin typeface="+mn-ea"/>
              </a:rPr>
              <a:t>아래와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td-agent-gem uninstall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커맨드를 사용합니다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mongoDB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플러그인을 패키지를 지정해서 삭제하는 예시는 아래와 같습니다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pPr lvl="2"/>
            <a:r>
              <a:rPr lang="en-US" altLang="ko-KR" b="1" i="0" dirty="0">
                <a:solidFill>
                  <a:srgbClr val="002060"/>
                </a:solidFill>
                <a:effectLst/>
                <a:latin typeface="+mn-ea"/>
              </a:rPr>
              <a:t>$ td-agent-gem uninstall fluent-plugin-</a:t>
            </a:r>
            <a:r>
              <a:rPr lang="en-US" altLang="ko-KR" b="1" i="0" dirty="0" err="1">
                <a:solidFill>
                  <a:srgbClr val="002060"/>
                </a:solidFill>
                <a:effectLst/>
                <a:latin typeface="+mn-ea"/>
              </a:rPr>
              <a:t>mongodb</a:t>
            </a:r>
            <a:r>
              <a:rPr lang="en-US" altLang="ko-KR" b="1" i="0" dirty="0">
                <a:solidFill>
                  <a:srgbClr val="002060"/>
                </a:solidFill>
                <a:effectLst/>
                <a:latin typeface="+mn-ea"/>
              </a:rPr>
              <a:t> --version="1.0.0"</a:t>
            </a:r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endParaRPr lang="en-US" altLang="ko-KR" dirty="0">
              <a:solidFill>
                <a:srgbClr val="000000"/>
              </a:solidFill>
              <a:latin typeface="+mn-ea"/>
            </a:endParaRPr>
          </a:p>
          <a:p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960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913A134-6E6C-F86F-6B76-BE326D98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F6460-8A6C-C364-432B-279DB518550E}"/>
              </a:ext>
            </a:extLst>
          </p:cNvPr>
          <p:cNvSpPr txBox="1"/>
          <p:nvPr/>
        </p:nvSpPr>
        <p:spPr>
          <a:xfrm>
            <a:off x="2921501" y="703259"/>
            <a:ext cx="6525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설정 커스터마이즈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(List of Directives)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559DD-F0D6-4808-BC21-9689C3495E62}"/>
              </a:ext>
            </a:extLst>
          </p:cNvPr>
          <p:cNvSpPr txBox="1"/>
          <p:nvPr/>
        </p:nvSpPr>
        <p:spPr>
          <a:xfrm>
            <a:off x="822121" y="1796758"/>
            <a:ext cx="10872132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&lt;system&gt;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디렉티브가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있으면 거기서 지정된 설정으로 코어 부분의 동작이 바뀐다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@include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디렉티브가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있으면 로컬 파일이나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HTTP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로 받은 설정을 가지고 </a:t>
            </a:r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+mn-ea"/>
              </a:rPr>
              <a:t>Fluentd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프로세스를 작동한다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3. &lt;source&gt;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디렉티브에서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지정한 플러그인을 경유해서 로그 수집을 시작한다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4.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지정한 태그 패턴의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&lt;label&gt;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디렉티브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안에 있는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&lt;filter&gt;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&lt;match&gt;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의 내용을 처리한다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5.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필요에 따라 중복해서 기술된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&lt;filter&gt;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디렉티브의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대상인 태그의 레코드를 가공한다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6.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정한 태그 패턴의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&lt;match&gt;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+mn-ea"/>
              </a:rPr>
              <a:t>디렉티브에서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태그의 변환과 외부로의 데이터 출력을 처리한다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F351E-1593-D1B3-07B1-48AEB9C51865}"/>
              </a:ext>
            </a:extLst>
          </p:cNvPr>
          <p:cNvSpPr txBox="1"/>
          <p:nvPr/>
        </p:nvSpPr>
        <p:spPr>
          <a:xfrm>
            <a:off x="3370433" y="5554576"/>
            <a:ext cx="562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https://docs.fluentd.org/configuration/config-file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915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11A5AD-A9DA-1022-8607-A2B5176B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E716-D64D-DB29-FDA8-FE95DB996BA8}"/>
              </a:ext>
            </a:extLst>
          </p:cNvPr>
          <p:cNvSpPr txBox="1"/>
          <p:nvPr/>
        </p:nvSpPr>
        <p:spPr>
          <a:xfrm>
            <a:off x="3429000" y="561670"/>
            <a:ext cx="5733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플러그인의 종류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: Input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Plugin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5174-972A-ACE3-73D9-D2802002E2FF}"/>
              </a:ext>
            </a:extLst>
          </p:cNvPr>
          <p:cNvSpPr txBox="1"/>
          <p:nvPr/>
        </p:nvSpPr>
        <p:spPr>
          <a:xfrm>
            <a:off x="969264" y="1719072"/>
            <a:ext cx="99794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Input Plugin : </a:t>
            </a:r>
            <a:r>
              <a:rPr lang="ko-KR" altLang="en-US" dirty="0">
                <a:latin typeface="+mn-ea"/>
              </a:rPr>
              <a:t>데이터가 어디로부터 오는지 설정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>
                <a:latin typeface="+mn-ea"/>
              </a:rPr>
              <a:t>input </a:t>
            </a:r>
            <a:r>
              <a:rPr lang="ko-KR" altLang="en-US" dirty="0">
                <a:latin typeface="+mn-ea"/>
              </a:rPr>
              <a:t>플러그인은 </a:t>
            </a:r>
            <a:r>
              <a:rPr lang="en-US" altLang="ko-KR" dirty="0">
                <a:latin typeface="+mn-ea"/>
              </a:rPr>
              <a:t>source </a:t>
            </a:r>
            <a:r>
              <a:rPr lang="ko-KR" altLang="en-US" dirty="0">
                <a:latin typeface="+mn-ea"/>
              </a:rPr>
              <a:t>태그 안에 정의한다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예로 </a:t>
            </a:r>
            <a:r>
              <a:rPr lang="en-US" altLang="ko-KR" dirty="0">
                <a:latin typeface="+mn-ea"/>
              </a:rPr>
              <a:t>http source</a:t>
            </a:r>
            <a:r>
              <a:rPr lang="ko-KR" altLang="en-US" dirty="0">
                <a:latin typeface="+mn-ea"/>
              </a:rPr>
              <a:t>의 경우</a:t>
            </a:r>
            <a:endParaRPr lang="en-US" altLang="ko-KR" dirty="0">
              <a:latin typeface="+mn-ea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+mn-ea"/>
              </a:rPr>
              <a:t>HTTP 8888 </a:t>
            </a:r>
            <a:r>
              <a:rPr lang="ko-KR" altLang="en-US" dirty="0">
                <a:latin typeface="+mn-ea"/>
              </a:rPr>
              <a:t>포트에 바인딩되어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해당 포트의 </a:t>
            </a:r>
            <a:r>
              <a:rPr lang="en-US" altLang="ko-KR" dirty="0">
                <a:latin typeface="+mn-ea"/>
              </a:rPr>
              <a:t>Server</a:t>
            </a:r>
            <a:r>
              <a:rPr lang="ko-KR" altLang="en-US" dirty="0">
                <a:latin typeface="+mn-ea"/>
              </a:rPr>
              <a:t>를 지속해서 </a:t>
            </a:r>
            <a:r>
              <a:rPr lang="ko-KR" altLang="en-US" dirty="0" err="1">
                <a:latin typeface="+mn-ea"/>
              </a:rPr>
              <a:t>리스닝하고</a:t>
            </a:r>
            <a:r>
              <a:rPr lang="ko-KR" altLang="en-US" dirty="0">
                <a:latin typeface="+mn-ea"/>
              </a:rPr>
              <a:t> 있음을 표현</a:t>
            </a:r>
            <a:endParaRPr lang="en-US" altLang="ko-KR" dirty="0">
              <a:latin typeface="+mn-ea"/>
            </a:endParaRP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BBE55E-49F3-E781-08D2-8997D4C8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943" y="3750397"/>
            <a:ext cx="6218601" cy="23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5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11A5AD-A9DA-1022-8607-A2B5176B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E716-D64D-DB29-FDA8-FE95DB996BA8}"/>
              </a:ext>
            </a:extLst>
          </p:cNvPr>
          <p:cNvSpPr txBox="1"/>
          <p:nvPr/>
        </p:nvSpPr>
        <p:spPr>
          <a:xfrm>
            <a:off x="2292095" y="613913"/>
            <a:ext cx="760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Filter Plugin :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이벤트를 어떤 프로세스로 처리하는지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5174-972A-ACE3-73D9-D2802002E2FF}"/>
              </a:ext>
            </a:extLst>
          </p:cNvPr>
          <p:cNvSpPr txBox="1"/>
          <p:nvPr/>
        </p:nvSpPr>
        <p:spPr>
          <a:xfrm>
            <a:off x="969265" y="1442359"/>
            <a:ext cx="101041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>
                <a:latin typeface="+mn-ea"/>
              </a:rPr>
              <a:t>아애의</a:t>
            </a:r>
            <a:r>
              <a:rPr lang="ko-KR" altLang="en-US" dirty="0">
                <a:latin typeface="+mn-ea"/>
              </a:rPr>
              <a:t> 설정을 예로 들면 </a:t>
            </a:r>
            <a:r>
              <a:rPr lang="en-US" altLang="ko-KR" dirty="0" err="1">
                <a:latin typeface="+mn-ea"/>
              </a:rPr>
              <a:t>test.cycle</a:t>
            </a:r>
            <a:r>
              <a:rPr lang="ko-KR" altLang="en-US" dirty="0">
                <a:latin typeface="+mn-ea"/>
              </a:rPr>
              <a:t>이라는 태그를 가진 이벤트 중에서</a:t>
            </a:r>
            <a:r>
              <a:rPr lang="en-US" altLang="ko-KR" dirty="0">
                <a:latin typeface="+mn-ea"/>
              </a:rPr>
              <a:t>, action key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logout</a:t>
            </a:r>
            <a:r>
              <a:rPr lang="ko-KR" altLang="en-US" dirty="0">
                <a:latin typeface="+mn-ea"/>
              </a:rPr>
              <a:t>이라는 패턴을 제외시키고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제외되지 않은 메시지만을 </a:t>
            </a:r>
            <a:r>
              <a:rPr lang="en-US" altLang="ko-KR" dirty="0">
                <a:latin typeface="+mn-ea"/>
              </a:rPr>
              <a:t>match </a:t>
            </a:r>
            <a:r>
              <a:rPr lang="ko-KR" altLang="en-US" dirty="0">
                <a:latin typeface="+mn-ea"/>
              </a:rPr>
              <a:t>태그로 전달할 수 있도록 함</a:t>
            </a: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+mn-ea"/>
              </a:rPr>
              <a:t>실제로 </a:t>
            </a:r>
            <a:r>
              <a:rPr lang="en-US" altLang="ko-KR" dirty="0">
                <a:latin typeface="+mn-ea"/>
              </a:rPr>
              <a:t>http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 err="1">
                <a:latin typeface="+mn-ea"/>
              </a:rPr>
              <a:t>json</a:t>
            </a:r>
            <a:r>
              <a:rPr lang="en-US" altLang="ko-KR" dirty="0">
                <a:latin typeface="+mn-ea"/>
              </a:rPr>
              <a:t>={"</a:t>
            </a:r>
            <a:r>
              <a:rPr lang="en-US" altLang="ko-KR" dirty="0" err="1">
                <a:latin typeface="+mn-ea"/>
              </a:rPr>
              <a:t>action":"login</a:t>
            </a:r>
            <a:r>
              <a:rPr lang="en-US" altLang="ko-KR" dirty="0">
                <a:latin typeface="+mn-ea"/>
              </a:rPr>
              <a:t>", "user":2} </a:t>
            </a:r>
            <a:r>
              <a:rPr lang="ko-KR" altLang="en-US" dirty="0">
                <a:latin typeface="+mn-ea"/>
              </a:rPr>
              <a:t>형태의 이벤트가 전달됨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9C8AED3-760B-2776-0015-CD642A2D73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857" y="2919687"/>
            <a:ext cx="4126991" cy="38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5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965821-BD65-216F-B613-5058BE2E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2EF7F-6924-E067-6550-05A9FD3431CA}"/>
              </a:ext>
            </a:extLst>
          </p:cNvPr>
          <p:cNvSpPr txBox="1"/>
          <p:nvPr/>
        </p:nvSpPr>
        <p:spPr>
          <a:xfrm>
            <a:off x="3123053" y="647469"/>
            <a:ext cx="594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Wildcards, Expansions and other 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3364E-4574-94E6-3B8C-A739A2CF0F5C}"/>
              </a:ext>
            </a:extLst>
          </p:cNvPr>
          <p:cNvSpPr txBox="1"/>
          <p:nvPr/>
        </p:nvSpPr>
        <p:spPr>
          <a:xfrm>
            <a:off x="967755" y="1578596"/>
            <a:ext cx="10104119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* matches a single tag part.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For example, the pattern a.* matches </a:t>
            </a:r>
            <a:r>
              <a:rPr lang="en-US" altLang="ko-KR" sz="2000" dirty="0" err="1">
                <a:latin typeface="+mn-ea"/>
              </a:rPr>
              <a:t>a.b</a:t>
            </a:r>
            <a:r>
              <a:rPr lang="en-US" altLang="ko-KR" sz="2000" dirty="0">
                <a:latin typeface="+mn-ea"/>
              </a:rPr>
              <a:t>, but does not match a or </a:t>
            </a:r>
            <a:r>
              <a:rPr lang="en-US" altLang="ko-KR" sz="2000" dirty="0" err="1">
                <a:latin typeface="+mn-ea"/>
              </a:rPr>
              <a:t>a.b.c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** matches zero or more tag parts.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For example, the pattern a.** matches a, </a:t>
            </a:r>
            <a:r>
              <a:rPr lang="en-US" altLang="ko-KR" sz="2000" dirty="0" err="1">
                <a:latin typeface="+mn-ea"/>
              </a:rPr>
              <a:t>a.b</a:t>
            </a:r>
            <a:r>
              <a:rPr lang="en-US" altLang="ko-KR" sz="2000" dirty="0">
                <a:latin typeface="+mn-ea"/>
              </a:rPr>
              <a:t> and </a:t>
            </a:r>
            <a:r>
              <a:rPr lang="en-US" altLang="ko-KR" sz="2000" dirty="0" err="1">
                <a:latin typeface="+mn-ea"/>
              </a:rPr>
              <a:t>a.b.c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{X,Y,Z} matches X, Y, or Z, where X, Y, and Z are match patterns.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For example, the pattern {</a:t>
            </a:r>
            <a:r>
              <a:rPr lang="en-US" altLang="ko-KR" sz="2000" dirty="0" err="1">
                <a:latin typeface="+mn-ea"/>
              </a:rPr>
              <a:t>a,b</a:t>
            </a:r>
            <a:r>
              <a:rPr lang="en-US" altLang="ko-KR" sz="2000" dirty="0">
                <a:latin typeface="+mn-ea"/>
              </a:rPr>
              <a:t>} matches a and b, but does not match c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This can be used in combination with * or ** patterns. </a:t>
            </a:r>
            <a:r>
              <a:rPr lang="en-US" altLang="ko-KR" sz="2000" dirty="0" err="1">
                <a:latin typeface="+mn-ea"/>
              </a:rPr>
              <a:t>Examplesinclude</a:t>
            </a:r>
            <a:r>
              <a:rPr lang="en-US" altLang="ko-KR" sz="2000" dirty="0">
                <a:latin typeface="+mn-ea"/>
              </a:rPr>
              <a:t> a.{b,c}.* and a.{</a:t>
            </a:r>
            <a:r>
              <a:rPr lang="en-US" altLang="ko-KR" sz="2000" dirty="0" err="1">
                <a:latin typeface="+mn-ea"/>
              </a:rPr>
              <a:t>b,c</a:t>
            </a:r>
            <a:r>
              <a:rPr lang="en-US" altLang="ko-KR" sz="2000" dirty="0">
                <a:latin typeface="+mn-ea"/>
              </a:rPr>
              <a:t>.**}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./regular expression/ is for complex patterns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For example, the pattern /(?!a\.).*/ matches non-a. started tags like </a:t>
            </a:r>
            <a:r>
              <a:rPr lang="en-US" altLang="ko-KR" sz="2000" dirty="0" err="1">
                <a:latin typeface="+mn-ea"/>
              </a:rPr>
              <a:t>b.xxx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This feature is supported since </a:t>
            </a:r>
            <a:r>
              <a:rPr lang="en-US" altLang="ko-KR" sz="2000" dirty="0" err="1">
                <a:latin typeface="+mn-ea"/>
              </a:rPr>
              <a:t>fluentd</a:t>
            </a:r>
            <a:r>
              <a:rPr lang="en-US" altLang="ko-KR" sz="2000" dirty="0">
                <a:latin typeface="+mn-ea"/>
              </a:rPr>
              <a:t> v1.11.2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22694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965821-BD65-216F-B613-5058BE2E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62EF7F-6924-E067-6550-05A9FD3431CA}"/>
              </a:ext>
            </a:extLst>
          </p:cNvPr>
          <p:cNvSpPr txBox="1"/>
          <p:nvPr/>
        </p:nvSpPr>
        <p:spPr>
          <a:xfrm>
            <a:off x="3123053" y="647469"/>
            <a:ext cx="5945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Wildcards, Expansions and other 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3364E-4574-94E6-3B8C-A739A2CF0F5C}"/>
              </a:ext>
            </a:extLst>
          </p:cNvPr>
          <p:cNvSpPr txBox="1"/>
          <p:nvPr/>
        </p:nvSpPr>
        <p:spPr>
          <a:xfrm>
            <a:off x="967755" y="1578596"/>
            <a:ext cx="10104119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#{...} evaluates the string inside brackets as a Ruby expression. (See Embedding Ruby Expressions section below).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When multiple patterns are listed inside a single tag (delimited by one or more whitespaces), it matches any of the listed patterns.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For example: The patterns &lt;match a b&gt; match a and </a:t>
            </a:r>
            <a:r>
              <a:rPr lang="en-US" altLang="ko-KR" sz="2000" dirty="0" err="1">
                <a:latin typeface="+mn-ea"/>
              </a:rPr>
              <a:t>b.The</a:t>
            </a:r>
            <a:r>
              <a:rPr lang="en-US" altLang="ko-KR" sz="2000" dirty="0">
                <a:latin typeface="+mn-ea"/>
              </a:rPr>
              <a:t> patterns &lt;match a.** b.*&gt; match a, </a:t>
            </a:r>
            <a:r>
              <a:rPr lang="en-US" altLang="ko-KR" sz="2000" dirty="0" err="1">
                <a:latin typeface="+mn-ea"/>
              </a:rPr>
              <a:t>a.b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 err="1">
                <a:latin typeface="+mn-ea"/>
              </a:rPr>
              <a:t>a.b.c</a:t>
            </a:r>
            <a:r>
              <a:rPr lang="en-US" altLang="ko-KR" sz="2000" dirty="0">
                <a:latin typeface="+mn-ea"/>
              </a:rPr>
              <a:t> (from </a:t>
            </a:r>
            <a:r>
              <a:rPr lang="en-US" altLang="ko-KR" sz="2000" dirty="0" err="1">
                <a:latin typeface="+mn-ea"/>
              </a:rPr>
              <a:t>thefirst</a:t>
            </a:r>
            <a:r>
              <a:rPr lang="en-US" altLang="ko-KR" sz="2000" dirty="0">
                <a:latin typeface="+mn-ea"/>
              </a:rPr>
              <a:t> pattern) and </a:t>
            </a:r>
            <a:r>
              <a:rPr lang="en-US" altLang="ko-KR" sz="2000" dirty="0" err="1">
                <a:latin typeface="+mn-ea"/>
              </a:rPr>
              <a:t>b.d</a:t>
            </a:r>
            <a:r>
              <a:rPr lang="en-US" altLang="ko-KR" sz="2000" dirty="0">
                <a:latin typeface="+mn-ea"/>
              </a:rPr>
              <a:t> (from the second pattern).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045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11A5AD-A9DA-1022-8607-A2B5176B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9E716-D64D-DB29-FDA8-FE95DB996BA8}"/>
              </a:ext>
            </a:extLst>
          </p:cNvPr>
          <p:cNvSpPr txBox="1"/>
          <p:nvPr/>
        </p:nvSpPr>
        <p:spPr>
          <a:xfrm>
            <a:off x="2292095" y="613913"/>
            <a:ext cx="760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Output Plugin :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이벤트를 어디로 전달하는지 설정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5174-972A-ACE3-73D9-D2802002E2FF}"/>
              </a:ext>
            </a:extLst>
          </p:cNvPr>
          <p:cNvSpPr txBox="1"/>
          <p:nvPr/>
        </p:nvSpPr>
        <p:spPr>
          <a:xfrm>
            <a:off x="950977" y="1771543"/>
            <a:ext cx="1010411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output </a:t>
            </a:r>
            <a:r>
              <a:rPr lang="ko-KR" altLang="en-US" sz="2000" dirty="0">
                <a:latin typeface="+mn-ea"/>
              </a:rPr>
              <a:t>플러그인은 </a:t>
            </a:r>
            <a:r>
              <a:rPr lang="en-US" altLang="ko-KR" sz="2000" dirty="0">
                <a:latin typeface="+mn-ea"/>
              </a:rPr>
              <a:t>match </a:t>
            </a:r>
            <a:r>
              <a:rPr lang="ko-KR" altLang="en-US" sz="2000" dirty="0">
                <a:latin typeface="+mn-ea"/>
              </a:rPr>
              <a:t>태그 안에 정의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tag</a:t>
            </a:r>
            <a:r>
              <a:rPr lang="ko-KR" altLang="en-US" sz="2000" dirty="0">
                <a:latin typeface="+mn-ea"/>
              </a:rPr>
              <a:t>와 매치되는 이벤트들을 다른 시스템으로 전달할 때 주로 사용</a:t>
            </a:r>
            <a:endParaRPr lang="en-US" altLang="ko-KR" sz="20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</a:rPr>
              <a:t>v1.0</a:t>
            </a:r>
            <a:r>
              <a:rPr lang="ko-KR" altLang="en-US" sz="2000" dirty="0">
                <a:latin typeface="+mn-ea"/>
              </a:rPr>
              <a:t>부터 </a:t>
            </a:r>
            <a:r>
              <a:rPr lang="en-US" altLang="ko-KR" sz="2000" dirty="0">
                <a:latin typeface="+mn-ea"/>
              </a:rPr>
              <a:t>Buffering</a:t>
            </a:r>
            <a:r>
              <a:rPr lang="ko-KR" altLang="en-US" sz="2000" dirty="0">
                <a:latin typeface="+mn-ea"/>
              </a:rPr>
              <a:t>과 </a:t>
            </a:r>
            <a:r>
              <a:rPr lang="en-US" altLang="ko-KR" sz="2000" dirty="0">
                <a:latin typeface="+mn-ea"/>
              </a:rPr>
              <a:t>Flushing</a:t>
            </a:r>
            <a:r>
              <a:rPr lang="ko-KR" altLang="en-US" sz="2000" dirty="0">
                <a:latin typeface="+mn-ea"/>
              </a:rPr>
              <a:t>에 대한 설정을 </a:t>
            </a:r>
            <a:r>
              <a:rPr lang="en-US" altLang="ko-KR" sz="2000" dirty="0">
                <a:latin typeface="+mn-ea"/>
              </a:rPr>
              <a:t>match </a:t>
            </a:r>
            <a:r>
              <a:rPr lang="ko-KR" altLang="en-US" sz="2000" dirty="0">
                <a:latin typeface="+mn-ea"/>
              </a:rPr>
              <a:t>태그 내부에 </a:t>
            </a:r>
            <a:r>
              <a:rPr lang="en-US" altLang="ko-KR" sz="2000" dirty="0">
                <a:latin typeface="+mn-ea"/>
              </a:rPr>
              <a:t>buffer </a:t>
            </a:r>
            <a:r>
              <a:rPr lang="ko-KR" altLang="en-US" sz="2000" dirty="0">
                <a:latin typeface="+mn-ea"/>
              </a:rPr>
              <a:t>태그로 따로 정의하도록 변경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0990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fld id="{D365E33E-C2C4-4C03-9F4A-8C5989E62D03}" type="slidenum">
              <a:rPr lang="ko-KR" altLang="en-US" sz="1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ctr">
                <a:lnSpc>
                  <a:spcPct val="120000"/>
                </a:lnSpc>
              </a:pPr>
              <a:t>2</a:t>
            </a:fld>
            <a:endParaRPr lang="ko-KR" altLang="en-US" sz="11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541418" y="165233"/>
            <a:ext cx="9144000" cy="612645"/>
          </a:xfrm>
          <a:prstGeom prst="rect">
            <a:avLst/>
          </a:prstGeom>
        </p:spPr>
        <p:txBody>
          <a:bodyPr wrap="square" lIns="288000" tIns="18000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커리큘럼 상세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AC8CA6-8F1A-43DE-9942-D4F39CA9B7A1}"/>
              </a:ext>
            </a:extLst>
          </p:cNvPr>
          <p:cNvGraphicFramePr>
            <a:graphicFrameLocks noGrp="1"/>
          </p:cNvGraphicFramePr>
          <p:nvPr/>
        </p:nvGraphicFramePr>
        <p:xfrm>
          <a:off x="1992312" y="1464833"/>
          <a:ext cx="8243886" cy="5010417"/>
        </p:xfrm>
        <a:graphic>
          <a:graphicData uri="http://schemas.openxmlformats.org/drawingml/2006/table">
            <a:tbl>
              <a:tblPr/>
              <a:tblGrid>
                <a:gridCol w="704542">
                  <a:extLst>
                    <a:ext uri="{9D8B030D-6E8A-4147-A177-3AD203B41FA5}">
                      <a16:colId xmlns:a16="http://schemas.microsoft.com/office/drawing/2014/main" val="2534238406"/>
                    </a:ext>
                  </a:extLst>
                </a:gridCol>
                <a:gridCol w="2789546">
                  <a:extLst>
                    <a:ext uri="{9D8B030D-6E8A-4147-A177-3AD203B41FA5}">
                      <a16:colId xmlns:a16="http://schemas.microsoft.com/office/drawing/2014/main" val="1474572235"/>
                    </a:ext>
                  </a:extLst>
                </a:gridCol>
                <a:gridCol w="801072">
                  <a:extLst>
                    <a:ext uri="{9D8B030D-6E8A-4147-A177-3AD203B41FA5}">
                      <a16:colId xmlns:a16="http://schemas.microsoft.com/office/drawing/2014/main" val="1682831410"/>
                    </a:ext>
                  </a:extLst>
                </a:gridCol>
                <a:gridCol w="1075266">
                  <a:extLst>
                    <a:ext uri="{9D8B030D-6E8A-4147-A177-3AD203B41FA5}">
                      <a16:colId xmlns:a16="http://schemas.microsoft.com/office/drawing/2014/main" val="2174083588"/>
                    </a:ext>
                  </a:extLst>
                </a:gridCol>
                <a:gridCol w="2873460">
                  <a:extLst>
                    <a:ext uri="{9D8B030D-6E8A-4147-A177-3AD203B41FA5}">
                      <a16:colId xmlns:a16="http://schemas.microsoft.com/office/drawing/2014/main" val="297222108"/>
                    </a:ext>
                  </a:extLst>
                </a:gridCol>
              </a:tblGrid>
              <a:tr h="344524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1" i="0" u="none" strike="noStrike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교육 목표</a:t>
                      </a:r>
                      <a:endParaRPr lang="en-US" altLang="ko-KR" sz="900" b="1" i="0" u="none" strike="noStrike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u="none" strike="noStrike" kern="12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Fluentd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의 장점을 알아보고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파이프라인 작성에 대해 배울 수 있습니다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u="none" strike="noStrike" kern="1200" cap="none" spc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Fluentd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 plugin 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활용 방법을 배울 수 있습니다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서버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, DB, Web 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서버 등 다양한 로그를 수집하여 데이터를 시각화하고 분석 할 수 있습니다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Arial"/>
                          <a:sym typeface="Arial"/>
                        </a:rPr>
                        <a:t>. </a:t>
                      </a:r>
                      <a:endParaRPr lang="en-US" altLang="ko-KR" sz="900" b="0" u="none" strike="noStrike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endParaRPr lang="en-US" altLang="ko-KR" sz="900" b="0" u="none" strike="noStrike" kern="12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446809"/>
                  </a:ext>
                </a:extLst>
              </a:tr>
              <a:tr h="557597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기간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1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일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, 7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시간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"/>
                        <a:sym typeface="Arial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indent="0" algn="ctr" defTabSz="990570" rtl="0" eaLnBrk="1" fontAlgn="ctr" latinLnBrk="0" hangingPunct="1">
                        <a:lnSpc>
                          <a:spcPct val="150000"/>
                        </a:lnSpc>
                        <a:buFont typeface="Wingdings" charset="2"/>
                        <a:buNone/>
                        <a:tabLst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선수 지식</a:t>
                      </a:r>
                      <a:endParaRPr lang="en-US" altLang="ko-KR" sz="900" b="1" i="0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90570" rtl="0" eaLnBrk="1" fontAlgn="ctr" latinLnBrk="0" hangingPunct="1">
                        <a:lnSpc>
                          <a:spcPct val="150000"/>
                        </a:lnSpc>
                        <a:buFont typeface="Wingdings" charset="2"/>
                        <a:buNone/>
                        <a:tabLst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수강 요건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Python 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프로그램 기초 지식</a:t>
                      </a:r>
                      <a:endParaRPr lang="en-US" altLang="ko-KR" sz="900" b="0" u="none" strike="noStrike" kern="1200" cap="none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EFK 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설치 및 기본 지식 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사전학습 자료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https://www.youtube.com/watch?v=Gp0-7oVOtPw</a:t>
                      </a:r>
                      <a:endParaRPr lang="en-US" altLang="ko-KR" sz="900" b="0" u="none" strike="noStrike" kern="1200" cap="none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Web 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서버 및 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Linux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기본 지식 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사전학습 자료</a:t>
                      </a:r>
                      <a: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9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  <a:hlinkClick r:id="rId3"/>
                        </a:rPr>
                        <a:t>https://www.youtube.com/watch?v=dsUyFss2Sh4</a:t>
                      </a:r>
                      <a:endParaRPr lang="ko-KR" altLang="en-US" sz="900" b="0" u="none" strike="noStrike" kern="1200" cap="none" spc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618282"/>
                  </a:ext>
                </a:extLst>
              </a:tr>
              <a:tr h="495114">
                <a:tc rowSpan="8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내용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학습 내용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endParaRPr lang="ko-KR" altLang="en-US" sz="900" b="1" i="0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90774"/>
                  </a:ext>
                </a:extLst>
              </a:tr>
              <a:tr h="42192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Fluentd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구조와 기능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Fluentd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개요 및 로그 수집 방법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(data source &amp; output)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94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Fluentd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통한 외부 로그 및 </a:t>
                      </a:r>
                      <a:r>
                        <a:rPr lang="ko-KR" altLang="en-US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메트릭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수집 및 분석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파이프라인 구성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Configuration)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049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 Input/Output plugin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의 종류 및 데이터 수집과 분석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454897"/>
                  </a:ext>
                </a:extLst>
              </a:tr>
              <a:tr h="239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DB, Web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 등 다양한 로그 수집 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Pipeline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구성 및 실습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1]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(td-agent)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설치 및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td-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agent.conf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파일 설정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0375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2] Nginx log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수집 및 분석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00103"/>
                  </a:ext>
                </a:extLst>
              </a:tr>
              <a:tr h="2702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3]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시스템 로그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rsyslogd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수집 및 분석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816406"/>
                  </a:ext>
                </a:extLst>
              </a:tr>
              <a:tr h="2399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4] MySQL DB log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연동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43531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실습 환경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71450" indent="-171450" algn="l" defTabSz="914400" rtl="0" eaLnBrk="1" fontAlgn="ctr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Windows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환경</a:t>
                      </a: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(WSL2 – Ubuntu 20.04), Docker Desktop, SSD 60G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이상</a:t>
                      </a: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, 16G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이상 메모리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u="none" strike="noStrike" kern="120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34938" marR="0" lvl="0" indent="-134938" algn="l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endParaRPr lang="ko-KR" altLang="en-US" sz="900" b="0" i="0" u="none" strike="noStrike" kern="1200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77774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6994B-2ABC-480A-B7C8-5FE96251380D}"/>
              </a:ext>
            </a:extLst>
          </p:cNvPr>
          <p:cNvSpPr/>
          <p:nvPr/>
        </p:nvSpPr>
        <p:spPr>
          <a:xfrm>
            <a:off x="1992314" y="930021"/>
            <a:ext cx="8243886" cy="422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[Cloud</a:t>
            </a:r>
            <a:r>
              <a:rPr lang="ko-KR" altLang="en-US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Computing]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EFK, </a:t>
            </a:r>
            <a:r>
              <a:rPr lang="en-US" altLang="ko-KR" sz="1300" b="1" dirty="0" err="1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Fluentd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 수집과 분석 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- 2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0C36E-9B81-4985-816B-093D2877C2F9}"/>
              </a:ext>
            </a:extLst>
          </p:cNvPr>
          <p:cNvSpPr/>
          <p:nvPr/>
        </p:nvSpPr>
        <p:spPr>
          <a:xfrm>
            <a:off x="8663354" y="3"/>
            <a:ext cx="2004646" cy="4220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Cloud Computing</a:t>
            </a:r>
            <a:endParaRPr lang="ko-KR" altLang="en-US" sz="1400" b="1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58931-09D7-428B-867D-5B022F444D23}"/>
              </a:ext>
            </a:extLst>
          </p:cNvPr>
          <p:cNvSpPr/>
          <p:nvPr/>
        </p:nvSpPr>
        <p:spPr>
          <a:xfrm>
            <a:off x="8566722" y="0"/>
            <a:ext cx="105508" cy="330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E0B67D-689B-4B4C-B300-A154CA2B32FF}"/>
              </a:ext>
            </a:extLst>
          </p:cNvPr>
          <p:cNvSpPr/>
          <p:nvPr/>
        </p:nvSpPr>
        <p:spPr>
          <a:xfrm>
            <a:off x="8566722" y="330554"/>
            <a:ext cx="105508" cy="914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24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D42A47-1167-4CA8-1CD7-07A1D633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511D2-A985-E425-3919-16EF8FDE7C6F}"/>
              </a:ext>
            </a:extLst>
          </p:cNvPr>
          <p:cNvSpPr txBox="1"/>
          <p:nvPr/>
        </p:nvSpPr>
        <p:spPr>
          <a:xfrm>
            <a:off x="1411763" y="1738335"/>
            <a:ext cx="981706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Event</a:t>
            </a:r>
            <a:r>
              <a:rPr lang="ko-KR" altLang="en-US" b="1" dirty="0">
                <a:latin typeface="+mn-ea"/>
              </a:rPr>
              <a:t>의 구성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n-ea"/>
              </a:rPr>
              <a:t>Fluentd</a:t>
            </a:r>
            <a:r>
              <a:rPr lang="ko-KR" altLang="en-US" b="1" dirty="0">
                <a:latin typeface="+mn-ea"/>
              </a:rPr>
              <a:t>가 </a:t>
            </a:r>
            <a:r>
              <a:rPr lang="ko-KR" altLang="en-US" b="1" dirty="0" err="1">
                <a:latin typeface="+mn-ea"/>
              </a:rPr>
              <a:t>읽어들인</a:t>
            </a:r>
            <a:r>
              <a:rPr lang="ko-KR" altLang="en-US" b="1" dirty="0">
                <a:latin typeface="+mn-ea"/>
              </a:rPr>
              <a:t> 데이터는 </a:t>
            </a:r>
            <a:r>
              <a:rPr lang="en-US" altLang="ko-KR" b="1" dirty="0">
                <a:latin typeface="+mn-ea"/>
              </a:rPr>
              <a:t>tag, time, record </a:t>
            </a:r>
            <a:r>
              <a:rPr lang="ko-KR" altLang="en-US" b="1" dirty="0">
                <a:latin typeface="+mn-ea"/>
              </a:rPr>
              <a:t>로 구성된 이벤트</a:t>
            </a:r>
            <a:r>
              <a:rPr lang="en-US" altLang="ko-KR" b="1" dirty="0">
                <a:latin typeface="+mn-ea"/>
              </a:rPr>
              <a:t>(Event) </a:t>
            </a:r>
            <a:r>
              <a:rPr lang="ko-KR" altLang="en-US" b="1" dirty="0">
                <a:latin typeface="+mn-ea"/>
              </a:rPr>
              <a:t>로 처리</a:t>
            </a:r>
            <a:endParaRPr lang="en-US" altLang="ko-KR" b="1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tag: </a:t>
            </a:r>
            <a:r>
              <a:rPr lang="ko-KR" altLang="en-US" b="1" dirty="0">
                <a:latin typeface="+mn-ea"/>
              </a:rPr>
              <a:t>이벤트를 어디로 </a:t>
            </a:r>
            <a:r>
              <a:rPr lang="ko-KR" altLang="en-US" b="1" dirty="0" err="1">
                <a:latin typeface="+mn-ea"/>
              </a:rPr>
              <a:t>보낼지</a:t>
            </a:r>
            <a:r>
              <a:rPr lang="ko-KR" altLang="en-US" b="1" dirty="0">
                <a:latin typeface="+mn-ea"/>
              </a:rPr>
              <a:t> 결정하기 위한 </a:t>
            </a:r>
            <a:r>
              <a:rPr lang="ko-KR" altLang="en-US" b="1" dirty="0" err="1">
                <a:latin typeface="+mn-ea"/>
              </a:rPr>
              <a:t>구분값</a:t>
            </a:r>
            <a:endParaRPr lang="ko-KR" altLang="en-US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time: </a:t>
            </a:r>
            <a:r>
              <a:rPr lang="ko-KR" altLang="en-US" b="1" dirty="0">
                <a:latin typeface="+mn-ea"/>
              </a:rPr>
              <a:t>이벤트가 발생한 시간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record: </a:t>
            </a:r>
            <a:r>
              <a:rPr lang="ko-KR" altLang="en-US" b="1" dirty="0">
                <a:latin typeface="+mn-ea"/>
              </a:rPr>
              <a:t>데이터 </a:t>
            </a:r>
            <a:r>
              <a:rPr lang="en-US" altLang="ko-KR" b="1" dirty="0">
                <a:latin typeface="+mn-ea"/>
              </a:rPr>
              <a:t>(JSON)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이벤트 컴포넌트 중에서 </a:t>
            </a:r>
            <a:r>
              <a:rPr lang="en-US" altLang="ko-KR" b="1" dirty="0">
                <a:latin typeface="+mn-ea"/>
              </a:rPr>
              <a:t>tag</a:t>
            </a:r>
            <a:r>
              <a:rPr lang="ko-KR" altLang="en-US" b="1" dirty="0">
                <a:latin typeface="+mn-ea"/>
              </a:rPr>
              <a:t>는 </a:t>
            </a:r>
            <a:r>
              <a:rPr lang="en-US" altLang="ko-KR" b="1" dirty="0" err="1">
                <a:latin typeface="+mn-ea"/>
              </a:rPr>
              <a:t>Fluentd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내부 </a:t>
            </a:r>
            <a:r>
              <a:rPr lang="en-US" altLang="ko-KR" b="1" dirty="0">
                <a:latin typeface="+mn-ea"/>
              </a:rPr>
              <a:t>Routing</a:t>
            </a:r>
            <a:r>
              <a:rPr lang="ko-KR" altLang="en-US" b="1" dirty="0">
                <a:latin typeface="+mn-ea"/>
              </a:rPr>
              <a:t>의 기본으로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각 이벤트들이 설정된 </a:t>
            </a:r>
            <a:r>
              <a:rPr lang="en-US" altLang="ko-KR" b="1" dirty="0">
                <a:latin typeface="+mn-ea"/>
              </a:rPr>
              <a:t>tag</a:t>
            </a:r>
            <a:r>
              <a:rPr lang="ko-KR" altLang="en-US" b="1" dirty="0">
                <a:latin typeface="+mn-ea"/>
              </a:rPr>
              <a:t>에 맞는 태그로 흘러 들어갈 수 있게끔 구분해 주는 역할 수행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33553-BE28-4D68-8649-EE3978E1F1C7}"/>
              </a:ext>
            </a:extLst>
          </p:cNvPr>
          <p:cNvSpPr txBox="1"/>
          <p:nvPr/>
        </p:nvSpPr>
        <p:spPr>
          <a:xfrm>
            <a:off x="2601311" y="720154"/>
            <a:ext cx="6821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가 내부에서 처리하는 데이터의 특징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857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D42A47-1167-4CA8-1CD7-07A1D633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511D2-A985-E425-3919-16EF8FDE7C6F}"/>
              </a:ext>
            </a:extLst>
          </p:cNvPr>
          <p:cNvSpPr txBox="1"/>
          <p:nvPr/>
        </p:nvSpPr>
        <p:spPr>
          <a:xfrm>
            <a:off x="829582" y="1553878"/>
            <a:ext cx="10292499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n-ea"/>
              </a:rPr>
              <a:t>Fluentd</a:t>
            </a:r>
            <a:r>
              <a:rPr lang="ko-KR" altLang="en-US" b="1" dirty="0">
                <a:latin typeface="+mn-ea"/>
              </a:rPr>
              <a:t>를 실행하기 위해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각 라이프사이클에 해당하는 지정자들을 설정 파일</a:t>
            </a:r>
            <a:r>
              <a:rPr lang="en-US" altLang="ko-KR" b="1" dirty="0">
                <a:latin typeface="+mn-ea"/>
              </a:rPr>
              <a:t>(Configuration File)</a:t>
            </a:r>
            <a:r>
              <a:rPr lang="ko-KR" altLang="en-US" b="1" dirty="0">
                <a:latin typeface="+mn-ea"/>
              </a:rPr>
              <a:t>에 작성</a:t>
            </a:r>
            <a:r>
              <a:rPr lang="en-US" altLang="ko-KR" b="1" dirty="0">
                <a:latin typeface="+mn-ea"/>
              </a:rPr>
              <a:t>. </a:t>
            </a:r>
            <a:r>
              <a:rPr lang="en-US" altLang="ko-KR" b="1" dirty="0" err="1">
                <a:latin typeface="+mn-ea"/>
              </a:rPr>
              <a:t>Fluentd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에이전트가 해당 설정 파일을 물고 실행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기본적으로 </a:t>
            </a:r>
            <a:r>
              <a:rPr lang="en-US" altLang="ko-KR" b="1" dirty="0">
                <a:latin typeface="+mn-ea"/>
              </a:rPr>
              <a:t>Ubuntu</a:t>
            </a:r>
            <a:r>
              <a:rPr lang="ko-KR" altLang="en-US" b="1" dirty="0">
                <a:latin typeface="+mn-ea"/>
              </a:rPr>
              <a:t>의 경우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설정 파일은 </a:t>
            </a:r>
            <a:r>
              <a:rPr lang="en-US" altLang="ko-KR" b="1" dirty="0">
                <a:latin typeface="+mn-ea"/>
              </a:rPr>
              <a:t>/</a:t>
            </a:r>
            <a:r>
              <a:rPr lang="en-US" altLang="ko-KR" b="1" dirty="0" err="1">
                <a:latin typeface="+mn-ea"/>
              </a:rPr>
              <a:t>etc</a:t>
            </a:r>
            <a:r>
              <a:rPr lang="en-US" altLang="ko-KR" b="1" dirty="0">
                <a:latin typeface="+mn-ea"/>
              </a:rPr>
              <a:t>/td-agent </a:t>
            </a:r>
            <a:r>
              <a:rPr lang="ko-KR" altLang="en-US" b="1" dirty="0">
                <a:latin typeface="+mn-ea"/>
              </a:rPr>
              <a:t>경로 아래 </a:t>
            </a:r>
            <a:r>
              <a:rPr lang="en-US" altLang="ko-KR" b="1" dirty="0">
                <a:latin typeface="+mn-ea"/>
              </a:rPr>
              <a:t>td-</a:t>
            </a:r>
            <a:r>
              <a:rPr lang="en-US" altLang="ko-KR" b="1" dirty="0" err="1">
                <a:latin typeface="+mn-ea"/>
              </a:rPr>
              <a:t>agent.conf</a:t>
            </a:r>
            <a:r>
              <a:rPr lang="ko-KR" altLang="en-US" b="1" dirty="0">
                <a:latin typeface="+mn-ea"/>
              </a:rPr>
              <a:t>라는 파일로 설정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Ubuntu</a:t>
            </a:r>
            <a:r>
              <a:rPr lang="ko-KR" altLang="en-US" b="1" dirty="0">
                <a:latin typeface="+mn-ea"/>
              </a:rPr>
              <a:t>에서 </a:t>
            </a:r>
            <a:r>
              <a:rPr lang="en-US" altLang="ko-KR" b="1" dirty="0" err="1">
                <a:latin typeface="+mn-ea"/>
              </a:rPr>
              <a:t>fluentd</a:t>
            </a:r>
            <a:r>
              <a:rPr lang="ko-KR" altLang="en-US" b="1" dirty="0">
                <a:latin typeface="+mn-ea"/>
              </a:rPr>
              <a:t>를 설치하는 경우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관련 패키지 에러가 발생할 수 있음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n-ea"/>
              </a:rPr>
              <a:t>패키지 관련 에러가 발생하면</a:t>
            </a:r>
            <a:r>
              <a:rPr lang="en-US" altLang="ko-KR" b="1" dirty="0">
                <a:latin typeface="+mn-ea"/>
              </a:rPr>
              <a:t>, apt-get</a:t>
            </a:r>
            <a:r>
              <a:rPr lang="ko-KR" altLang="en-US" b="1" dirty="0">
                <a:latin typeface="+mn-ea"/>
              </a:rPr>
              <a:t>을 이용하여 에러 로그에서 나타내고 있는 해당 패키지를 설치</a:t>
            </a:r>
            <a:endParaRPr lang="en-US" altLang="ko-KR" b="1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+mn-ea"/>
              </a:rPr>
              <a:t>Ubuntu </a:t>
            </a:r>
            <a:r>
              <a:rPr lang="ko-KR" altLang="en-US" b="1" dirty="0">
                <a:latin typeface="+mn-ea"/>
              </a:rPr>
              <a:t>버전에 따라 제공하는 </a:t>
            </a:r>
            <a:r>
              <a:rPr lang="en-US" altLang="ko-KR" b="1" dirty="0" err="1">
                <a:latin typeface="+mn-ea"/>
              </a:rPr>
              <a:t>Fluentd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버전이 다르므로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반듯이 확인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1" dirty="0">
                <a:latin typeface="+mn-ea"/>
              </a:rPr>
              <a:t>td-agent </a:t>
            </a:r>
            <a:r>
              <a:rPr lang="ko-KR" altLang="en-US" b="1" dirty="0">
                <a:latin typeface="+mn-ea"/>
              </a:rPr>
              <a:t>커맨드로 </a:t>
            </a:r>
            <a:r>
              <a:rPr lang="en-US" altLang="ko-KR" b="1" dirty="0" err="1">
                <a:latin typeface="+mn-ea"/>
              </a:rPr>
              <a:t>fluentd</a:t>
            </a:r>
            <a:r>
              <a:rPr lang="en-US" altLang="ko-KR" b="1" dirty="0">
                <a:latin typeface="+mn-ea"/>
              </a:rPr>
              <a:t> agent</a:t>
            </a:r>
            <a:r>
              <a:rPr lang="ko-KR" altLang="en-US" b="1" dirty="0">
                <a:latin typeface="+mn-ea"/>
              </a:rPr>
              <a:t>를 실행</a:t>
            </a:r>
            <a:endParaRPr lang="en-US" altLang="ko-KR" b="1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백그라운드에서 </a:t>
            </a:r>
            <a:r>
              <a:rPr lang="ko-KR" altLang="en-US" b="1" dirty="0" err="1">
                <a:latin typeface="+mn-ea"/>
              </a:rPr>
              <a:t>데몬으로</a:t>
            </a:r>
            <a:r>
              <a:rPr lang="ko-KR" altLang="en-US" b="1" dirty="0">
                <a:latin typeface="+mn-ea"/>
              </a:rPr>
              <a:t> 수행하려면</a:t>
            </a:r>
            <a:r>
              <a:rPr lang="en-US" altLang="ko-KR" b="1" dirty="0">
                <a:latin typeface="+mn-ea"/>
              </a:rPr>
              <a:t>, -d </a:t>
            </a:r>
            <a:r>
              <a:rPr lang="ko-KR" altLang="en-US" b="1" dirty="0">
                <a:latin typeface="+mn-ea"/>
              </a:rPr>
              <a:t>옵션과 </a:t>
            </a:r>
            <a:r>
              <a:rPr lang="en-US" altLang="ko-KR" b="1" dirty="0">
                <a:latin typeface="+mn-ea"/>
              </a:rPr>
              <a:t>--log </a:t>
            </a:r>
            <a:r>
              <a:rPr lang="ko-KR" altLang="en-US" b="1" dirty="0">
                <a:latin typeface="+mn-ea"/>
              </a:rPr>
              <a:t>옵션을 추가하여 로그를 확인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33553-BE28-4D68-8649-EE3978E1F1C7}"/>
              </a:ext>
            </a:extLst>
          </p:cNvPr>
          <p:cNvSpPr txBox="1"/>
          <p:nvPr/>
        </p:nvSpPr>
        <p:spPr>
          <a:xfrm>
            <a:off x="3894083" y="657092"/>
            <a:ext cx="4579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설정 파일의 확인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686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607" y="4726216"/>
            <a:ext cx="5470520" cy="152439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38602" y="1505855"/>
            <a:ext cx="924897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Nginx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를 컨테이너 이미지로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POD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에 배포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그러면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nginx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의 로그는 스트림으로 계속 출력되고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이때 로그들을 모아줄 수집기가 필요하다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solidFill>
                <a:srgbClr val="000000"/>
              </a:solidFill>
              <a:latin typeface="se-nanumgothic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그게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Fluentd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Fluentd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는 로그를 수집하는 툴이기 때문에 모든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node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에 동일하게 배포되어야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하며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,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그래서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DaemonSet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으로 배포를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5D29F8-B313-8082-7760-2C6CB9A8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6FF56-EDA7-FF49-BC2E-C8DA4F968599}"/>
              </a:ext>
            </a:extLst>
          </p:cNvPr>
          <p:cNvSpPr txBox="1"/>
          <p:nvPr/>
        </p:nvSpPr>
        <p:spPr>
          <a:xfrm>
            <a:off x="2071874" y="607390"/>
            <a:ext cx="9608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를 활용한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Log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수집 분석과 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데몬셋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(</a:t>
            </a:r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Daemonset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568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05A4F1-9A9B-A03D-9F1F-9DE27E74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92A1B-791D-7E60-EFDF-0EC61764411E}"/>
              </a:ext>
            </a:extLst>
          </p:cNvPr>
          <p:cNvSpPr txBox="1"/>
          <p:nvPr/>
        </p:nvSpPr>
        <p:spPr>
          <a:xfrm>
            <a:off x="2952621" y="629019"/>
            <a:ext cx="628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Log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누락을 막기 위한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8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가지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Tips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FB37D-8639-23BB-57B8-06943030AE77}"/>
              </a:ext>
            </a:extLst>
          </p:cNvPr>
          <p:cNvSpPr txBox="1"/>
          <p:nvPr/>
        </p:nvSpPr>
        <p:spPr>
          <a:xfrm>
            <a:off x="2149197" y="1505441"/>
            <a:ext cx="7833003" cy="4436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2060"/>
                </a:solidFill>
              </a:rPr>
              <a:t>시스템 설정으로 로그 누락 막기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2060"/>
                </a:solidFill>
              </a:rPr>
              <a:t>적절한 버퍼 설정하기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2060"/>
                </a:solidFill>
              </a:rPr>
              <a:t>네트워크 단절에 대비하기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2060"/>
                </a:solidFill>
              </a:rPr>
              <a:t>프로세스 다운에 대비하기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2060"/>
                </a:solidFill>
              </a:rPr>
              <a:t>로그 누락을 막기 위한 </a:t>
            </a:r>
            <a:r>
              <a:rPr lang="en-US" altLang="ko-KR" b="1" dirty="0">
                <a:solidFill>
                  <a:srgbClr val="002060"/>
                </a:solidFill>
              </a:rPr>
              <a:t>forward </a:t>
            </a:r>
            <a:r>
              <a:rPr lang="ko-KR" altLang="en-US" b="1" dirty="0">
                <a:solidFill>
                  <a:srgbClr val="002060"/>
                </a:solidFill>
              </a:rPr>
              <a:t>플러그인의 설정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2060"/>
                </a:solidFill>
              </a:rPr>
              <a:t>로그 </a:t>
            </a:r>
            <a:r>
              <a:rPr lang="en-US" altLang="ko-KR" b="1" dirty="0">
                <a:solidFill>
                  <a:srgbClr val="002060"/>
                </a:solidFill>
              </a:rPr>
              <a:t>Aggregator</a:t>
            </a:r>
            <a:r>
              <a:rPr lang="ko-KR" altLang="en-US" b="1" dirty="0">
                <a:solidFill>
                  <a:srgbClr val="002060"/>
                </a:solidFill>
              </a:rPr>
              <a:t>의 이중 구성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2060"/>
                </a:solidFill>
              </a:rPr>
              <a:t>종료 전에 버퍼를 </a:t>
            </a:r>
            <a:r>
              <a:rPr lang="ko-KR" altLang="en-US" b="1" dirty="0" err="1">
                <a:solidFill>
                  <a:srgbClr val="002060"/>
                </a:solidFill>
              </a:rPr>
              <a:t>플러시하기</a:t>
            </a:r>
            <a:endParaRPr lang="ko-KR" altLang="en-US" b="1" dirty="0">
              <a:solidFill>
                <a:srgbClr val="002060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2060"/>
                </a:solidFill>
              </a:rPr>
              <a:t>메모리 버퍼가 있는 언어를 이용하기</a:t>
            </a:r>
          </a:p>
        </p:txBody>
      </p:sp>
    </p:spTree>
    <p:extLst>
      <p:ext uri="{BB962C8B-B14F-4D97-AF65-F5344CB8AC3E}">
        <p14:creationId xmlns:p14="http://schemas.microsoft.com/office/powerpoint/2010/main" val="1511352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DD3E1D-7B64-3D79-8675-771A7B90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FE8FFF-0B7E-AA6D-7289-31440175E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162" y="1584719"/>
            <a:ext cx="5651089" cy="4691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44C2D-0CF8-79E3-E077-F32431D2B670}"/>
              </a:ext>
            </a:extLst>
          </p:cNvPr>
          <p:cNvSpPr txBox="1"/>
          <p:nvPr/>
        </p:nvSpPr>
        <p:spPr>
          <a:xfrm>
            <a:off x="3696748" y="582223"/>
            <a:ext cx="479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Reliability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183267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990188-2D30-8257-E28E-6E3531C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A4AD9-A488-EE33-002C-AC57BE9A5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87" y="1261015"/>
            <a:ext cx="6446377" cy="45851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BF88A-FB74-7B00-5497-5149260951F0}"/>
              </a:ext>
            </a:extLst>
          </p:cNvPr>
          <p:cNvSpPr txBox="1"/>
          <p:nvPr/>
        </p:nvSpPr>
        <p:spPr>
          <a:xfrm>
            <a:off x="3990363" y="515111"/>
            <a:ext cx="479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High Availability Config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B0D0E-1B5E-81D1-6F69-B97851C50678}"/>
              </a:ext>
            </a:extLst>
          </p:cNvPr>
          <p:cNvSpPr txBox="1"/>
          <p:nvPr/>
        </p:nvSpPr>
        <p:spPr>
          <a:xfrm>
            <a:off x="2759979" y="6130410"/>
            <a:ext cx="702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2060"/>
                </a:solidFill>
              </a:rPr>
              <a:t>Fluentd</a:t>
            </a:r>
            <a:r>
              <a:rPr lang="en-US" altLang="ko-KR" b="1" dirty="0">
                <a:solidFill>
                  <a:srgbClr val="002060"/>
                </a:solidFill>
              </a:rPr>
              <a:t> provides "</a:t>
            </a:r>
            <a:r>
              <a:rPr lang="en-US" altLang="ko-KR" b="1" dirty="0">
                <a:solidFill>
                  <a:srgbClr val="FF0000"/>
                </a:solidFill>
              </a:rPr>
              <a:t>at most once</a:t>
            </a:r>
            <a:r>
              <a:rPr lang="en-US" altLang="ko-KR" b="1" dirty="0">
                <a:solidFill>
                  <a:srgbClr val="002060"/>
                </a:solidFill>
              </a:rPr>
              <a:t>" and "</a:t>
            </a:r>
            <a:r>
              <a:rPr lang="en-US" altLang="ko-KR" b="1" dirty="0">
                <a:solidFill>
                  <a:srgbClr val="FF0000"/>
                </a:solidFill>
              </a:rPr>
              <a:t>at least once</a:t>
            </a:r>
            <a:r>
              <a:rPr lang="en-US" altLang="ko-KR" b="1" dirty="0">
                <a:solidFill>
                  <a:srgbClr val="002060"/>
                </a:solidFill>
              </a:rPr>
              <a:t>" transfers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652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023EDE-F5E4-BC5E-EC63-A3286C2E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83853-91B4-07D6-417D-212341A69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55" y="1409351"/>
            <a:ext cx="5635834" cy="4416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5DF12-2398-F2D0-DBD2-6768CCB0FD8C}"/>
              </a:ext>
            </a:extLst>
          </p:cNvPr>
          <p:cNvSpPr txBox="1"/>
          <p:nvPr/>
        </p:nvSpPr>
        <p:spPr>
          <a:xfrm>
            <a:off x="4146294" y="661314"/>
            <a:ext cx="4108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Multi Process Workers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0B183-04E6-AF08-23D2-32AC6D955D52}"/>
              </a:ext>
            </a:extLst>
          </p:cNvPr>
          <p:cNvSpPr txBox="1"/>
          <p:nvPr/>
        </p:nvSpPr>
        <p:spPr>
          <a:xfrm>
            <a:off x="2600587" y="6033184"/>
            <a:ext cx="6858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One instance of </a:t>
            </a:r>
            <a:r>
              <a:rPr lang="en-US" altLang="ko-KR" b="1" dirty="0" err="1">
                <a:solidFill>
                  <a:srgbClr val="002060"/>
                </a:solidFill>
              </a:rPr>
              <a:t>fluentd</a:t>
            </a:r>
            <a:r>
              <a:rPr lang="en-US" altLang="ko-KR" b="1" dirty="0">
                <a:solidFill>
                  <a:srgbClr val="002060"/>
                </a:solidFill>
              </a:rPr>
              <a:t> launches a supervisor and a worker.</a:t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A worker consists of input/filter/output plugins.</a:t>
            </a:r>
            <a:endParaRPr lang="ko-KR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04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A78032-FD1D-68A7-18FA-D2DF4DC3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535DC-9275-72A5-DB8F-4BA25CE96185}"/>
              </a:ext>
            </a:extLst>
          </p:cNvPr>
          <p:cNvSpPr txBox="1"/>
          <p:nvPr/>
        </p:nvSpPr>
        <p:spPr>
          <a:xfrm>
            <a:off x="2035298" y="583092"/>
            <a:ext cx="850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EFK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실습 예제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I : EFK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를 이용한 간단한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Log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수집 및 시각화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7CB16-B1DC-E58B-FA4E-7CC3003382E7}"/>
              </a:ext>
            </a:extLst>
          </p:cNvPr>
          <p:cNvSpPr txBox="1"/>
          <p:nvPr/>
        </p:nvSpPr>
        <p:spPr>
          <a:xfrm>
            <a:off x="914399" y="1490459"/>
            <a:ext cx="9780105" cy="4436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간단한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Log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생성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Python </a:t>
            </a:r>
            <a:r>
              <a:rPr lang="ko-KR" altLang="en-US" b="1" dirty="0">
                <a:solidFill>
                  <a:srgbClr val="000000"/>
                </a:solidFill>
                <a:latin typeface="+mn-ea"/>
              </a:rPr>
              <a:t>코드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: 	</a:t>
            </a:r>
            <a:r>
              <a:rPr lang="en-US" altLang="ko-KR" b="1" dirty="0">
                <a:latin typeface="+mn-ea"/>
              </a:rPr>
              <a:t>main.py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n-ea"/>
              </a:rPr>
              <a:t>$ tail –f </a:t>
            </a:r>
            <a:r>
              <a:rPr lang="en-US" altLang="ko-KR" dirty="0" err="1">
                <a:latin typeface="+mn-ea"/>
              </a:rPr>
              <a:t>log.json</a:t>
            </a:r>
            <a:endParaRPr lang="en-US" altLang="ko-KR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n-ea"/>
              </a:rPr>
              <a:t>$</a:t>
            </a: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service td-agent status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n-ea"/>
              </a:rPr>
              <a:t>$ </a:t>
            </a: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ls /</a:t>
            </a:r>
            <a:r>
              <a:rPr lang="en-US" altLang="ko-KR" dirty="0" err="1">
                <a:latin typeface="+mn-ea"/>
              </a:rPr>
              <a:t>etc</a:t>
            </a:r>
            <a:r>
              <a:rPr lang="en-US" altLang="ko-KR" dirty="0">
                <a:latin typeface="+mn-ea"/>
              </a:rPr>
              <a:t>/td-agent/.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n-ea"/>
              </a:rPr>
              <a:t>$ </a:t>
            </a: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vi /</a:t>
            </a:r>
            <a:r>
              <a:rPr lang="en-US" altLang="ko-KR" dirty="0" err="1">
                <a:latin typeface="+mn-ea"/>
              </a:rPr>
              <a:t>etc</a:t>
            </a:r>
            <a:r>
              <a:rPr lang="en-US" altLang="ko-KR" dirty="0">
                <a:latin typeface="+mn-ea"/>
              </a:rPr>
              <a:t>/td-agent/td-</a:t>
            </a:r>
            <a:r>
              <a:rPr lang="en-US" altLang="ko-KR" dirty="0" err="1">
                <a:latin typeface="+mn-ea"/>
              </a:rPr>
              <a:t>agent.conf</a:t>
            </a:r>
            <a:endParaRPr lang="en-US" altLang="ko-KR" dirty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n-ea"/>
              </a:rPr>
              <a:t>$ </a:t>
            </a: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service td-agent stop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n-ea"/>
              </a:rPr>
              <a:t>$ </a:t>
            </a:r>
            <a:r>
              <a:rPr lang="en-US" altLang="ko-KR" dirty="0" err="1">
                <a:latin typeface="+mn-ea"/>
              </a:rPr>
              <a:t>sudo</a:t>
            </a:r>
            <a:r>
              <a:rPr lang="en-US" altLang="ko-KR" dirty="0">
                <a:latin typeface="+mn-ea"/>
              </a:rPr>
              <a:t> service td-agent start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latin typeface="+mn-ea"/>
              </a:rPr>
              <a:t>$ python main.py</a:t>
            </a:r>
          </a:p>
        </p:txBody>
      </p:sp>
    </p:spTree>
    <p:extLst>
      <p:ext uri="{BB962C8B-B14F-4D97-AF65-F5344CB8AC3E}">
        <p14:creationId xmlns:p14="http://schemas.microsoft.com/office/powerpoint/2010/main" val="3731716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A78032-FD1D-68A7-18FA-D2DF4DC3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4535DC-9275-72A5-DB8F-4BA25CE96185}"/>
              </a:ext>
            </a:extLst>
          </p:cNvPr>
          <p:cNvSpPr txBox="1"/>
          <p:nvPr/>
        </p:nvSpPr>
        <p:spPr>
          <a:xfrm>
            <a:off x="1760978" y="607389"/>
            <a:ext cx="978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EFK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실습 예제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II : EFK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를 이용한 간단한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Log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수집 및 시각화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7CB16-B1DC-E58B-FA4E-7CC3003382E7}"/>
              </a:ext>
            </a:extLst>
          </p:cNvPr>
          <p:cNvSpPr txBox="1"/>
          <p:nvPr/>
        </p:nvSpPr>
        <p:spPr>
          <a:xfrm>
            <a:off x="914399" y="1490459"/>
            <a:ext cx="9780105" cy="4444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td-agent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설치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curl -L https://toolbelt.treasuredata.com/sh/install-ubuntu-xenial-td-agent2.sh |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sh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데몬 실행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/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init.d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/td-agent restart (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재시작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)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/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init.d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/td-agent status (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상태 확인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dirty="0" err="1">
                <a:solidFill>
                  <a:srgbClr val="000000"/>
                </a:solidFill>
                <a:latin typeface="se-nanumgothic"/>
              </a:rPr>
              <a:t>시작시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 자동 스크립트 실행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sudo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update-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rc.d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td-agent defaults 95 10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sudo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service td-agent status</a:t>
            </a:r>
          </a:p>
        </p:txBody>
      </p:sp>
    </p:spTree>
    <p:extLst>
      <p:ext uri="{BB962C8B-B14F-4D97-AF65-F5344CB8AC3E}">
        <p14:creationId xmlns:p14="http://schemas.microsoft.com/office/powerpoint/2010/main" val="1853289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EB7A6E-4777-ACBF-0FFB-EC551A0D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3944D-B814-2647-59F0-02AFE9CA0FD1}"/>
              </a:ext>
            </a:extLst>
          </p:cNvPr>
          <p:cNvSpPr txBox="1"/>
          <p:nvPr/>
        </p:nvSpPr>
        <p:spPr>
          <a:xfrm>
            <a:off x="2519930" y="570814"/>
            <a:ext cx="850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Forwarder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예제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III: </a:t>
            </a:r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Ngix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Log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수집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9802D-F252-29CD-57DE-D1534BA6BAC4}"/>
              </a:ext>
            </a:extLst>
          </p:cNvPr>
          <p:cNvSpPr txBox="1"/>
          <p:nvPr/>
        </p:nvSpPr>
        <p:spPr>
          <a:xfrm>
            <a:off x="938253" y="1249882"/>
            <a:ext cx="9780105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Fluentd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(on Ubuntu Precise)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설치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curl -L http://toolbelt.treasuredata.com/sh/install-ubuntu-precise.sh |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sh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Web Log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서버의 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Fluentd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접속 권한 설정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da-DK" altLang="ko-KR" dirty="0">
                <a:solidFill>
                  <a:srgbClr val="000000"/>
                </a:solidFill>
                <a:latin typeface="se-nanumgothic"/>
              </a:rPr>
              <a:t>$ sudo chmod og+rx /var/log/httpd</a:t>
            </a:r>
            <a:br>
              <a:rPr lang="da-DK" altLang="ko-KR" dirty="0">
                <a:solidFill>
                  <a:srgbClr val="000000"/>
                </a:solidFill>
                <a:latin typeface="se-nanumgothic"/>
              </a:rPr>
            </a:br>
            <a:r>
              <a:rPr lang="da-DK" altLang="ko-KR" dirty="0">
                <a:solidFill>
                  <a:srgbClr val="000000"/>
                </a:solidFill>
                <a:latin typeface="se-nanumgothic"/>
              </a:rPr>
              <a:t>$ sudo chmod og+r /var/log/messages /var/log/secure /var/log/httpd/*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rsyslogd.conf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수정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*.* @127.0.0.1:42185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rsyslogd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재시작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sudo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service 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rsyslog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restart</a:t>
            </a:r>
          </a:p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rgbClr val="002060"/>
                </a:solidFill>
                <a:latin typeface="se-nanumgothic"/>
              </a:rPr>
              <a:t>https://www.fluentd.org/guides/recipes/elasticsearch-and-s3</a:t>
            </a:r>
          </a:p>
        </p:txBody>
      </p:sp>
    </p:spTree>
    <p:extLst>
      <p:ext uri="{BB962C8B-B14F-4D97-AF65-F5344CB8AC3E}">
        <p14:creationId xmlns:p14="http://schemas.microsoft.com/office/powerpoint/2010/main" val="253271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ED9685-82C4-FA4D-BA83-E90745B9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C2895-1EA5-48A9-5784-8F334868150D}"/>
              </a:ext>
            </a:extLst>
          </p:cNvPr>
          <p:cNvSpPr txBox="1"/>
          <p:nvPr/>
        </p:nvSpPr>
        <p:spPr>
          <a:xfrm>
            <a:off x="2155971" y="3235782"/>
            <a:ext cx="7596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>
                <a:solidFill>
                  <a:srgbClr val="002060"/>
                </a:solidFill>
              </a:rPr>
              <a:t>비정형 데이터의 정형화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FEFD9-FEEF-1FCC-B221-AB01A37B1B43}"/>
              </a:ext>
            </a:extLst>
          </p:cNvPr>
          <p:cNvSpPr txBox="1"/>
          <p:nvPr/>
        </p:nvSpPr>
        <p:spPr>
          <a:xfrm>
            <a:off x="4370665" y="1233182"/>
            <a:ext cx="390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02060"/>
                </a:solidFill>
              </a:rPr>
              <a:t>과정 목표</a:t>
            </a:r>
            <a:r>
              <a:rPr lang="en-US" altLang="ko-KR" sz="3600" b="1" dirty="0">
                <a:solidFill>
                  <a:srgbClr val="002060"/>
                </a:solidFill>
              </a:rPr>
              <a:t>(</a:t>
            </a:r>
            <a:r>
              <a:rPr lang="ko-KR" altLang="en-US" sz="3600" b="1" dirty="0" err="1">
                <a:solidFill>
                  <a:srgbClr val="002060"/>
                </a:solidFill>
              </a:rPr>
              <a:t>첫째날</a:t>
            </a:r>
            <a:r>
              <a:rPr lang="en-US" altLang="ko-KR" sz="3600" b="1" dirty="0">
                <a:solidFill>
                  <a:srgbClr val="002060"/>
                </a:solidFill>
              </a:rPr>
              <a:t>)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049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DF4981-2E3E-6347-9A72-AE93996F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D26AC-DE6B-FCFB-8CED-9E9F4B47959F}"/>
              </a:ext>
            </a:extLst>
          </p:cNvPr>
          <p:cNvSpPr txBox="1"/>
          <p:nvPr/>
        </p:nvSpPr>
        <p:spPr>
          <a:xfrm>
            <a:off x="2026154" y="607390"/>
            <a:ext cx="850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Aggregating </a:t>
            </a:r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Rsyslogd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예제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IV : </a:t>
            </a:r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Rsyslogd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Output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수집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E19887-07CD-83AC-DD33-9392506AF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186" y="2463845"/>
            <a:ext cx="6334611" cy="3167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BE27C-1B38-F8E6-9D86-90F70DD55002}"/>
              </a:ext>
            </a:extLst>
          </p:cNvPr>
          <p:cNvSpPr txBox="1"/>
          <p:nvPr/>
        </p:nvSpPr>
        <p:spPr>
          <a:xfrm>
            <a:off x="1038602" y="1581784"/>
            <a:ext cx="709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err="1"/>
              <a:t>rsyslogd</a:t>
            </a:r>
            <a:r>
              <a:rPr lang="ko-KR" altLang="en-US" dirty="0"/>
              <a:t>는 </a:t>
            </a:r>
            <a:r>
              <a:rPr lang="en-US" altLang="ko-KR" dirty="0"/>
              <a:t>syslog</a:t>
            </a:r>
            <a:r>
              <a:rPr lang="ko-KR" altLang="en-US" dirty="0"/>
              <a:t>를 수집하고 집계하는 검증된 진정한 미들웨어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513F6-9BB1-FB72-1C06-F0ED47A6408D}"/>
              </a:ext>
            </a:extLst>
          </p:cNvPr>
          <p:cNvSpPr txBox="1"/>
          <p:nvPr/>
        </p:nvSpPr>
        <p:spPr>
          <a:xfrm>
            <a:off x="2326713" y="5959214"/>
            <a:ext cx="656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https://www.fluentd.org/guides/recipes/rsyslogd-aggregation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3117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778A3E-FCD1-A5C7-2151-43DC3773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C1437-6C02-F58B-90A1-257E062E6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027" y="3095735"/>
            <a:ext cx="6655573" cy="33277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190542-080D-87C7-5B43-0BB71C9F90D5}"/>
              </a:ext>
            </a:extLst>
          </p:cNvPr>
          <p:cNvSpPr/>
          <p:nvPr/>
        </p:nvSpPr>
        <p:spPr>
          <a:xfrm>
            <a:off x="1191090" y="949651"/>
            <a:ext cx="9248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Fluentd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는 즉시 사용 가능한 많은 데이터 소비자를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적절한 출력 플러그인을 설치하면 몇 가지 구성 변경으로 새 데이터 소스를 추가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Fluentd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는 조정 가능한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횟수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버퍼링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설정을 사용하여 각 소비자에게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PUSH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46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9585EE-4068-3F8C-D236-5FE1ED44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805DD-731A-3B75-49CF-CC64737A00FC}"/>
              </a:ext>
            </a:extLst>
          </p:cNvPr>
          <p:cNvSpPr txBox="1"/>
          <p:nvPr/>
        </p:nvSpPr>
        <p:spPr>
          <a:xfrm>
            <a:off x="1009816" y="1112813"/>
            <a:ext cx="9780105" cy="3892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Fluentd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설정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curl -L http://toolbelt.treasuredata.com/sh/install-ubuntu-precise.sh |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sh</a:t>
            </a:r>
            <a:endParaRPr lang="en-US" altLang="ko-KR" b="0" i="0" dirty="0">
              <a:solidFill>
                <a:srgbClr val="000000"/>
              </a:solidFill>
              <a:effectLst/>
              <a:latin typeface="se-nanumgothic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Elasticsearch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출력 플러그인을 설치하고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실행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da-DK" altLang="ko-KR" dirty="0">
                <a:solidFill>
                  <a:srgbClr val="000000"/>
                </a:solidFill>
                <a:latin typeface="se-nanumgothic"/>
              </a:rPr>
              <a:t>$ /usr/sbin/td-agent-gem install fluent-plugin-elasticsearch</a:t>
            </a:r>
            <a:br>
              <a:rPr lang="da-DK" altLang="ko-KR" dirty="0">
                <a:solidFill>
                  <a:srgbClr val="000000"/>
                </a:solidFill>
                <a:latin typeface="se-nanumgothic"/>
              </a:rPr>
            </a:br>
            <a:endParaRPr lang="da-DK" altLang="ko-KR" dirty="0">
              <a:solidFill>
                <a:srgbClr val="000000"/>
              </a:solidFill>
              <a:latin typeface="se-nanumgothic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/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/td-agent/td-</a:t>
            </a:r>
            <a:r>
              <a:rPr lang="en-US" altLang="ko-KR" dirty="0" err="1">
                <a:solidFill>
                  <a:srgbClr val="000000"/>
                </a:solidFill>
                <a:latin typeface="se-nanumgothic"/>
              </a:rPr>
              <a:t>agent.conf</a:t>
            </a: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se-nanumgothic"/>
              </a:rPr>
              <a:t>설정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endParaRPr lang="en-US" altLang="ko-KR" dirty="0">
              <a:solidFill>
                <a:srgbClr val="00206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479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01261C-F389-2EAC-21FE-B806881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B34C0B-5070-1687-60C1-A94B114E43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7" t="43704" r="26964" b="24297"/>
          <a:stretch/>
        </p:blipFill>
        <p:spPr>
          <a:xfrm>
            <a:off x="2108421" y="709433"/>
            <a:ext cx="6980531" cy="340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5E5BC-651F-E147-773F-222A4F2D3F84}"/>
              </a:ext>
            </a:extLst>
          </p:cNvPr>
          <p:cNvSpPr txBox="1"/>
          <p:nvPr/>
        </p:nvSpPr>
        <p:spPr>
          <a:xfrm>
            <a:off x="3680061" y="43883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2060"/>
                </a:solidFill>
                <a:effectLst/>
                <a:latin typeface="Monaco"/>
              </a:rPr>
              <a:t>/</a:t>
            </a:r>
            <a:r>
              <a:rPr lang="en-US" altLang="ko-KR" b="0" i="0" dirty="0" err="1">
                <a:solidFill>
                  <a:srgbClr val="002060"/>
                </a:solidFill>
                <a:effectLst/>
                <a:latin typeface="Monaco"/>
              </a:rPr>
              <a:t>etc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Monaco"/>
              </a:rPr>
              <a:t>/td-agent/td-</a:t>
            </a:r>
            <a:r>
              <a:rPr lang="en-US" altLang="ko-KR" b="0" i="0" dirty="0" err="1">
                <a:solidFill>
                  <a:srgbClr val="002060"/>
                </a:solidFill>
                <a:effectLst/>
                <a:latin typeface="Monaco"/>
              </a:rPr>
              <a:t>agent.conf</a:t>
            </a:r>
            <a:r>
              <a:rPr lang="en-US" altLang="ko-KR" b="0" i="0" dirty="0">
                <a:solidFill>
                  <a:srgbClr val="002060"/>
                </a:solidFill>
                <a:effectLst/>
                <a:latin typeface="Monaco"/>
              </a:rPr>
              <a:t> </a:t>
            </a:r>
            <a:r>
              <a:rPr lang="ko-KR" altLang="en-US" b="0" i="0" dirty="0">
                <a:solidFill>
                  <a:srgbClr val="002060"/>
                </a:solidFill>
                <a:effectLst/>
                <a:latin typeface="Monaco"/>
              </a:rPr>
              <a:t>설정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CF63E-8919-D5D1-ECDA-77D56B323112}"/>
              </a:ext>
            </a:extLst>
          </p:cNvPr>
          <p:cNvSpPr txBox="1"/>
          <p:nvPr/>
        </p:nvSpPr>
        <p:spPr>
          <a:xfrm>
            <a:off x="954156" y="5175930"/>
            <a:ext cx="9780105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Elasticsearch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로의 데이터 흐름을 다시 시작하고 확인</a:t>
            </a:r>
            <a:br>
              <a:rPr lang="en-US" altLang="ko-KR" dirty="0">
                <a:solidFill>
                  <a:srgbClr val="000000"/>
                </a:solidFill>
                <a:latin typeface="se-nanumgothic"/>
              </a:rPr>
            </a:br>
            <a:r>
              <a:rPr lang="en-US" altLang="ko-KR" dirty="0">
                <a:solidFill>
                  <a:srgbClr val="000000"/>
                </a:solidFill>
                <a:latin typeface="se-nanumgothic"/>
              </a:rPr>
              <a:t>$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se-nanumgothic"/>
              </a:rPr>
              <a:t>sudo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 service td-agent restart</a:t>
            </a:r>
            <a:endParaRPr lang="en-US" altLang="ko-KR" dirty="0">
              <a:solidFill>
                <a:srgbClr val="002060"/>
              </a:solidFill>
              <a:latin typeface="se-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7408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EB7A6E-4777-ACBF-0FFB-EC551A0D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A3944D-B814-2647-59F0-02AFE9CA0FD1}"/>
              </a:ext>
            </a:extLst>
          </p:cNvPr>
          <p:cNvSpPr txBox="1"/>
          <p:nvPr/>
        </p:nvSpPr>
        <p:spPr>
          <a:xfrm>
            <a:off x="1723054" y="680650"/>
            <a:ext cx="8509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Forwarder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예제 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V: </a:t>
            </a:r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 MySQL slow log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연동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9802D-F252-29CD-57DE-D1534BA6BAC4}"/>
              </a:ext>
            </a:extLst>
          </p:cNvPr>
          <p:cNvSpPr txBox="1"/>
          <p:nvPr/>
        </p:nvSpPr>
        <p:spPr>
          <a:xfrm>
            <a:off x="1316854" y="2642505"/>
            <a:ext cx="9321553" cy="713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https://github.com/JSJeong-me/EFK/blob/main/Day_02.md</a:t>
            </a:r>
          </a:p>
        </p:txBody>
      </p:sp>
    </p:spTree>
    <p:extLst>
      <p:ext uri="{BB962C8B-B14F-4D97-AF65-F5344CB8AC3E}">
        <p14:creationId xmlns:p14="http://schemas.microsoft.com/office/powerpoint/2010/main" val="2785668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A22089-652D-EB00-AE4A-7A900C28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9C8236-DBEB-E628-BC3F-4E396E4F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406" y="2627228"/>
            <a:ext cx="833561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"\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{1,3}\.\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{1,3}\.\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{1,3}\.\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d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{1,3}[^0-9]"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/^[A-Za-z0-9_\.\-]+@[A-Za-z0-9\-]+\.[A-Za-z0-9\-]+/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C7A93-B879-FDDD-C6DB-F82BF16559F1}"/>
              </a:ext>
            </a:extLst>
          </p:cNvPr>
          <p:cNvSpPr txBox="1"/>
          <p:nvPr/>
        </p:nvSpPr>
        <p:spPr>
          <a:xfrm>
            <a:off x="2973015" y="744765"/>
            <a:ext cx="641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Regular Expression: IP,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이메일 추출 예제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30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ED9685-82C4-FA4D-BA83-E90745B9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C2895-1EA5-48A9-5784-8F334868150D}"/>
              </a:ext>
            </a:extLst>
          </p:cNvPr>
          <p:cNvSpPr txBox="1"/>
          <p:nvPr/>
        </p:nvSpPr>
        <p:spPr>
          <a:xfrm>
            <a:off x="250713" y="3013506"/>
            <a:ext cx="116905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002060"/>
                </a:solidFill>
              </a:rPr>
              <a:t>다양한 </a:t>
            </a:r>
            <a:r>
              <a:rPr lang="ko-KR" altLang="en-US" sz="4400" b="1" dirty="0" err="1">
                <a:solidFill>
                  <a:srgbClr val="002060"/>
                </a:solidFill>
              </a:rPr>
              <a:t>머신데이터와</a:t>
            </a:r>
            <a:r>
              <a:rPr lang="ko-KR" altLang="en-US" sz="4400" b="1" dirty="0">
                <a:solidFill>
                  <a:srgbClr val="002060"/>
                </a:solidFill>
              </a:rPr>
              <a:t> 인덱스</a:t>
            </a:r>
            <a:r>
              <a:rPr lang="en-US" altLang="ko-KR" sz="4400" b="1" dirty="0">
                <a:solidFill>
                  <a:srgbClr val="002060"/>
                </a:solidFill>
              </a:rPr>
              <a:t>Template</a:t>
            </a:r>
            <a:r>
              <a:rPr lang="ko-KR" altLang="en-US" sz="4400" b="1" dirty="0">
                <a:solidFill>
                  <a:srgbClr val="002060"/>
                </a:solidFill>
              </a:rPr>
              <a:t>의 이해</a:t>
            </a:r>
            <a:endParaRPr lang="en-US" altLang="ko-KR" sz="4400" b="1" dirty="0">
              <a:solidFill>
                <a:srgbClr val="002060"/>
              </a:solidFill>
            </a:endParaRPr>
          </a:p>
          <a:p>
            <a:pPr algn="ctr"/>
            <a:r>
              <a:rPr lang="en-US" altLang="ko-KR" sz="4400" b="1" dirty="0">
                <a:solidFill>
                  <a:srgbClr val="002060"/>
                </a:solidFill>
              </a:rPr>
              <a:t>(</a:t>
            </a:r>
            <a:r>
              <a:rPr lang="en-US" altLang="ko-KR" sz="4400" b="1" dirty="0" err="1">
                <a:solidFill>
                  <a:srgbClr val="002060"/>
                </a:solidFill>
              </a:rPr>
              <a:t>SourceType</a:t>
            </a:r>
            <a:r>
              <a:rPr lang="en-US" altLang="ko-KR" sz="4400" b="1" dirty="0">
                <a:solidFill>
                  <a:srgbClr val="002060"/>
                </a:solidFill>
              </a:rPr>
              <a:t>)</a:t>
            </a:r>
            <a:endParaRPr lang="ko-KR" altLang="en-US" sz="4400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FEFD9-FEEF-1FCC-B221-AB01A37B1B43}"/>
              </a:ext>
            </a:extLst>
          </p:cNvPr>
          <p:cNvSpPr txBox="1"/>
          <p:nvPr/>
        </p:nvSpPr>
        <p:spPr>
          <a:xfrm>
            <a:off x="4370665" y="1233182"/>
            <a:ext cx="3908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002060"/>
                </a:solidFill>
              </a:rPr>
              <a:t>과정 목표</a:t>
            </a:r>
            <a:r>
              <a:rPr lang="en-US" altLang="ko-KR" sz="3600" b="1" dirty="0">
                <a:solidFill>
                  <a:srgbClr val="002060"/>
                </a:solidFill>
              </a:rPr>
              <a:t>(</a:t>
            </a:r>
            <a:r>
              <a:rPr lang="ko-KR" altLang="en-US" sz="3600" b="1" dirty="0" err="1">
                <a:solidFill>
                  <a:srgbClr val="002060"/>
                </a:solidFill>
              </a:rPr>
              <a:t>둘째날</a:t>
            </a:r>
            <a:r>
              <a:rPr lang="en-US" altLang="ko-KR" sz="3600" b="1" dirty="0">
                <a:solidFill>
                  <a:srgbClr val="002060"/>
                </a:solidFill>
              </a:rPr>
              <a:t>)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62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550814-6B62-8565-7A8E-C4C72D3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8B21C-2ECE-0613-C55C-938D355F1421}"/>
              </a:ext>
            </a:extLst>
          </p:cNvPr>
          <p:cNvSpPr txBox="1"/>
          <p:nvPr/>
        </p:nvSpPr>
        <p:spPr>
          <a:xfrm>
            <a:off x="1765191" y="2549837"/>
            <a:ext cx="8501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n-ea"/>
              </a:rPr>
              <a:t>Fluentd</a:t>
            </a:r>
            <a:r>
              <a:rPr lang="ko-KR" altLang="en-US" b="1" dirty="0">
                <a:latin typeface="+mn-ea"/>
              </a:rPr>
              <a:t>를 활용한 </a:t>
            </a:r>
            <a:r>
              <a:rPr lang="en-US" altLang="ko-KR" b="1" dirty="0">
                <a:latin typeface="+mn-ea"/>
              </a:rPr>
              <a:t>Log </a:t>
            </a:r>
            <a:r>
              <a:rPr lang="ko-KR" altLang="en-US" b="1" dirty="0">
                <a:latin typeface="+mn-ea"/>
              </a:rPr>
              <a:t>수집 분석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+mn-ea"/>
              </a:rPr>
              <a:t>Fluentd</a:t>
            </a:r>
            <a:r>
              <a:rPr lang="en-US" altLang="ko-KR" b="1" dirty="0">
                <a:latin typeface="+mn-ea"/>
              </a:rPr>
              <a:t> Input/Output plugin</a:t>
            </a:r>
            <a:r>
              <a:rPr lang="ko-KR" altLang="en-US" b="1" dirty="0">
                <a:latin typeface="+mn-ea"/>
              </a:rPr>
              <a:t>의 종류 및 데이터 수집과 분석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1" dirty="0">
                <a:latin typeface="+mn-ea"/>
              </a:rPr>
              <a:t>다양한 </a:t>
            </a:r>
            <a:r>
              <a:rPr lang="en-US" altLang="ko-KR" b="1" dirty="0">
                <a:latin typeface="+mn-ea"/>
              </a:rPr>
              <a:t>Log </a:t>
            </a:r>
            <a:r>
              <a:rPr lang="ko-KR" altLang="en-US" b="1" dirty="0">
                <a:latin typeface="+mn-ea"/>
              </a:rPr>
              <a:t>수집 </a:t>
            </a:r>
            <a:r>
              <a:rPr lang="en-US" altLang="ko-KR" b="1" dirty="0">
                <a:latin typeface="+mn-ea"/>
              </a:rPr>
              <a:t>Pipeline </a:t>
            </a:r>
            <a:r>
              <a:rPr lang="ko-KR" altLang="en-US" b="1" dirty="0">
                <a:latin typeface="+mn-ea"/>
              </a:rPr>
              <a:t>구축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실습</a:t>
            </a:r>
            <a:r>
              <a:rPr lang="en-US" altLang="ko-KR" b="1" dirty="0">
                <a:latin typeface="+mn-ea"/>
              </a:rPr>
              <a:t>)</a:t>
            </a:r>
          </a:p>
          <a:p>
            <a:endParaRPr lang="en-US" altLang="ko-KR" b="1" dirty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b="1" dirty="0" err="1">
                <a:latin typeface="+mn-ea"/>
              </a:rPr>
              <a:t>Ngix</a:t>
            </a:r>
            <a:r>
              <a:rPr lang="en-US" altLang="ko-KR" b="1" dirty="0">
                <a:latin typeface="+mn-ea"/>
              </a:rPr>
              <a:t> Log</a:t>
            </a:r>
          </a:p>
          <a:p>
            <a:pPr marL="800100" lvl="1" indent="-342900">
              <a:buFont typeface="+mj-lt"/>
              <a:buAutoNum type="arabicParenR"/>
            </a:pPr>
            <a:endParaRPr lang="en-US" altLang="ko-KR" b="1" dirty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b="1" dirty="0" err="1">
                <a:latin typeface="+mn-ea"/>
              </a:rPr>
              <a:t>Syslogd</a:t>
            </a:r>
            <a:endParaRPr lang="en-US" altLang="ko-KR" b="1" dirty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endParaRPr lang="en-US" altLang="ko-KR" b="1" dirty="0">
              <a:latin typeface="+mn-ea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altLang="ko-KR" b="1" dirty="0">
                <a:latin typeface="+mn-ea"/>
              </a:rPr>
              <a:t>Database</a:t>
            </a:r>
            <a:r>
              <a:rPr lang="ko-KR" altLang="en-US" b="1" dirty="0">
                <a:latin typeface="+mn-ea"/>
              </a:rPr>
              <a:t>와 </a:t>
            </a:r>
            <a:r>
              <a:rPr lang="en-US" altLang="ko-KR" b="1" dirty="0">
                <a:latin typeface="+mn-ea"/>
              </a:rPr>
              <a:t>Files log</a:t>
            </a:r>
            <a:endParaRPr lang="ko-KR" altLang="en-US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81832-05EF-F218-F47A-008D7955FD51}"/>
              </a:ext>
            </a:extLst>
          </p:cNvPr>
          <p:cNvSpPr txBox="1"/>
          <p:nvPr/>
        </p:nvSpPr>
        <p:spPr>
          <a:xfrm>
            <a:off x="2320350" y="1185391"/>
            <a:ext cx="76785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rgbClr val="002060"/>
                </a:solidFill>
                <a:latin typeface="+mn-ea"/>
              </a:rPr>
              <a:t>2 </a:t>
            </a:r>
            <a:r>
              <a:rPr lang="ko-KR" altLang="en-US" sz="4800" b="1" dirty="0">
                <a:solidFill>
                  <a:srgbClr val="002060"/>
                </a:solidFill>
                <a:latin typeface="+mn-ea"/>
              </a:rPr>
              <a:t>일차 </a:t>
            </a:r>
            <a:r>
              <a:rPr lang="ko-KR" altLang="en-US" sz="4800" b="1" dirty="0" err="1">
                <a:solidFill>
                  <a:srgbClr val="002060"/>
                </a:solidFill>
                <a:latin typeface="+mn-ea"/>
              </a:rPr>
              <a:t>일차</a:t>
            </a:r>
            <a:r>
              <a:rPr lang="ko-KR" altLang="en-US" sz="48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rgbClr val="002060"/>
                </a:solidFill>
                <a:latin typeface="+mn-ea"/>
              </a:rPr>
              <a:t>: EFK, </a:t>
            </a:r>
            <a:r>
              <a:rPr lang="en-US" altLang="ko-KR" sz="4800" b="1" dirty="0" err="1">
                <a:solidFill>
                  <a:srgbClr val="002060"/>
                </a:solidFill>
                <a:latin typeface="+mn-ea"/>
              </a:rPr>
              <a:t>Fluentd</a:t>
            </a:r>
            <a:endParaRPr lang="ko-KR" altLang="en-US" sz="4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031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657D0F-D8E9-7072-F919-05F0F2E7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55ED0-44DE-9239-4E90-D384323B4887}"/>
              </a:ext>
            </a:extLst>
          </p:cNvPr>
          <p:cNvSpPr txBox="1"/>
          <p:nvPr/>
        </p:nvSpPr>
        <p:spPr>
          <a:xfrm>
            <a:off x="3304283" y="607390"/>
            <a:ext cx="5961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2060"/>
                </a:solidFill>
                <a:latin typeface="+mn-ea"/>
              </a:rPr>
              <a:t>Fluentd</a:t>
            </a:r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: Open-Source Log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수집기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7F4E9-2B36-1201-687B-A55B0DFC6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068" y="2745309"/>
            <a:ext cx="5175863" cy="3249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26B44-B603-391C-B9D2-3DDEEA68EC81}"/>
              </a:ext>
            </a:extLst>
          </p:cNvPr>
          <p:cNvSpPr txBox="1"/>
          <p:nvPr/>
        </p:nvSpPr>
        <p:spPr>
          <a:xfrm>
            <a:off x="1038602" y="1351100"/>
            <a:ext cx="10262815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en-US" altLang="ko-KR" b="1" dirty="0"/>
              <a:t>RDBMS, NoSQL, IaaS, SaaS, Hadoop </a:t>
            </a:r>
            <a:r>
              <a:rPr lang="ko-KR" altLang="en-US" b="1" dirty="0"/>
              <a:t>수집된 로그를 거의 실시간으로 수집기 </a:t>
            </a:r>
            <a:r>
              <a:rPr lang="en-US" altLang="ko-KR" b="1" dirty="0" err="1"/>
              <a:t>Fluentd</a:t>
            </a:r>
            <a:r>
              <a:rPr lang="ko-KR" altLang="en-US" b="1" dirty="0"/>
              <a:t>로 안전하게 전송</a:t>
            </a:r>
            <a:endParaRPr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96BF7-FF3D-FDE4-4383-AC07F76D9614}"/>
              </a:ext>
            </a:extLst>
          </p:cNvPr>
          <p:cNvSpPr txBox="1"/>
          <p:nvPr/>
        </p:nvSpPr>
        <p:spPr>
          <a:xfrm>
            <a:off x="4103649" y="6315962"/>
            <a:ext cx="390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https://github.com/fluent/fluentd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896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사진=게티이미지뱅크 ">
            <a:extLst>
              <a:ext uri="{FF2B5EF4-FFF2-40B4-BE49-F238E27FC236}">
                <a16:creationId xmlns:a16="http://schemas.microsoft.com/office/drawing/2014/main" id="{9009E2D3-19B3-4318-24D8-1BF862256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4826"/>
            <a:ext cx="3585682" cy="23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신용카드같은 체크카드, 하이브리드 | 비주얼 뱅크">
            <a:extLst>
              <a:ext uri="{FF2B5EF4-FFF2-40B4-BE49-F238E27FC236}">
                <a16:creationId xmlns:a16="http://schemas.microsoft.com/office/drawing/2014/main" id="{8AD9DB30-1F51-7718-4297-DF34E5020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768" y="3331843"/>
            <a:ext cx="1943266" cy="122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인터넷은행 '3파전 시대'">
            <a:extLst>
              <a:ext uri="{FF2B5EF4-FFF2-40B4-BE49-F238E27FC236}">
                <a16:creationId xmlns:a16="http://schemas.microsoft.com/office/drawing/2014/main" id="{3868A113-CB54-D7A7-07C7-BFDF6C30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30" y="1776916"/>
            <a:ext cx="2168342" cy="12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8AFC2-7111-F10A-54A3-4BE07FBE1A68}"/>
              </a:ext>
            </a:extLst>
          </p:cNvPr>
          <p:cNvSpPr txBox="1"/>
          <p:nvPr/>
        </p:nvSpPr>
        <p:spPr>
          <a:xfrm>
            <a:off x="2694843" y="729734"/>
            <a:ext cx="6093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현금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(Money)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 추상화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(Abstraction)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사례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596F5-5435-DD21-3185-EE6B793118B3}"/>
              </a:ext>
            </a:extLst>
          </p:cNvPr>
          <p:cNvSpPr txBox="1"/>
          <p:nvPr/>
        </p:nvSpPr>
        <p:spPr>
          <a:xfrm>
            <a:off x="946630" y="5199166"/>
            <a:ext cx="2592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현금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(Money)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ADE82-C044-348B-150B-BB49EA763731}"/>
              </a:ext>
            </a:extLst>
          </p:cNvPr>
          <p:cNvSpPr txBox="1"/>
          <p:nvPr/>
        </p:nvSpPr>
        <p:spPr>
          <a:xfrm>
            <a:off x="8561034" y="2153219"/>
            <a:ext cx="205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인터넷 뱅킹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CEDD6-F72D-7AA4-5218-60F1A17E82A1}"/>
              </a:ext>
            </a:extLst>
          </p:cNvPr>
          <p:cNvSpPr txBox="1"/>
          <p:nvPr/>
        </p:nvSpPr>
        <p:spPr>
          <a:xfrm>
            <a:off x="8162790" y="3715297"/>
            <a:ext cx="2592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신용카드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메인 | 티머니">
            <a:extLst>
              <a:ext uri="{FF2B5EF4-FFF2-40B4-BE49-F238E27FC236}">
                <a16:creationId xmlns:a16="http://schemas.microsoft.com/office/drawing/2014/main" id="{88732FDA-74B5-C228-2C89-5F6B863A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538" y="4655818"/>
            <a:ext cx="1684020" cy="168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EBB53C-CEFA-55C6-2AAF-6BB24186B36C}"/>
              </a:ext>
            </a:extLst>
          </p:cNvPr>
          <p:cNvSpPr txBox="1"/>
          <p:nvPr/>
        </p:nvSpPr>
        <p:spPr>
          <a:xfrm>
            <a:off x="8162790" y="5199166"/>
            <a:ext cx="2592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i="0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티머니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화살표: 줄무늬가 있는 오른쪽 1">
            <a:extLst>
              <a:ext uri="{FF2B5EF4-FFF2-40B4-BE49-F238E27FC236}">
                <a16:creationId xmlns:a16="http://schemas.microsoft.com/office/drawing/2014/main" id="{400B902D-2A48-22CB-9FA1-181EEE398C42}"/>
              </a:ext>
            </a:extLst>
          </p:cNvPr>
          <p:cNvSpPr/>
          <p:nvPr/>
        </p:nvSpPr>
        <p:spPr>
          <a:xfrm>
            <a:off x="4676301" y="3331843"/>
            <a:ext cx="1341120" cy="77642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3F315A-A75C-9122-1FC8-02103889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3FDF-F9B2-4AD7-99DD-5BFBB67E464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437478" y="1231008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</a:rPr>
              <a:t>Data</a:t>
            </a:r>
            <a:endParaRPr lang="ko-KR" altLang="en-US" sz="2400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15856" y="4574540"/>
            <a:ext cx="27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Fetures</a:t>
            </a:r>
            <a:r>
              <a:rPr lang="en-US" altLang="ko-KR" dirty="0"/>
              <a:t>: </a:t>
            </a:r>
            <a:r>
              <a:rPr lang="ko-KR" altLang="en-US" dirty="0"/>
              <a:t>교환가치 </a:t>
            </a:r>
            <a:r>
              <a:rPr lang="en-US" altLang="ko-KR" dirty="0"/>
              <a:t>+ </a:t>
            </a:r>
            <a:r>
              <a:rPr lang="ko-KR" altLang="en-US" b="1" dirty="0">
                <a:solidFill>
                  <a:srgbClr val="C00000"/>
                </a:solidFill>
              </a:rPr>
              <a:t>신용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84287" y="5710019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Fetures</a:t>
            </a:r>
            <a:r>
              <a:rPr lang="en-US" altLang="ko-KR" dirty="0"/>
              <a:t>: </a:t>
            </a:r>
            <a:r>
              <a:rPr lang="ko-KR" altLang="en-US" dirty="0"/>
              <a:t>교환가치 </a:t>
            </a:r>
            <a:r>
              <a:rPr lang="en-US" altLang="ko-KR" dirty="0"/>
              <a:t>+ </a:t>
            </a:r>
            <a:br>
              <a:rPr lang="en-US" altLang="ko-KR" dirty="0"/>
            </a:br>
            <a:r>
              <a:rPr lang="ko-KR" altLang="en-US" b="1" dirty="0">
                <a:solidFill>
                  <a:srgbClr val="C00000"/>
                </a:solidFill>
              </a:rPr>
              <a:t>버스 지하철 갈아탈 수 있다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3655" y="2685512"/>
            <a:ext cx="361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Fetures</a:t>
            </a:r>
            <a:r>
              <a:rPr lang="en-US" altLang="ko-KR" dirty="0"/>
              <a:t>: </a:t>
            </a:r>
            <a:r>
              <a:rPr lang="ko-KR" altLang="en-US" dirty="0"/>
              <a:t>교환가치 </a:t>
            </a:r>
            <a:r>
              <a:rPr lang="en-US" altLang="ko-KR" dirty="0"/>
              <a:t>+ </a:t>
            </a:r>
            <a:r>
              <a:rPr lang="ko-KR" altLang="en-US" b="1" dirty="0">
                <a:solidFill>
                  <a:srgbClr val="C00000"/>
                </a:solidFill>
              </a:rPr>
              <a:t>은행의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413025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4132BE-1786-DBC3-9C8C-0510B68A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D907D4-DBC4-EE4B-E8A0-84BDA82F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486" y="2816253"/>
            <a:ext cx="5828390" cy="22891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06633E-DE9C-8EA4-063F-56A7E54D4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7" y="2816253"/>
            <a:ext cx="5343525" cy="261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0160E2-7D2D-3D6C-22F4-45F9F84549BB}"/>
              </a:ext>
            </a:extLst>
          </p:cNvPr>
          <p:cNvSpPr txBox="1"/>
          <p:nvPr/>
        </p:nvSpPr>
        <p:spPr>
          <a:xfrm>
            <a:off x="4310962" y="615779"/>
            <a:ext cx="380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Digital Data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의 </a:t>
            </a:r>
            <a:r>
              <a:rPr lang="ko-KR" altLang="en-US" sz="2400" b="1" dirty="0" err="1">
                <a:solidFill>
                  <a:srgbClr val="002060"/>
                </a:solidFill>
                <a:latin typeface="+mn-ea"/>
              </a:rPr>
              <a:t>증가량</a:t>
            </a:r>
            <a:endParaRPr lang="en-US" altLang="ko-KR" sz="24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0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A11779-B5E4-596E-4163-4CA8EA7FF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63FDC-8D22-22D7-AA81-427F33A487BA}"/>
              </a:ext>
            </a:extLst>
          </p:cNvPr>
          <p:cNvSpPr txBox="1"/>
          <p:nvPr/>
        </p:nvSpPr>
        <p:spPr>
          <a:xfrm>
            <a:off x="4310962" y="615779"/>
            <a:ext cx="3809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Logs from Machines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965380-1298-5EA5-346A-5566623D6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89" y="2010115"/>
            <a:ext cx="8973183" cy="2837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B2BAC-48ED-9717-7825-642FF07F18FB}"/>
              </a:ext>
            </a:extLst>
          </p:cNvPr>
          <p:cNvSpPr txBox="1"/>
          <p:nvPr/>
        </p:nvSpPr>
        <p:spPr>
          <a:xfrm>
            <a:off x="4725799" y="5308026"/>
            <a:ext cx="3277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Log Data is for Machines</a:t>
            </a:r>
          </a:p>
        </p:txBody>
      </p:sp>
    </p:spTree>
    <p:extLst>
      <p:ext uri="{BB962C8B-B14F-4D97-AF65-F5344CB8AC3E}">
        <p14:creationId xmlns:p14="http://schemas.microsoft.com/office/powerpoint/2010/main" val="119093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1973</Words>
  <Application>Microsoft Office PowerPoint</Application>
  <PresentationFormat>와이드스크린</PresentationFormat>
  <Paragraphs>246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5" baseType="lpstr">
      <vt:lpstr>Arial Unicode MS</vt:lpstr>
      <vt:lpstr>Monaco</vt:lpstr>
      <vt:lpstr>Noto Sans Symbols</vt:lpstr>
      <vt:lpstr>se-nanumgothic</vt:lpstr>
      <vt:lpstr>맑은 고딕</vt:lpstr>
      <vt:lpstr>Arial</vt:lpstr>
      <vt:lpstr>Calibri</vt:lpstr>
      <vt:lpstr>Open Sans</vt:lpstr>
      <vt:lpstr>Wingdings</vt:lpstr>
      <vt:lpstr>Office 테마</vt:lpstr>
      <vt:lpstr>   EFK를 활용한 로그 수집과 분석 (3일)  (Elasticsearch + Fluentd + Kibana)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6-동영상편집01</dc:creator>
  <cp:lastModifiedBy>Choi Chanyeong</cp:lastModifiedBy>
  <cp:revision>71</cp:revision>
  <dcterms:created xsi:type="dcterms:W3CDTF">2022-08-25T01:06:01Z</dcterms:created>
  <dcterms:modified xsi:type="dcterms:W3CDTF">2022-10-07T05:12:44Z</dcterms:modified>
</cp:coreProperties>
</file>