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602" r:id="rId3"/>
    <p:sldId id="611" r:id="rId4"/>
    <p:sldId id="612" r:id="rId5"/>
    <p:sldId id="613" r:id="rId6"/>
    <p:sldId id="614" r:id="rId7"/>
    <p:sldId id="615" r:id="rId8"/>
    <p:sldId id="616" r:id="rId9"/>
    <p:sldId id="617" r:id="rId10"/>
    <p:sldId id="618" r:id="rId11"/>
    <p:sldId id="620" r:id="rId12"/>
    <p:sldId id="624" r:id="rId13"/>
    <p:sldId id="628" r:id="rId14"/>
    <p:sldId id="629" r:id="rId15"/>
    <p:sldId id="630" r:id="rId16"/>
    <p:sldId id="603" r:id="rId17"/>
    <p:sldId id="623" r:id="rId18"/>
    <p:sldId id="643" r:id="rId19"/>
    <p:sldId id="626" r:id="rId20"/>
    <p:sldId id="640" r:id="rId21"/>
    <p:sldId id="619" r:id="rId22"/>
    <p:sldId id="621" r:id="rId23"/>
    <p:sldId id="609" r:id="rId24"/>
    <p:sldId id="607" r:id="rId25"/>
    <p:sldId id="654" r:id="rId26"/>
    <p:sldId id="657" r:id="rId27"/>
    <p:sldId id="658" r:id="rId28"/>
    <p:sldId id="659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E0E43-E3A9-45EB-B63D-223523E9D314}" type="datetimeFigureOut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10A61-721E-448A-AD71-72A277950A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319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CC001-7CFB-4EE5-9F02-F107620579E9}" type="datetime1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37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05987-F8DC-4915-B15E-2BC5353F1617}" type="datetime1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91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203A-A954-44F7-B4EE-9356D67E2DE6}" type="datetime1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968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E5DC-DD04-4AE2-B6C1-E8CA7E21C770}" type="datetime1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91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3CD0-5483-4A88-848C-C7CFE99320B2}" type="datetime1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8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0F8A-34EA-49A0-87A0-8B75C8594612}" type="datetime1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19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30CD-903C-4F62-A627-3E6B064490AB}" type="datetime1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77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EA71-B263-4AC1-9D48-2688925E90E9}" type="datetime1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04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3F088-8BA3-48EB-BBF5-9008B98564F6}" type="datetime1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08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8F91-D889-4B25-A3B4-92E508CA507E}" type="datetime1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579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93BA8-5CD1-4933-9B5A-77A4A9757520}" type="datetime1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72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55F1D-AF04-4B85-B210-0CC5FD077E55}" type="datetime1">
              <a:rPr lang="ko-KR" altLang="en-US" smtClean="0"/>
              <a:t>2022-10-07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BDCB1-0273-4D26-9874-5307199927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02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vyit.tistory.com/264" TargetMode="External"/><Relationship Id="rId2" Type="http://schemas.openxmlformats.org/officeDocument/2006/relationships/hyperlink" Target="https://docs.microsoft.com/ko-kr/windows/wsl/tutorials/gui-app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anaconda.com/archive/Anaconda3-2021.11-Linux-x86_64.sh" TargetMode="External"/><Relationship Id="rId2" Type="http://schemas.openxmlformats.org/officeDocument/2006/relationships/hyperlink" Target="https://repo.anaconda.com/archive/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SJeong-me/efk-docker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42900" y="571499"/>
            <a:ext cx="11519807" cy="1012371"/>
          </a:xfrm>
        </p:spPr>
        <p:txBody>
          <a:bodyPr>
            <a:noAutofit/>
          </a:bodyPr>
          <a:lstStyle/>
          <a:p>
            <a:pPr algn="l"/>
            <a:br>
              <a:rPr lang="en-US" altLang="ko-KR" sz="2000" b="1" dirty="0"/>
            </a:br>
            <a:br>
              <a:rPr lang="en-US" altLang="ko-KR" sz="2000" b="1" dirty="0"/>
            </a:br>
            <a:br>
              <a:rPr lang="en-US" altLang="ko-KR" sz="2000" b="1" dirty="0"/>
            </a:br>
            <a:r>
              <a:rPr lang="en-US" altLang="ko-KR" sz="2400" b="1" dirty="0"/>
              <a:t>EFK</a:t>
            </a:r>
            <a:r>
              <a:rPr lang="ko-KR" altLang="en-US" sz="2400" b="1" dirty="0"/>
              <a:t>를 활용한 로그 수집과 분석 </a:t>
            </a:r>
            <a:r>
              <a:rPr lang="en-US" altLang="ko-KR" sz="2400" b="1" dirty="0"/>
              <a:t>(3</a:t>
            </a:r>
            <a:r>
              <a:rPr lang="ko-KR" altLang="en-US" sz="2400" b="1" dirty="0"/>
              <a:t>일 과정</a:t>
            </a:r>
            <a:r>
              <a:rPr lang="en-US" altLang="ko-KR" sz="2400" b="1" dirty="0"/>
              <a:t>)</a:t>
            </a:r>
            <a:br>
              <a:rPr lang="en-US" altLang="ko-KR" sz="2000" b="1" dirty="0"/>
            </a:br>
            <a:br>
              <a:rPr lang="en-US" altLang="ko-KR" sz="2000" b="1" dirty="0"/>
            </a:br>
            <a:r>
              <a:rPr lang="en-US" altLang="ko-KR" sz="1600" b="1" dirty="0"/>
              <a:t>(Elasticsearch + </a:t>
            </a:r>
            <a:r>
              <a:rPr lang="en-US" altLang="ko-KR" sz="1600" b="1" dirty="0" err="1"/>
              <a:t>Fluentd</a:t>
            </a:r>
            <a:r>
              <a:rPr lang="en-US" altLang="ko-KR" sz="1600" b="1" dirty="0"/>
              <a:t> + Kibana)</a:t>
            </a:r>
            <a:endParaRPr lang="ko-KR" altLang="en-US" sz="2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42900" y="2601119"/>
            <a:ext cx="11519807" cy="170146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3600" b="1" dirty="0"/>
              <a:t>Module2: </a:t>
            </a:r>
            <a:r>
              <a:rPr lang="en-US" altLang="ko-KR" sz="3600" b="1" u="sng" dirty="0" err="1"/>
              <a:t>Fluentd</a:t>
            </a:r>
            <a:r>
              <a:rPr lang="en-US" altLang="ko-KR" sz="3600" b="1" u="sng" dirty="0"/>
              <a:t> </a:t>
            </a:r>
            <a:r>
              <a:rPr lang="ko-KR" altLang="en-US" sz="3600" b="1" u="sng" dirty="0"/>
              <a:t>과정</a:t>
            </a:r>
            <a:r>
              <a:rPr lang="ko-KR" altLang="en-US" sz="3600" b="1" dirty="0"/>
              <a:t> 입과 사전 준비</a:t>
            </a:r>
            <a:endParaRPr lang="en-US" altLang="ko-KR" sz="3600" b="1" dirty="0"/>
          </a:p>
          <a:p>
            <a:pPr algn="l">
              <a:lnSpc>
                <a:spcPct val="150000"/>
              </a:lnSpc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WSL2, Python, Docker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설치 및 환경설정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1849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65C2343-F0D3-2599-63FA-1CBDF1A0F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7D88-8BDA-4999-822B-5FE50CA83461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4C4DF4-C306-71D1-04E4-A19216442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" y="0"/>
            <a:ext cx="12103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91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29D3BD-350A-FB66-BAAD-7ED045A40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7D88-8BDA-4999-822B-5FE50CA83461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22CEAA-A5B9-453F-16E5-A753E909A1E0}"/>
              </a:ext>
            </a:extLst>
          </p:cNvPr>
          <p:cNvSpPr txBox="1"/>
          <p:nvPr/>
        </p:nvSpPr>
        <p:spPr>
          <a:xfrm>
            <a:off x="1524823" y="3429000"/>
            <a:ext cx="87607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002060"/>
                </a:solidFill>
              </a:rPr>
              <a:t>https://docs.microsoft.com/ko-kr/windows/wsl/install-manual#step-4---download-the-linux-kernel-update-package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AB6205-5DC9-6CDB-EB19-C751378D960D}"/>
              </a:ext>
            </a:extLst>
          </p:cNvPr>
          <p:cNvSpPr txBox="1"/>
          <p:nvPr/>
        </p:nvSpPr>
        <p:spPr>
          <a:xfrm>
            <a:off x="1356387" y="556743"/>
            <a:ext cx="8760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>
                    <a:lumMod val="50000"/>
                  </a:schemeClr>
                </a:solidFill>
              </a:rPr>
              <a:t>WSL 2 installation</a:t>
            </a:r>
            <a:r>
              <a:rPr lang="ko-KR" altLang="en-US" sz="36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3600" b="1" dirty="0">
                <a:solidFill>
                  <a:schemeClr val="accent5">
                    <a:lumMod val="50000"/>
                  </a:schemeClr>
                </a:solidFill>
              </a:rPr>
              <a:t>incomplete</a:t>
            </a:r>
            <a:r>
              <a:rPr lang="ko-KR" altLang="en-US" sz="36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3600" b="1" dirty="0">
                <a:solidFill>
                  <a:schemeClr val="accent5">
                    <a:lumMod val="50000"/>
                  </a:schemeClr>
                </a:solidFill>
              </a:rPr>
              <a:t>error</a:t>
            </a:r>
            <a:br>
              <a:rPr lang="en-US" altLang="ko-KR" sz="36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ko-KR" altLang="en-US" sz="3600" b="1" dirty="0">
                <a:solidFill>
                  <a:schemeClr val="accent5">
                    <a:lumMod val="50000"/>
                  </a:schemeClr>
                </a:solidFill>
              </a:rPr>
              <a:t> 발생시 설치 </a:t>
            </a:r>
            <a:r>
              <a:rPr lang="en-US" altLang="ko-KR" sz="3600" b="1" dirty="0">
                <a:solidFill>
                  <a:schemeClr val="accent5">
                    <a:lumMod val="50000"/>
                  </a:schemeClr>
                </a:solidFill>
              </a:rPr>
              <a:t>Package</a:t>
            </a:r>
            <a:endParaRPr lang="ko-KR" alt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224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E82CB92-E9EE-3A83-33C3-BF4B8A024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7D88-8BDA-4999-822B-5FE50CA83461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BBA6AB-3D58-3C0E-D908-72E334934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671512"/>
            <a:ext cx="704850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06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A4CA57-6CEB-94E9-7561-E5C28FEB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7D88-8BDA-4999-822B-5FE50CA83461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A3AA9B-8640-3B4E-00F9-5E2202224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117"/>
            <a:ext cx="12192000" cy="636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91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A6D4B5-D5E4-1907-E93A-01CDCDEB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7D88-8BDA-4999-822B-5FE50CA83461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6C5097-658D-6313-62EA-8F91D7B4A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117"/>
            <a:ext cx="12192000" cy="636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99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D657E4F-9AFB-C11B-222F-BED760EE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7D88-8BDA-4999-822B-5FE50CA83461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D4D2D5-742F-CAEA-6B39-58DC88198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17" y="1134759"/>
            <a:ext cx="10356783" cy="54041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8268C1-FF16-1A65-D134-F64562AA2042}"/>
              </a:ext>
            </a:extLst>
          </p:cNvPr>
          <p:cNvSpPr txBox="1"/>
          <p:nvPr/>
        </p:nvSpPr>
        <p:spPr>
          <a:xfrm>
            <a:off x="1540933" y="319088"/>
            <a:ext cx="84412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sz="2800" b="1" i="0" dirty="0">
                <a:solidFill>
                  <a:srgbClr val="002060"/>
                </a:solidFill>
                <a:effectLst/>
                <a:latin typeface="+mn-ea"/>
              </a:rPr>
              <a:t>설치 가능한 리눅스 배포본은 </a:t>
            </a:r>
            <a:r>
              <a:rPr lang="en-US" altLang="ko-KR" sz="2800" b="1" i="0" dirty="0">
                <a:solidFill>
                  <a:srgbClr val="002060"/>
                </a:solidFill>
                <a:effectLst/>
                <a:latin typeface="+mn-ea"/>
              </a:rPr>
              <a:t>"-l -o" </a:t>
            </a:r>
            <a:r>
              <a:rPr lang="ko-KR" altLang="en-US" sz="2800" b="1" i="0" dirty="0">
                <a:solidFill>
                  <a:srgbClr val="002060"/>
                </a:solidFill>
                <a:effectLst/>
                <a:latin typeface="+mn-ea"/>
              </a:rPr>
              <a:t>옵션으로 확인</a:t>
            </a:r>
            <a:br>
              <a:rPr lang="ko-KR" altLang="en-US" sz="2800" b="1" dirty="0">
                <a:solidFill>
                  <a:srgbClr val="002060"/>
                </a:solidFill>
                <a:latin typeface="+mn-ea"/>
              </a:rPr>
            </a:br>
            <a:endParaRPr lang="ko-KR" altLang="en-US" sz="2800" b="1" dirty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2637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96B0CA0-BD5F-4A36-8BF4-31054629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7D88-8BDA-4999-822B-5FE50CA83461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4929FE-547B-41D5-8E0C-B7697815C0FE}"/>
              </a:ext>
            </a:extLst>
          </p:cNvPr>
          <p:cNvSpPr txBox="1"/>
          <p:nvPr/>
        </p:nvSpPr>
        <p:spPr>
          <a:xfrm>
            <a:off x="2382635" y="501650"/>
            <a:ext cx="7478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5">
                    <a:lumMod val="50000"/>
                  </a:schemeClr>
                </a:solidFill>
              </a:rPr>
              <a:t>Microsoft Store</a:t>
            </a:r>
            <a:r>
              <a:rPr lang="ko-KR" altLang="en-US" sz="3600" b="1" dirty="0">
                <a:solidFill>
                  <a:schemeClr val="accent5">
                    <a:lumMod val="50000"/>
                  </a:schemeClr>
                </a:solidFill>
              </a:rPr>
              <a:t>에서</a:t>
            </a:r>
            <a:r>
              <a:rPr lang="en-US" altLang="ko-KR" sz="3600" b="1" dirty="0">
                <a:solidFill>
                  <a:schemeClr val="accent5">
                    <a:lumMod val="50000"/>
                  </a:schemeClr>
                </a:solidFill>
              </a:rPr>
              <a:t>: ubuntu </a:t>
            </a:r>
            <a:r>
              <a:rPr lang="ko-KR" altLang="en-US" sz="3600" b="1" dirty="0">
                <a:solidFill>
                  <a:schemeClr val="accent5">
                    <a:lumMod val="50000"/>
                  </a:schemeClr>
                </a:solidFill>
              </a:rPr>
              <a:t>검색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4EBB34-6C55-5466-EC50-DF4A873D0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329" y="1309087"/>
            <a:ext cx="7964396" cy="534480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3FA2AE0-7D2A-8F54-596C-8C3C3EF4A13F}"/>
              </a:ext>
            </a:extLst>
          </p:cNvPr>
          <p:cNvSpPr/>
          <p:nvPr/>
        </p:nvSpPr>
        <p:spPr>
          <a:xfrm>
            <a:off x="4000500" y="1300923"/>
            <a:ext cx="1012371" cy="3732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9B8C14-4EDB-AC87-47A9-F8BC21B00FBB}"/>
              </a:ext>
            </a:extLst>
          </p:cNvPr>
          <p:cNvSpPr/>
          <p:nvPr/>
        </p:nvSpPr>
        <p:spPr>
          <a:xfrm>
            <a:off x="2988129" y="1824968"/>
            <a:ext cx="1012371" cy="3732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539CA1-8DF6-2970-ABB6-B787A7769875}"/>
              </a:ext>
            </a:extLst>
          </p:cNvPr>
          <p:cNvSpPr/>
          <p:nvPr/>
        </p:nvSpPr>
        <p:spPr>
          <a:xfrm>
            <a:off x="3012621" y="5053773"/>
            <a:ext cx="2375808" cy="9714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787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E73B212-1897-49F6-FD37-A8FB235E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7D88-8BDA-4999-822B-5FE50CA83461}" type="slidenum">
              <a:rPr lang="ko-KR" altLang="en-US" smtClean="0"/>
              <a:t>17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5053A2B-1513-3B7C-C976-BF145D4E2CFA}"/>
              </a:ext>
            </a:extLst>
          </p:cNvPr>
          <p:cNvGrpSpPr/>
          <p:nvPr/>
        </p:nvGrpSpPr>
        <p:grpSpPr>
          <a:xfrm>
            <a:off x="2139043" y="424697"/>
            <a:ext cx="7656218" cy="5845473"/>
            <a:chOff x="2139043" y="424697"/>
            <a:chExt cx="7656218" cy="584547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303B183-AEC7-C497-BCC9-CAA8B3539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9043" y="424697"/>
              <a:ext cx="7656218" cy="5845473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A53FCAF-7977-F4DD-46D3-94F7E3E17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83317" y="3429000"/>
              <a:ext cx="1600423" cy="362001"/>
            </a:xfrm>
            <a:prstGeom prst="rect">
              <a:avLst/>
            </a:prstGeom>
          </p:spPr>
        </p:pic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825D75-57D2-1E95-3A73-FFC4F1ACBE14}"/>
              </a:ext>
            </a:extLst>
          </p:cNvPr>
          <p:cNvSpPr/>
          <p:nvPr/>
        </p:nvSpPr>
        <p:spPr>
          <a:xfrm>
            <a:off x="3271157" y="3342819"/>
            <a:ext cx="2051957" cy="641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586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DEC517-BC3A-774C-216A-F510FA55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B11D1C-32B5-897F-F11F-E3B202294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036" y="761228"/>
            <a:ext cx="8609284" cy="57776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474C10B-1A4F-3004-E50B-5AE42A406C6E}"/>
              </a:ext>
            </a:extLst>
          </p:cNvPr>
          <p:cNvSpPr/>
          <p:nvPr/>
        </p:nvSpPr>
        <p:spPr>
          <a:xfrm>
            <a:off x="2775857" y="3584122"/>
            <a:ext cx="1779814" cy="4735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15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1BFEA93-1380-359B-621D-28D226C5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7D88-8BDA-4999-822B-5FE50CA83461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C68115-3E3D-495A-2253-557FCD73FD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38"/>
          <a:stretch/>
        </p:blipFill>
        <p:spPr>
          <a:xfrm>
            <a:off x="1240965" y="560362"/>
            <a:ext cx="9710069" cy="59057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5CC35C6-AC41-8CD1-AA49-D27BDE5689DC}"/>
              </a:ext>
            </a:extLst>
          </p:cNvPr>
          <p:cNvSpPr/>
          <p:nvPr/>
        </p:nvSpPr>
        <p:spPr>
          <a:xfrm>
            <a:off x="1240965" y="1294412"/>
            <a:ext cx="2862939" cy="25235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27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EF6C903-F2E7-4EB3-AB0D-46233178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7D88-8BDA-4999-822B-5FE50CA83461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A3C3D3-A94D-40BD-9E20-6C22AA1B7001}"/>
              </a:ext>
            </a:extLst>
          </p:cNvPr>
          <p:cNvSpPr txBox="1"/>
          <p:nvPr/>
        </p:nvSpPr>
        <p:spPr>
          <a:xfrm>
            <a:off x="620008" y="1658707"/>
            <a:ext cx="11230510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i="0" dirty="0">
                <a:effectLst/>
                <a:latin typeface="Roboto" panose="02000000000000000000" pitchFamily="2" charset="0"/>
              </a:rPr>
              <a:t>윈도우 환경에서 원하는 </a:t>
            </a:r>
            <a:r>
              <a:rPr lang="en-US" altLang="ko-KR" sz="2400" b="1" i="0" dirty="0">
                <a:effectLst/>
                <a:latin typeface="Roboto" panose="02000000000000000000" pitchFamily="2" charset="0"/>
              </a:rPr>
              <a:t>Linux</a:t>
            </a:r>
            <a:r>
              <a:rPr lang="ko-KR" altLang="en-US" sz="2400" b="1" i="0" dirty="0">
                <a:effectLst/>
                <a:latin typeface="Roboto" panose="02000000000000000000" pitchFamily="2" charset="0"/>
              </a:rPr>
              <a:t>를 실행</a:t>
            </a:r>
            <a:endParaRPr lang="en-US" altLang="ko-KR" sz="2400" b="1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/>
              <a:t>관리자 권한으로 명령 프롬프트</a:t>
            </a:r>
            <a:r>
              <a:rPr lang="en-US" altLang="ko-KR" b="1" dirty="0"/>
              <a:t>(CMD)</a:t>
            </a:r>
            <a:r>
              <a:rPr lang="ko-KR" altLang="en-US" b="1" dirty="0"/>
              <a:t> 실행</a:t>
            </a: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>
                <a:hlinkClick r:id="rId2"/>
              </a:rPr>
              <a:t>https://docs.microsoft.com/ko-kr/windows/wsl/tutorials/gui-apps</a:t>
            </a: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/>
              <a:t>C&gt; Enable-</a:t>
            </a:r>
            <a:r>
              <a:rPr lang="en-US" altLang="ko-KR" b="1" dirty="0" err="1"/>
              <a:t>WindowsOptionalFeature</a:t>
            </a:r>
            <a:r>
              <a:rPr lang="en-US" altLang="ko-KR" b="1" dirty="0"/>
              <a:t> -Online -</a:t>
            </a:r>
            <a:r>
              <a:rPr lang="en-US" altLang="ko-KR" b="1" dirty="0" err="1"/>
              <a:t>FeatureName</a:t>
            </a:r>
            <a:r>
              <a:rPr lang="en-US" altLang="ko-KR" b="1" dirty="0"/>
              <a:t> Microsoft-windows-Subsystem-Linux</a:t>
            </a:r>
          </a:p>
          <a:p>
            <a:pPr marL="342900" indent="-342900">
              <a:buFont typeface="+mj-lt"/>
              <a:buAutoNum type="arabicPeriod"/>
            </a:pP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b="1" dirty="0"/>
              <a:t>또는  </a:t>
            </a:r>
            <a:r>
              <a:rPr lang="en-US" altLang="ko-KR" b="1" dirty="0">
                <a:solidFill>
                  <a:srgbClr val="002060"/>
                </a:solidFill>
                <a:hlinkClick r:id="rId3"/>
              </a:rPr>
              <a:t>https://ivyit.tistory.com/264</a:t>
            </a:r>
            <a:endParaRPr lang="en-US" altLang="ko-KR" b="1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b="1" dirty="0">
              <a:solidFill>
                <a:srgbClr val="00206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b="1" i="0" dirty="0">
                <a:effectLst/>
              </a:rPr>
              <a:t>Microsoft Store </a:t>
            </a:r>
            <a:r>
              <a:rPr lang="ko-KR" altLang="en-US" b="1" i="0" dirty="0">
                <a:effectLst/>
              </a:rPr>
              <a:t>열기</a:t>
            </a:r>
            <a:endParaRPr lang="en-US" altLang="ko-KR" b="1" i="0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/>
              <a:t>Ubuntu 20.04.5 LTS</a:t>
            </a:r>
            <a:r>
              <a:rPr lang="ko-KR" altLang="en-US" b="1" dirty="0"/>
              <a:t>선택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48A25F-5EA6-4A42-8CE0-22DB7455D4EB}"/>
              </a:ext>
            </a:extLst>
          </p:cNvPr>
          <p:cNvSpPr txBox="1"/>
          <p:nvPr/>
        </p:nvSpPr>
        <p:spPr>
          <a:xfrm>
            <a:off x="620008" y="490311"/>
            <a:ext cx="9478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5">
                    <a:lumMod val="50000"/>
                  </a:schemeClr>
                </a:solidFill>
              </a:rPr>
              <a:t>PC(Local) </a:t>
            </a:r>
            <a:r>
              <a:rPr lang="ko-KR" altLang="en-US" sz="3600" b="1" dirty="0">
                <a:solidFill>
                  <a:schemeClr val="accent5">
                    <a:lumMod val="50000"/>
                  </a:schemeClr>
                </a:solidFill>
              </a:rPr>
              <a:t>환경구축</a:t>
            </a:r>
            <a:r>
              <a:rPr lang="en-US" altLang="ko-KR" sz="3600" b="1" dirty="0">
                <a:solidFill>
                  <a:schemeClr val="accent5">
                    <a:lumMod val="50000"/>
                  </a:schemeClr>
                </a:solidFill>
              </a:rPr>
              <a:t>: WSL2 &amp; Docker Install</a:t>
            </a:r>
            <a:endParaRPr lang="ko-KR" altLang="en-US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28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3BE7408-86DA-A58F-EB67-F60FC866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7D88-8BDA-4999-822B-5FE50CA83461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AEFDB8-8762-43BD-9C3F-6898DB94A6BA}"/>
              </a:ext>
            </a:extLst>
          </p:cNvPr>
          <p:cNvSpPr txBox="1"/>
          <p:nvPr/>
        </p:nvSpPr>
        <p:spPr>
          <a:xfrm>
            <a:off x="1821755" y="2457031"/>
            <a:ext cx="88468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UNIX username: me</a:t>
            </a:r>
            <a:br>
              <a:rPr lang="en-US" altLang="ko-KR" b="1" dirty="0">
                <a:solidFill>
                  <a:srgbClr val="002060"/>
                </a:solidFill>
              </a:rPr>
            </a:br>
            <a:r>
              <a:rPr lang="en-US" altLang="ko-KR" b="1" dirty="0">
                <a:solidFill>
                  <a:srgbClr val="002060"/>
                </a:solidFill>
              </a:rPr>
              <a:t>passwd: </a:t>
            </a:r>
            <a:r>
              <a:rPr lang="en-US" altLang="ko-KR" b="1" dirty="0" err="1">
                <a:solidFill>
                  <a:srgbClr val="002060"/>
                </a:solidFill>
              </a:rPr>
              <a:t>diana</a:t>
            </a:r>
            <a:endParaRPr lang="en-US" altLang="ko-KR" b="1" dirty="0">
              <a:solidFill>
                <a:srgbClr val="002060"/>
              </a:solidFill>
            </a:endParaRPr>
          </a:p>
          <a:p>
            <a:r>
              <a:rPr lang="en-US" altLang="ko-KR" b="1" dirty="0">
                <a:solidFill>
                  <a:srgbClr val="002060"/>
                </a:solidFill>
              </a:rPr>
              <a:t>$ </a:t>
            </a:r>
            <a:r>
              <a:rPr lang="en-US" altLang="ko-KR" b="1" dirty="0" err="1">
                <a:solidFill>
                  <a:srgbClr val="002060"/>
                </a:solidFill>
              </a:rPr>
              <a:t>sudo</a:t>
            </a:r>
            <a:r>
              <a:rPr lang="en-US" altLang="ko-KR" b="1" dirty="0">
                <a:solidFill>
                  <a:srgbClr val="002060"/>
                </a:solidFill>
              </a:rPr>
              <a:t> passwd root</a:t>
            </a:r>
          </a:p>
          <a:p>
            <a:r>
              <a:rPr lang="en-US" altLang="ko-KR" b="1" dirty="0">
                <a:solidFill>
                  <a:srgbClr val="002060"/>
                </a:solidFill>
              </a:rPr>
              <a:t>  [</a:t>
            </a:r>
            <a:r>
              <a:rPr lang="en-US" altLang="ko-KR" b="1" dirty="0" err="1">
                <a:solidFill>
                  <a:srgbClr val="002060"/>
                </a:solidFill>
              </a:rPr>
              <a:t>sudo</a:t>
            </a:r>
            <a:r>
              <a:rPr lang="en-US" altLang="ko-KR" b="1" dirty="0">
                <a:solidFill>
                  <a:srgbClr val="002060"/>
                </a:solidFill>
              </a:rPr>
              <a:t>] password for me: </a:t>
            </a:r>
            <a:r>
              <a:rPr lang="en-US" altLang="ko-KR" b="1" dirty="0" err="1">
                <a:solidFill>
                  <a:srgbClr val="002060"/>
                </a:solidFill>
              </a:rPr>
              <a:t>diana</a:t>
            </a:r>
            <a:endParaRPr lang="en-US" altLang="ko-KR" b="1" dirty="0">
              <a:solidFill>
                <a:srgbClr val="002060"/>
              </a:solidFill>
            </a:endParaRPr>
          </a:p>
          <a:p>
            <a:endParaRPr lang="en-US" altLang="ko-KR" b="1" dirty="0">
              <a:solidFill>
                <a:srgbClr val="002060"/>
              </a:solidFill>
            </a:endParaRPr>
          </a:p>
          <a:p>
            <a:endParaRPr lang="en-US" altLang="ko-KR" b="1" dirty="0">
              <a:solidFill>
                <a:srgbClr val="00206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# https://positivemh.tistory.com/583</a:t>
            </a:r>
          </a:p>
          <a:p>
            <a:endParaRPr lang="ko-KR" altLang="en-US" b="1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77028F-F127-FA28-BBDD-EC64A88043A5}"/>
              </a:ext>
            </a:extLst>
          </p:cNvPr>
          <p:cNvSpPr txBox="1"/>
          <p:nvPr/>
        </p:nvSpPr>
        <p:spPr>
          <a:xfrm>
            <a:off x="4353298" y="733098"/>
            <a:ext cx="2416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2060"/>
                </a:solidFill>
                <a:latin typeface="+mn-ea"/>
              </a:rPr>
              <a:t>Linux </a:t>
            </a:r>
            <a:r>
              <a:rPr lang="ko-KR" altLang="en-US" sz="2400" b="1" dirty="0">
                <a:solidFill>
                  <a:srgbClr val="002060"/>
                </a:solidFill>
                <a:latin typeface="+mn-ea"/>
              </a:rPr>
              <a:t>계정 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2CFBBC-C522-9991-67C8-B42B9519C5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407"/>
          <a:stretch/>
        </p:blipFill>
        <p:spPr>
          <a:xfrm>
            <a:off x="1442388" y="1310355"/>
            <a:ext cx="9307224" cy="103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29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A4CA57-6CEB-94E9-7561-E5C28FEB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7D88-8BDA-4999-822B-5FE50CA83461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A3AA9B-8640-3B4E-00F9-5E2202224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117"/>
            <a:ext cx="12192000" cy="636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40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A6D4B5-D5E4-1907-E93A-01CDCDEB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7D88-8BDA-4999-822B-5FE50CA83461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6C5097-658D-6313-62EA-8F91D7B4A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117"/>
            <a:ext cx="12192000" cy="636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15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F54732-4D65-467B-BA5C-1257816B9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7D88-8BDA-4999-822B-5FE50CA83461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058E5D-A094-44A3-8E03-2365DDA67975}"/>
              </a:ext>
            </a:extLst>
          </p:cNvPr>
          <p:cNvSpPr txBox="1"/>
          <p:nvPr/>
        </p:nvSpPr>
        <p:spPr>
          <a:xfrm>
            <a:off x="3790811" y="450025"/>
            <a:ext cx="3910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5">
                    <a:lumMod val="50000"/>
                  </a:schemeClr>
                </a:solidFill>
              </a:rPr>
              <a:t>Python </a:t>
            </a:r>
            <a:r>
              <a:rPr lang="ko-KR" altLang="en-US" sz="3600" b="1" dirty="0">
                <a:solidFill>
                  <a:schemeClr val="accent5">
                    <a:lumMod val="50000"/>
                  </a:schemeClr>
                </a:solidFill>
              </a:rPr>
              <a:t>설치 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3741BE-F1BF-7032-C761-B441D96BEB61}"/>
              </a:ext>
            </a:extLst>
          </p:cNvPr>
          <p:cNvSpPr txBox="1"/>
          <p:nvPr/>
        </p:nvSpPr>
        <p:spPr>
          <a:xfrm>
            <a:off x="1096794" y="1096356"/>
            <a:ext cx="982278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apt update</a:t>
            </a:r>
          </a:p>
          <a:p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apt upgrade</a:t>
            </a:r>
          </a:p>
          <a:p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apt-get install </a:t>
            </a:r>
            <a:r>
              <a:rPr lang="en-US" altLang="ko-KR" dirty="0" err="1"/>
              <a:t>wget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Anaconda </a:t>
            </a:r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설치 </a:t>
            </a:r>
            <a:r>
              <a:rPr lang="en-US" altLang="ko-KR" sz="2000" b="1" i="0" dirty="0">
                <a:solidFill>
                  <a:srgbClr val="212529"/>
                </a:solidFill>
                <a:effectLst/>
                <a:latin typeface="-apple-system"/>
              </a:rPr>
              <a:t>:  </a:t>
            </a:r>
            <a:r>
              <a:rPr lang="en-US" altLang="ko-KR" sz="2000" dirty="0">
                <a:hlinkClick r:id="rId2"/>
              </a:rPr>
              <a:t>https://repo.anaconda.com/archive/</a:t>
            </a:r>
            <a:endParaRPr lang="ko-KR" altLang="en-US" sz="2000" b="1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en-US" altLang="ko-KR" dirty="0"/>
          </a:p>
          <a:p>
            <a:r>
              <a:rPr lang="da-DK" altLang="ko-KR" dirty="0"/>
              <a:t>$ wget </a:t>
            </a:r>
            <a:r>
              <a:rPr lang="da-DK" altLang="ko-KR" dirty="0">
                <a:hlinkClick r:id="rId3"/>
              </a:rPr>
              <a:t>https://repo.anaconda.com/archive/Anaconda3-2021.11-Linux-x86_64.sh</a:t>
            </a:r>
            <a:endParaRPr lang="da-DK" altLang="ko-KR" dirty="0"/>
          </a:p>
          <a:p>
            <a:endParaRPr lang="en-US" altLang="ko-KR" dirty="0"/>
          </a:p>
          <a:p>
            <a:r>
              <a:rPr lang="en-US" altLang="ko-KR" dirty="0"/>
              <a:t>$ bash Anaconda3-2021.11-Linux-x86_64.sh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.profile </a:t>
            </a:r>
            <a:r>
              <a:rPr lang="ko-KR" altLang="en-US" b="1" dirty="0"/>
              <a:t>에 </a:t>
            </a:r>
            <a:r>
              <a:rPr lang="en-US" altLang="ko-KR" b="1" dirty="0"/>
              <a:t>PATH </a:t>
            </a:r>
            <a:r>
              <a:rPr lang="ko-KR" altLang="en-US" b="1" dirty="0"/>
              <a:t>추가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b="0" dirty="0">
                <a:solidFill>
                  <a:srgbClr val="494E52"/>
                </a:solidFill>
                <a:effectLst/>
                <a:latin typeface="-apple-system"/>
              </a:rPr>
              <a:t>$ export PATH=/home/{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login</a:t>
            </a:r>
            <a:r>
              <a:rPr lang="ko-KR" altLang="en-US" dirty="0">
                <a:solidFill>
                  <a:srgbClr val="494E52"/>
                </a:solidFill>
                <a:latin typeface="-apple-system"/>
              </a:rPr>
              <a:t> </a:t>
            </a:r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ID</a:t>
            </a:r>
            <a:r>
              <a:rPr lang="en-US" altLang="ko-KR" b="0" dirty="0">
                <a:solidFill>
                  <a:srgbClr val="494E52"/>
                </a:solidFill>
                <a:effectLst/>
                <a:latin typeface="-apple-system"/>
              </a:rPr>
              <a:t>}/anaconda3/bin:$PATH</a:t>
            </a:r>
          </a:p>
          <a:p>
            <a:r>
              <a:rPr lang="en-US" altLang="ko-KR" dirty="0">
                <a:solidFill>
                  <a:srgbClr val="494E52"/>
                </a:solidFill>
                <a:latin typeface="-apple-system"/>
              </a:rPr>
              <a:t>$ .  .profile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000" dirty="0"/>
              <a:t>https://velog.io/@harang/Windows%EC%9C%88%EB%8F%84%EC%9A%B0-wsl-Python%ED%8C%8C%EC%9D%B4%EC%8D%AC-%EA%B0%9C%EB%B0%9C-%ED%99%98%EA%B2%BD-%EA%B5%AC%EC%B6%95%ED%95%98%EA%B8%B0-2-VS-code-Anaconda-%EC%84%A4%EC%B9%98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539662-CF8A-41BC-9376-24D7D6C14F17}"/>
              </a:ext>
            </a:extLst>
          </p:cNvPr>
          <p:cNvSpPr/>
          <p:nvPr/>
        </p:nvSpPr>
        <p:spPr>
          <a:xfrm>
            <a:off x="3184071" y="5524880"/>
            <a:ext cx="1134836" cy="3860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BD607000-6A02-F4AB-7100-06E0E974437A}"/>
              </a:ext>
            </a:extLst>
          </p:cNvPr>
          <p:cNvSpPr/>
          <p:nvPr/>
        </p:nvSpPr>
        <p:spPr>
          <a:xfrm>
            <a:off x="4400550" y="4784271"/>
            <a:ext cx="2253343" cy="595993"/>
          </a:xfrm>
          <a:prstGeom prst="wedgeRectCallout">
            <a:avLst>
              <a:gd name="adj1" fmla="val -58973"/>
              <a:gd name="adj2" fmla="val 76535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FF0000"/>
                </a:solidFill>
              </a:rPr>
              <a:t>확인부탁드립니다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737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FA91BBF-823B-4EBA-8811-57C1D5DC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7D88-8BDA-4999-822B-5FE50CA83461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949DE5-61A1-4879-A647-D85BBAEA1F2E}"/>
              </a:ext>
            </a:extLst>
          </p:cNvPr>
          <p:cNvSpPr txBox="1"/>
          <p:nvPr/>
        </p:nvSpPr>
        <p:spPr>
          <a:xfrm>
            <a:off x="1133375" y="1089898"/>
            <a:ext cx="559954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Python version </a:t>
            </a:r>
            <a:r>
              <a:rPr lang="ko-KR" altLang="en-US" sz="2800" b="1" dirty="0"/>
              <a:t>확인</a:t>
            </a:r>
            <a:endParaRPr lang="en-US" altLang="ko-KR" sz="2800" b="1" dirty="0"/>
          </a:p>
          <a:p>
            <a:endParaRPr lang="en-US" altLang="ko-KR" sz="2800" b="1" dirty="0"/>
          </a:p>
          <a:p>
            <a:endParaRPr lang="en-US" altLang="ko-KR" dirty="0"/>
          </a:p>
          <a:p>
            <a:r>
              <a:rPr lang="en-US" altLang="ko-KR" dirty="0"/>
              <a:t>$ python</a:t>
            </a:r>
            <a:r>
              <a:rPr lang="ko-KR" altLang="en-US" dirty="0"/>
              <a:t> </a:t>
            </a:r>
            <a:r>
              <a:rPr lang="en-US" altLang="ko-KR" dirty="0"/>
              <a:t>--version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2800" dirty="0"/>
          </a:p>
          <a:p>
            <a:r>
              <a:rPr lang="en-US" altLang="ko-KR" sz="2800" b="1" dirty="0"/>
              <a:t>PC(Local) </a:t>
            </a:r>
            <a:r>
              <a:rPr lang="ko-KR" altLang="en-US" sz="2800" b="1" dirty="0"/>
              <a:t>파일 확인</a:t>
            </a:r>
            <a:endParaRPr lang="en-US" altLang="ko-KR" sz="2800" b="1" dirty="0"/>
          </a:p>
          <a:p>
            <a:endParaRPr lang="en-US" altLang="ko-KR" sz="1800" b="1" dirty="0"/>
          </a:p>
          <a:p>
            <a:endParaRPr lang="en-US" altLang="ko-KR" dirty="0"/>
          </a:p>
          <a:p>
            <a:r>
              <a:rPr lang="en-US" altLang="ko-KR" dirty="0"/>
              <a:t>$ explorer.exe .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80172A-32E1-A8EF-7120-2665BE0FD5F1}"/>
              </a:ext>
            </a:extLst>
          </p:cNvPr>
          <p:cNvSpPr/>
          <p:nvPr/>
        </p:nvSpPr>
        <p:spPr>
          <a:xfrm>
            <a:off x="1133375" y="5012707"/>
            <a:ext cx="1797604" cy="3860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84311153-6329-C72B-CF4B-B3311A53345F}"/>
              </a:ext>
            </a:extLst>
          </p:cNvPr>
          <p:cNvSpPr/>
          <p:nvPr/>
        </p:nvSpPr>
        <p:spPr>
          <a:xfrm>
            <a:off x="3061608" y="4561330"/>
            <a:ext cx="2536371" cy="386063"/>
          </a:xfrm>
          <a:prstGeom prst="wedgeRectCallout">
            <a:avLst>
              <a:gd name="adj1" fmla="val -53513"/>
              <a:gd name="adj2" fmla="val 10825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FF0000"/>
                </a:solidFill>
              </a:rPr>
              <a:t>확인부탁드립니다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924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55F5E35-5B3A-5891-6719-D18837AB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1F0317-6CF1-0273-2473-37F22F3E3411}"/>
              </a:ext>
            </a:extLst>
          </p:cNvPr>
          <p:cNvSpPr txBox="1"/>
          <p:nvPr/>
        </p:nvSpPr>
        <p:spPr>
          <a:xfrm>
            <a:off x="2499361" y="709414"/>
            <a:ext cx="6925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EFK </a:t>
            </a:r>
            <a:r>
              <a:rPr lang="ko-KR" altLang="en-US" sz="24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실습 환경 구축</a:t>
            </a:r>
            <a:r>
              <a:rPr lang="en-US" altLang="ko-KR" sz="24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(Docker-compose </a:t>
            </a:r>
            <a:r>
              <a:rPr lang="ko-KR" altLang="en-US" sz="24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실행</a:t>
            </a:r>
            <a:r>
              <a:rPr lang="en-US" altLang="ko-KR" sz="24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FB5C73-1FA8-AC86-751E-C35B6216A3DD}"/>
              </a:ext>
            </a:extLst>
          </p:cNvPr>
          <p:cNvSpPr txBox="1"/>
          <p:nvPr/>
        </p:nvSpPr>
        <p:spPr>
          <a:xfrm>
            <a:off x="1131146" y="1768296"/>
            <a:ext cx="992970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400" b="1" dirty="0">
                <a:latin typeface="+mn-ea"/>
              </a:rPr>
              <a:t>Elasticsearch 7.17.0   Kibana 7.17.0  </a:t>
            </a:r>
          </a:p>
          <a:p>
            <a:endParaRPr lang="en-US" altLang="ko-KR" sz="2400" b="1" dirty="0">
              <a:latin typeface="+mn-ea"/>
            </a:endParaRPr>
          </a:p>
          <a:p>
            <a:endParaRPr lang="en-US" altLang="ko-KR" sz="2400" b="1" dirty="0">
              <a:latin typeface="+mn-ea"/>
            </a:endParaRPr>
          </a:p>
          <a:p>
            <a:r>
              <a:rPr lang="en-US" altLang="ko-KR" sz="2000" b="1" dirty="0">
                <a:solidFill>
                  <a:srgbClr val="002060"/>
                </a:solidFill>
                <a:latin typeface="+mn-ea"/>
              </a:rPr>
              <a:t>$ git</a:t>
            </a:r>
            <a:r>
              <a:rPr lang="ko-KR" altLang="en-US" sz="20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rgbClr val="002060"/>
                </a:solidFill>
                <a:latin typeface="+mn-ea"/>
              </a:rPr>
              <a:t>clone</a:t>
            </a:r>
            <a:r>
              <a:rPr lang="ko-KR" altLang="en-US" sz="20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rgbClr val="002060"/>
                </a:solidFill>
                <a:latin typeface="+mn-ea"/>
                <a:hlinkClick r:id="rId2"/>
              </a:rPr>
              <a:t>https://github.com/JSJeong-me/efk-</a:t>
            </a:r>
            <a:r>
              <a:rPr lang="en-US" altLang="ko-KR" sz="2000" b="1" dirty="0">
                <a:solidFill>
                  <a:srgbClr val="002060"/>
                </a:solidFill>
                <a:latin typeface="+mn-ea"/>
              </a:rPr>
              <a:t>http</a:t>
            </a:r>
          </a:p>
          <a:p>
            <a:endParaRPr lang="en-US" altLang="ko-KR" sz="2000" b="1" dirty="0">
              <a:solidFill>
                <a:srgbClr val="002060"/>
              </a:solidFill>
              <a:latin typeface="+mn-ea"/>
            </a:endParaRPr>
          </a:p>
          <a:p>
            <a:r>
              <a:rPr lang="en-US" altLang="ko-KR" sz="2000" b="1" dirty="0">
                <a:solidFill>
                  <a:srgbClr val="002060"/>
                </a:solidFill>
                <a:latin typeface="+mn-ea"/>
              </a:rPr>
              <a:t>$ cd</a:t>
            </a:r>
            <a:r>
              <a:rPr lang="ko-KR" altLang="en-US" sz="20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2000" b="1" dirty="0" err="1">
                <a:solidFill>
                  <a:srgbClr val="002060"/>
                </a:solidFill>
                <a:latin typeface="+mn-ea"/>
              </a:rPr>
              <a:t>efk</a:t>
            </a:r>
            <a:r>
              <a:rPr lang="en-US" altLang="ko-KR" sz="2000" b="1" dirty="0">
                <a:solidFill>
                  <a:srgbClr val="002060"/>
                </a:solidFill>
                <a:latin typeface="+mn-ea"/>
              </a:rPr>
              <a:t>-http</a:t>
            </a:r>
          </a:p>
          <a:p>
            <a:endParaRPr lang="en-US" altLang="ko-KR" sz="2000" b="1" dirty="0">
              <a:solidFill>
                <a:srgbClr val="002060"/>
              </a:solidFill>
              <a:latin typeface="+mn-ea"/>
            </a:endParaRPr>
          </a:p>
          <a:p>
            <a:r>
              <a:rPr lang="en-US" altLang="ko-KR" sz="2000" b="1" dirty="0">
                <a:solidFill>
                  <a:srgbClr val="002060"/>
                </a:solidFill>
                <a:latin typeface="+mn-ea"/>
              </a:rPr>
              <a:t>$ docker version  # Docker client </a:t>
            </a:r>
            <a:r>
              <a:rPr lang="ko-KR" altLang="en-US" sz="2000" b="1" dirty="0">
                <a:solidFill>
                  <a:srgbClr val="002060"/>
                </a:solidFill>
                <a:latin typeface="+mn-ea"/>
              </a:rPr>
              <a:t>와 </a:t>
            </a:r>
            <a:r>
              <a:rPr lang="en-US" altLang="ko-KR" sz="2000" b="1" dirty="0">
                <a:solidFill>
                  <a:srgbClr val="002060"/>
                </a:solidFill>
                <a:latin typeface="+mn-ea"/>
              </a:rPr>
              <a:t>sever </a:t>
            </a:r>
            <a:r>
              <a:rPr lang="ko-KR" altLang="en-US" sz="2000" b="1" dirty="0">
                <a:solidFill>
                  <a:srgbClr val="002060"/>
                </a:solidFill>
                <a:latin typeface="+mn-ea"/>
              </a:rPr>
              <a:t>정상 상태 확인</a:t>
            </a:r>
            <a:endParaRPr lang="en-US" altLang="ko-KR" sz="2000" b="1" dirty="0">
              <a:solidFill>
                <a:srgbClr val="002060"/>
              </a:solidFill>
              <a:latin typeface="+mn-ea"/>
            </a:endParaRPr>
          </a:p>
          <a:p>
            <a:endParaRPr lang="en-US" altLang="ko-KR" sz="2000" b="1" dirty="0">
              <a:solidFill>
                <a:srgbClr val="002060"/>
              </a:solidFill>
              <a:latin typeface="+mn-ea"/>
            </a:endParaRPr>
          </a:p>
          <a:p>
            <a:r>
              <a:rPr lang="en-US" altLang="ko-KR" sz="2000" b="1" dirty="0">
                <a:solidFill>
                  <a:srgbClr val="002060"/>
                </a:solidFill>
                <a:latin typeface="+mn-ea"/>
              </a:rPr>
              <a:t>$ docker-compose up –d  # EFK </a:t>
            </a:r>
            <a:r>
              <a:rPr lang="ko-KR" altLang="en-US" sz="2000" b="1" dirty="0">
                <a:solidFill>
                  <a:srgbClr val="002060"/>
                </a:solidFill>
                <a:latin typeface="+mn-ea"/>
              </a:rPr>
              <a:t>실행</a:t>
            </a:r>
            <a:endParaRPr lang="en-US" altLang="ko-KR" sz="2000" b="1" dirty="0">
              <a:solidFill>
                <a:srgbClr val="002060"/>
              </a:solidFill>
              <a:latin typeface="+mn-ea"/>
            </a:endParaRPr>
          </a:p>
          <a:p>
            <a:endParaRPr lang="en-US" altLang="ko-KR" sz="2000" b="1" dirty="0">
              <a:solidFill>
                <a:srgbClr val="002060"/>
              </a:solidFill>
              <a:latin typeface="+mn-ea"/>
            </a:endParaRPr>
          </a:p>
          <a:p>
            <a:r>
              <a:rPr lang="en-US" altLang="ko-KR" sz="2000" b="1" dirty="0">
                <a:solidFill>
                  <a:srgbClr val="002060"/>
                </a:solidFill>
                <a:latin typeface="+mn-ea"/>
              </a:rPr>
              <a:t>$ docker-compose</a:t>
            </a:r>
            <a:r>
              <a:rPr lang="ko-KR" altLang="en-US" sz="20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rgbClr val="002060"/>
                </a:solidFill>
                <a:latin typeface="+mn-ea"/>
              </a:rPr>
              <a:t>stop</a:t>
            </a:r>
            <a:r>
              <a:rPr lang="ko-KR" altLang="en-US" sz="2000" b="1" dirty="0">
                <a:solidFill>
                  <a:srgbClr val="002060"/>
                </a:solidFill>
                <a:latin typeface="+mn-ea"/>
              </a:rPr>
              <a:t>   </a:t>
            </a:r>
            <a:r>
              <a:rPr lang="en-US" altLang="ko-KR" sz="2000" b="1" dirty="0">
                <a:solidFill>
                  <a:srgbClr val="002060"/>
                </a:solidFill>
                <a:latin typeface="+mn-ea"/>
              </a:rPr>
              <a:t>#</a:t>
            </a:r>
            <a:r>
              <a:rPr lang="ko-KR" altLang="en-US" sz="20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rgbClr val="002060"/>
                </a:solidFill>
                <a:latin typeface="+mn-ea"/>
              </a:rPr>
              <a:t>EFK</a:t>
            </a:r>
            <a:r>
              <a:rPr lang="ko-KR" altLang="en-US" sz="20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rgbClr val="002060"/>
                </a:solidFill>
                <a:latin typeface="+mn-ea"/>
              </a:rPr>
              <a:t>Container</a:t>
            </a:r>
            <a:r>
              <a:rPr lang="ko-KR" altLang="en-US" sz="2000" b="1" dirty="0">
                <a:solidFill>
                  <a:srgbClr val="002060"/>
                </a:solidFill>
                <a:latin typeface="+mn-ea"/>
              </a:rPr>
              <a:t> 중지</a:t>
            </a:r>
            <a:endParaRPr lang="en-US" altLang="ko-KR" sz="2000" b="1" dirty="0">
              <a:solidFill>
                <a:srgbClr val="002060"/>
              </a:solidFill>
              <a:latin typeface="+mn-ea"/>
            </a:endParaRPr>
          </a:p>
          <a:p>
            <a:endParaRPr lang="en-US" altLang="ko-KR" sz="2000" b="1" dirty="0">
              <a:solidFill>
                <a:srgbClr val="002060"/>
              </a:solidFill>
              <a:latin typeface="+mn-ea"/>
            </a:endParaRPr>
          </a:p>
          <a:p>
            <a:r>
              <a:rPr lang="en-US" altLang="ko-KR" sz="2000" b="1" dirty="0">
                <a:solidFill>
                  <a:srgbClr val="002060"/>
                </a:solidFill>
                <a:latin typeface="+mn-ea"/>
              </a:rPr>
              <a:t>$ docker-compose down  # EFK Container </a:t>
            </a:r>
            <a:r>
              <a:rPr lang="ko-KR" altLang="en-US" sz="2000" b="1" dirty="0">
                <a:solidFill>
                  <a:srgbClr val="002060"/>
                </a:solidFill>
                <a:latin typeface="+mn-ea"/>
              </a:rPr>
              <a:t>중지 후 </a:t>
            </a:r>
            <a:r>
              <a:rPr lang="en-US" altLang="ko-KR" sz="2000" b="1" dirty="0">
                <a:solidFill>
                  <a:srgbClr val="002060"/>
                </a:solidFill>
                <a:latin typeface="+mn-ea"/>
              </a:rPr>
              <a:t>Container </a:t>
            </a:r>
            <a:r>
              <a:rPr lang="ko-KR" altLang="en-US" sz="2000" b="1" dirty="0">
                <a:solidFill>
                  <a:srgbClr val="002060"/>
                </a:solidFill>
                <a:latin typeface="+mn-ea"/>
              </a:rPr>
              <a:t>삭제 </a:t>
            </a:r>
          </a:p>
        </p:txBody>
      </p:sp>
    </p:spTree>
    <p:extLst>
      <p:ext uri="{BB962C8B-B14F-4D97-AF65-F5344CB8AC3E}">
        <p14:creationId xmlns:p14="http://schemas.microsoft.com/office/powerpoint/2010/main" val="2734134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266E1C3-DC51-42F8-33C3-05A785C3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596F53-F5FB-4B76-51EE-BB884F6B1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476" y="1517015"/>
            <a:ext cx="9349048" cy="50804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B4AEE3-A824-5D5C-7419-B6752607E05C}"/>
              </a:ext>
            </a:extLst>
          </p:cNvPr>
          <p:cNvSpPr txBox="1"/>
          <p:nvPr/>
        </p:nvSpPr>
        <p:spPr>
          <a:xfrm>
            <a:off x="1916854" y="790694"/>
            <a:ext cx="82994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EFK </a:t>
            </a:r>
            <a:r>
              <a:rPr lang="ko-KR" altLang="en-US" sz="24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실습 환경 구축</a:t>
            </a:r>
            <a:r>
              <a:rPr lang="en-US" altLang="ko-KR" sz="24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(Docker Desktop EFK images </a:t>
            </a:r>
            <a:r>
              <a:rPr lang="ko-KR" alt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확인</a:t>
            </a:r>
            <a:r>
              <a:rPr lang="en-US" altLang="ko-KR" sz="24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8329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E1360AC-0136-CB1B-F57A-AFE4BE38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9224EE-1B68-1319-752C-B4D072456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428" y="1379896"/>
            <a:ext cx="9606743" cy="52204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12C926-A9EA-610F-89C2-ABC6B95787A7}"/>
              </a:ext>
            </a:extLst>
          </p:cNvPr>
          <p:cNvSpPr txBox="1"/>
          <p:nvPr/>
        </p:nvSpPr>
        <p:spPr>
          <a:xfrm>
            <a:off x="1916854" y="790694"/>
            <a:ext cx="82994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EFK </a:t>
            </a:r>
            <a:r>
              <a:rPr lang="ko-KR" altLang="en-US" sz="24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실습 환경 구축</a:t>
            </a:r>
            <a:r>
              <a:rPr lang="en-US" altLang="ko-KR" sz="24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Kibana </a:t>
            </a:r>
            <a:r>
              <a:rPr lang="ko-KR" altLang="en-US" sz="24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실행</a:t>
            </a:r>
            <a:endParaRPr lang="en-US" altLang="ko-KR" sz="2400" b="1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FA8EF7D-0930-7CD0-10D8-93BB64D3F7B6}"/>
              </a:ext>
            </a:extLst>
          </p:cNvPr>
          <p:cNvSpPr/>
          <p:nvPr/>
        </p:nvSpPr>
        <p:spPr>
          <a:xfrm>
            <a:off x="9268691" y="5029200"/>
            <a:ext cx="1706881" cy="10381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118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EE7FC2-44D5-4011-2CFC-BEDBED50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DCB1-0273-4D26-9874-53071999271A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6B2FEA-5734-0082-5921-6D77A7EB0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255" y="1092566"/>
            <a:ext cx="6742632" cy="5557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BD85A3-16CF-BE77-0016-A30E89563F69}"/>
              </a:ext>
            </a:extLst>
          </p:cNvPr>
          <p:cNvSpPr txBox="1"/>
          <p:nvPr/>
        </p:nvSpPr>
        <p:spPr>
          <a:xfrm>
            <a:off x="1850352" y="441560"/>
            <a:ext cx="82994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EFK </a:t>
            </a:r>
            <a:r>
              <a:rPr lang="ko-KR" altLang="en-US" sz="24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실습 환경 구축</a:t>
            </a:r>
            <a:r>
              <a:rPr lang="en-US" altLang="ko-KR" sz="24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Kibana </a:t>
            </a:r>
            <a:r>
              <a:rPr lang="ko-KR" altLang="en-US" sz="24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실행 </a:t>
            </a:r>
            <a:r>
              <a:rPr lang="en-US" altLang="ko-KR" sz="24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Browser </a:t>
            </a:r>
            <a:r>
              <a:rPr lang="ko-KR" altLang="en-US" sz="24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화면</a:t>
            </a:r>
            <a:endParaRPr lang="en-US" altLang="ko-KR" sz="2400" b="1" i="0" dirty="0">
              <a:solidFill>
                <a:srgbClr val="00206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57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106DDC-A082-3F32-E8BC-0ADFAF91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7D88-8BDA-4999-822B-5FE50CA83461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6128A9-EB23-F560-9215-9A6E17BBCCC7}"/>
              </a:ext>
            </a:extLst>
          </p:cNvPr>
          <p:cNvSpPr txBox="1"/>
          <p:nvPr/>
        </p:nvSpPr>
        <p:spPr>
          <a:xfrm>
            <a:off x="771739" y="2384663"/>
            <a:ext cx="97679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https://docs.microsoft.com/ko-kr/windows/wsl/install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https://docs.microsoft.com/ko-kr/windows/wsl/install-manual#step-4---download-the-linux-kernel-update-package</a:t>
            </a:r>
          </a:p>
        </p:txBody>
      </p:sp>
    </p:spTree>
    <p:extLst>
      <p:ext uri="{BB962C8B-B14F-4D97-AF65-F5344CB8AC3E}">
        <p14:creationId xmlns:p14="http://schemas.microsoft.com/office/powerpoint/2010/main" val="3855569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B30E7CA-2F94-8D87-0662-EF9432A81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7D88-8BDA-4999-822B-5FE50CA83461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F2D375-D850-D6AE-BBD3-9FCB5C849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09" y="531247"/>
            <a:ext cx="9495536" cy="5559886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9C6FB69B-202D-C394-B44E-FD4941CD0CE9}"/>
              </a:ext>
            </a:extLst>
          </p:cNvPr>
          <p:cNvSpPr/>
          <p:nvPr/>
        </p:nvSpPr>
        <p:spPr>
          <a:xfrm>
            <a:off x="797521" y="1629419"/>
            <a:ext cx="2316939" cy="8662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562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69AE2FB-C73E-D808-55C5-CEB4E348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7D88-8BDA-4999-822B-5FE50CA83461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65D80E-AE65-9DDE-BF52-5C7AE66F7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614362"/>
            <a:ext cx="552450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30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AA64D3-FBCC-ECBA-A6DB-4410E38D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7D88-8BDA-4999-822B-5FE50CA83461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8C82E5-D55F-36B6-3567-DFBBE6203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331" y="0"/>
            <a:ext cx="63573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5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3970B83-491D-2D65-5BE4-2214FDC7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7D88-8BDA-4999-822B-5FE50CA83461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7EFB01-E776-306B-AC75-CADB9B5F9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514350"/>
            <a:ext cx="84201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23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B104A8-ABE2-F946-2CDF-FCDC9198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7D88-8BDA-4999-822B-5FE50CA83461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C5021D-3FFB-2709-9B90-45B56CB66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514350"/>
            <a:ext cx="84201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06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B238F24-073B-20FB-D42B-986C62AB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87D88-8BDA-4999-822B-5FE50CA83461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B030C0-4CAE-9621-9FBD-CDF7074FF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514350"/>
            <a:ext cx="84201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09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524</Words>
  <Application>Microsoft Office PowerPoint</Application>
  <PresentationFormat>와이드스크린</PresentationFormat>
  <Paragraphs>114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-apple-system</vt:lpstr>
      <vt:lpstr>맑은 고딕</vt:lpstr>
      <vt:lpstr>Arial</vt:lpstr>
      <vt:lpstr>Roboto</vt:lpstr>
      <vt:lpstr>Wingdings</vt:lpstr>
      <vt:lpstr>Office 테마</vt:lpstr>
      <vt:lpstr>   EFK를 활용한 로그 수집과 분석 (3일 과정)  (Elasticsearch + Fluentd + Kibana)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6-동영상편집01</dc:creator>
  <cp:lastModifiedBy>Choi Chanyeong</cp:lastModifiedBy>
  <cp:revision>79</cp:revision>
  <dcterms:created xsi:type="dcterms:W3CDTF">2022-08-25T01:06:01Z</dcterms:created>
  <dcterms:modified xsi:type="dcterms:W3CDTF">2022-10-07T05:10:17Z</dcterms:modified>
</cp:coreProperties>
</file>