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F5D81-EF36-49A0-8C1E-452507E8DB1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699B2-44D3-415B-AE36-E7ACB8C6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8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E0194-8678-D8B9-2B12-76D60A7B9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02D0BF-DE97-2473-FD9D-FE480F29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86AEE-4F96-B7F4-D5CC-AD86CF14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9754-34DA-4FC3-A424-5187927A3195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A0DC1-EEB8-051D-775F-3EBD7A50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FD06A-A355-F403-9400-159E9AE6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1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59B33-F149-56BC-05BC-F66C6822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0C2D0C-CAA3-B176-B027-16482B404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AA5F5-25ED-EA0C-526D-D0B57EA7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A6D4-18D1-4A9C-8362-EEFC0B427522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45D1E-49E4-EBE2-BDD5-44CC94EE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AB624-51A3-166F-A314-426462FE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044236-8240-0214-05EC-306AA75EC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2AF8C-E3EF-EB4F-0356-C8F554CDE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328F4-AB9A-D555-AB90-52FCF3D7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AD5F-1D23-4711-B32E-B7F587E897D8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95D86-1858-DA74-C578-983DA3CE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ED1B8-5259-C2F4-F7C2-954E1E1F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2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F5960-0879-8485-4506-11F4A68F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7C7C5-3CF5-AC9F-CBE0-2D58DD683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071C1-9CD7-B7EF-601E-B9B395E8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111F-5B25-49E4-866D-E3F415B68281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24AC5-297F-CD53-A8B0-454C2B5F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26EF3-4115-B2D0-517B-B26A54C8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9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15575-6CD6-2621-8EBA-FE6D9793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A6324-C346-5A4F-A1B4-53F03A4B0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5D6A0-3F0D-B31E-FFDD-AB10A9F6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BED7-CD7A-4D57-B69A-1713599E4CAF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3D0F0-1D3D-E74B-6D1F-824AF3E2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E1B90-6666-E07F-3434-B12F004E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1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3061E-B80E-0E2B-5626-D6880FB9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2CF25-E8AF-4FB7-AC8A-B9DB2646D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225036-3B13-5166-CBB4-B937ED256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FAE70D-EEC8-82E6-93E0-E52015EF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1BD4-9EED-4216-AE9D-5D255B115984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1946C-A9AB-6877-278A-A734A442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1364C-8703-BA75-91E4-A540ADA5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DDCF6-DC86-C922-A7ED-4012E22F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6FEB8-E77B-C1AD-20F0-FDA02AF12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A3B49-C5DE-2CBF-81AB-1FBCF2F83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39367-8393-3825-E6C9-9B4408F26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C22C84-2664-FE10-E797-AE884CB69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16216D-EA6F-67B5-6A28-42758D88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6DFD-3591-4907-8BB3-A892C797936C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29240B-F855-F890-7DF6-7D55BA05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328FCF-9A57-C442-064A-DE4609F3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1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41B02-73E3-D83B-C008-50746048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51AA07-48DE-FE29-70FF-8E198D63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50C-AE20-46FD-9F29-F41B640A6CC4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84B764-602D-2333-4498-CAC61C06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5664DD-D45E-23CD-2299-C6E63A4F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1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083E3-592A-D8C9-E0AC-F2C9563E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4E98-ADE7-42FC-B172-C38C9B3A3B0C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5291A4-C6F8-7AE2-9D8B-EF917E85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BC443-54B8-A746-F217-6FC48263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7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2C20-B1BA-04E2-CC0D-A1D22102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5F9B5-9268-08A0-FA43-E73AED9C3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346D70-8BFF-1E2B-63F1-EAF4F5C1F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4A2CA-7D05-8169-03A7-EDB2F1EF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A7B5-73A3-4F49-A49A-D446B25CF2A6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7DD7C-D949-8FFD-6EB9-5EF26107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5DB5F4-1299-99A1-23F3-E6710941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7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F4400-8F97-8B93-68A8-B18105D8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099819-2ACE-E2D1-4628-67A4CAE8A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165CF0-5D7F-95BC-71BB-D3B8D0519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5CCFB-D17F-3173-259F-53E5A073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5ABF-465F-4BB5-8665-F01D3CF99AA8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1730F-3A62-FD81-5C73-963F8A7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5BAD24-B30F-4ACD-9E94-25270A32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4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7055C6-38AF-5196-0852-55A328CD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1953F-C5C4-5393-4E11-3461EA423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45B90-9651-E2DE-B415-D0BA3D8ED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1B9E7-885F-4E7E-BA18-64F9842DD902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9881D-C7E6-60B2-E3E0-58EE637B2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682F3-119B-F5AD-5CDC-DC83893D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eveloper.nvidia.com/embedded/jetson-nano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A2E99-A9A5-9152-80CF-3E7011105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3913"/>
            <a:ext cx="9144000" cy="4753744"/>
          </a:xfrm>
        </p:spPr>
        <p:txBody>
          <a:bodyPr>
            <a:normAutofit fontScale="90000"/>
          </a:bodyPr>
          <a:lstStyle/>
          <a:p>
            <a:r>
              <a:rPr lang="en-US" altLang="ko-KR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b="1" i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b="1" i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인력양성지원사업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i="0" dirty="0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i="0" dirty="0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400" b="1" i="0" dirty="0" err="1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실습환경</a:t>
            </a:r>
            <a:r>
              <a:rPr lang="ko-KR" altLang="en-US" sz="4400" b="1" i="0" dirty="0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구성 방안</a:t>
            </a:r>
            <a:r>
              <a:rPr lang="en-US" altLang="ko-KR" sz="4400" b="1" i="0" dirty="0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400" b="1" i="0" dirty="0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b="1" i="0" dirty="0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400" b="1" i="0" dirty="0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600" b="1" dirty="0" smtClean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2022-06-15</a:t>
            </a:r>
            <a:r>
              <a:rPr lang="en-US" altLang="ko-KR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800" b="1" i="0" dirty="0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600" b="1" i="0" dirty="0" err="1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알앤엑스</a:t>
            </a:r>
            <a:r>
              <a:rPr lang="ko-KR" altLang="en-US" sz="3600" b="1" i="0" dirty="0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i="0" dirty="0" err="1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에이제이투</a:t>
            </a:r>
            <a:r>
              <a:rPr lang="ko-KR" altLang="en-US" sz="3600" b="1" i="0" dirty="0" smtClean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컨소시엄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28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FF18B-2DEB-DD93-67B3-D15DAA4757AC}"/>
              </a:ext>
            </a:extLst>
          </p:cNvPr>
          <p:cNvSpPr txBox="1"/>
          <p:nvPr/>
        </p:nvSpPr>
        <p:spPr>
          <a:xfrm>
            <a:off x="4317416" y="709135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실습 및 운영 </a:t>
            </a:r>
            <a:r>
              <a:rPr lang="ko-KR" altLang="en-US" sz="2800" b="1" smtClean="0">
                <a:solidFill>
                  <a:srgbClr val="002060"/>
                </a:solidFill>
                <a:latin typeface="+mn-ea"/>
              </a:rPr>
              <a:t>환경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800" b="1" dirty="0" smtClean="0">
                <a:solidFill>
                  <a:srgbClr val="002060"/>
                </a:solidFill>
                <a:latin typeface="+mn-ea"/>
              </a:rPr>
              <a:t>구성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EF1E88-4811-84F5-0244-DBE9D7A56194}"/>
              </a:ext>
            </a:extLst>
          </p:cNvPr>
          <p:cNvGrpSpPr/>
          <p:nvPr/>
        </p:nvGrpSpPr>
        <p:grpSpPr>
          <a:xfrm>
            <a:off x="4591933" y="1950948"/>
            <a:ext cx="6732534" cy="3810868"/>
            <a:chOff x="2401741" y="1931070"/>
            <a:chExt cx="6732534" cy="381086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C681C45-0523-4D78-BB75-F10F497B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741" y="1931070"/>
              <a:ext cx="6732534" cy="3810868"/>
            </a:xfrm>
            <a:prstGeom prst="rect">
              <a:avLst/>
            </a:prstGeom>
          </p:spPr>
        </p:pic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CF45B124-BF62-4F52-A0FE-6A860670EE05}"/>
                </a:ext>
              </a:extLst>
            </p:cNvPr>
            <p:cNvSpPr txBox="1"/>
            <p:nvPr/>
          </p:nvSpPr>
          <p:spPr>
            <a:xfrm>
              <a:off x="2737218" y="2795104"/>
              <a:ext cx="8274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solidFill>
                    <a:srgbClr val="002060"/>
                  </a:solidFill>
                </a:rPr>
                <a:t>Edge</a:t>
              </a:r>
              <a:br>
                <a:rPr lang="en-US" altLang="ko-KR" sz="1600" b="1" dirty="0">
                  <a:solidFill>
                    <a:srgbClr val="002060"/>
                  </a:solidFill>
                </a:rPr>
              </a:br>
              <a:r>
                <a:rPr lang="en-US" altLang="ko-KR" sz="1600" b="1" dirty="0">
                  <a:solidFill>
                    <a:srgbClr val="002060"/>
                  </a:solidFill>
                </a:rPr>
                <a:t>Device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4E2CFD8C-09A6-4B54-8EAE-54C355FCEC6C}"/>
                </a:ext>
              </a:extLst>
            </p:cNvPr>
            <p:cNvSpPr txBox="1"/>
            <p:nvPr/>
          </p:nvSpPr>
          <p:spPr>
            <a:xfrm>
              <a:off x="5463975" y="3087491"/>
              <a:ext cx="9188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/>
                <a:t>AWS</a:t>
              </a:r>
              <a:br>
                <a:rPr lang="en-US" altLang="ko-KR" sz="2400" b="1" dirty="0"/>
              </a:br>
              <a:r>
                <a:rPr lang="en-US" altLang="ko-KR" sz="2400" b="1" dirty="0"/>
                <a:t>Cloud</a:t>
              </a:r>
              <a:endParaRPr lang="ko-KR" altLang="en-US" sz="2400" b="1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8D700EDE-11CA-4CB1-AA39-C998D74AFDF3}"/>
                </a:ext>
              </a:extLst>
            </p:cNvPr>
            <p:cNvSpPr txBox="1"/>
            <p:nvPr/>
          </p:nvSpPr>
          <p:spPr>
            <a:xfrm>
              <a:off x="3076844" y="4573104"/>
              <a:ext cx="10118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solidFill>
                    <a:srgbClr val="002060"/>
                  </a:solidFill>
                </a:rPr>
                <a:t>Machine</a:t>
              </a:r>
              <a:br>
                <a:rPr lang="en-US" altLang="ko-KR" sz="1600" b="1" dirty="0">
                  <a:solidFill>
                    <a:srgbClr val="002060"/>
                  </a:solidFill>
                </a:rPr>
              </a:br>
              <a:r>
                <a:rPr lang="en-US" altLang="ko-KR" sz="1600" b="1" dirty="0">
                  <a:solidFill>
                    <a:srgbClr val="002060"/>
                  </a:solidFill>
                </a:rPr>
                <a:t>Data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B570CF94-3C6F-4084-A97E-0CE046E532C4}"/>
                </a:ext>
              </a:extLst>
            </p:cNvPr>
            <p:cNvSpPr txBox="1"/>
            <p:nvPr/>
          </p:nvSpPr>
          <p:spPr>
            <a:xfrm>
              <a:off x="7148075" y="2938092"/>
              <a:ext cx="15573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solidFill>
                    <a:srgbClr val="FF0000"/>
                  </a:solidFill>
                </a:rPr>
                <a:t>Deep learning</a:t>
              </a:r>
              <a:br>
                <a:rPr lang="en-US" altLang="ko-KR" sz="1600" b="1" dirty="0">
                  <a:solidFill>
                    <a:srgbClr val="FF0000"/>
                  </a:solidFill>
                </a:rPr>
              </a:br>
              <a:r>
                <a:rPr lang="en-US" altLang="ko-KR" sz="1600" b="1" dirty="0">
                  <a:solidFill>
                    <a:srgbClr val="FF0000"/>
                  </a:solidFill>
                </a:rPr>
                <a:t>Framework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9AA1A511-B5CE-4CC5-95D2-82323FAED8D5}"/>
                </a:ext>
              </a:extLst>
            </p:cNvPr>
            <p:cNvSpPr txBox="1"/>
            <p:nvPr/>
          </p:nvSpPr>
          <p:spPr>
            <a:xfrm>
              <a:off x="7728682" y="4754192"/>
              <a:ext cx="1099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자동화</a:t>
              </a:r>
              <a:r>
                <a:rPr lang="en-US" altLang="ko-KR" b="1" dirty="0">
                  <a:solidFill>
                    <a:srgbClr val="FF0000"/>
                  </a:solidFill>
                </a:rPr>
                <a:t/>
              </a:r>
              <a:br>
                <a:rPr lang="en-US" altLang="ko-KR" b="1" dirty="0">
                  <a:solidFill>
                    <a:srgbClr val="FF0000"/>
                  </a:solidFill>
                </a:rPr>
              </a:br>
              <a:r>
                <a:rPr lang="en-US" altLang="ko-KR" b="1" dirty="0" smtClean="0">
                  <a:solidFill>
                    <a:srgbClr val="FF0000"/>
                  </a:solidFill>
                </a:rPr>
                <a:t>(</a:t>
              </a:r>
              <a:r>
                <a:rPr lang="en-US" altLang="ko-KR" b="1" smtClean="0">
                  <a:solidFill>
                    <a:srgbClr val="FF0000"/>
                  </a:solidFill>
                </a:rPr>
                <a:t>Splunk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14907C3-CD74-E7BA-A25E-E8A8D80AB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60" r="59740"/>
          <a:stretch/>
        </p:blipFill>
        <p:spPr>
          <a:xfrm>
            <a:off x="535876" y="2140299"/>
            <a:ext cx="3718506" cy="2518916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E9770EB9-FB35-68F0-F44B-28305DA4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6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34A28D-CAB7-B267-3935-BD33250C70B4}"/>
              </a:ext>
            </a:extLst>
          </p:cNvPr>
          <p:cNvSpPr txBox="1"/>
          <p:nvPr/>
        </p:nvSpPr>
        <p:spPr>
          <a:xfrm>
            <a:off x="3841770" y="596349"/>
            <a:ext cx="420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실습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&amp; </a:t>
            </a:r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개발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Framework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6EC5FB9-D58D-7244-F759-769F53DEB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20627"/>
              </p:ext>
            </p:extLst>
          </p:nvPr>
        </p:nvGraphicFramePr>
        <p:xfrm>
          <a:off x="958574" y="1965518"/>
          <a:ext cx="10133497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366">
                  <a:extLst>
                    <a:ext uri="{9D8B030D-6E8A-4147-A177-3AD203B41FA5}">
                      <a16:colId xmlns:a16="http://schemas.microsoft.com/office/drawing/2014/main" val="2363962614"/>
                    </a:ext>
                  </a:extLst>
                </a:gridCol>
                <a:gridCol w="3647661">
                  <a:extLst>
                    <a:ext uri="{9D8B030D-6E8A-4147-A177-3AD203B41FA5}">
                      <a16:colId xmlns:a16="http://schemas.microsoft.com/office/drawing/2014/main" val="61820047"/>
                    </a:ext>
                  </a:extLst>
                </a:gridCol>
                <a:gridCol w="4005470">
                  <a:extLst>
                    <a:ext uri="{9D8B030D-6E8A-4147-A177-3AD203B41FA5}">
                      <a16:colId xmlns:a16="http://schemas.microsoft.com/office/drawing/2014/main" val="1180621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</a:t>
                      </a:r>
                      <a:r>
                        <a:rPr lang="en-US" altLang="ko-KR" dirty="0"/>
                        <a:t>Featuring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영상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3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유니정보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scikit-learn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/>
                        <a:t>OpenCV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 err="1"/>
                        <a:t>Keras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TensorFlow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 err="1" smtClean="0"/>
                        <a:t>PyTorch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25035"/>
                  </a:ext>
                </a:extLst>
              </a:tr>
              <a:tr h="380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뉴아틀란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scikit-learn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dirty="0"/>
                        <a:t>OpenCV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dirty="0" err="1"/>
                        <a:t>Keras</a:t>
                      </a:r>
                      <a:r>
                        <a:rPr lang="en-US" altLang="ko-KR" dirty="0"/>
                        <a:t>(TensorFlow)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dirty="0" err="1"/>
                        <a:t>PyTorch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99961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11D7A0-5E13-74F3-9398-438C123C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53DFD-49A5-1B32-2512-57000B8FA146}"/>
              </a:ext>
            </a:extLst>
          </p:cNvPr>
          <p:cNvSpPr txBox="1"/>
          <p:nvPr/>
        </p:nvSpPr>
        <p:spPr>
          <a:xfrm>
            <a:off x="4175442" y="513564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영상처리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Edge Device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93374-8245-5671-B0F3-E345BA16D634}"/>
              </a:ext>
            </a:extLst>
          </p:cNvPr>
          <p:cNvSpPr txBox="1"/>
          <p:nvPr/>
        </p:nvSpPr>
        <p:spPr>
          <a:xfrm>
            <a:off x="3129981" y="5498049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Jetson Nano 4GB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무선 키보드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&amp;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마우스 별도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)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(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  <a:hlinkClick r:id="rId2"/>
              </a:rPr>
              <a:t>https://developer.nvidia.com/embedded/jetson-nano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)</a:t>
            </a:r>
            <a:endParaRPr lang="ko-KR" altLang="en-US" dirty="0"/>
          </a:p>
        </p:txBody>
      </p:sp>
      <p:pic>
        <p:nvPicPr>
          <p:cNvPr id="8" name="그림 7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D6651EB3-87D5-1AD0-6B3F-14B77181F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59" y="1142769"/>
            <a:ext cx="6000750" cy="3371850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D55C7A-064C-668F-F73D-AE375623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4075" y="4620604"/>
            <a:ext cx="1043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효율적 </a:t>
            </a:r>
            <a:r>
              <a:rPr lang="ko-KR" altLang="en-US" dirty="0" err="1" smtClean="0"/>
              <a:t>영상처리를</a:t>
            </a:r>
            <a:r>
              <a:rPr lang="ko-KR" altLang="en-US" dirty="0" smtClean="0"/>
              <a:t> 위하여 서버 </a:t>
            </a:r>
            <a:r>
              <a:rPr lang="ko-KR" altLang="en-US" dirty="0" err="1" smtClean="0"/>
              <a:t>또는클라우드</a:t>
            </a:r>
            <a:r>
              <a:rPr lang="ko-KR" altLang="en-US" dirty="0" smtClean="0"/>
              <a:t> 환경이 아닌 영상 </a:t>
            </a:r>
            <a:r>
              <a:rPr lang="ko-KR" altLang="en-US" dirty="0" err="1" smtClean="0"/>
              <a:t>입력단에서</a:t>
            </a:r>
            <a:r>
              <a:rPr lang="ko-KR" altLang="en-US" dirty="0" smtClean="0"/>
              <a:t> 영상 </a:t>
            </a:r>
            <a:r>
              <a:rPr lang="en-US" altLang="ko-KR" dirty="0" smtClean="0"/>
              <a:t>Featuring</a:t>
            </a:r>
            <a:r>
              <a:rPr lang="ko-KR" altLang="en-US" dirty="0" smtClean="0"/>
              <a:t>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ko-KR" altLang="en-US" dirty="0" smtClean="0"/>
              <a:t>처리하여 네트워크 장애나 </a:t>
            </a:r>
            <a:r>
              <a:rPr lang="ko-KR" altLang="en-US" dirty="0" err="1" smtClean="0"/>
              <a:t>트레픽을</a:t>
            </a:r>
            <a:r>
              <a:rPr lang="ko-KR" altLang="en-US" dirty="0"/>
              <a:t> </a:t>
            </a:r>
            <a:r>
              <a:rPr lang="ko-KR" altLang="en-US" dirty="0" smtClean="0"/>
              <a:t>감소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1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EC44A1-63BB-C29F-FDBB-13A3305C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87" y="1276065"/>
            <a:ext cx="4305869" cy="4305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967CF0-DD34-5C08-0E13-B663DE204793}"/>
              </a:ext>
            </a:extLst>
          </p:cNvPr>
          <p:cNvSpPr txBox="1"/>
          <p:nvPr/>
        </p:nvSpPr>
        <p:spPr>
          <a:xfrm>
            <a:off x="1816376" y="5968305"/>
            <a:ext cx="8251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1080P USB 3.0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웹캠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MJPEG 50fps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고속 가변 초점 컴퓨터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PC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웹카메라 카메라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FC1EB-D637-63CC-9679-BC4900B553C7}"/>
              </a:ext>
            </a:extLst>
          </p:cNvPr>
          <p:cNvSpPr txBox="1"/>
          <p:nvPr/>
        </p:nvSpPr>
        <p:spPr>
          <a:xfrm>
            <a:off x="5037042" y="5596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solidFill>
                  <a:srgbClr val="002060"/>
                </a:solidFill>
                <a:latin typeface="+mn-ea"/>
              </a:rPr>
              <a:t>웹카메라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EDC8A6-317E-CBCB-4B63-A5533EAC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DDDE23-8D5C-7A25-B2D4-C885E5D75B39}"/>
              </a:ext>
            </a:extLst>
          </p:cNvPr>
          <p:cNvSpPr txBox="1"/>
          <p:nvPr/>
        </p:nvSpPr>
        <p:spPr>
          <a:xfrm>
            <a:off x="2375854" y="522737"/>
            <a:ext cx="7028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데이터 수집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&amp; </a:t>
            </a:r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모델 생성 자동화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(Python)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529C1-9325-70E1-9932-2228308AF725}"/>
              </a:ext>
            </a:extLst>
          </p:cNvPr>
          <p:cNvSpPr txBox="1"/>
          <p:nvPr/>
        </p:nvSpPr>
        <p:spPr>
          <a:xfrm>
            <a:off x="888274" y="1910787"/>
            <a:ext cx="106331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i="0" u="none" strike="noStrike" dirty="0" err="1" smtClean="0">
                <a:solidFill>
                  <a:srgbClr val="002642"/>
                </a:solidFill>
                <a:effectLst/>
                <a:latin typeface="Barlow Semi Condensed" panose="020B0604020202020204" pitchFamily="2" charset="0"/>
              </a:rPr>
              <a:t>Robocorp</a:t>
            </a:r>
            <a:r>
              <a:rPr lang="en-US" altLang="ko-KR" sz="2800" b="1" i="0" u="none" strike="noStrike" dirty="0" smtClean="0">
                <a:solidFill>
                  <a:srgbClr val="002642"/>
                </a:solidFill>
                <a:effectLst/>
                <a:latin typeface="Barlow Semi Condensed" panose="020B0604020202020204" pitchFamily="2" charset="0"/>
              </a:rPr>
              <a:t> </a:t>
            </a:r>
            <a:r>
              <a:rPr lang="ko-KR" altLang="en-US" sz="2800" b="1" dirty="0" smtClean="0">
                <a:solidFill>
                  <a:srgbClr val="002642"/>
                </a:solidFill>
                <a:latin typeface="Barlow Semi Condensed" panose="020B0604020202020204" pitchFamily="2" charset="0"/>
              </a:rPr>
              <a:t>솔루션은 아마존 </a:t>
            </a:r>
            <a:r>
              <a:rPr lang="ko-KR" altLang="en-US" sz="2800" b="1" dirty="0" err="1" smtClean="0">
                <a:solidFill>
                  <a:srgbClr val="002642"/>
                </a:solidFill>
                <a:latin typeface="Barlow Semi Condensed" panose="020B0604020202020204" pitchFamily="2" charset="0"/>
              </a:rPr>
              <a:t>클라우드내에서</a:t>
            </a:r>
            <a:r>
              <a:rPr lang="ko-KR" altLang="en-US" sz="2800" b="1" dirty="0" smtClean="0">
                <a:solidFill>
                  <a:srgbClr val="002642"/>
                </a:solidFill>
                <a:latin typeface="Barlow Semi Condensed" panose="020B0604020202020204" pitchFamily="2" charset="0"/>
              </a:rPr>
              <a:t> 처리된 로그</a:t>
            </a:r>
            <a:r>
              <a:rPr lang="en-US" altLang="ko-KR" sz="2800" b="1" dirty="0" smtClean="0">
                <a:solidFill>
                  <a:srgbClr val="002642"/>
                </a:solidFill>
                <a:latin typeface="Barlow Semi Condensed" panose="020B0604020202020204" pitchFamily="2" charset="0"/>
              </a:rPr>
              <a:t>(Log)</a:t>
            </a:r>
            <a:r>
              <a:rPr lang="ko-KR" altLang="en-US" sz="2800" b="1" dirty="0" smtClean="0">
                <a:solidFill>
                  <a:srgbClr val="002642"/>
                </a:solidFill>
                <a:latin typeface="Barlow Semi Condensed" panose="020B0604020202020204" pitchFamily="2" charset="0"/>
              </a:rPr>
              <a:t>를 관리 및 분석하는 용도로 고속 영상처리 결과 관리를 위해 필요한 </a:t>
            </a:r>
            <a:r>
              <a:rPr lang="ko-KR" altLang="en-US" sz="2800" b="1" dirty="0" err="1" smtClean="0">
                <a:solidFill>
                  <a:srgbClr val="002642"/>
                </a:solidFill>
                <a:latin typeface="Barlow Semi Condensed" panose="020B0604020202020204" pitchFamily="2" charset="0"/>
              </a:rPr>
              <a:t>분석툴</a:t>
            </a:r>
            <a:r>
              <a:rPr lang="ko-KR" altLang="en-US" sz="2800" b="1" dirty="0" smtClean="0">
                <a:solidFill>
                  <a:srgbClr val="002642"/>
                </a:solidFill>
                <a:latin typeface="Barlow Semi Condensed" panose="020B0604020202020204" pitchFamily="2" charset="0"/>
              </a:rPr>
              <a:t> 임</a:t>
            </a:r>
            <a:endParaRPr lang="en-US" altLang="ko-KR" sz="2800" b="1" i="0" u="none" strike="noStrike" dirty="0" smtClean="0">
              <a:solidFill>
                <a:srgbClr val="002642"/>
              </a:solidFill>
              <a:effectLst/>
              <a:latin typeface="Barlow Semi Condensed" panose="020B0604020202020204" pitchFamily="2" charset="0"/>
            </a:endParaRPr>
          </a:p>
          <a:p>
            <a:pPr algn="l"/>
            <a:endParaRPr lang="en-US" altLang="ko-KR" b="1" dirty="0">
              <a:solidFill>
                <a:srgbClr val="002642"/>
              </a:solidFill>
              <a:latin typeface="Barlow Semi Condensed" panose="020B0604020202020204" pitchFamily="2" charset="0"/>
            </a:endParaRPr>
          </a:p>
          <a:p>
            <a:pPr algn="l"/>
            <a:endParaRPr lang="en-US" altLang="ko-KR" b="1" i="0" u="none" strike="noStrike" dirty="0" smtClean="0">
              <a:solidFill>
                <a:srgbClr val="002642"/>
              </a:solidFill>
              <a:effectLst/>
              <a:latin typeface="Barlow Semi Condensed" panose="020B0604020202020204" pitchFamily="2" charset="0"/>
            </a:endParaRPr>
          </a:p>
          <a:p>
            <a:pPr algn="l"/>
            <a:r>
              <a:rPr lang="en-US" altLang="ko-KR" b="1" i="0" u="none" strike="noStrike" dirty="0" err="1" smtClean="0">
                <a:solidFill>
                  <a:srgbClr val="002642"/>
                </a:solidFill>
                <a:effectLst/>
                <a:latin typeface="Barlow Semi Condensed" panose="020B0604020202020204" pitchFamily="2" charset="0"/>
              </a:rPr>
              <a:t>RPA.Cloud.AWS</a:t>
            </a:r>
            <a:endParaRPr lang="en-US" altLang="ko-KR" b="1" i="0" u="none" strike="noStrike" dirty="0">
              <a:solidFill>
                <a:srgbClr val="002642"/>
              </a:solidFill>
              <a:effectLst/>
              <a:latin typeface="Barlow Semi Condensed" panose="020B0604020202020204" pitchFamily="2" charset="0"/>
            </a:endParaRPr>
          </a:p>
          <a:p>
            <a:pPr algn="l"/>
            <a:endParaRPr lang="en-US" altLang="ko-KR" b="1" dirty="0">
              <a:solidFill>
                <a:srgbClr val="002642"/>
              </a:solidFill>
              <a:latin typeface="Barlow Semi Condensed" panose="020B0604020202020204" pitchFamily="2" charset="0"/>
            </a:endParaRPr>
          </a:p>
          <a:p>
            <a:pPr algn="l"/>
            <a:endParaRPr lang="en-US" altLang="ko-KR" b="1" i="0" u="none" strike="noStrike" dirty="0">
              <a:solidFill>
                <a:srgbClr val="002642"/>
              </a:solidFill>
              <a:effectLst/>
              <a:latin typeface="Barlow Semi Condensed" panose="020B0604020202020204" pitchFamily="2" charset="0"/>
            </a:endParaRPr>
          </a:p>
          <a:p>
            <a:pPr algn="l"/>
            <a:r>
              <a:rPr lang="en-US" altLang="ko-KR" b="1" i="0" u="none" strike="noStrike" dirty="0">
                <a:solidFill>
                  <a:srgbClr val="002642"/>
                </a:solidFill>
                <a:effectLst/>
                <a:latin typeface="Barlow Semi Condensed" panose="020B0604020202020204" pitchFamily="2" charset="0"/>
              </a:rPr>
              <a:t>https://robocorp.com/docs/libraries/rpa-framework/rpa-cloud-aws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274448-FC6C-D57F-159B-CB0E89D0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CF9E722297AC345B2A57380052E5E48" ma:contentTypeVersion="2" ma:contentTypeDescription="새 문서를 만듭니다." ma:contentTypeScope="" ma:versionID="a332252610e59512bbdf9c03d473ff9a">
  <xsd:schema xmlns:xsd="http://www.w3.org/2001/XMLSchema" xmlns:xs="http://www.w3.org/2001/XMLSchema" xmlns:p="http://schemas.microsoft.com/office/2006/metadata/properties" xmlns:ns3="fd57ced1-2b3e-49e2-9044-0235051c91ef" targetNamespace="http://schemas.microsoft.com/office/2006/metadata/properties" ma:root="true" ma:fieldsID="ed0832545e9409664daee68c6ba17ea5" ns3:_="">
    <xsd:import namespace="fd57ced1-2b3e-49e2-9044-0235051c91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57ced1-2b3e-49e2-9044-0235051c9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82D803-2F89-4F56-ACEE-FA35ADD782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407194-9163-4CE8-993E-702071E26579}">
  <ds:schemaRefs>
    <ds:schemaRef ds:uri="http://purl.org/dc/terms/"/>
    <ds:schemaRef ds:uri="fd57ced1-2b3e-49e2-9044-0235051c91ef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7D759B-6A5C-41BC-84BB-373A99735B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57ced1-2b3e-49e2-9044-0235051c91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113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Barlow Semi Condensed</vt:lpstr>
      <vt:lpstr>DINPro</vt:lpstr>
      <vt:lpstr>Open Sans</vt:lpstr>
      <vt:lpstr>맑은 고딕</vt:lpstr>
      <vt:lpstr>Arial</vt:lpstr>
      <vt:lpstr>Wingdings</vt:lpstr>
      <vt:lpstr>Office 테마</vt:lpstr>
      <vt:lpstr> AI인력양성지원사업  실습환경 구성 방안  2022-06-15    알앤엑스 에이제이투 컨소시엄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AI인력양성지원사업   - 이로스타일 알앤엑스 에이제이투-</dc:title>
  <dc:creator>한옥영</dc:creator>
  <cp:lastModifiedBy>jsjeong</cp:lastModifiedBy>
  <cp:revision>7</cp:revision>
  <dcterms:created xsi:type="dcterms:W3CDTF">2022-06-13T00:03:55Z</dcterms:created>
  <dcterms:modified xsi:type="dcterms:W3CDTF">2022-06-15T01:26:02Z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0x010100ECF9E722297AC345B2A57380052E5E48</vt:lpwstr>
  </property>
</Properties>
</file>