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03" r:id="rId1"/>
  </p:sldMasterIdLst>
  <p:notesMasterIdLst>
    <p:notesMasterId r:id="rId21"/>
  </p:notesMasterIdLst>
  <p:sldIdLst>
    <p:sldId id="463" r:id="rId2"/>
    <p:sldId id="562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3" r:id="rId12"/>
    <p:sldId id="574" r:id="rId13"/>
    <p:sldId id="580" r:id="rId14"/>
    <p:sldId id="581" r:id="rId15"/>
    <p:sldId id="575" r:id="rId16"/>
    <p:sldId id="576" r:id="rId17"/>
    <p:sldId id="577" r:id="rId18"/>
    <p:sldId id="578" r:id="rId19"/>
    <p:sldId id="579" r:id="rId2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22"/>
      </p:cViewPr>
      <p:guideLst>
        <p:guide orient="horz" pos="618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7FA8360-AEBC-46D3-B3A9-287AAB828AB1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3B6DC9B-C5E3-4B24-932A-BF9B7CBDE3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A4D8-4F5F-4C8D-AD9E-2B6ACCF0340B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7B14-8392-493D-81BD-2CFD3F746C47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C886-B859-4AB1-ABA5-69D88B25E4A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E5E4-D7DF-4D2A-9EDE-4A45FF30843A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DBE2-392D-47AF-A440-5BDBDD708093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844B-E4B4-4469-937D-CABC09EE28B4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1C1-1489-44A7-A776-EFEBF830F0B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BBD4-1891-4D21-AB65-09802360525F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B64-1D7A-4896-9BD9-90F550E5CE1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09F-9ED0-477C-8F91-A2F5C5D8AE6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004F-BFB7-46A9-81B1-925F0A3D2317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833196-9EC3-45A2-B5BB-45BD3C0C73F1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XdeqcHB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Ux-ljgB-5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1107784" TargetMode="External"/><Relationship Id="rId3" Type="http://schemas.openxmlformats.org/officeDocument/2006/relationships/hyperlink" Target="http://terms.naver.com/entry.nhn?docId=839591" TargetMode="External"/><Relationship Id="rId7" Type="http://schemas.openxmlformats.org/officeDocument/2006/relationships/hyperlink" Target="http://terms.naver.com/entry.nhn?docId=1140458" TargetMode="External"/><Relationship Id="rId2" Type="http://schemas.openxmlformats.org/officeDocument/2006/relationships/hyperlink" Target="http://terms.naver.com/entry.nhn?docId=51273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erms.naver.com/entry.nhn?docId=1231642" TargetMode="External"/><Relationship Id="rId5" Type="http://schemas.openxmlformats.org/officeDocument/2006/relationships/hyperlink" Target="http://terms.naver.com/entry.nhn?docId=1220375" TargetMode="External"/><Relationship Id="rId4" Type="http://schemas.openxmlformats.org/officeDocument/2006/relationships/hyperlink" Target="http://terms.naver.com/entry.nhn?docId=1153693" TargetMode="External"/><Relationship Id="rId9" Type="http://schemas.openxmlformats.org/officeDocument/2006/relationships/hyperlink" Target="http://terms.naver.com/entry.nhn?docId=7672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einem@naver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Long_Islan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A%B8%B0%EC%88%A0%EC%9E%90" TargetMode="External"/><Relationship Id="rId13" Type="http://schemas.openxmlformats.org/officeDocument/2006/relationships/hyperlink" Target="https://namu.wiki/w/1911%EB%85%84" TargetMode="External"/><Relationship Id="rId3" Type="http://schemas.openxmlformats.org/officeDocument/2006/relationships/hyperlink" Target="https://namu.wiki/w/1856%EB%85%84" TargetMode="External"/><Relationship Id="rId7" Type="http://schemas.openxmlformats.org/officeDocument/2006/relationships/hyperlink" Target="https://namu.wiki/w/%ED%95%84%EB%9D%BC%EB%8D%B8%ED%94%BC%EC%95%84(%EB%AF%B8%EA%B5%AD)" TargetMode="External"/><Relationship Id="rId12" Type="http://schemas.openxmlformats.org/officeDocument/2006/relationships/hyperlink" Target="https://namu.wiki/w/%EA%B3%BC%ED%95%99%EC%A0%81%20%EA%B4%80%EB%A6%AC%EB%A1%A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D%8E%9C%EC%8B%A4%EB%B2%A0%EC%9D%B4%EB%8B%88%EC%95%84" TargetMode="External"/><Relationship Id="rId11" Type="http://schemas.openxmlformats.org/officeDocument/2006/relationships/hyperlink" Target="https://namu.wiki/w/%EC%82%B0%EC%97%85%EA%B3%B5%ED%95%99" TargetMode="External"/><Relationship Id="rId5" Type="http://schemas.openxmlformats.org/officeDocument/2006/relationships/hyperlink" Target="https://namu.wiki/w/%EB%AF%B8%ED%95%A9%EC%A4%91%EA%B5%AD" TargetMode="External"/><Relationship Id="rId10" Type="http://schemas.openxmlformats.org/officeDocument/2006/relationships/hyperlink" Target="https://namu.wiki/w/%EA%B2%BD%EC%98%81%ED%95%99" TargetMode="External"/><Relationship Id="rId4" Type="http://schemas.openxmlformats.org/officeDocument/2006/relationships/hyperlink" Target="https://namu.wiki/w/3%EC%9B%94%2020%EC%9D%BC" TargetMode="External"/><Relationship Id="rId9" Type="http://schemas.openxmlformats.org/officeDocument/2006/relationships/hyperlink" Target="https://namu.wiki/w/%EA%B2%BD%EC%98%81%EC%BB%A8%EC%84%A4%ED%8C%8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A%B8%B0%EC%88%A0%EC%9E%90" TargetMode="External"/><Relationship Id="rId3" Type="http://schemas.openxmlformats.org/officeDocument/2006/relationships/hyperlink" Target="https://ko.wikipedia.org/wiki/1863%EB%85%84" TargetMode="External"/><Relationship Id="rId7" Type="http://schemas.openxmlformats.org/officeDocument/2006/relationships/hyperlink" Target="https://ko.wikipedia.org/wiki/%EB%AF%B8%EA%B5%AD" TargetMode="External"/><Relationship Id="rId12" Type="http://schemas.openxmlformats.org/officeDocument/2006/relationships/image" Target="../media/image4.jpg"/><Relationship Id="rId2" Type="http://schemas.openxmlformats.org/officeDocument/2006/relationships/hyperlink" Target="https://ko.wikipedia.org/wiki/%EC%98%81%EC%96%B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iki/4%EC%9B%94_7%EC%9D%BC" TargetMode="External"/><Relationship Id="rId11" Type="http://schemas.openxmlformats.org/officeDocument/2006/relationships/hyperlink" Target="https://ko.wikipedia.org/wiki/%ED%8F%AC%EB%93%9C_%EB%AA%A8%EB%8D%B8_T" TargetMode="External"/><Relationship Id="rId5" Type="http://schemas.openxmlformats.org/officeDocument/2006/relationships/hyperlink" Target="https://ko.wikipedia.org/wiki/1947%EB%85%84" TargetMode="External"/><Relationship Id="rId10" Type="http://schemas.openxmlformats.org/officeDocument/2006/relationships/hyperlink" Target="https://ko.wikipedia.org/wiki/%ED%8F%AC%EB%93%9C_%EB%AA%A8%ED%84%B0_%EC%BB%B4%ED%8D%BC%EB%8B%88" TargetMode="External"/><Relationship Id="rId4" Type="http://schemas.openxmlformats.org/officeDocument/2006/relationships/hyperlink" Target="https://ko.wikipedia.org/wiki/7%EC%9B%94_30%EC%9D%BC" TargetMode="External"/><Relationship Id="rId9" Type="http://schemas.openxmlformats.org/officeDocument/2006/relationships/hyperlink" Target="https://ko.wikipedia.org/wiki/%EA%B8%B0%EC%97%85%EC%9D%B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andautomationnews.com/2020/01/21/amazon-now-has-200000-robots-working-in-its-warehouses/28840/" TargetMode="External"/><Relationship Id="rId2" Type="http://schemas.openxmlformats.org/officeDocument/2006/relationships/hyperlink" Target="https://www.youtube.com/watch?v=L1XLgPWScd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6568" y="1132840"/>
            <a:ext cx="9144000" cy="3201416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인지과학으로 시작하는</a:t>
            </a:r>
            <a:br>
              <a:rPr lang="en-US" altLang="ko-KR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</a:br>
            <a:r>
              <a:rPr lang="ko-KR" altLang="en-US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</a:rPr>
              <a:t>인공지능</a:t>
            </a:r>
            <a:r>
              <a:rPr lang="en-US" altLang="ko-KR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(</a:t>
            </a:r>
            <a:r>
              <a:rPr lang="en-US" altLang="ko-KR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</a:rPr>
              <a:t>AI</a:t>
            </a:r>
            <a:r>
              <a:rPr lang="en-US" altLang="ko-KR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)</a:t>
            </a:r>
            <a:br>
              <a:rPr lang="en-US" altLang="ko-KR" sz="54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</a:br>
            <a:endParaRPr lang="ko-KR" altLang="en-US" sz="32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58662" y="4155482"/>
            <a:ext cx="9144000" cy="2167128"/>
          </a:xfrm>
        </p:spPr>
        <p:txBody>
          <a:bodyPr>
            <a:noAutofit/>
          </a:bodyPr>
          <a:lstStyle/>
          <a:p>
            <a:endParaRPr lang="en-US" altLang="ko-KR" sz="2800" b="1" dirty="0"/>
          </a:p>
          <a:p>
            <a:r>
              <a:rPr lang="en-US" altLang="ko-KR" sz="2800" b="1" dirty="0"/>
              <a:t>2020. 10. 08</a:t>
            </a:r>
          </a:p>
          <a:p>
            <a:endParaRPr lang="en-US" altLang="ko-KR" sz="2800" dirty="0"/>
          </a:p>
          <a:p>
            <a:r>
              <a:rPr lang="ko-KR" altLang="en-US" sz="2800" b="1" dirty="0">
                <a:latin typeface="+mn-ea"/>
              </a:rPr>
              <a:t>정 준 수 </a:t>
            </a:r>
            <a:r>
              <a:rPr lang="en-US" altLang="ko-KR" sz="2800" b="1" dirty="0">
                <a:latin typeface="+mn-ea"/>
              </a:rPr>
              <a:t>Ph.D.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745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D8BAB-299A-4F49-AB60-38368966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208E0-D012-442D-8EAF-EC7B7320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73" y="198187"/>
            <a:ext cx="9539654" cy="53730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A15C5F-0DF9-4592-93CE-3C7D1F79A86C}"/>
              </a:ext>
            </a:extLst>
          </p:cNvPr>
          <p:cNvSpPr/>
          <p:nvPr/>
        </p:nvSpPr>
        <p:spPr>
          <a:xfrm>
            <a:off x="3358285" y="5798145"/>
            <a:ext cx="49965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https://www.youtube.com/watch?v=dAXdeqcHBp4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https://www.youtube.com/watch?v=TUx-ljgB-5Q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88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5715" y="651326"/>
            <a:ext cx="10947228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인공지능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(AI)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의 출발점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인지과학은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IT(SW)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의 모태적 학문</a:t>
            </a:r>
            <a:endParaRPr lang="en-US" altLang="ko-KR" sz="2800" b="1" dirty="0">
              <a:solidFill>
                <a:srgbClr val="00206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□ 인지과학은 </a:t>
            </a:r>
            <a:r>
              <a:rPr lang="ko-KR" altLang="en-US" sz="2000" dirty="0">
                <a:latin typeface="+mn-ea"/>
              </a:rPr>
              <a:t>인간의 마음에서 정보 처리 과정이 어떻게 이루어지는가에 대해 다양한 분야의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 학제간 연결을 통해 통합적으로 연구하는 학문이다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□ </a:t>
            </a:r>
            <a:r>
              <a:rPr lang="ko-KR" altLang="en-US" sz="2000" dirty="0">
                <a:latin typeface="+mn-ea"/>
              </a:rPr>
              <a:t>이전에는 단순한 숫자 처리 계산기에 지나지 않았던 계산기를 정보처리와 지능을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    지닌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컴퓨터</a:t>
            </a:r>
            <a:r>
              <a:rPr lang="ko-KR" altLang="en-US" sz="2000" dirty="0">
                <a:latin typeface="+mn-ea"/>
              </a:rPr>
              <a:t>로 대변혁을 할 수 있게 한 이론적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개념적 틀을 제공한 것이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인지과학</a:t>
            </a:r>
            <a:r>
              <a:rPr lang="ko-KR" altLang="en-US" sz="2000" dirty="0">
                <a:latin typeface="+mn-ea"/>
              </a:rPr>
              <a:t>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□  </a:t>
            </a:r>
            <a:r>
              <a:rPr lang="en-US" altLang="ko-KR" sz="2000" u="sng" dirty="0">
                <a:latin typeface="+mn-ea"/>
              </a:rPr>
              <a:t>H. Simon, A. Newell </a:t>
            </a:r>
            <a:r>
              <a:rPr lang="ko-KR" altLang="en-US" sz="2000" dirty="0">
                <a:latin typeface="+mn-ea"/>
              </a:rPr>
              <a:t>등의 인지과학자가 이러한 개념적 틀의 변혁을 초래한 장본인들이며</a:t>
            </a:r>
            <a:r>
              <a:rPr lang="en-US" altLang="ko-KR" sz="2000" dirty="0">
                <a:latin typeface="+mn-ea"/>
              </a:rPr>
              <a:t>,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 err="1">
                <a:latin typeface="+mn-ea"/>
              </a:rPr>
              <a:t>구글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딥마인드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CEO </a:t>
            </a:r>
            <a:r>
              <a:rPr lang="ko-KR" altLang="en-US" sz="2000" dirty="0" err="1">
                <a:latin typeface="+mn-ea"/>
              </a:rPr>
              <a:t>하사비스가</a:t>
            </a:r>
            <a:r>
              <a:rPr lang="ko-KR" altLang="en-US" sz="2000" dirty="0">
                <a:latin typeface="+mn-ea"/>
              </a:rPr>
              <a:t> 컴퓨터공학박사가 아니라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인지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신경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과학 박사로서 인간의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 기억 </a:t>
            </a:r>
            <a:r>
              <a:rPr lang="ko-KR" altLang="en-US" sz="2000" dirty="0" err="1">
                <a:latin typeface="+mn-ea"/>
              </a:rPr>
              <a:t>메카니즘</a:t>
            </a:r>
            <a:r>
              <a:rPr lang="ko-KR" altLang="en-US" sz="2000" dirty="0">
                <a:latin typeface="+mn-ea"/>
              </a:rPr>
              <a:t> 같은 인지</a:t>
            </a:r>
            <a:r>
              <a:rPr lang="en-US" altLang="ko-KR" sz="2000" dirty="0">
                <a:latin typeface="+mn-ea"/>
              </a:rPr>
              <a:t>(cognition) </a:t>
            </a:r>
            <a:r>
              <a:rPr lang="ko-KR" altLang="en-US" sz="2000" dirty="0">
                <a:latin typeface="+mn-ea"/>
              </a:rPr>
              <a:t>연구를 수행하는 점은 시사하는 바가 크다</a:t>
            </a:r>
            <a:r>
              <a:rPr lang="en-US" altLang="ko-KR" sz="2000" dirty="0">
                <a:latin typeface="+mn-ea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7700" y="609600"/>
            <a:ext cx="11214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인지과학의 형성은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여러 학문 분야의 융합적 사고 기반으로 형성</a:t>
            </a:r>
            <a:endParaRPr lang="en-US" altLang="ko-KR" sz="2800" b="1" dirty="0">
              <a:solidFill>
                <a:srgbClr val="002060"/>
              </a:solidFill>
              <a:latin typeface="+mn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□  </a:t>
            </a:r>
            <a:r>
              <a:rPr lang="ko-KR" altLang="en-US" sz="2000" dirty="0">
                <a:latin typeface="+mn-ea"/>
              </a:rPr>
              <a:t>철학에서의 </a:t>
            </a:r>
            <a:r>
              <a:rPr lang="ko-KR" altLang="en-US" sz="2000" dirty="0">
                <a:latin typeface="+mn-ea"/>
                <a:hlinkClick r:id="rId2"/>
              </a:rPr>
              <a:t>형식주의</a:t>
            </a:r>
            <a:r>
              <a:rPr lang="en-US" altLang="ko-KR" sz="2000" dirty="0">
                <a:latin typeface="+mn-ea"/>
                <a:hlinkClick r:id="rId2"/>
              </a:rPr>
              <a:t>(formalism)</a:t>
            </a:r>
            <a:r>
              <a:rPr lang="ko-KR" altLang="en-US" sz="2000" dirty="0">
                <a:latin typeface="+mn-ea"/>
              </a:rPr>
              <a:t> 이론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수학에서의 </a:t>
            </a:r>
            <a:r>
              <a:rPr lang="ko-KR" altLang="en-US" sz="2000" dirty="0">
                <a:latin typeface="+mn-ea"/>
                <a:hlinkClick r:id="rId3"/>
              </a:rPr>
              <a:t>계산 이론</a:t>
            </a:r>
            <a:r>
              <a:rPr lang="ko-KR" altLang="en-US" sz="2000" dirty="0">
                <a:latin typeface="+mn-ea"/>
              </a:rPr>
              <a:t>의 발전과 </a:t>
            </a:r>
            <a:r>
              <a:rPr lang="ko-KR" altLang="en-US" sz="2000" dirty="0" err="1">
                <a:latin typeface="+mn-ea"/>
                <a:hlinkClick r:id="rId4"/>
              </a:rPr>
              <a:t>튜링기계</a:t>
            </a:r>
            <a:r>
              <a:rPr lang="ko-KR" altLang="en-US" sz="2000" dirty="0">
                <a:latin typeface="+mn-ea"/>
              </a:rPr>
              <a:t> 이론</a:t>
            </a:r>
            <a:r>
              <a:rPr lang="en-US" altLang="ko-KR" sz="2000" dirty="0">
                <a:latin typeface="+mn-ea"/>
              </a:rPr>
              <a:t>,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  </a:t>
            </a:r>
            <a:r>
              <a:rPr lang="ko-KR" altLang="en-US" sz="2000" dirty="0">
                <a:latin typeface="+mn-ea"/>
              </a:rPr>
              <a:t>디지털 컴퓨터의 발전과 컴퓨터과학에서의 </a:t>
            </a:r>
            <a:r>
              <a:rPr lang="ko-KR" altLang="en-US" sz="2000" dirty="0">
                <a:latin typeface="+mn-ea"/>
                <a:hlinkClick r:id="rId5"/>
              </a:rPr>
              <a:t>존 폰 </a:t>
            </a:r>
            <a:r>
              <a:rPr lang="ko-KR" altLang="en-US" sz="2000" dirty="0" err="1">
                <a:latin typeface="+mn-ea"/>
                <a:hlinkClick r:id="rId5"/>
              </a:rPr>
              <a:t>노이만</a:t>
            </a:r>
            <a:r>
              <a:rPr lang="en-US" altLang="ko-KR" sz="2000" dirty="0">
                <a:latin typeface="+mn-ea"/>
                <a:hlinkClick r:id="rId5"/>
              </a:rPr>
              <a:t>(John von Neumann)</a:t>
            </a:r>
            <a:r>
              <a:rPr lang="ko-KR" altLang="en-US" sz="2000" dirty="0">
                <a:latin typeface="+mn-ea"/>
              </a:rPr>
              <a:t>의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 ‘저장된 프로그램 이론’</a:t>
            </a:r>
            <a:r>
              <a:rPr lang="en-US" altLang="ko-KR" sz="2000" dirty="0">
                <a:latin typeface="+mn-ea"/>
              </a:rPr>
              <a:t>, 1930</a:t>
            </a:r>
            <a:r>
              <a:rPr lang="ko-KR" altLang="en-US" sz="2000" dirty="0">
                <a:latin typeface="+mn-ea"/>
              </a:rPr>
              <a:t>년대 </a:t>
            </a:r>
            <a:r>
              <a:rPr lang="ko-KR" altLang="en-US" sz="2000" dirty="0">
                <a:latin typeface="+mn-ea"/>
                <a:hlinkClick r:id="rId6"/>
              </a:rPr>
              <a:t>커뮤니케이션 이론</a:t>
            </a:r>
            <a:r>
              <a:rPr lang="ko-KR" altLang="en-US" sz="2000" dirty="0">
                <a:latin typeface="+mn-ea"/>
              </a:rPr>
              <a:t>의 발전과 </a:t>
            </a:r>
            <a:r>
              <a:rPr lang="ko-KR" altLang="en-US" sz="2000" dirty="0">
                <a:latin typeface="+mn-ea"/>
                <a:hlinkClick r:id="rId7"/>
              </a:rPr>
              <a:t>정보 이론</a:t>
            </a:r>
            <a:r>
              <a:rPr lang="ko-KR" altLang="en-US" sz="2000" dirty="0">
                <a:latin typeface="+mn-ea"/>
              </a:rPr>
              <a:t>의 부상</a:t>
            </a:r>
            <a:r>
              <a:rPr lang="en-US" altLang="ko-KR" sz="2000" dirty="0">
                <a:latin typeface="+mn-ea"/>
              </a:rPr>
              <a:t>,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두뇌를 논리기계로 간주하는 생각의 발달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  <a:hlinkClick r:id="rId8"/>
              </a:rPr>
              <a:t>사이버네틱스</a:t>
            </a:r>
            <a:r>
              <a:rPr lang="ko-KR" altLang="en-US" sz="2000" dirty="0">
                <a:latin typeface="+mn-ea"/>
              </a:rPr>
              <a:t>라고 하는 두뇌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기계를 연결한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 인공두뇌 이론과 일반체계 이론의 발전으로부터 형성 되었으며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□ 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앨런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뉴웰</a:t>
            </a:r>
            <a:r>
              <a:rPr lang="en-US" altLang="ko-KR" sz="2000" dirty="0">
                <a:latin typeface="+mn-ea"/>
              </a:rPr>
              <a:t>(Allen Newell)</a:t>
            </a:r>
            <a:r>
              <a:rPr lang="ko-KR" altLang="en-US" sz="2000" dirty="0">
                <a:latin typeface="+mn-ea"/>
              </a:rPr>
              <a:t>과 </a:t>
            </a:r>
            <a:r>
              <a:rPr lang="ko-KR" altLang="en-US" sz="2000" dirty="0">
                <a:latin typeface="+mn-ea"/>
                <a:hlinkClick r:id="rId9"/>
              </a:rPr>
              <a:t>허버트 </a:t>
            </a:r>
            <a:r>
              <a:rPr lang="ko-KR" altLang="en-US" sz="2000" dirty="0" err="1">
                <a:latin typeface="+mn-ea"/>
                <a:hlinkClick r:id="rId9"/>
              </a:rPr>
              <a:t>알렉산더</a:t>
            </a:r>
            <a:r>
              <a:rPr lang="ko-KR" altLang="en-US" sz="2000" dirty="0">
                <a:latin typeface="+mn-ea"/>
                <a:hlinkClick r:id="rId9"/>
              </a:rPr>
              <a:t> </a:t>
            </a:r>
            <a:r>
              <a:rPr lang="ko-KR" altLang="en-US" sz="2000" dirty="0" err="1">
                <a:latin typeface="+mn-ea"/>
                <a:hlinkClick r:id="rId9"/>
              </a:rPr>
              <a:t>사이먼</a:t>
            </a:r>
            <a:r>
              <a:rPr lang="en-US" altLang="ko-KR" sz="2000" dirty="0">
                <a:latin typeface="+mn-ea"/>
                <a:hlinkClick r:id="rId9"/>
              </a:rPr>
              <a:t>(Herbert Alexander Simon)</a:t>
            </a:r>
            <a:r>
              <a:rPr lang="ko-KR" altLang="en-US" sz="2000" dirty="0">
                <a:latin typeface="+mn-ea"/>
              </a:rPr>
              <a:t>의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 범용 목적적</a:t>
            </a:r>
            <a:r>
              <a:rPr lang="en-US" altLang="ko-KR" sz="2000" dirty="0">
                <a:latin typeface="+mn-ea"/>
              </a:rPr>
              <a:t>·</a:t>
            </a:r>
            <a:r>
              <a:rPr lang="ko-KR" altLang="en-US" sz="2000" dirty="0">
                <a:latin typeface="+mn-ea"/>
              </a:rPr>
              <a:t>물리적 기호체계 이론의 구체화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에이브럼</a:t>
            </a:r>
            <a:r>
              <a:rPr lang="ko-KR" altLang="en-US" sz="2000" dirty="0">
                <a:latin typeface="+mn-ea"/>
              </a:rPr>
              <a:t> 놈 </a:t>
            </a:r>
            <a:r>
              <a:rPr lang="ko-KR" altLang="en-US" sz="2000" dirty="0" err="1">
                <a:latin typeface="+mn-ea"/>
              </a:rPr>
              <a:t>촘스키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Avram</a:t>
            </a:r>
            <a:r>
              <a:rPr lang="en-US" altLang="ko-KR" sz="2000" dirty="0">
                <a:latin typeface="+mn-ea"/>
              </a:rPr>
              <a:t> Noam Chomsky)</a:t>
            </a:r>
            <a:r>
              <a:rPr lang="ko-KR" altLang="en-US" sz="2000" dirty="0">
                <a:latin typeface="+mn-ea"/>
              </a:rPr>
              <a:t>의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    언어학 이론의 부상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심리학 내에서의 정보 처리 틀 형성 등의 여러 사조와 학문적 사건들의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수렴에 의하여 인지과학이 출발하였다고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74116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1B131-9087-4A1A-9DD7-28284B2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9BBC9-962E-485F-880B-F8DEA2955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6" t="15247" r="28000" b="5980"/>
          <a:stretch/>
        </p:blipFill>
        <p:spPr>
          <a:xfrm>
            <a:off x="3414712" y="1085850"/>
            <a:ext cx="5099797" cy="468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33A41-C8F4-407F-B2B5-76B75F692FDB}"/>
              </a:ext>
            </a:extLst>
          </p:cNvPr>
          <p:cNvSpPr/>
          <p:nvPr/>
        </p:nvSpPr>
        <p:spPr>
          <a:xfrm>
            <a:off x="2304357" y="6158984"/>
            <a:ext cx="7684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친숙한 물체들을 기본 원통 형태로 분할한 것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(Marr &amp; Nishihara. 1978)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72ECC-793D-4B6D-BA17-A505DAAAFD0B}"/>
              </a:ext>
            </a:extLst>
          </p:cNvPr>
          <p:cNvSpPr/>
          <p:nvPr/>
        </p:nvSpPr>
        <p:spPr>
          <a:xfrm>
            <a:off x="71783" y="329684"/>
            <a:ext cx="1204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 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사람의 물체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시각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 재인 방식</a:t>
            </a:r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3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6" name="Picture 2" descr="C:\Users\user\Desktop\picasso_bu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8963" y="1244600"/>
            <a:ext cx="5492760" cy="518885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477AEF-44A6-420A-BA98-96C5428E556B}"/>
              </a:ext>
            </a:extLst>
          </p:cNvPr>
          <p:cNvSpPr/>
          <p:nvPr/>
        </p:nvSpPr>
        <p:spPr>
          <a:xfrm>
            <a:off x="71783" y="329684"/>
            <a:ext cx="120484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 추상화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(Abstract)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645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A2B4-597C-4D85-85A5-D49AE79E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54869-90FB-4E26-AD6A-614BE1B54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7408" r="2366" b="6452"/>
          <a:stretch/>
        </p:blipFill>
        <p:spPr>
          <a:xfrm>
            <a:off x="1874520" y="285750"/>
            <a:ext cx="8274627" cy="5685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B2E2F-6B89-4D0A-B108-79642CFF352F}"/>
              </a:ext>
            </a:extLst>
          </p:cNvPr>
          <p:cNvSpPr txBox="1"/>
          <p:nvPr/>
        </p:nvSpPr>
        <p:spPr>
          <a:xfrm>
            <a:off x="275326" y="5956240"/>
            <a:ext cx="1147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사람은 누구나 태어나면서부터 언어를 쉽게 터득할 수 있도록 언어습득장치</a:t>
            </a:r>
            <a:r>
              <a:rPr lang="en-US" altLang="ko-KR" sz="2000" b="1" dirty="0"/>
              <a:t>(LAD)</a:t>
            </a:r>
            <a:r>
              <a:rPr lang="ko-KR" altLang="en-US" sz="2000" b="1" dirty="0"/>
              <a:t>를 가지고 태어난다</a:t>
            </a:r>
            <a:r>
              <a:rPr lang="en-US" altLang="ko-KR" sz="2000" b="1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53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8023A-D65F-4C44-A8CC-EE50545E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4DEE-D497-4847-9BE1-43F65638A0B7}"/>
              </a:ext>
            </a:extLst>
          </p:cNvPr>
          <p:cNvSpPr/>
          <p:nvPr/>
        </p:nvSpPr>
        <p:spPr>
          <a:xfrm>
            <a:off x="71784" y="449068"/>
            <a:ext cx="116969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 범주화 지각은 사람의 기본적 속성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32B4B1-047B-4406-A289-656D970FD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55" y="2017615"/>
            <a:ext cx="6022443" cy="262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CBDC4E-E4B8-463F-9802-3E824858897D}"/>
              </a:ext>
            </a:extLst>
          </p:cNvPr>
          <p:cNvSpPr/>
          <p:nvPr/>
        </p:nvSpPr>
        <p:spPr>
          <a:xfrm>
            <a:off x="6096000" y="5204059"/>
            <a:ext cx="5718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510nm</a:t>
            </a:r>
            <a:r>
              <a:rPr lang="ko-KR" altLang="en-US" b="1" dirty="0">
                <a:solidFill>
                  <a:srgbClr val="000000"/>
                </a:solidFill>
              </a:rPr>
              <a:t>에서 </a:t>
            </a:r>
            <a:r>
              <a:rPr lang="en-US" altLang="ko-KR" b="1" dirty="0">
                <a:solidFill>
                  <a:srgbClr val="000000"/>
                </a:solidFill>
              </a:rPr>
              <a:t>540nm</a:t>
            </a:r>
            <a:r>
              <a:rPr lang="ko-KR" altLang="en-US" b="1" dirty="0">
                <a:solidFill>
                  <a:srgbClr val="000000"/>
                </a:solidFill>
              </a:rPr>
              <a:t>로 변화할 경우 여전히 같은 색에 있다고 생각하지만 </a:t>
            </a:r>
            <a:r>
              <a:rPr lang="en-US" altLang="ko-KR" b="1" dirty="0">
                <a:solidFill>
                  <a:srgbClr val="000000"/>
                </a:solidFill>
              </a:rPr>
              <a:t>480nm</a:t>
            </a:r>
            <a:r>
              <a:rPr lang="ko-KR" altLang="en-US" b="1" dirty="0">
                <a:solidFill>
                  <a:srgbClr val="000000"/>
                </a:solidFill>
              </a:rPr>
              <a:t>로 변화하면 우리는 전혀 다른 범주의 색으로 느끼게 된다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endParaRPr lang="ko-KR" altLang="en-US" b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53D56-ECCA-4597-874C-94E6DB03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2" y="2216911"/>
            <a:ext cx="4920900" cy="27152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889A67-A354-4116-A8E2-67EA403A29FE}"/>
              </a:ext>
            </a:extLst>
          </p:cNvPr>
          <p:cNvSpPr/>
          <p:nvPr/>
        </p:nvSpPr>
        <p:spPr>
          <a:xfrm>
            <a:off x="658302" y="5232269"/>
            <a:ext cx="4793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a typeface="Malgun Gothic" panose="020B0503020000020004" pitchFamily="34" charset="-127"/>
              </a:rPr>
              <a:t>사람들은 음소들이 하나의 연속적 차원에서 다르더라도 이들이 별개의 범부에서 유래한다고 지각하는 경향이 있다</a:t>
            </a:r>
            <a:r>
              <a:rPr lang="en-US" altLang="ko-KR" b="1" dirty="0">
                <a:solidFill>
                  <a:srgbClr val="000000"/>
                </a:solidFill>
                <a:ea typeface="Malgun Gothic" panose="020B0503020000020004" pitchFamily="34" charset="-127"/>
              </a:rPr>
              <a:t>.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376C8-594C-4A24-9D6A-F56EA6FCD413}"/>
              </a:ext>
            </a:extLst>
          </p:cNvPr>
          <p:cNvSpPr/>
          <p:nvPr/>
        </p:nvSpPr>
        <p:spPr>
          <a:xfrm>
            <a:off x="855256" y="1464749"/>
            <a:ext cx="4596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소리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(Sound)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574F9-6390-4C35-A0DF-ED262D4AA876}"/>
              </a:ext>
            </a:extLst>
          </p:cNvPr>
          <p:cNvSpPr/>
          <p:nvPr/>
        </p:nvSpPr>
        <p:spPr>
          <a:xfrm>
            <a:off x="6319208" y="1447470"/>
            <a:ext cx="4596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색깔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(Color)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17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AE7F2-F390-4E59-BEB5-215D9C0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293FF-B70E-40F9-9CCE-2D6FAF28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8" t="18455" r="41781" b="17208"/>
          <a:stretch/>
        </p:blipFill>
        <p:spPr>
          <a:xfrm>
            <a:off x="1965960" y="487695"/>
            <a:ext cx="8001000" cy="58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B278D-51BF-480D-A2B1-7A29DD35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FACC-659A-47AF-9965-134021F51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5" t="14270" r="43237" b="22272"/>
          <a:stretch/>
        </p:blipFill>
        <p:spPr>
          <a:xfrm>
            <a:off x="1992429" y="404695"/>
            <a:ext cx="7783737" cy="59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171" name="Picture 3" descr="C:\Users\user\Desktop\fi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505690"/>
            <a:ext cx="6807200" cy="57213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B1306-0AEB-4BB1-BCC7-D6F367B5DB09}"/>
              </a:ext>
            </a:extLst>
          </p:cNvPr>
          <p:cNvSpPr txBox="1"/>
          <p:nvPr/>
        </p:nvSpPr>
        <p:spPr>
          <a:xfrm>
            <a:off x="1351775" y="1722470"/>
            <a:ext cx="3527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정 준 수  </a:t>
            </a:r>
            <a:r>
              <a:rPr lang="en-US" altLang="ko-KR" sz="3200" b="1" dirty="0"/>
              <a:t>Ph.D.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>
                <a:hlinkClick r:id="rId3"/>
              </a:rPr>
              <a:t>heinem@naver.com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010-5359-3644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444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D5910-49A5-46D0-8BE4-9D707F765D41}"/>
              </a:ext>
            </a:extLst>
          </p:cNvPr>
          <p:cNvSpPr txBox="1"/>
          <p:nvPr/>
        </p:nvSpPr>
        <p:spPr>
          <a:xfrm>
            <a:off x="508000" y="498999"/>
            <a:ext cx="11259629" cy="61616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altLang="ko-KR" sz="3300" b="1" dirty="0">
                <a:solidFill>
                  <a:srgbClr val="002060"/>
                </a:solidFill>
              </a:rPr>
              <a:t>“</a:t>
            </a:r>
            <a:r>
              <a:rPr lang="ko-KR" altLang="en-US" sz="3300" b="1" dirty="0">
                <a:solidFill>
                  <a:srgbClr val="002060"/>
                </a:solidFill>
              </a:rPr>
              <a:t>혁신</a:t>
            </a:r>
            <a:r>
              <a:rPr lang="en-US" altLang="ko-KR" sz="3300" b="1" dirty="0">
                <a:solidFill>
                  <a:srgbClr val="002060"/>
                </a:solidFill>
              </a:rPr>
              <a:t>(Innovation)” – 100</a:t>
            </a:r>
            <a:r>
              <a:rPr lang="ko-KR" altLang="en-US" sz="3300" b="1" dirty="0" err="1">
                <a:solidFill>
                  <a:srgbClr val="002060"/>
                </a:solidFill>
              </a:rPr>
              <a:t>년전과</a:t>
            </a:r>
            <a:r>
              <a:rPr lang="ko-KR" altLang="en-US" sz="3300" b="1" dirty="0">
                <a:solidFill>
                  <a:srgbClr val="002060"/>
                </a:solidFill>
              </a:rPr>
              <a:t> 현재를 비교해 보겠습니다</a:t>
            </a:r>
            <a:r>
              <a:rPr lang="en-US" altLang="ko-KR" sz="3300" b="1" dirty="0">
                <a:solidFill>
                  <a:srgbClr val="002060"/>
                </a:solidFill>
              </a:rPr>
              <a:t>.</a:t>
            </a:r>
            <a:r>
              <a:rPr lang="ko-KR" altLang="en-US" sz="3300" b="1" dirty="0">
                <a:solidFill>
                  <a:srgbClr val="002060"/>
                </a:solidFill>
              </a:rPr>
              <a:t> 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86CCE3-BAF2-4014-B878-6EB3C4EE3076}"/>
              </a:ext>
            </a:extLst>
          </p:cNvPr>
          <p:cNvSpPr/>
          <p:nvPr/>
        </p:nvSpPr>
        <p:spPr>
          <a:xfrm>
            <a:off x="272008" y="6197330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Long Island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 in the summer of 1922</a:t>
            </a:r>
            <a:endParaRPr lang="ko-KR" alt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7132E1-A0A2-4EB1-B4C6-C76165B7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64" y="2446444"/>
            <a:ext cx="2404683" cy="3596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D4BC1-0AD2-492F-A842-379F3BA25431}"/>
              </a:ext>
            </a:extLst>
          </p:cNvPr>
          <p:cNvSpPr txBox="1"/>
          <p:nvPr/>
        </p:nvSpPr>
        <p:spPr>
          <a:xfrm>
            <a:off x="2443259" y="1406906"/>
            <a:ext cx="698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지금으로 부터 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년전 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Island, New York”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4F664-DC4C-4AC1-964C-AABFCA6A8707}"/>
              </a:ext>
            </a:extLst>
          </p:cNvPr>
          <p:cNvSpPr/>
          <p:nvPr/>
        </p:nvSpPr>
        <p:spPr>
          <a:xfrm>
            <a:off x="7109832" y="3022516"/>
            <a:ext cx="46036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피츠 제럴드는 1920년대의 사회적 발전상과 재즈 음악</a:t>
            </a:r>
            <a:r>
              <a:rPr lang="en-US" altLang="ko-KR" sz="2000" dirty="0"/>
              <a:t>, </a:t>
            </a:r>
            <a:r>
              <a:rPr lang="ko-KR" altLang="en-US" sz="2000" dirty="0"/>
              <a:t>경제 번영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자유로운 관습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자동차</a:t>
            </a:r>
            <a:r>
              <a:rPr lang="ko-KR" altLang="en-US" sz="2000" dirty="0"/>
              <a:t>와 같은 광범위한 주제와 개츠비 재산의 원천인 부트레그에 이르기는 이야기를 전하는 내용입니다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Picture 8" descr="A picture containing text, building, man, sitting&#10;&#10;Description automatically generated">
            <a:extLst>
              <a:ext uri="{FF2B5EF4-FFF2-40B4-BE49-F238E27FC236}">
                <a16:creationId xmlns:a16="http://schemas.microsoft.com/office/drawing/2014/main" id="{516333CC-6007-4563-B98A-E076A9DA5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48" y="2472157"/>
            <a:ext cx="2454637" cy="3570381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28769C4-F844-42BD-9412-2448BE1EAC2D}"/>
              </a:ext>
            </a:extLst>
          </p:cNvPr>
          <p:cNvSpPr/>
          <p:nvPr/>
        </p:nvSpPr>
        <p:spPr>
          <a:xfrm>
            <a:off x="4232448" y="6191127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위대한 개츠비 (2013년 영화</a:t>
            </a:r>
            <a:r>
              <a:rPr lang="en-US" altLang="ko-KR" dirty="0">
                <a:solidFill>
                  <a:srgbClr val="000000"/>
                </a:solidFill>
                <a:ea typeface="Arial" panose="020B0604020202020204" pitchFamily="34" charset="0"/>
              </a:rPr>
              <a:t>)</a:t>
            </a:r>
            <a:endParaRPr lang="ko-KR" altLang="ko-KR" b="0" i="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photo of a person wearing a suit and tie&#10;&#10;Description automatically generated">
            <a:extLst>
              <a:ext uri="{FF2B5EF4-FFF2-40B4-BE49-F238E27FC236}">
                <a16:creationId xmlns:a16="http://schemas.microsoft.com/office/drawing/2014/main" id="{9829B173-6D8B-4406-8B92-030756D7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4" y="0"/>
            <a:ext cx="458783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8B856-871E-43D7-87F6-0A0B4A4B2C86}"/>
              </a:ext>
            </a:extLst>
          </p:cNvPr>
          <p:cNvSpPr/>
          <p:nvPr/>
        </p:nvSpPr>
        <p:spPr>
          <a:xfrm>
            <a:off x="5100504" y="1262862"/>
            <a:ext cx="7020192" cy="4332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73A3C"/>
                </a:solidFill>
                <a:latin typeface="Open Sans"/>
              </a:rPr>
              <a:t>프레더릭 윈즐로 테일러 </a:t>
            </a:r>
            <a:r>
              <a:rPr lang="en-US" altLang="ko-KR" b="1" dirty="0">
                <a:solidFill>
                  <a:srgbClr val="373A3C"/>
                </a:solidFill>
                <a:latin typeface="Open Sans"/>
              </a:rPr>
              <a:t>(Frederick Winslow Taylor)</a:t>
            </a:r>
          </a:p>
          <a:p>
            <a:endParaRPr lang="en-US" altLang="ko-KR" b="1" dirty="0">
              <a:solidFill>
                <a:srgbClr val="373A3C"/>
              </a:solidFill>
              <a:latin typeface="Open Sans"/>
            </a:endParaRPr>
          </a:p>
          <a:p>
            <a:r>
              <a:rPr lang="ko-KR" altLang="en-US" dirty="0">
                <a:hlinkClick r:id="rId3" tooltip="1856년"/>
              </a:rPr>
              <a:t>출생</a:t>
            </a:r>
            <a:r>
              <a:rPr lang="en-US" altLang="ko-KR" dirty="0">
                <a:hlinkClick r:id="rId3" tooltip="1856년"/>
              </a:rPr>
              <a:t>: 1856</a:t>
            </a:r>
            <a:r>
              <a:rPr lang="ko-KR" altLang="en-US" dirty="0">
                <a:hlinkClick r:id="rId3" tooltip="1856년"/>
              </a:rPr>
              <a:t>년</a:t>
            </a:r>
            <a:r>
              <a:rPr lang="ko-KR" altLang="en-US" dirty="0"/>
              <a:t> </a:t>
            </a:r>
            <a:r>
              <a:rPr lang="en-US" altLang="ko-KR" dirty="0">
                <a:hlinkClick r:id="rId4" tooltip="3월 20일"/>
              </a:rPr>
              <a:t>3</a:t>
            </a:r>
            <a:r>
              <a:rPr lang="ko-KR" altLang="en-US" dirty="0">
                <a:hlinkClick r:id="rId4" tooltip="3월 20일"/>
              </a:rPr>
              <a:t>월 </a:t>
            </a:r>
            <a:r>
              <a:rPr lang="en-US" altLang="ko-KR" dirty="0">
                <a:hlinkClick r:id="rId4" tooltip="3월 20일"/>
              </a:rPr>
              <a:t>20</a:t>
            </a:r>
            <a:r>
              <a:rPr lang="ko-KR" altLang="en-US" dirty="0">
                <a:hlinkClick r:id="rId4" tooltip="3월 20일"/>
              </a:rPr>
              <a:t>일</a:t>
            </a:r>
            <a:r>
              <a:rPr lang="en-US" altLang="ko-KR" dirty="0"/>
              <a:t>, </a:t>
            </a:r>
            <a:r>
              <a:rPr lang="ko-KR" altLang="en-US" dirty="0">
                <a:hlinkClick r:id="rId5" tooltip="미합중국"/>
              </a:rPr>
              <a:t>미국</a:t>
            </a:r>
            <a:r>
              <a:rPr lang="ko-KR" altLang="en-US" dirty="0"/>
              <a:t> </a:t>
            </a:r>
            <a:r>
              <a:rPr lang="ko-KR" altLang="en-US" dirty="0">
                <a:hlinkClick r:id="rId6" tooltip="펜실베이니아"/>
              </a:rPr>
              <a:t>펜실베이니아 주</a:t>
            </a:r>
            <a:r>
              <a:rPr lang="ko-KR" altLang="en-US" dirty="0"/>
              <a:t> </a:t>
            </a:r>
            <a:r>
              <a:rPr lang="ko-KR" altLang="en-US" dirty="0">
                <a:hlinkClick r:id="rId7" tooltip="필라델피아(미국)"/>
              </a:rPr>
              <a:t>필라델피아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프레더릭 윈즐로 테일러는 미국의 </a:t>
            </a:r>
            <a:r>
              <a:rPr lang="ko-KR" altLang="en-US" dirty="0">
                <a:hlinkClick r:id="rId8" tooltip="기술자"/>
              </a:rPr>
              <a:t>기술자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세계 최초의 </a:t>
            </a:r>
            <a:r>
              <a:rPr lang="ko-KR" altLang="en-US" dirty="0">
                <a:hlinkClick r:id="rId9" tooltip="경영컨설팅"/>
              </a:rPr>
              <a:t>경영 컨설턴트</a:t>
            </a:r>
            <a:r>
              <a:rPr lang="ko-KR" altLang="en-US" dirty="0"/>
              <a:t> 중 한 사람이기도 하다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조직의 운영</a:t>
            </a:r>
            <a:r>
              <a:rPr lang="en-US" altLang="ko-KR" dirty="0"/>
              <a:t>, </a:t>
            </a:r>
            <a:r>
              <a:rPr lang="ko-KR" altLang="en-US" dirty="0"/>
              <a:t>관리에 있어 처음으로 객관적 수치와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데이터를 도입하여 현대 </a:t>
            </a:r>
            <a:r>
              <a:rPr lang="ko-KR" altLang="en-US" dirty="0">
                <a:hlinkClick r:id="rId10" tooltip="경영학"/>
              </a:rPr>
              <a:t>경영학</a:t>
            </a:r>
            <a:r>
              <a:rPr lang="ko-KR" altLang="en-US" dirty="0"/>
              <a:t>과 </a:t>
            </a:r>
            <a:r>
              <a:rPr lang="ko-KR" altLang="en-US" dirty="0">
                <a:hlinkClick r:id="rId11" tooltip="산업공학"/>
              </a:rPr>
              <a:t>산업공학</a:t>
            </a:r>
            <a:r>
              <a:rPr lang="ko-KR" altLang="en-US" dirty="0"/>
              <a:t>의 효시가 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이론인 </a:t>
            </a:r>
            <a:r>
              <a:rPr lang="ko-KR" altLang="en-US" dirty="0">
                <a:hlinkClick r:id="rId12" tooltip="과학적 관리론"/>
              </a:rPr>
              <a:t>과학적 관리론</a:t>
            </a:r>
            <a:r>
              <a:rPr lang="ko-KR" altLang="en-US" dirty="0"/>
              <a:t>을 정립한 사람이다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대표 저서로는 </a:t>
            </a:r>
            <a:r>
              <a:rPr lang="en-US" altLang="ko-KR" dirty="0">
                <a:hlinkClick r:id="rId13" tooltip="1911년"/>
              </a:rPr>
              <a:t>1911</a:t>
            </a:r>
            <a:r>
              <a:rPr lang="ko-KR" altLang="en-US" dirty="0">
                <a:hlinkClick r:id="rId13" tooltip="1911년"/>
              </a:rPr>
              <a:t>년</a:t>
            </a:r>
            <a:r>
              <a:rPr lang="ko-KR" altLang="en-US" dirty="0"/>
              <a:t> 발표한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>
                <a:hlinkClick r:id="rId12" tooltip="과학적 관리론"/>
              </a:rPr>
              <a:t>과학적 관리론</a:t>
            </a:r>
            <a:r>
              <a:rPr lang="en-US" altLang="ko-KR" dirty="0"/>
              <a:t>'(</a:t>
            </a:r>
            <a:r>
              <a:rPr lang="en-US" altLang="ko-KR" i="1" dirty="0"/>
              <a:t>The principles of Scientific Management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B6585-66A4-4AEA-ACB0-38CE6BD0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8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6CE15-DE52-4C5C-A77C-F98993E9A7AA}"/>
              </a:ext>
            </a:extLst>
          </p:cNvPr>
          <p:cNvSpPr/>
          <p:nvPr/>
        </p:nvSpPr>
        <p:spPr>
          <a:xfrm>
            <a:off x="4683760" y="1663479"/>
            <a:ext cx="7416800" cy="378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헨리 포드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영어"/>
              </a:rPr>
              <a:t>영어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: Henry Ford,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3" tooltip="1863년"/>
              </a:rPr>
              <a:t>1863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1863년"/>
              </a:rPr>
              <a:t>년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7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월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30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일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~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5" tooltip="1947년"/>
              </a:rPr>
              <a:t>1947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1947년"/>
              </a:rPr>
              <a:t>년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4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월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7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일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미국"/>
              </a:rPr>
              <a:t>미국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기술자"/>
              </a:rPr>
              <a:t>기술자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이자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기업인"/>
              </a:rPr>
              <a:t>기업인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으로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10" tooltip="포드 모터 컴퍼니"/>
              </a:rPr>
              <a:t>포드 모터 컴퍼니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창설자이다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1903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년 세계 최초의 양산대중차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포드 모델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제작을 시작하였다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포드 모델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자동차의 대중화를 위해 헨리 포드가 실현한 대량 생산 방식의 자동차였다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그는 특히 경영지도원리로써 미래에 대한 공포와 과거에 대한 존경을 버릴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경쟁을 위주로 일하지 말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봉사가 이윤에 선행할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값싸게 제조하여 값싸게 팔 것 등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4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개의 봉사원칙을 내세웠는데 이를 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</a:rPr>
              <a:t>포디즘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이라 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1F152-B546-407B-A52A-32B77EF363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844548"/>
            <a:ext cx="4241800" cy="54179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40468-14B0-4D19-A725-BBB9F17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2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E6657F-62DF-4DA6-8797-63C296C1620B}"/>
              </a:ext>
            </a:extLst>
          </p:cNvPr>
          <p:cNvSpPr/>
          <p:nvPr/>
        </p:nvSpPr>
        <p:spPr>
          <a:xfrm>
            <a:off x="292100" y="1094155"/>
            <a:ext cx="11607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Ford</a:t>
            </a:r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Vision  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his goal of bringing car travel to the masses!</a:t>
            </a:r>
            <a:endParaRPr lang="en-US" altLang="ko-K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solidFill>
                <a:srgbClr val="002060"/>
              </a:solidFill>
            </a:endParaRPr>
          </a:p>
          <a:p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12 hours building each car (</a:t>
            </a:r>
            <a:r>
              <a:rPr lang="en-US" altLang="ko-KR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EyeWitness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History, 2005).</a:t>
            </a:r>
          </a:p>
          <a:p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was very expensive and time-consuming, thus making it impossible for Ford to mass-produce his cars at affordable prices.  Ford hired management theorist </a:t>
            </a:r>
            <a:r>
              <a:rPr lang="en-US" altLang="ko-K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Frederick Winslow Taylor 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map out possible solutions (The Franklin Institute).</a:t>
            </a:r>
          </a:p>
          <a:p>
            <a:endParaRPr lang="en-US" altLang="ko-K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궁극적으로 포드는 경영 이론가  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Frederick Winslow Taylor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고용하여 가능한 솔루션 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프랭클린 연구소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찾아 보았습니다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76F36-435D-44BF-B0BC-52D1CDFF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2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riding on the back of a truck&#10;&#10;Description automatically generated">
            <a:extLst>
              <a:ext uri="{FF2B5EF4-FFF2-40B4-BE49-F238E27FC236}">
                <a16:creationId xmlns:a16="http://schemas.microsoft.com/office/drawing/2014/main" id="{34DFB921-BFDA-4E8F-B8B4-29E8DAF5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84" y="1208087"/>
            <a:ext cx="4876800" cy="3629025"/>
          </a:xfrm>
          <a:prstGeom prst="rect">
            <a:avLst/>
          </a:prstGeom>
        </p:spPr>
      </p:pic>
      <p:pic>
        <p:nvPicPr>
          <p:cNvPr id="7" name="Picture 6" descr="A vintage photo of a city&#10;&#10;Description automatically generated">
            <a:extLst>
              <a:ext uri="{FF2B5EF4-FFF2-40B4-BE49-F238E27FC236}">
                <a16:creationId xmlns:a16="http://schemas.microsoft.com/office/drawing/2014/main" id="{528160AC-304E-4A72-852C-BBFD60A04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6" y="1208088"/>
            <a:ext cx="5800724" cy="3629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3454FC-03CC-4266-830B-EE22DE43B67F}"/>
              </a:ext>
            </a:extLst>
          </p:cNvPr>
          <p:cNvSpPr/>
          <p:nvPr/>
        </p:nvSpPr>
        <p:spPr>
          <a:xfrm>
            <a:off x="1097280" y="5297716"/>
            <a:ext cx="995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The founder of theFord Motor Company, and sponsor of the development of the assembly line technique of mass production. The Model T was introduced on October 1, 1908.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4B2F1-4B7D-4AD8-A47F-E6C103DB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1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A617B0-AB89-4CC0-8B64-B425737DF754}"/>
              </a:ext>
            </a:extLst>
          </p:cNvPr>
          <p:cNvSpPr/>
          <p:nvPr/>
        </p:nvSpPr>
        <p:spPr>
          <a:xfrm>
            <a:off x="528320" y="612844"/>
            <a:ext cx="11267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only a few short years, Ford had managed to bring the average time of production for a Model T down to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 minutes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as a consequence was able to lower the price down to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$575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By 1914, Ford had captured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48% of the automobile market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(EyeWitness to History, 2005).</a:t>
            </a:r>
            <a:b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당시 미국의 고급 자동차는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2,000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달러에서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3,000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 정도에 판매되고 있었는데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가격은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달러에 불과했고 이어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년대에는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달러까지 떨어졌다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시사점</a:t>
            </a:r>
          </a:p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early days of 1914, Ford raised the wages that he was paying his workers from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$2.83 for a 9-hour day 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$5.00 for an 8-hour day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(The Franklin Institute).</a:t>
            </a:r>
          </a:p>
          <a:p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1924 the successes of Ford’s practices were obvious, after just 16 years of implementing Taylor’s scientific approach he had managed skillfully sell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10 million cars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(ibid).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5F6B4-517A-4533-99D6-10817E22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959C9-0DA9-4717-B643-357DFB56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08C95-ECF1-4FEA-8751-DDD1A60B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6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00566-F3B7-4827-9FDC-403F13DE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FE127-F6B9-435B-8F05-A1975F74CA17}"/>
              </a:ext>
            </a:extLst>
          </p:cNvPr>
          <p:cNvSpPr/>
          <p:nvPr/>
        </p:nvSpPr>
        <p:spPr>
          <a:xfrm>
            <a:off x="538208" y="4879022"/>
            <a:ext cx="10822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https://www.youtube.com/watch?v=L1XLgPWScd8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https://roboticsandautomationnews.com/2020/01/21/amazon-now-has-200000-robots-working-in-its-warehouses/28840/</a:t>
            </a:r>
            <a:endParaRPr lang="ko-KR" altLang="en-US" dirty="0"/>
          </a:p>
        </p:txBody>
      </p:sp>
      <p:pic>
        <p:nvPicPr>
          <p:cNvPr id="5" name="Picture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E0FE2C7-A0D9-4069-A1A1-D7DD5AF60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3" y="626319"/>
            <a:ext cx="4368785" cy="3727938"/>
          </a:xfrm>
          <a:prstGeom prst="rect">
            <a:avLst/>
          </a:prstGeom>
        </p:spPr>
      </p:pic>
      <p:pic>
        <p:nvPicPr>
          <p:cNvPr id="7" name="Picture 6" descr="A picture containing indoor, sitting, room, chair&#10;&#10;Description automatically generated">
            <a:extLst>
              <a:ext uri="{FF2B5EF4-FFF2-40B4-BE49-F238E27FC236}">
                <a16:creationId xmlns:a16="http://schemas.microsoft.com/office/drawing/2014/main" id="{18A8B480-0618-418E-9808-A1F447C93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71" y="626318"/>
            <a:ext cx="6620482" cy="37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68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1707</TotalTime>
  <Words>962</Words>
  <Application>Microsoft Office PowerPoint</Application>
  <PresentationFormat>와이드스크린</PresentationFormat>
  <Paragraphs>93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Malgun Gothic</vt:lpstr>
      <vt:lpstr>Malgun Gothic</vt:lpstr>
      <vt:lpstr>Arial</vt:lpstr>
      <vt:lpstr>Calibri</vt:lpstr>
      <vt:lpstr>Calibri Light</vt:lpstr>
      <vt:lpstr>Open Sans</vt:lpstr>
      <vt:lpstr>Wingdings 2</vt:lpstr>
      <vt:lpstr>HDOfficeLightV0</vt:lpstr>
      <vt:lpstr>인지과학으로 시작하는 인공지능(AI)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</dc:creator>
  <cp:lastModifiedBy>COM</cp:lastModifiedBy>
  <cp:revision>306</cp:revision>
  <cp:lastPrinted>2017-11-17T18:47:44Z</cp:lastPrinted>
  <dcterms:created xsi:type="dcterms:W3CDTF">2017-02-28T23:32:22Z</dcterms:created>
  <dcterms:modified xsi:type="dcterms:W3CDTF">2021-10-08T00:50:23Z</dcterms:modified>
</cp:coreProperties>
</file>