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683" r:id="rId3"/>
    <p:sldId id="684" r:id="rId4"/>
    <p:sldId id="685" r:id="rId5"/>
    <p:sldId id="686" r:id="rId6"/>
    <p:sldId id="840" r:id="rId7"/>
    <p:sldId id="841" r:id="rId8"/>
    <p:sldId id="768" r:id="rId9"/>
    <p:sldId id="762" r:id="rId10"/>
    <p:sldId id="763" r:id="rId11"/>
    <p:sldId id="764" r:id="rId12"/>
    <p:sldId id="765" r:id="rId13"/>
    <p:sldId id="766" r:id="rId14"/>
    <p:sldId id="767" r:id="rId15"/>
    <p:sldId id="862" r:id="rId16"/>
    <p:sldId id="863" r:id="rId17"/>
    <p:sldId id="901" r:id="rId18"/>
    <p:sldId id="903" r:id="rId19"/>
    <p:sldId id="904" r:id="rId20"/>
    <p:sldId id="902" r:id="rId21"/>
    <p:sldId id="905" r:id="rId22"/>
    <p:sldId id="906" r:id="rId23"/>
    <p:sldId id="907" r:id="rId24"/>
    <p:sldId id="909" r:id="rId25"/>
    <p:sldId id="908" r:id="rId26"/>
    <p:sldId id="355" r:id="rId27"/>
    <p:sldId id="257" r:id="rId28"/>
    <p:sldId id="379" r:id="rId29"/>
    <p:sldId id="387" r:id="rId30"/>
    <p:sldId id="388" r:id="rId31"/>
    <p:sldId id="389" r:id="rId32"/>
    <p:sldId id="390" r:id="rId33"/>
    <p:sldId id="391" r:id="rId34"/>
    <p:sldId id="392" r:id="rId35"/>
    <p:sldId id="395" r:id="rId36"/>
    <p:sldId id="393" r:id="rId37"/>
    <p:sldId id="394" r:id="rId38"/>
    <p:sldId id="370" r:id="rId39"/>
    <p:sldId id="396" r:id="rId40"/>
    <p:sldId id="397" r:id="rId41"/>
    <p:sldId id="375" r:id="rId42"/>
    <p:sldId id="350" r:id="rId43"/>
    <p:sldId id="339" r:id="rId44"/>
    <p:sldId id="342" r:id="rId45"/>
    <p:sldId id="681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 showGuides="1">
      <p:cViewPr varScale="1">
        <p:scale>
          <a:sx n="108" d="100"/>
          <a:sy n="108" d="100"/>
        </p:scale>
        <p:origin x="654" y="102"/>
      </p:cViewPr>
      <p:guideLst>
        <p:guide orient="horz" pos="368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D12DEC-3329-4854-8BCD-9E062C5A9A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17624-3F9D-4BCB-A1B9-35988D6AC3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4AC71-5779-4749-B8D8-7BFCD0CDE905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8754F-C2B5-4DCA-AEB1-364DD773B1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F141C-E957-4118-AAB0-6BA5EDFD59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E8F97-A6CD-4F83-9EB9-071F48FC4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6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DD250-C016-4519-804F-16A904144AFD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AB3C8-F492-438E-81A3-466D2CCB6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730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AB3C8-F492-438E-81A3-466D2CCB613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3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AB3C8-F492-438E-81A3-466D2CCB613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95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E04F-9080-41AF-9CAA-5EDFAD4FD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A168C-F727-4335-91C2-C9C1EDD5A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0EFA-7317-4472-B0C0-D9531C5D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021F-1C2F-40D1-A232-1150F285A553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005C-B6DD-424B-9652-7770751E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B12A2-7CC6-43D4-8F14-4E76C26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33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CF90-F249-406D-BEF9-E29DA2A7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01D55-B9F6-4ADC-8344-EF96DF59A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D52-AA68-4F0F-B2EC-75451AD7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6EB3-2C91-43F4-8049-6BE007AE8837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BD92A-F5CC-4440-B5AC-070B7B05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B1CB-0FAE-4A0F-873E-C583256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01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EEFD3-8292-462B-AADE-077E48469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CCC2D-24FE-43E4-B365-B3BCD56E2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CD887-4365-4563-86E4-82457DC7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B5A5-1B57-4012-83E4-EC48D793A330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4042F-4CC4-4526-9017-E87F2482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15C59-ACEB-4B65-9215-F3DCD08D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09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80A5-C1E8-42C9-B977-7FAE6634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B0BDE-06AE-4053-B5AC-BFD04BB3A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D48E8-465F-4007-A441-C81BA4D2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78E6-DC9A-4931-85A5-6FF47DB6EC6D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0C66-2416-486D-AE41-EC13F1ED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F132-D995-4B95-96EE-5E888B25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96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1641-FB46-4D63-8B25-C77F8384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F0F0E-D3B4-4B87-B1F3-398882FF4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F3D2C-3887-4DBC-8FF8-18DB325B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E66F-0A51-45FB-9F83-3A7E4A769BF1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6327A-3CBA-4C0F-BBC5-FE6643D2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CFA5E-230C-4030-BFCE-644708C6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8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C1B4-52DE-4438-A07E-015B41AD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58D7-CA03-4A4C-80F8-53BCA5242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2E8F9-364B-43CE-ABD7-D2AC37C9B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775A3-C618-4A41-AF3A-8D85C9F4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E7AF-251A-429D-9CDB-61A7ABD8D47F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B1814-2653-4819-A3D4-C2DB446A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77DF8-B7F4-4080-AA51-CDBA8EF2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613C-D156-4F1F-B4D2-332BD8AE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3C58F-CDE5-4A8B-BCDA-0BD87600D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5850C-A544-49B8-8F7A-1F5D824EB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E9BEF-5356-4D22-89ED-AF41B2B2A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51272-22F0-40FE-9C54-73340D8A2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FB542-098D-476C-BF8D-AC257AC7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D0D6-0FEE-4C31-8D0C-DA3C50FC1189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CE26-A44F-417E-B520-F11F5E62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C818A-E886-4435-BD31-A554DBE2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1959-CA29-44A6-83AE-AA784BF2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86A8B-B5CC-406A-BE31-5E9C2F7C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AE7D-A9BC-4102-98AB-365D3083DD52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75394-E013-4D00-A959-791F09CB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070C1-5307-47C7-BD11-231B304E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29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1387C-0E7D-4338-B462-88C6CCEE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7FFB-6BBF-431E-AB63-6FCB685B0EFC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CB602-9C6E-4CC5-ACB3-B87E5C26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9DE61-7AAE-439E-A181-AC3CABE2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29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6ED6-A731-4D94-8C1D-F5BAD68C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6DE7-9569-4186-A4D7-BE681D6D7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374EF-72F3-4298-8D0D-6D1E2FD9A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1F10D-38A4-4838-987F-E6480302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762E-4577-4F55-BB86-523CF0291E81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99637-5368-43AF-8E50-CAAFE996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78E9-0E06-45E7-AAB7-120146A3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4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D1D2-ADD7-41FE-86AE-FBE500BD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C1BA4-6B3A-4E43-B9B3-87A7ADE74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088D4-EAF1-4A95-BF67-6FC6537C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9BCB2-5230-46F2-B0CD-8085ACED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5EF1-DE32-41B9-A3C8-95369D827497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5590E-0BAF-40BF-BBC9-5053CB19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A0928-B414-4097-BA11-D2E4EC8D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7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23594-B6F0-44DF-98DC-FC62B89B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B43B9-4E10-40A4-88B8-76F92E520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01FCB-DB7B-4044-AEC5-6FF4C52CB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1DE1-F4F8-44AC-A568-3DDB3E2DC663}" type="datetime1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EEE5-5FD4-438C-AA8C-7A4B0869C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BBF63-35A8-4B07-9DA8-67269CF44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FF5D6-E2BD-4133-A581-F7CDA2A5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59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guide/keras/transfer_learning?hl=ko" TargetMode="External"/><Relationship Id="rId2" Type="http://schemas.openxmlformats.org/officeDocument/2006/relationships/hyperlink" Target="https://www.tensorflow.org/js/models?hl=ko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5j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5js.org/get-started/" TargetMode="Externa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l5js.org/docs/#/reference/image-classifier" TargetMode="External"/><Relationship Id="rId2" Type="http://schemas.openxmlformats.org/officeDocument/2006/relationships/hyperlink" Target="https://editor.p5js.org/p5/sketches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js/tutorials?hl=ko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age-net.org/" TargetMode="External"/><Relationship Id="rId2" Type="http://schemas.openxmlformats.org/officeDocument/2006/relationships/hyperlink" Target="https://github.com/ml5js/ml5-library/blob/development/src/utils/IMAGENET_CLASSES.j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rstudio.com/articles/applications.html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5js.org/p5/sketches" TargetMode="External"/><Relationship Id="rId2" Type="http://schemas.openxmlformats.org/officeDocument/2006/relationships/hyperlink" Target="https://github.com/ml5js/ml5-boilerplate/releases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en.wikipedia.org/wiki/Long_Islan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namu.wiki/w/%EA%B8%B0%EC%88%A0%EC%9E%90" TargetMode="External"/><Relationship Id="rId13" Type="http://schemas.openxmlformats.org/officeDocument/2006/relationships/hyperlink" Target="https://namu.wiki/w/1911%EB%85%84" TargetMode="External"/><Relationship Id="rId3" Type="http://schemas.openxmlformats.org/officeDocument/2006/relationships/hyperlink" Target="https://namu.wiki/w/1856%EB%85%84" TargetMode="External"/><Relationship Id="rId7" Type="http://schemas.openxmlformats.org/officeDocument/2006/relationships/hyperlink" Target="https://namu.wiki/w/%ED%95%84%EB%9D%BC%EB%8D%B8%ED%94%BC%EC%95%84(%EB%AF%B8%EA%B5%AD)" TargetMode="External"/><Relationship Id="rId12" Type="http://schemas.openxmlformats.org/officeDocument/2006/relationships/hyperlink" Target="https://namu.wiki/w/%EA%B3%BC%ED%95%99%EC%A0%81%20%EA%B4%80%EB%A6%AC%EB%A1%A0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amu.wiki/w/%ED%8E%9C%EC%8B%A4%EB%B2%A0%EC%9D%B4%EB%8B%88%EC%95%84" TargetMode="External"/><Relationship Id="rId11" Type="http://schemas.openxmlformats.org/officeDocument/2006/relationships/hyperlink" Target="https://namu.wiki/w/%EC%82%B0%EC%97%85%EA%B3%B5%ED%95%99" TargetMode="External"/><Relationship Id="rId5" Type="http://schemas.openxmlformats.org/officeDocument/2006/relationships/hyperlink" Target="https://namu.wiki/w/%EB%AF%B8%ED%95%A9%EC%A4%91%EA%B5%AD" TargetMode="External"/><Relationship Id="rId10" Type="http://schemas.openxmlformats.org/officeDocument/2006/relationships/hyperlink" Target="https://namu.wiki/w/%EA%B2%BD%EC%98%81%ED%95%99" TargetMode="External"/><Relationship Id="rId4" Type="http://schemas.openxmlformats.org/officeDocument/2006/relationships/hyperlink" Target="https://namu.wiki/w/3%EC%9B%94%2020%EC%9D%BC" TargetMode="External"/><Relationship Id="rId9" Type="http://schemas.openxmlformats.org/officeDocument/2006/relationships/hyperlink" Target="https://namu.wiki/w/%EA%B2%BD%EC%98%81%EC%BB%A8%EC%84%A4%ED%8C%85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A%B8%B0%EC%88%A0%EC%9E%90" TargetMode="External"/><Relationship Id="rId3" Type="http://schemas.openxmlformats.org/officeDocument/2006/relationships/hyperlink" Target="https://ko.wikipedia.org/wiki/1863%EB%85%84" TargetMode="External"/><Relationship Id="rId7" Type="http://schemas.openxmlformats.org/officeDocument/2006/relationships/hyperlink" Target="https://ko.wikipedia.org/wiki/%EB%AF%B8%EA%B5%AD" TargetMode="External"/><Relationship Id="rId12" Type="http://schemas.openxmlformats.org/officeDocument/2006/relationships/image" Target="../media/image18.jpg"/><Relationship Id="rId2" Type="http://schemas.openxmlformats.org/officeDocument/2006/relationships/hyperlink" Target="https://ko.wikipedia.org/wiki/%EC%98%81%EC%96%B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o.wikipedia.org/wiki/4%EC%9B%94_7%EC%9D%BC" TargetMode="External"/><Relationship Id="rId11" Type="http://schemas.openxmlformats.org/officeDocument/2006/relationships/hyperlink" Target="https://ko.wikipedia.org/wiki/%ED%8F%AC%EB%93%9C_%EB%AA%A8%EB%8D%B8_T" TargetMode="External"/><Relationship Id="rId5" Type="http://schemas.openxmlformats.org/officeDocument/2006/relationships/hyperlink" Target="https://ko.wikipedia.org/wiki/1947%EB%85%84" TargetMode="External"/><Relationship Id="rId10" Type="http://schemas.openxmlformats.org/officeDocument/2006/relationships/hyperlink" Target="https://ko.wikipedia.org/wiki/%ED%8F%AC%EB%93%9C_%EB%AA%A8%ED%84%B0_%EC%BB%B4%ED%8D%BC%EB%8B%88" TargetMode="External"/><Relationship Id="rId4" Type="http://schemas.openxmlformats.org/officeDocument/2006/relationships/hyperlink" Target="https://ko.wikipedia.org/wiki/7%EC%9B%94_30%EC%9D%BC" TargetMode="External"/><Relationship Id="rId9" Type="http://schemas.openxmlformats.org/officeDocument/2006/relationships/hyperlink" Target="https://ko.wikipedia.org/wiki/%EA%B8%B0%EC%97%85%EC%9D%B8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MH7LSLK8Dk" TargetMode="External"/><Relationship Id="rId7" Type="http://schemas.openxmlformats.org/officeDocument/2006/relationships/image" Target="../media/image25.jpg"/><Relationship Id="rId2" Type="http://schemas.openxmlformats.org/officeDocument/2006/relationships/hyperlink" Target="https://www.youtube.com/watch?v=L1XLgPWScd8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hyperlink" Target="https://roboticsandautomationnews.com/2020/01/21/amazon-now-has-200000-robots-working-in-its-warehouses/28840/" TargetMode="External"/><Relationship Id="rId4" Type="http://schemas.openxmlformats.org/officeDocument/2006/relationships/hyperlink" Target="https://www.youtube.com/watch?v=TUx-ljgB-5Q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AXdeqcHBp4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s://www.youtube.com/watch?v=6n9ESFJTnHs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amunda.com/bpmn/reference/#gateways-data-based-exclusive-gateways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heinem@naver.com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vision/" TargetMode="External"/><Relationship Id="rId2" Type="http://schemas.openxmlformats.org/officeDocument/2006/relationships/hyperlink" Target="https://teachablemachine.withgoogle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technology-invention-and-more/how-to-build-a-simple-neural-network-in-9-lines-of-python-code-cc8f23647ca1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56E5DC-FF78-44CB-B53D-E8A0A82C456E}"/>
              </a:ext>
            </a:extLst>
          </p:cNvPr>
          <p:cNvSpPr txBox="1"/>
          <p:nvPr/>
        </p:nvSpPr>
        <p:spPr>
          <a:xfrm>
            <a:off x="1517420" y="1486081"/>
            <a:ext cx="9515676" cy="261671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002060"/>
                </a:solidFill>
                <a:latin typeface="+mn-ea"/>
              </a:rPr>
              <a:t>JavaScript</a:t>
            </a:r>
            <a:r>
              <a:rPr lang="ko-KR" altLang="en-US" sz="5400" b="1" dirty="0">
                <a:solidFill>
                  <a:srgbClr val="002060"/>
                </a:solidFill>
                <a:latin typeface="+mn-ea"/>
              </a:rPr>
              <a:t>와 </a:t>
            </a:r>
            <a:r>
              <a:rPr lang="en-US" altLang="ko-KR" sz="5400" b="1" dirty="0">
                <a:solidFill>
                  <a:srgbClr val="002060"/>
                </a:solidFill>
                <a:latin typeface="+mn-ea"/>
              </a:rPr>
              <a:t>Tensorflow.js</a:t>
            </a:r>
            <a:r>
              <a:rPr lang="ko-KR" altLang="en-US" sz="5400" b="1" dirty="0">
                <a:solidFill>
                  <a:srgbClr val="002060"/>
                </a:solidFill>
                <a:latin typeface="+mn-ea"/>
              </a:rPr>
              <a:t>로</a:t>
            </a:r>
            <a:br>
              <a:rPr lang="en-US" altLang="ko-KR" sz="5400" b="1" dirty="0">
                <a:solidFill>
                  <a:srgbClr val="002060"/>
                </a:solidFill>
                <a:latin typeface="+mn-ea"/>
              </a:rPr>
            </a:br>
            <a:r>
              <a:rPr lang="ko-KR" altLang="en-US" sz="5400" b="1" dirty="0">
                <a:solidFill>
                  <a:srgbClr val="002060"/>
                </a:solidFill>
                <a:latin typeface="+mn-ea"/>
              </a:rPr>
              <a:t>배우는 머신러닝</a:t>
            </a:r>
            <a:br>
              <a:rPr lang="en-US" altLang="ko-KR" sz="5400" b="1" dirty="0">
                <a:solidFill>
                  <a:srgbClr val="002060"/>
                </a:solidFill>
                <a:latin typeface="+mn-ea"/>
              </a:rPr>
            </a:b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algn="ctr"/>
            <a:r>
              <a:rPr lang="en-US" altLang="ko-KR" sz="4400" b="1" dirty="0">
                <a:solidFill>
                  <a:srgbClr val="002060"/>
                </a:solidFill>
                <a:latin typeface="+mn-ea"/>
              </a:rPr>
              <a:t>Day 1</a:t>
            </a:r>
            <a:r>
              <a:rPr lang="en-US" altLang="ko-KR" sz="2800" b="1" dirty="0">
                <a:latin typeface="+mn-ea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0A55C-A859-44CD-A5CA-2A0D02F99691}"/>
              </a:ext>
            </a:extLst>
          </p:cNvPr>
          <p:cNvSpPr txBox="1"/>
          <p:nvPr/>
        </p:nvSpPr>
        <p:spPr>
          <a:xfrm>
            <a:off x="5091122" y="4600587"/>
            <a:ext cx="2233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2020. 8. </a:t>
            </a:r>
            <a:r>
              <a:rPr lang="en-US" altLang="ko-KR" sz="2400" b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정 준 수 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Ph.D.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20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299857" y="1143000"/>
            <a:ext cx="3581400" cy="1426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948543" y="3537857"/>
            <a:ext cx="2503714" cy="2362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739790" y="3516080"/>
            <a:ext cx="2503714" cy="2362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0800000" flipV="1">
            <a:off x="3679371" y="2623457"/>
            <a:ext cx="1556658" cy="10232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 flipH="1" flipV="1">
            <a:off x="6825342" y="2601682"/>
            <a:ext cx="1556658" cy="10232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24400" y="1415141"/>
            <a:ext cx="2808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대출금리가</a:t>
            </a:r>
            <a:br>
              <a:rPr lang="en-US" altLang="ko-KR" sz="2400" dirty="0">
                <a:latin typeface="+mn-ea"/>
              </a:rPr>
            </a:br>
            <a:r>
              <a:rPr lang="en-US" altLang="ko-KR" sz="2400" dirty="0">
                <a:latin typeface="+mn-ea"/>
              </a:rPr>
              <a:t>7.94%</a:t>
            </a:r>
            <a:r>
              <a:rPr lang="ko-KR" altLang="en-US" sz="2400" dirty="0">
                <a:latin typeface="+mn-ea"/>
              </a:rPr>
              <a:t>보다 낮은가</a:t>
            </a:r>
            <a:r>
              <a:rPr lang="en-US" altLang="ko-KR" sz="2400" dirty="0">
                <a:latin typeface="+mn-ea"/>
              </a:rPr>
              <a:t>?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1939" y="4136569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조기상환</a:t>
            </a:r>
            <a:br>
              <a:rPr lang="en-US" altLang="ko-KR" sz="2400" dirty="0">
                <a:latin typeface="+mn-ea"/>
              </a:rPr>
            </a:br>
            <a:r>
              <a:rPr lang="ko-KR" altLang="en-US" sz="2400" dirty="0" err="1">
                <a:latin typeface="+mn-ea"/>
              </a:rPr>
              <a:t>리스크</a:t>
            </a:r>
            <a:endParaRPr lang="en-US" altLang="ko-KR" sz="2400" dirty="0">
              <a:latin typeface="+mn-ea"/>
            </a:endParaRPr>
          </a:p>
          <a:p>
            <a:pPr algn="ctr"/>
            <a:r>
              <a:rPr lang="en-US" altLang="ko-KR" sz="2400" dirty="0">
                <a:latin typeface="+mn-ea"/>
              </a:rPr>
              <a:t>3.8%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16682" y="4071257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조기상환</a:t>
            </a:r>
            <a:br>
              <a:rPr lang="en-US" altLang="ko-KR" sz="2400" dirty="0">
                <a:latin typeface="+mn-ea"/>
              </a:rPr>
            </a:br>
            <a:r>
              <a:rPr lang="ko-KR" altLang="en-US" sz="2400" dirty="0" err="1">
                <a:latin typeface="+mn-ea"/>
              </a:rPr>
              <a:t>리스크</a:t>
            </a:r>
            <a:endParaRPr lang="en-US" altLang="ko-KR" sz="2400" dirty="0">
              <a:latin typeface="+mn-ea"/>
            </a:endParaRPr>
          </a:p>
          <a:p>
            <a:pPr algn="ctr"/>
            <a:r>
              <a:rPr lang="en-US" altLang="ko-KR" sz="2400" dirty="0">
                <a:latin typeface="+mn-ea"/>
              </a:rPr>
              <a:t>19.2%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7343" y="2852058"/>
            <a:ext cx="70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Yes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3544" y="2797632"/>
            <a:ext cx="67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No</a:t>
            </a:r>
            <a:endParaRPr lang="ko-KR" altLang="en-US" sz="2800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99857" y="533385"/>
            <a:ext cx="3581400" cy="8817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44286" y="3788219"/>
            <a:ext cx="2503714" cy="2362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441419" y="3712013"/>
            <a:ext cx="2503714" cy="2362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5400000">
            <a:off x="2095501" y="2966346"/>
            <a:ext cx="1012371" cy="653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7511150" y="1447781"/>
            <a:ext cx="957943" cy="849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24400" y="751095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대출금리 </a:t>
            </a:r>
            <a:r>
              <a:rPr lang="en-US" altLang="ko-KR" sz="2400" dirty="0">
                <a:latin typeface="+mn-ea"/>
              </a:rPr>
              <a:t>&lt; 7.94%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7682" y="4386931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조기상환</a:t>
            </a:r>
            <a:br>
              <a:rPr lang="en-US" altLang="ko-KR" sz="2400" dirty="0">
                <a:latin typeface="+mn-ea"/>
              </a:rPr>
            </a:br>
            <a:r>
              <a:rPr lang="ko-KR" altLang="en-US" sz="2400" dirty="0" err="1">
                <a:latin typeface="+mn-ea"/>
              </a:rPr>
              <a:t>리스크</a:t>
            </a:r>
            <a:endParaRPr lang="en-US" altLang="ko-KR" sz="2400" dirty="0">
              <a:latin typeface="+mn-ea"/>
            </a:endParaRPr>
          </a:p>
          <a:p>
            <a:pPr algn="ctr"/>
            <a:r>
              <a:rPr lang="en-US" altLang="ko-KR" sz="2400" dirty="0">
                <a:latin typeface="+mn-ea"/>
              </a:rPr>
              <a:t>2.6%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8311" y="4267190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조기상환</a:t>
            </a:r>
            <a:br>
              <a:rPr lang="en-US" altLang="ko-KR" sz="2400" dirty="0">
                <a:latin typeface="+mn-ea"/>
              </a:rPr>
            </a:br>
            <a:r>
              <a:rPr lang="ko-KR" altLang="en-US" sz="2400" dirty="0" err="1">
                <a:latin typeface="+mn-ea"/>
              </a:rPr>
              <a:t>리스크</a:t>
            </a:r>
            <a:endParaRPr lang="en-US" altLang="ko-KR" sz="2400" dirty="0">
              <a:latin typeface="+mn-ea"/>
            </a:endParaRPr>
          </a:p>
          <a:p>
            <a:pPr algn="ctr"/>
            <a:r>
              <a:rPr lang="en-US" altLang="ko-KR" sz="2400" dirty="0">
                <a:latin typeface="+mn-ea"/>
              </a:rPr>
              <a:t>6.4%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17900" y="3102420"/>
            <a:ext cx="70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Yes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1" y="3091538"/>
            <a:ext cx="67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No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839686" y="1861449"/>
            <a:ext cx="3581400" cy="8817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64229" y="2079159"/>
            <a:ext cx="2876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소득 </a:t>
            </a:r>
            <a:r>
              <a:rPr lang="en-US" altLang="ko-KR" sz="2400" dirty="0">
                <a:latin typeface="+mn-ea"/>
              </a:rPr>
              <a:t>&lt; 78,233 </a:t>
            </a:r>
            <a:r>
              <a:rPr lang="ko-KR" altLang="en-US" sz="2400" dirty="0">
                <a:latin typeface="+mn-ea"/>
              </a:rPr>
              <a:t>달러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 rot="16200000" flipH="1">
            <a:off x="4229153" y="2944570"/>
            <a:ext cx="1012371" cy="653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8077247" y="2024721"/>
            <a:ext cx="2503714" cy="2362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54139" y="2579898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조기상환</a:t>
            </a:r>
            <a:br>
              <a:rPr lang="en-US" altLang="ko-KR" sz="2400" dirty="0">
                <a:latin typeface="+mn-ea"/>
              </a:rPr>
            </a:br>
            <a:r>
              <a:rPr lang="ko-KR" altLang="en-US" sz="2400" dirty="0" err="1">
                <a:latin typeface="+mn-ea"/>
              </a:rPr>
              <a:t>리스크</a:t>
            </a:r>
            <a:endParaRPr lang="en-US" altLang="ko-KR" sz="2400" dirty="0">
              <a:latin typeface="+mn-ea"/>
            </a:endParaRPr>
          </a:p>
          <a:p>
            <a:pPr algn="ctr"/>
            <a:r>
              <a:rPr lang="en-US" altLang="ko-KR" sz="2400" dirty="0">
                <a:latin typeface="+mn-ea"/>
              </a:rPr>
              <a:t>19.2%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70372" y="1426016"/>
            <a:ext cx="67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No</a:t>
            </a:r>
            <a:endParaRPr lang="ko-KR" altLang="en-US" sz="2800" dirty="0">
              <a:latin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rot="5400000">
            <a:off x="4441372" y="1513104"/>
            <a:ext cx="446317" cy="250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1385" y="1295391"/>
            <a:ext cx="70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Yes</a:t>
            </a:r>
            <a:endParaRPr lang="ko-KR" altLang="en-US" sz="2800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64785" y="620484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하위그룹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35686" y="4767934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이 하위그룹을 다시 나눈다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99857" y="533385"/>
            <a:ext cx="3581400" cy="8817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44286" y="3788219"/>
            <a:ext cx="2503714" cy="2362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592311" y="3712013"/>
            <a:ext cx="2503714" cy="2362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2095501" y="2966346"/>
            <a:ext cx="1012371" cy="653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4400" y="751095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대출금리 </a:t>
            </a:r>
            <a:r>
              <a:rPr lang="en-US" altLang="ko-KR" sz="2400" dirty="0">
                <a:latin typeface="+mn-ea"/>
              </a:rPr>
              <a:t>&lt; 7.94%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7682" y="4386931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조기상환</a:t>
            </a:r>
            <a:br>
              <a:rPr lang="en-US" altLang="ko-KR" sz="2400" dirty="0">
                <a:latin typeface="+mn-ea"/>
              </a:rPr>
            </a:br>
            <a:r>
              <a:rPr lang="ko-KR" altLang="en-US" sz="2400" dirty="0" err="1">
                <a:latin typeface="+mn-ea"/>
              </a:rPr>
              <a:t>리스크</a:t>
            </a:r>
            <a:endParaRPr lang="en-US" altLang="ko-KR" sz="2400" dirty="0">
              <a:latin typeface="+mn-ea"/>
            </a:endParaRPr>
          </a:p>
          <a:p>
            <a:pPr algn="ctr"/>
            <a:r>
              <a:rPr lang="en-US" altLang="ko-KR" sz="2400" dirty="0">
                <a:latin typeface="+mn-ea"/>
              </a:rPr>
              <a:t>2.6%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69203" y="4267190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조기상환</a:t>
            </a:r>
            <a:br>
              <a:rPr lang="en-US" altLang="ko-KR" sz="2400" dirty="0">
                <a:latin typeface="+mn-ea"/>
              </a:rPr>
            </a:br>
            <a:r>
              <a:rPr lang="ko-KR" altLang="en-US" sz="2400" dirty="0" err="1">
                <a:latin typeface="+mn-ea"/>
              </a:rPr>
              <a:t>리스크</a:t>
            </a:r>
            <a:endParaRPr lang="en-US" altLang="ko-KR" sz="2400" dirty="0">
              <a:latin typeface="+mn-ea"/>
            </a:endParaRPr>
          </a:p>
          <a:p>
            <a:pPr algn="ctr"/>
            <a:r>
              <a:rPr lang="en-US" altLang="ko-KR" sz="2400" dirty="0">
                <a:latin typeface="+mn-ea"/>
              </a:rPr>
              <a:t>6.4%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17900" y="3102420"/>
            <a:ext cx="70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Yes</a:t>
            </a:r>
            <a:endParaRPr lang="ko-KR" altLang="en-US" sz="28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1493" y="3091538"/>
            <a:ext cx="67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No</a:t>
            </a:r>
            <a:endParaRPr lang="ko-KR" altLang="en-US" sz="2800" dirty="0"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839686" y="1861449"/>
            <a:ext cx="3581400" cy="8817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264229" y="2079159"/>
            <a:ext cx="2876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소득 </a:t>
            </a:r>
            <a:r>
              <a:rPr lang="en-US" altLang="ko-KR" sz="2400" dirty="0">
                <a:latin typeface="+mn-ea"/>
              </a:rPr>
              <a:t>&lt; 78,233 </a:t>
            </a:r>
            <a:r>
              <a:rPr lang="ko-KR" altLang="en-US" sz="2400" dirty="0">
                <a:latin typeface="+mn-ea"/>
              </a:rPr>
              <a:t>달러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rot="16200000" flipH="1">
            <a:off x="3380045" y="2944570"/>
            <a:ext cx="1012371" cy="653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92144" y="1306274"/>
            <a:ext cx="67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No</a:t>
            </a:r>
            <a:endParaRPr lang="ko-KR" altLang="en-US" sz="2800" dirty="0">
              <a:latin typeface="+mn-ea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rot="5400000">
            <a:off x="4441372" y="1513104"/>
            <a:ext cx="446317" cy="250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81385" y="1295391"/>
            <a:ext cx="70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Yes</a:t>
            </a:r>
            <a:endParaRPr lang="ko-KR" altLang="en-US" sz="2800" dirty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058404" y="606333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하위그룹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836247" y="1850565"/>
            <a:ext cx="3581400" cy="8817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738262" y="2068275"/>
            <a:ext cx="366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대출금액 </a:t>
            </a:r>
            <a:r>
              <a:rPr lang="en-US" altLang="ko-KR" sz="2400" dirty="0">
                <a:latin typeface="+mn-ea"/>
              </a:rPr>
              <a:t>&lt; 182,926</a:t>
            </a:r>
            <a:r>
              <a:rPr lang="ko-KR" altLang="en-US" sz="2400" dirty="0">
                <a:latin typeface="+mn-ea"/>
              </a:rPr>
              <a:t>달러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rot="16200000" flipH="1">
            <a:off x="7173754" y="1513100"/>
            <a:ext cx="446317" cy="250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6292090" y="3722899"/>
            <a:ext cx="2503714" cy="2362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9340115" y="3646693"/>
            <a:ext cx="2503714" cy="2362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 rot="5400000">
            <a:off x="7843305" y="2901026"/>
            <a:ext cx="1012371" cy="653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25486" y="4321611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조기상환</a:t>
            </a:r>
            <a:br>
              <a:rPr lang="en-US" altLang="ko-KR" sz="2400" dirty="0">
                <a:latin typeface="+mn-ea"/>
              </a:rPr>
            </a:br>
            <a:r>
              <a:rPr lang="ko-KR" altLang="en-US" sz="2400" dirty="0" err="1">
                <a:latin typeface="+mn-ea"/>
              </a:rPr>
              <a:t>리스크</a:t>
            </a:r>
            <a:endParaRPr lang="en-US" altLang="ko-KR" sz="2400" dirty="0">
              <a:latin typeface="+mn-ea"/>
            </a:endParaRPr>
          </a:p>
          <a:p>
            <a:pPr algn="ctr"/>
            <a:r>
              <a:rPr lang="en-US" altLang="ko-KR" sz="2400" dirty="0">
                <a:latin typeface="+mn-ea"/>
              </a:rPr>
              <a:t>13.9%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17007" y="4201870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</a:rPr>
              <a:t>조기상환</a:t>
            </a:r>
            <a:br>
              <a:rPr lang="en-US" altLang="ko-KR" sz="2400" dirty="0">
                <a:latin typeface="+mn-ea"/>
              </a:rPr>
            </a:br>
            <a:r>
              <a:rPr lang="ko-KR" altLang="en-US" sz="2400" dirty="0" err="1">
                <a:latin typeface="+mn-ea"/>
              </a:rPr>
              <a:t>리스크</a:t>
            </a:r>
            <a:endParaRPr lang="en-US" altLang="ko-KR" sz="2400" dirty="0">
              <a:latin typeface="+mn-ea"/>
            </a:endParaRPr>
          </a:p>
          <a:p>
            <a:pPr algn="ctr"/>
            <a:r>
              <a:rPr lang="en-US" altLang="ko-KR" sz="2400" dirty="0">
                <a:latin typeface="+mn-ea"/>
              </a:rPr>
              <a:t>36%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65704" y="3037100"/>
            <a:ext cx="70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Yes</a:t>
            </a:r>
            <a:endParaRPr lang="ko-KR" altLang="en-US" sz="2800" dirty="0"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99297" y="3026218"/>
            <a:ext cx="67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No</a:t>
            </a:r>
            <a:endParaRPr lang="ko-KR" altLang="en-US" sz="2800" dirty="0">
              <a:latin typeface="+mn-ea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rot="16200000" flipH="1">
            <a:off x="9127849" y="2879250"/>
            <a:ext cx="1012371" cy="653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0B007484-FA8A-449B-AD0E-7AD0D6FA48F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88972" y="195927"/>
            <a:ext cx="2471057" cy="6205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4" name="타원 3"/>
          <p:cNvSpPr/>
          <p:nvPr/>
        </p:nvSpPr>
        <p:spPr>
          <a:xfrm>
            <a:off x="1208314" y="2035617"/>
            <a:ext cx="914400" cy="85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7" name="TextBox 6"/>
          <p:cNvSpPr txBox="1"/>
          <p:nvPr/>
        </p:nvSpPr>
        <p:spPr>
          <a:xfrm>
            <a:off x="4474031" y="326552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대출금리 </a:t>
            </a:r>
            <a:r>
              <a:rPr lang="en-US" altLang="ko-KR" b="1" dirty="0">
                <a:latin typeface="+mn-ea"/>
              </a:rPr>
              <a:t>&lt; 7.94%</a:t>
            </a:r>
            <a:endParaRPr lang="ko-KR" altLang="en-US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7167" y="227510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2.6%</a:t>
            </a:r>
            <a:endParaRPr lang="ko-KR" altLang="en-US" b="1" dirty="0"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3600" y="1066783"/>
            <a:ext cx="2471057" cy="6205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33" name="TextBox 32"/>
          <p:cNvSpPr txBox="1"/>
          <p:nvPr/>
        </p:nvSpPr>
        <p:spPr>
          <a:xfrm>
            <a:off x="2318659" y="1197408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소득 </a:t>
            </a:r>
            <a:r>
              <a:rPr lang="en-US" altLang="ko-KR" b="1" dirty="0">
                <a:latin typeface="+mn-ea"/>
              </a:rPr>
              <a:t>&lt; $78,233</a:t>
            </a:r>
            <a:endParaRPr lang="ko-KR" altLang="en-US" b="1" dirty="0"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400800" y="1055897"/>
            <a:ext cx="2471057" cy="6205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35" name="TextBox 34"/>
          <p:cNvSpPr txBox="1"/>
          <p:nvPr/>
        </p:nvSpPr>
        <p:spPr>
          <a:xfrm>
            <a:off x="6270165" y="1186522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대출금액 </a:t>
            </a:r>
            <a:r>
              <a:rPr lang="en-US" altLang="ko-KR" b="1" dirty="0">
                <a:latin typeface="+mn-ea"/>
              </a:rPr>
              <a:t>&lt; $182,926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rot="10800000" flipV="1">
            <a:off x="4354285" y="859970"/>
            <a:ext cx="304800" cy="17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455229" y="827313"/>
            <a:ext cx="293914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2884714" y="2177125"/>
            <a:ext cx="2471057" cy="6205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41" name="TextBox 40"/>
          <p:cNvSpPr txBox="1"/>
          <p:nvPr/>
        </p:nvSpPr>
        <p:spPr>
          <a:xfrm>
            <a:off x="3069773" y="2307750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이자율 </a:t>
            </a:r>
            <a:r>
              <a:rPr lang="en-US" altLang="ko-KR" b="1" dirty="0">
                <a:latin typeface="+mn-ea"/>
              </a:rPr>
              <a:t>&lt; 7.19%</a:t>
            </a:r>
            <a:endParaRPr lang="ko-KR" altLang="en-US" b="1" dirty="0"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725885" y="2177125"/>
            <a:ext cx="2471057" cy="6205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44" name="TextBox 43"/>
          <p:cNvSpPr txBox="1"/>
          <p:nvPr/>
        </p:nvSpPr>
        <p:spPr>
          <a:xfrm>
            <a:off x="5910944" y="2307750"/>
            <a:ext cx="203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LTV</a:t>
            </a:r>
            <a:r>
              <a:rPr lang="ko-KR" altLang="en-US" b="1" dirty="0">
                <a:latin typeface="+mn-ea"/>
              </a:rPr>
              <a:t>비율 </a:t>
            </a:r>
            <a:r>
              <a:rPr lang="en-US" altLang="ko-KR" b="1" dirty="0">
                <a:latin typeface="+mn-ea"/>
              </a:rPr>
              <a:t>&lt; 87.4%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 rot="16200000" flipH="1">
            <a:off x="3864429" y="1807026"/>
            <a:ext cx="468085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10800000" flipV="1">
            <a:off x="1915887" y="1676399"/>
            <a:ext cx="555171" cy="37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rot="10800000" flipV="1">
            <a:off x="6542314" y="1698170"/>
            <a:ext cx="533400" cy="46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8425542" y="2188011"/>
            <a:ext cx="2471057" cy="6205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53" name="TextBox 52"/>
          <p:cNvSpPr txBox="1"/>
          <p:nvPr/>
        </p:nvSpPr>
        <p:spPr>
          <a:xfrm>
            <a:off x="8458197" y="2209776"/>
            <a:ext cx="240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해당부동산이 </a:t>
            </a:r>
            <a:r>
              <a:rPr lang="en-US" altLang="ko-KR" b="1" dirty="0">
                <a:latin typeface="+mn-ea"/>
              </a:rPr>
              <a:t>APT or</a:t>
            </a:r>
            <a:br>
              <a:rPr lang="en-US" altLang="ko-KR" b="1" dirty="0">
                <a:latin typeface="+mn-ea"/>
              </a:rPr>
            </a:br>
            <a:r>
              <a:rPr lang="ko-KR" altLang="en-US" b="1" dirty="0">
                <a:latin typeface="+mn-ea"/>
              </a:rPr>
              <a:t>조합주택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349343" y="1676399"/>
            <a:ext cx="60960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9405256" y="3189503"/>
            <a:ext cx="914400" cy="85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57" name="TextBox 56"/>
          <p:cNvSpPr txBox="1"/>
          <p:nvPr/>
        </p:nvSpPr>
        <p:spPr>
          <a:xfrm>
            <a:off x="9514109" y="3428987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15.2%</a:t>
            </a:r>
            <a:endParaRPr lang="ko-KR" altLang="en-US" b="1" dirty="0">
              <a:latin typeface="+mn-ea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0863941" y="3167730"/>
            <a:ext cx="914400" cy="85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59" name="TextBox 58"/>
          <p:cNvSpPr txBox="1"/>
          <p:nvPr/>
        </p:nvSpPr>
        <p:spPr>
          <a:xfrm>
            <a:off x="10972794" y="340721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40.0%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61" name="직선 연결선 60"/>
          <p:cNvCxnSpPr>
            <a:endCxn id="56" idx="0"/>
          </p:cNvCxnSpPr>
          <p:nvPr/>
        </p:nvCxnSpPr>
        <p:spPr>
          <a:xfrm rot="5400000">
            <a:off x="9759048" y="2922808"/>
            <a:ext cx="370104" cy="16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635343" y="2819399"/>
            <a:ext cx="468086" cy="391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4789714" y="3298354"/>
            <a:ext cx="2471057" cy="6205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65" name="TextBox 64"/>
          <p:cNvSpPr txBox="1"/>
          <p:nvPr/>
        </p:nvSpPr>
        <p:spPr>
          <a:xfrm>
            <a:off x="4648203" y="3472522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담보대출금액 </a:t>
            </a:r>
            <a:r>
              <a:rPr lang="en-US" altLang="ko-KR" b="1" dirty="0">
                <a:latin typeface="+mn-ea"/>
              </a:rPr>
              <a:t>&lt; $67,751</a:t>
            </a:r>
            <a:endParaRPr lang="ko-KR" altLang="en-US" b="1" dirty="0">
              <a:latin typeface="+mn-ea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685313" y="3178618"/>
            <a:ext cx="914400" cy="85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67" name="TextBox 66"/>
          <p:cNvSpPr txBox="1"/>
          <p:nvPr/>
        </p:nvSpPr>
        <p:spPr>
          <a:xfrm>
            <a:off x="7794166" y="341810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6.4%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69" name="직선 연결선 68"/>
          <p:cNvCxnSpPr>
            <a:endCxn id="64" idx="0"/>
          </p:cNvCxnSpPr>
          <p:nvPr/>
        </p:nvCxnSpPr>
        <p:spPr>
          <a:xfrm rot="10800000" flipV="1">
            <a:off x="6025243" y="2830284"/>
            <a:ext cx="560614" cy="46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66" idx="1"/>
          </p:cNvCxnSpPr>
          <p:nvPr/>
        </p:nvCxnSpPr>
        <p:spPr>
          <a:xfrm rot="16200000" flipH="1">
            <a:off x="7444374" y="2929709"/>
            <a:ext cx="496046" cy="25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4136570" y="4288961"/>
            <a:ext cx="914400" cy="85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73" name="TextBox 72"/>
          <p:cNvSpPr txBox="1"/>
          <p:nvPr/>
        </p:nvSpPr>
        <p:spPr>
          <a:xfrm>
            <a:off x="4245423" y="452844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8.1%</a:t>
            </a:r>
            <a:endParaRPr lang="ko-KR" altLang="en-US" b="1" dirty="0">
              <a:latin typeface="+mn-ea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823857" y="4365154"/>
            <a:ext cx="2471057" cy="6205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75" name="TextBox 74"/>
          <p:cNvSpPr txBox="1"/>
          <p:nvPr/>
        </p:nvSpPr>
        <p:spPr>
          <a:xfrm>
            <a:off x="6096001" y="4495779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이자율</a:t>
            </a:r>
            <a:r>
              <a:rPr lang="en-US" altLang="ko-KR" b="1" dirty="0">
                <a:latin typeface="+mn-ea"/>
              </a:rPr>
              <a:t>&lt; 8.69%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rot="10800000" flipV="1">
            <a:off x="4822371" y="3897083"/>
            <a:ext cx="642258" cy="413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rot="16200000" flipH="1">
            <a:off x="6351815" y="3935184"/>
            <a:ext cx="478971" cy="446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4517570" y="5214240"/>
            <a:ext cx="2471057" cy="6205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81" name="TextBox 80"/>
          <p:cNvSpPr txBox="1"/>
          <p:nvPr/>
        </p:nvSpPr>
        <p:spPr>
          <a:xfrm>
            <a:off x="4550225" y="5236005"/>
            <a:ext cx="240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해당부동산이 </a:t>
            </a:r>
            <a:r>
              <a:rPr lang="en-US" altLang="ko-KR" b="1" dirty="0">
                <a:latin typeface="+mn-ea"/>
              </a:rPr>
              <a:t>APT or</a:t>
            </a:r>
            <a:br>
              <a:rPr lang="en-US" altLang="ko-KR" b="1" dirty="0">
                <a:latin typeface="+mn-ea"/>
              </a:rPr>
            </a:br>
            <a:r>
              <a:rPr lang="ko-KR" altLang="en-US" b="1" dirty="0">
                <a:latin typeface="+mn-ea"/>
              </a:rPr>
              <a:t>조합주택</a:t>
            </a:r>
          </a:p>
        </p:txBody>
      </p:sp>
      <p:sp>
        <p:nvSpPr>
          <p:cNvPr id="82" name="타원 81"/>
          <p:cNvSpPr/>
          <p:nvPr/>
        </p:nvSpPr>
        <p:spPr>
          <a:xfrm>
            <a:off x="7728856" y="5148933"/>
            <a:ext cx="914400" cy="85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83" name="TextBox 82"/>
          <p:cNvSpPr txBox="1"/>
          <p:nvPr/>
        </p:nvSpPr>
        <p:spPr>
          <a:xfrm>
            <a:off x="7837709" y="5388417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25.6%</a:t>
            </a:r>
            <a:endParaRPr lang="ko-KR" altLang="en-US" b="1" dirty="0">
              <a:latin typeface="+mn-ea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637313" y="5943588"/>
            <a:ext cx="914400" cy="85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85" name="TextBox 84"/>
          <p:cNvSpPr txBox="1"/>
          <p:nvPr/>
        </p:nvSpPr>
        <p:spPr>
          <a:xfrm>
            <a:off x="4746166" y="618307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8.5%</a:t>
            </a:r>
            <a:endParaRPr lang="ko-KR" altLang="en-US" b="1" dirty="0">
              <a:latin typeface="+mn-ea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5954484" y="5943588"/>
            <a:ext cx="914400" cy="85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87" name="TextBox 86"/>
          <p:cNvSpPr txBox="1"/>
          <p:nvPr/>
        </p:nvSpPr>
        <p:spPr>
          <a:xfrm>
            <a:off x="6063337" y="618307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16.3%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89" name="직선 연결선 88"/>
          <p:cNvCxnSpPr>
            <a:endCxn id="84" idx="0"/>
          </p:cNvCxnSpPr>
          <p:nvPr/>
        </p:nvCxnSpPr>
        <p:spPr>
          <a:xfrm rot="10800000" flipV="1">
            <a:off x="5094514" y="5834740"/>
            <a:ext cx="174173" cy="108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rot="16200000" flipH="1">
            <a:off x="6128657" y="5910940"/>
            <a:ext cx="119743" cy="54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82" idx="1"/>
          </p:cNvCxnSpPr>
          <p:nvPr/>
        </p:nvCxnSpPr>
        <p:spPr>
          <a:xfrm rot="16200000" flipH="1">
            <a:off x="7645760" y="5057866"/>
            <a:ext cx="278333" cy="15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rot="5400000">
            <a:off x="6515100" y="5023755"/>
            <a:ext cx="206829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3592285" y="3145960"/>
            <a:ext cx="914400" cy="85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97" name="TextBox 96"/>
          <p:cNvSpPr txBox="1"/>
          <p:nvPr/>
        </p:nvSpPr>
        <p:spPr>
          <a:xfrm>
            <a:off x="3701138" y="338544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9.1%</a:t>
            </a:r>
            <a:endParaRPr lang="ko-KR" altLang="en-US" b="1" dirty="0">
              <a:latin typeface="+mn-ea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2340428" y="3135075"/>
            <a:ext cx="914400" cy="859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/>
          </a:p>
        </p:txBody>
      </p:sp>
      <p:sp>
        <p:nvSpPr>
          <p:cNvPr id="99" name="TextBox 98"/>
          <p:cNvSpPr txBox="1"/>
          <p:nvPr/>
        </p:nvSpPr>
        <p:spPr>
          <a:xfrm>
            <a:off x="2449281" y="337455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3.4%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 rot="10800000" flipV="1">
            <a:off x="2960915" y="2819400"/>
            <a:ext cx="435429" cy="31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endCxn id="96" idx="0"/>
          </p:cNvCxnSpPr>
          <p:nvPr/>
        </p:nvCxnSpPr>
        <p:spPr>
          <a:xfrm rot="16200000" flipH="1">
            <a:off x="3788234" y="2884708"/>
            <a:ext cx="348331" cy="174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2515" y="1045029"/>
            <a:ext cx="1111874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만약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(IF):</a:t>
            </a:r>
          </a:p>
          <a:p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	</a:t>
            </a:r>
            <a:r>
              <a:rPr lang="ko-KR" altLang="en-US" sz="2000" b="1" dirty="0">
                <a:latin typeface="+mn-ea"/>
              </a:rPr>
              <a:t>부동산 담보대출 금액이 </a:t>
            </a:r>
            <a:r>
              <a:rPr lang="en-US" altLang="ko-KR" sz="2000" b="1" dirty="0">
                <a:latin typeface="+mn-ea"/>
              </a:rPr>
              <a:t>67,751 </a:t>
            </a:r>
            <a:r>
              <a:rPr lang="ko-KR" altLang="en-US" sz="2000" b="1" dirty="0">
                <a:latin typeface="+mn-ea"/>
              </a:rPr>
              <a:t>달러와 같거나 그보다 더 많고 </a:t>
            </a:r>
            <a:r>
              <a:rPr lang="en-US" altLang="ko-KR" sz="2000" b="1" dirty="0">
                <a:latin typeface="+mn-ea"/>
              </a:rPr>
              <a:t>182,926 </a:t>
            </a:r>
            <a:r>
              <a:rPr lang="ko-KR" altLang="en-US" sz="2000" b="1" dirty="0">
                <a:latin typeface="+mn-ea"/>
              </a:rPr>
              <a:t>달러보다 작다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		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그리고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(AND):</a:t>
            </a:r>
          </a:p>
          <a:p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	</a:t>
            </a:r>
            <a:r>
              <a:rPr lang="ko-KR" altLang="en-US" sz="2000" b="1" dirty="0">
                <a:latin typeface="+mn-ea"/>
              </a:rPr>
              <a:t>이자율이</a:t>
            </a:r>
            <a:r>
              <a:rPr lang="en-US" altLang="ko-KR" sz="2000" b="1" dirty="0">
                <a:latin typeface="+mn-ea"/>
              </a:rPr>
              <a:t> 8.69%</a:t>
            </a:r>
            <a:r>
              <a:rPr lang="ko-KR" altLang="en-US" sz="2000" b="1" dirty="0">
                <a:latin typeface="+mn-ea"/>
              </a:rPr>
              <a:t>와 같거나 그보다 더 높다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		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그리고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(AND):</a:t>
            </a:r>
          </a:p>
          <a:p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	</a:t>
            </a:r>
            <a:r>
              <a:rPr lang="ko-KR" altLang="en-US" sz="2000" b="1" dirty="0">
                <a:latin typeface="+mn-ea"/>
              </a:rPr>
              <a:t>부동산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자산가치 대비 대출금액의 비율이 </a:t>
            </a:r>
            <a:r>
              <a:rPr lang="en-US" altLang="ko-KR" sz="2000" b="1" dirty="0">
                <a:latin typeface="+mn-ea"/>
              </a:rPr>
              <a:t>87.4% </a:t>
            </a:r>
            <a:r>
              <a:rPr lang="ko-KR" altLang="en-US" sz="2000" b="1" dirty="0">
                <a:latin typeface="+mn-ea"/>
              </a:rPr>
              <a:t>보다 작다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endParaRPr lang="en-US" altLang="ko-KR" sz="2000" b="1" dirty="0">
              <a:latin typeface="+mn-ea"/>
            </a:endParaRPr>
          </a:p>
          <a:p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그러면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(THEN):</a:t>
            </a:r>
          </a:p>
          <a:p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	</a:t>
            </a:r>
            <a:r>
              <a:rPr lang="ko-KR" altLang="en-US" sz="2000" b="1" dirty="0">
                <a:latin typeface="+mn-ea"/>
              </a:rPr>
              <a:t>조기상환 확률은 </a:t>
            </a:r>
            <a:r>
              <a:rPr lang="en-US" altLang="ko-KR" sz="2000" b="1" dirty="0">
                <a:latin typeface="+mn-ea"/>
              </a:rPr>
              <a:t>25.6% </a:t>
            </a:r>
            <a:r>
              <a:rPr lang="ko-KR" altLang="en-US" sz="2000" b="1" dirty="0">
                <a:latin typeface="+mn-ea"/>
              </a:rPr>
              <a:t>이다</a:t>
            </a:r>
            <a:r>
              <a:rPr lang="en-US" altLang="ko-KR" sz="2000" b="1" dirty="0">
                <a:latin typeface="+mn-ea"/>
              </a:rPr>
              <a:t>.</a:t>
            </a:r>
            <a:endParaRPr lang="ko-KR" altLang="en-US" sz="2000" b="1" dirty="0"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2050" name="Picture 2" descr="C:\Users\user\Desktop\21091D37569900BA3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9116" y="0"/>
            <a:ext cx="4884284" cy="68379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32429" y="841829"/>
            <a:ext cx="845295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6</a:t>
            </a:r>
            <a:r>
              <a:rPr lang="ko-KR" altLang="en-US" sz="2400" dirty="0">
                <a:latin typeface="+mn-ea"/>
              </a:rPr>
              <a:t>명 중에는 음치도 있고 노래를 잘하는 실력자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정상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>
                <a:latin typeface="+mn-ea"/>
              </a:rPr>
              <a:t>도 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br>
              <a:rPr lang="en-US" altLang="ko-KR" sz="2400" dirty="0">
                <a:latin typeface="+mn-ea"/>
              </a:rPr>
            </a:b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번호   </a:t>
            </a:r>
            <a:r>
              <a:rPr lang="en-US" altLang="ko-KR" sz="2400" dirty="0">
                <a:latin typeface="+mn-ea"/>
              </a:rPr>
              <a:t>[  1,    2,    3,     4,     5,   6  ]</a:t>
            </a:r>
          </a:p>
          <a:p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정답 </a:t>
            </a:r>
            <a:r>
              <a:rPr lang="en-US" altLang="ko-KR" sz="2400" dirty="0">
                <a:latin typeface="+mn-ea"/>
              </a:rPr>
              <a:t>: [</a:t>
            </a:r>
            <a:r>
              <a:rPr lang="ko-KR" altLang="en-US" sz="2400" b="1" dirty="0">
                <a:latin typeface="+mn-ea"/>
              </a:rPr>
              <a:t>음치</a:t>
            </a:r>
            <a:r>
              <a:rPr lang="en-US" altLang="ko-KR" sz="2400" b="1" dirty="0">
                <a:latin typeface="+mn-ea"/>
              </a:rPr>
              <a:t>,</a:t>
            </a:r>
            <a:r>
              <a:rPr lang="ko-KR" altLang="en-US" sz="2400" b="1" dirty="0">
                <a:latin typeface="+mn-ea"/>
              </a:rPr>
              <a:t>음치</a:t>
            </a:r>
            <a:r>
              <a:rPr lang="en-US" altLang="ko-KR" sz="2400" b="1" dirty="0">
                <a:latin typeface="+mn-ea"/>
              </a:rPr>
              <a:t>,</a:t>
            </a:r>
            <a:r>
              <a:rPr lang="ko-KR" altLang="en-US" sz="2400" b="1" dirty="0">
                <a:latin typeface="+mn-ea"/>
              </a:rPr>
              <a:t>음치</a:t>
            </a:r>
            <a:r>
              <a:rPr lang="en-US" altLang="ko-KR" sz="2400" b="1" dirty="0">
                <a:latin typeface="+mn-ea"/>
              </a:rPr>
              <a:t>,</a:t>
            </a:r>
            <a:r>
              <a:rPr lang="ko-KR" altLang="en-US" sz="2400" b="1" dirty="0">
                <a:latin typeface="+mn-ea"/>
              </a:rPr>
              <a:t>음치</a:t>
            </a:r>
            <a:r>
              <a:rPr lang="en-US" altLang="ko-KR" sz="2400" b="1" dirty="0">
                <a:latin typeface="+mn-ea"/>
              </a:rPr>
              <a:t>,</a:t>
            </a:r>
            <a:r>
              <a:rPr lang="ko-KR" altLang="en-US" sz="2400" b="1" dirty="0">
                <a:latin typeface="+mn-ea"/>
              </a:rPr>
              <a:t>정상</a:t>
            </a:r>
            <a:r>
              <a:rPr lang="en-US" altLang="ko-KR" sz="2400" b="1" dirty="0">
                <a:latin typeface="+mn-ea"/>
              </a:rPr>
              <a:t>,</a:t>
            </a:r>
            <a:r>
              <a:rPr lang="ko-KR" altLang="en-US" sz="2400" b="1" dirty="0">
                <a:latin typeface="+mn-ea"/>
              </a:rPr>
              <a:t>정상</a:t>
            </a:r>
            <a:r>
              <a:rPr lang="en-US" altLang="ko-KR" sz="2400" dirty="0">
                <a:latin typeface="+mn-ea"/>
              </a:rPr>
              <a:t>] </a:t>
            </a:r>
            <a:r>
              <a:rPr lang="ko-KR" altLang="en-US" sz="2400" dirty="0">
                <a:latin typeface="+mn-ea"/>
              </a:rPr>
              <a:t>가 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br>
              <a:rPr lang="en-US" altLang="ko-KR" sz="2400" dirty="0">
                <a:latin typeface="+mn-ea"/>
              </a:rPr>
            </a:b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누가 </a:t>
            </a:r>
            <a:r>
              <a:rPr lang="ko-KR" altLang="en-US" sz="2400" u="sng" dirty="0">
                <a:latin typeface="+mn-ea"/>
              </a:rPr>
              <a:t>음치</a:t>
            </a:r>
            <a:r>
              <a:rPr lang="ko-KR" altLang="en-US" sz="2400" dirty="0">
                <a:latin typeface="+mn-ea"/>
              </a:rPr>
              <a:t>인지 겉모습만 보고 맞춰야 한다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br>
              <a:rPr lang="en-US" altLang="ko-KR" sz="2400" dirty="0">
                <a:latin typeface="+mn-ea"/>
              </a:rPr>
            </a:b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감으로 예측을 한다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r>
              <a:rPr lang="en-US" altLang="ko-KR" sz="2400" dirty="0">
                <a:latin typeface="+mn-ea"/>
              </a:rPr>
              <a:t>       </a:t>
            </a:r>
          </a:p>
          <a:p>
            <a:r>
              <a:rPr lang="ko-KR" altLang="en-US" sz="2400" dirty="0">
                <a:latin typeface="+mn-ea"/>
              </a:rPr>
              <a:t>예측 </a:t>
            </a:r>
            <a:r>
              <a:rPr lang="en-US" altLang="ko-KR" sz="2400" dirty="0">
                <a:latin typeface="+mn-ea"/>
              </a:rPr>
              <a:t>: [</a:t>
            </a:r>
            <a:r>
              <a:rPr lang="ko-KR" altLang="en-US" sz="2400" b="1" dirty="0">
                <a:latin typeface="+mn-ea"/>
              </a:rPr>
              <a:t>음치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음치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정상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정상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정상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정상</a:t>
            </a:r>
            <a:r>
              <a:rPr lang="en-US" altLang="ko-KR" sz="2400" dirty="0">
                <a:latin typeface="+mn-ea"/>
              </a:rPr>
              <a:t>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8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7C4C24-1C09-4C40-A8C9-FD843896C9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" b="-2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3BB73-DC01-495D-B5BB-6DDBEDEA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CFF5D6-E2BD-4133-A581-F7CDA2A5BBB8}" type="slidenum">
              <a:rPr lang="ko-KR" altLang="en-US" smtClean="0"/>
              <a:pPr>
                <a:spcAft>
                  <a:spcPts val="600"/>
                </a:spcAft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492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6D8F5-8591-47F3-B725-A6194C00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9A65E-F3F1-47DE-AFD5-28BC8244662B}"/>
              </a:ext>
            </a:extLst>
          </p:cNvPr>
          <p:cNvSpPr txBox="1"/>
          <p:nvPr/>
        </p:nvSpPr>
        <p:spPr>
          <a:xfrm>
            <a:off x="839788" y="663223"/>
            <a:ext cx="627723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  <a:latin typeface="+mn-ea"/>
              </a:rPr>
              <a:t>Machine Learning </a:t>
            </a:r>
            <a:r>
              <a:rPr lang="ko-KR" altLang="en-US" sz="3600" b="1" dirty="0">
                <a:solidFill>
                  <a:srgbClr val="002060"/>
                </a:solidFill>
                <a:latin typeface="+mn-ea"/>
              </a:rPr>
              <a:t>구성 요소</a:t>
            </a:r>
            <a:endParaRPr lang="en-US" altLang="ko-KR" sz="3600" b="1" dirty="0">
              <a:solidFill>
                <a:srgbClr val="002060"/>
              </a:solidFill>
              <a:latin typeface="+mn-ea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sz="3600" b="1" dirty="0"/>
              <a:t>Algorithms</a:t>
            </a:r>
          </a:p>
          <a:p>
            <a:pPr lvl="1"/>
            <a:endParaRPr lang="en-US" altLang="ko-KR" sz="3600" b="1" dirty="0"/>
          </a:p>
          <a:p>
            <a:pPr lvl="1"/>
            <a:r>
              <a:rPr lang="en-US" altLang="ko-KR" sz="3600" b="1" dirty="0"/>
              <a:t>Models</a:t>
            </a:r>
          </a:p>
          <a:p>
            <a:pPr lvl="1"/>
            <a:endParaRPr lang="en-US" altLang="ko-KR" sz="3600" b="1" dirty="0"/>
          </a:p>
          <a:p>
            <a:pPr lvl="1"/>
            <a:r>
              <a:rPr lang="en-US" altLang="ko-KR" sz="3600" b="1" dirty="0"/>
              <a:t>Data Sets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63658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690461-6B0D-4FC3-89F5-667E6F6E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94B8B-F392-40DB-B263-D87ABD2664BA}"/>
              </a:ext>
            </a:extLst>
          </p:cNvPr>
          <p:cNvSpPr txBox="1"/>
          <p:nvPr/>
        </p:nvSpPr>
        <p:spPr>
          <a:xfrm>
            <a:off x="1599071" y="1995818"/>
            <a:ext cx="8383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hlinkClick r:id="rId2"/>
              </a:rPr>
              <a:t>https://www.tensorflow.org/js/models?hl=ko</a:t>
            </a:r>
            <a:endParaRPr lang="ko-KR" alt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98E37-B492-447A-ACD5-7BB4BB5E737B}"/>
              </a:ext>
            </a:extLst>
          </p:cNvPr>
          <p:cNvSpPr/>
          <p:nvPr/>
        </p:nvSpPr>
        <p:spPr>
          <a:xfrm>
            <a:off x="839788" y="728134"/>
            <a:ext cx="9262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Explore pre-trained TensorFlow.js models</a:t>
            </a:r>
            <a:endParaRPr lang="en-US" altLang="ko-KR" sz="3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841CDC-8133-4233-B5A5-C8A066A16470}"/>
              </a:ext>
            </a:extLst>
          </p:cNvPr>
          <p:cNvSpPr/>
          <p:nvPr/>
        </p:nvSpPr>
        <p:spPr>
          <a:xfrm>
            <a:off x="246380" y="5357447"/>
            <a:ext cx="12058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hlinkClick r:id="rId3"/>
              </a:rPr>
              <a:t>https://www.tensorflow.org/guide/keras/transfer_learning?hl=ko</a:t>
            </a:r>
            <a:endParaRPr lang="ko-KR" alt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D860A0-8BB9-4ACA-8311-5030766E5E93}"/>
              </a:ext>
            </a:extLst>
          </p:cNvPr>
          <p:cNvSpPr/>
          <p:nvPr/>
        </p:nvSpPr>
        <p:spPr>
          <a:xfrm>
            <a:off x="839788" y="4013732"/>
            <a:ext cx="7074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Transfer learning &amp; fine-tuning</a:t>
            </a:r>
          </a:p>
        </p:txBody>
      </p:sp>
    </p:spTree>
    <p:extLst>
      <p:ext uri="{BB962C8B-B14F-4D97-AF65-F5344CB8AC3E}">
        <p14:creationId xmlns:p14="http://schemas.microsoft.com/office/powerpoint/2010/main" val="56828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955432-1D38-4184-A592-67F2C2CD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7D249-1669-4759-ACAE-C55EE1583EDB}"/>
              </a:ext>
            </a:extLst>
          </p:cNvPr>
          <p:cNvSpPr txBox="1"/>
          <p:nvPr/>
        </p:nvSpPr>
        <p:spPr>
          <a:xfrm>
            <a:off x="651510" y="466127"/>
            <a:ext cx="11647170" cy="4228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과정 목표</a:t>
            </a:r>
            <a:endParaRPr lang="en-US" altLang="ko-KR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★</a:t>
            </a:r>
            <a:r>
              <a:rPr lang="ko-KR" altLang="en-US" sz="2800" b="1" dirty="0"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머신러닝 활용을 위한 모델구축 및 요소기술에 대한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기본지식 습득</a:t>
            </a:r>
            <a:endParaRPr lang="en-US" altLang="ko-K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>
              <a:lnSpc>
                <a:spcPct val="150000"/>
              </a:lnSpc>
            </a:pP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분석 대상 데이터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텍스트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영상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및 </a:t>
            </a:r>
            <a:r>
              <a:rPr lang="ko-KR" alt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소리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특성이해 및 분석 방법</a:t>
            </a:r>
            <a:endParaRPr lang="en-US" altLang="ko-K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>
              <a:lnSpc>
                <a:spcPct val="150000"/>
              </a:lnSpc>
            </a:pP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머신러닝 학습모델 구축과 다양한 알고리즘 이해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>
              <a:lnSpc>
                <a:spcPct val="150000"/>
              </a:lnSpc>
            </a:pP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머신러닝의 </a:t>
            </a:r>
            <a:r>
              <a:rPr lang="ko-KR" alt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활용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및 향후과제</a:t>
            </a:r>
          </a:p>
        </p:txBody>
      </p:sp>
    </p:spTree>
    <p:extLst>
      <p:ext uri="{BB962C8B-B14F-4D97-AF65-F5344CB8AC3E}">
        <p14:creationId xmlns:p14="http://schemas.microsoft.com/office/powerpoint/2010/main" val="3232639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CD91AF-1E41-482D-A2B1-FEEBD27B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C844C9-208C-4836-A0FA-10540BC3C5CB}"/>
              </a:ext>
            </a:extLst>
          </p:cNvPr>
          <p:cNvSpPr/>
          <p:nvPr/>
        </p:nvSpPr>
        <p:spPr>
          <a:xfrm>
            <a:off x="4671327" y="6190444"/>
            <a:ext cx="2515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https://editor.p5js.org/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C1649-EC36-4A5A-8A85-7D45D8A750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00" t="8294" r="3892" b="3143"/>
          <a:stretch/>
        </p:blipFill>
        <p:spPr>
          <a:xfrm>
            <a:off x="2136817" y="584200"/>
            <a:ext cx="7918365" cy="48258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10303B-0BE5-4E0F-AA37-F90CFB2B3984}"/>
              </a:ext>
            </a:extLst>
          </p:cNvPr>
          <p:cNvSpPr/>
          <p:nvPr/>
        </p:nvSpPr>
        <p:spPr>
          <a:xfrm>
            <a:off x="4372464" y="5698555"/>
            <a:ext cx="3112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https://p5js.org/get-started/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016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7D00EE-1278-4D69-B98F-1443D0E5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04830C-D38F-4975-8245-AF943805CB62}"/>
              </a:ext>
            </a:extLst>
          </p:cNvPr>
          <p:cNvSpPr txBox="1"/>
          <p:nvPr/>
        </p:nvSpPr>
        <p:spPr>
          <a:xfrm>
            <a:off x="948266" y="584200"/>
            <a:ext cx="67300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P5.js Examples</a:t>
            </a:r>
          </a:p>
          <a:p>
            <a:endParaRPr lang="en-US" altLang="ko-KR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altLang="ko-KR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altLang="ko-KR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https://editor.p5js.org/p5/sketches</a:t>
            </a:r>
            <a:endParaRPr lang="en-US" altLang="ko-KR" dirty="0">
              <a:solidFill>
                <a:srgbClr val="0563C1"/>
              </a:solidFill>
            </a:endParaRPr>
          </a:p>
          <a:p>
            <a:endParaRPr lang="en-US" altLang="ko-KR" dirty="0">
              <a:solidFill>
                <a:srgbClr val="0563C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rgbClr val="0563C1"/>
                </a:solidFill>
              </a:rPr>
              <a:t>Log In </a:t>
            </a:r>
            <a:r>
              <a:rPr lang="ko-KR" altLang="en-US" dirty="0">
                <a:solidFill>
                  <a:srgbClr val="0563C1"/>
                </a:solidFill>
              </a:rPr>
              <a:t>필수</a:t>
            </a:r>
            <a:endParaRPr lang="en-US" altLang="ko-KR" dirty="0">
              <a:solidFill>
                <a:srgbClr val="0563C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solidFill>
                <a:srgbClr val="0563C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solidFill>
                <a:srgbClr val="0563C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solidFill>
                <a:srgbClr val="0563C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solidFill>
                <a:srgbClr val="0563C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solidFill>
                <a:srgbClr val="0563C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solidFill>
                <a:srgbClr val="0563C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https://learn.ml5js.org/docs/#/reference/image-classifier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078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B92DA-C1F2-44E3-9B40-79108A9E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DDB33E-83BA-4755-B06D-697F8FD8D13B}"/>
              </a:ext>
            </a:extLst>
          </p:cNvPr>
          <p:cNvSpPr/>
          <p:nvPr/>
        </p:nvSpPr>
        <p:spPr>
          <a:xfrm>
            <a:off x="2223122" y="2619341"/>
            <a:ext cx="8052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hlinkClick r:id="rId2"/>
              </a:rPr>
              <a:t>https://www.tensorflow.org/js/tutorials?hl=ko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43940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4C23E0-2425-4686-9E0F-2E83B3E9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36194-9786-4222-93E7-442488A1B436}"/>
              </a:ext>
            </a:extLst>
          </p:cNvPr>
          <p:cNvSpPr txBox="1"/>
          <p:nvPr/>
        </p:nvSpPr>
        <p:spPr>
          <a:xfrm>
            <a:off x="1354666" y="1140178"/>
            <a:ext cx="948266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1,000 Image Classes</a:t>
            </a:r>
          </a:p>
          <a:p>
            <a:endParaRPr lang="en-US" altLang="ko-KR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altLang="ko-KR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https://github.com/ml5js/ml5-library/blob/development/src/utils/IMAGENET_CLASSES.js</a:t>
            </a:r>
            <a:endParaRPr lang="en-US" altLang="ko-KR" dirty="0">
              <a:solidFill>
                <a:srgbClr val="0563C1"/>
              </a:solidFill>
            </a:endParaRPr>
          </a:p>
          <a:p>
            <a:endParaRPr lang="en-US" altLang="ko-KR" dirty="0">
              <a:solidFill>
                <a:srgbClr val="0563C1"/>
              </a:solidFill>
            </a:endParaRPr>
          </a:p>
          <a:p>
            <a:endParaRPr lang="en-US" altLang="ko-KR" dirty="0">
              <a:solidFill>
                <a:srgbClr val="0563C1"/>
              </a:solidFill>
            </a:endParaRPr>
          </a:p>
          <a:p>
            <a:endParaRPr lang="en-US" altLang="ko-KR" dirty="0">
              <a:solidFill>
                <a:srgbClr val="0563C1"/>
              </a:solidFill>
            </a:endParaRPr>
          </a:p>
          <a:p>
            <a:endParaRPr lang="en-US" altLang="ko-KR" dirty="0">
              <a:solidFill>
                <a:srgbClr val="0563C1"/>
              </a:solidFill>
            </a:endParaRPr>
          </a:p>
          <a:p>
            <a:endParaRPr lang="en-US" altLang="ko-KR" dirty="0">
              <a:solidFill>
                <a:srgbClr val="0563C1"/>
              </a:solidFill>
            </a:endParaRPr>
          </a:p>
          <a:p>
            <a:endParaRPr lang="en-US" altLang="ko-KR" dirty="0">
              <a:solidFill>
                <a:srgbClr val="0563C1"/>
              </a:solidFill>
            </a:endParaRPr>
          </a:p>
          <a:p>
            <a:endParaRPr lang="en-US" altLang="ko-KR" dirty="0">
              <a:solidFill>
                <a:srgbClr val="0563C1"/>
              </a:solidFill>
            </a:endParaRPr>
          </a:p>
          <a:p>
            <a:endParaRPr lang="en-US" altLang="ko-KR" dirty="0">
              <a:solidFill>
                <a:srgbClr val="0563C1"/>
              </a:solidFill>
            </a:endParaRPr>
          </a:p>
          <a:p>
            <a:r>
              <a:rPr lang="en-US" altLang="ko-KR" dirty="0">
                <a:hlinkClick r:id="rId3"/>
              </a:rPr>
              <a:t>http://www.image-net.org/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5C8C1-164A-47D7-AE3C-F92C82F73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26" y="3766784"/>
            <a:ext cx="3632052" cy="50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16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8D89C2-88BB-43D3-A9B7-5B4FD335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A98B51-453D-45F3-B0AB-09EE64E4BE3F}"/>
              </a:ext>
            </a:extLst>
          </p:cNvPr>
          <p:cNvSpPr/>
          <p:nvPr/>
        </p:nvSpPr>
        <p:spPr>
          <a:xfrm>
            <a:off x="912675" y="816372"/>
            <a:ext cx="9819355" cy="55399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Pre-Trained Models</a:t>
            </a:r>
          </a:p>
          <a:p>
            <a:endParaRPr lang="en-US" altLang="ko-KR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following image classification models (with weights trained on ImageNet) are available:</a:t>
            </a:r>
          </a:p>
          <a:p>
            <a:endParaRPr lang="en-US" altLang="ko-KR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Xception</a:t>
            </a:r>
            <a:endParaRPr lang="en-US" altLang="ko-KR" sz="1400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VGG16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VGG19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ResNet50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InceptionV3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InceptionResNetV2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MobileNet</a:t>
            </a:r>
            <a:endParaRPr lang="en-US" altLang="ko-KR" sz="1400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MobileNetV2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DenseNet</a:t>
            </a:r>
            <a:endParaRPr lang="en-US" altLang="ko-KR" sz="1400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NASNet</a:t>
            </a:r>
            <a:endParaRPr lang="en-US" altLang="ko-KR" sz="1400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altLang="ko-KR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altLang="ko-KR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https://keras.rstudio.com/articles/applications.html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959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47E61-7D4E-4450-A9FC-1ACF6FBC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A905FC-22A3-4ED9-AE2E-DA19BCB3726D}"/>
              </a:ext>
            </a:extLst>
          </p:cNvPr>
          <p:cNvSpPr/>
          <p:nvPr/>
        </p:nvSpPr>
        <p:spPr>
          <a:xfrm>
            <a:off x="839788" y="1490512"/>
            <a:ext cx="5360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https://github.com/ml5js/ml5-boilerplate/releases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59E8D-FBF9-4CD4-A087-7F0DEA27943A}"/>
              </a:ext>
            </a:extLst>
          </p:cNvPr>
          <p:cNvSpPr/>
          <p:nvPr/>
        </p:nvSpPr>
        <p:spPr>
          <a:xfrm>
            <a:off x="853643" y="584200"/>
            <a:ext cx="3333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 (ML5.js Template)</a:t>
            </a:r>
          </a:p>
        </p:txBody>
      </p:sp>
    </p:spTree>
    <p:extLst>
      <p:ext uri="{BB962C8B-B14F-4D97-AF65-F5344CB8AC3E}">
        <p14:creationId xmlns:p14="http://schemas.microsoft.com/office/powerpoint/2010/main" val="4087697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CD5910-49A5-46D0-8BE4-9D707F765D41}"/>
              </a:ext>
            </a:extLst>
          </p:cNvPr>
          <p:cNvSpPr txBox="1"/>
          <p:nvPr/>
        </p:nvSpPr>
        <p:spPr>
          <a:xfrm>
            <a:off x="405320" y="500217"/>
            <a:ext cx="5194379" cy="61616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US" altLang="ko-KR" sz="3300" b="1" dirty="0">
                <a:solidFill>
                  <a:srgbClr val="002060"/>
                </a:solidFill>
              </a:rPr>
              <a:t>RPA</a:t>
            </a:r>
            <a:r>
              <a:rPr lang="ko-KR" altLang="en-US" sz="3300" b="1" dirty="0">
                <a:solidFill>
                  <a:srgbClr val="002060"/>
                </a:solidFill>
              </a:rPr>
              <a:t>와 </a:t>
            </a:r>
            <a:r>
              <a:rPr lang="en-US" altLang="ko-KR" sz="3300" b="1" dirty="0">
                <a:solidFill>
                  <a:srgbClr val="002060"/>
                </a:solidFill>
              </a:rPr>
              <a:t>Machine Learning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7E9477-CDC2-44B7-9BD7-81E8958581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74" b="29298"/>
          <a:stretch/>
        </p:blipFill>
        <p:spPr>
          <a:xfrm>
            <a:off x="10096052" y="341615"/>
            <a:ext cx="1690628" cy="774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E94508-F3FF-44A2-88BA-7768EE685944}"/>
              </a:ext>
            </a:extLst>
          </p:cNvPr>
          <p:cNvSpPr txBox="1"/>
          <p:nvPr/>
        </p:nvSpPr>
        <p:spPr>
          <a:xfrm>
            <a:off x="2210590" y="1803190"/>
            <a:ext cx="6983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</a:t>
            </a:r>
            <a:r>
              <a:rPr lang="ko-KR" alt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손과 발</a:t>
            </a:r>
            <a:r>
              <a:rPr lang="en-US" altLang="ko-KR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Machine Learning</a:t>
            </a:r>
            <a:r>
              <a:rPr lang="ko-KR" alt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머리</a:t>
            </a:r>
            <a:endParaRPr lang="en-US" altLang="ko-KR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282752-5A8C-41AD-B357-6281DC6C52FB}"/>
              </a:ext>
            </a:extLst>
          </p:cNvPr>
          <p:cNvSpPr/>
          <p:nvPr/>
        </p:nvSpPr>
        <p:spPr>
          <a:xfrm>
            <a:off x="375380" y="4259246"/>
            <a:ext cx="11441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와 </a:t>
            </a:r>
            <a:r>
              <a:rPr lang="en-US" altLang="ko-KR" dirty="0"/>
              <a:t>AI</a:t>
            </a:r>
            <a:r>
              <a:rPr lang="ko-KR" altLang="en-US" dirty="0"/>
              <a:t>를 지원하는 기술</a:t>
            </a:r>
            <a:r>
              <a:rPr lang="en-US" altLang="ko-KR" dirty="0"/>
              <a:t>(RPA,</a:t>
            </a:r>
            <a:r>
              <a:rPr lang="ko-KR" altLang="en-US" dirty="0"/>
              <a:t>머신러닝</a:t>
            </a:r>
            <a:r>
              <a:rPr lang="en-US" altLang="ko-KR" dirty="0"/>
              <a:t>,NLP)</a:t>
            </a:r>
            <a:r>
              <a:rPr lang="ko-KR" altLang="en-US" dirty="0"/>
              <a:t>은 실제로 의미하는 것과 다르게 인식되고 있어 많은 혼란과 오해를 가져 옵니다</a:t>
            </a:r>
            <a:r>
              <a:rPr lang="en-US" altLang="ko-KR" dirty="0"/>
              <a:t>. </a:t>
            </a:r>
            <a:r>
              <a:rPr lang="ko-KR" altLang="en-US" dirty="0"/>
              <a:t>그리고 혼돈을 초래하는 내용중 하나는 </a:t>
            </a:r>
            <a:r>
              <a:rPr lang="en-US" altLang="ko-KR" dirty="0"/>
              <a:t>AI</a:t>
            </a:r>
            <a:r>
              <a:rPr lang="ko-KR" altLang="en-US" dirty="0"/>
              <a:t>와 </a:t>
            </a:r>
            <a:r>
              <a:rPr lang="en-US" altLang="ko-KR" dirty="0"/>
              <a:t>RPA (Robotic Process Automation)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>두 기술 모두 </a:t>
            </a:r>
            <a:r>
              <a:rPr lang="en-US" altLang="ko-KR" dirty="0"/>
              <a:t>BPA (</a:t>
            </a:r>
            <a:r>
              <a:rPr lang="ko-KR" altLang="en-US" dirty="0"/>
              <a:t>비즈니스 프로세스 자동화</a:t>
            </a:r>
            <a:r>
              <a:rPr lang="en-US" altLang="ko-KR" dirty="0"/>
              <a:t>)</a:t>
            </a:r>
            <a:r>
              <a:rPr lang="ko-KR" altLang="en-US" dirty="0"/>
              <a:t>에 큰 지분을 차지하고 있지만 각각 다른 방식으로 작업을 수행합니다</a:t>
            </a:r>
            <a:r>
              <a:rPr lang="en-US" altLang="ko-KR" dirty="0"/>
              <a:t>. </a:t>
            </a:r>
            <a:r>
              <a:rPr lang="ko-KR" altLang="en-US" dirty="0"/>
              <a:t>간단히 말하자면  </a:t>
            </a:r>
            <a:r>
              <a:rPr lang="en-US" altLang="ko-KR" dirty="0"/>
              <a:t>RPA</a:t>
            </a:r>
            <a:r>
              <a:rPr lang="ko-KR" altLang="en-US" dirty="0"/>
              <a:t>를 행동하는 자로 생각하고 </a:t>
            </a:r>
            <a:r>
              <a:rPr lang="en-US" altLang="ko-KR" dirty="0"/>
              <a:t>AI</a:t>
            </a:r>
            <a:r>
              <a:rPr lang="ko-KR" altLang="en-US" dirty="0"/>
              <a:t>를 생각하는 사람으로 생각하십시오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3DDA8-6DE5-44FF-BB4D-5B8F2F81E28F}"/>
              </a:ext>
            </a:extLst>
          </p:cNvPr>
          <p:cNvSpPr txBox="1"/>
          <p:nvPr/>
        </p:nvSpPr>
        <p:spPr>
          <a:xfrm>
            <a:off x="375380" y="3672630"/>
            <a:ext cx="4481620" cy="616165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r>
              <a:rPr lang="en-US" altLang="ko-KR" sz="3300" b="1" dirty="0">
                <a:solidFill>
                  <a:srgbClr val="002060"/>
                </a:solidFill>
              </a:rPr>
              <a:t>RPA</a:t>
            </a:r>
            <a:r>
              <a:rPr lang="ko-KR" altLang="en-US" sz="3300" b="1" dirty="0">
                <a:solidFill>
                  <a:srgbClr val="002060"/>
                </a:solidFill>
              </a:rPr>
              <a:t>와 </a:t>
            </a:r>
            <a:r>
              <a:rPr lang="en-US" altLang="ko-KR" sz="3300" b="1" dirty="0">
                <a:solidFill>
                  <a:srgbClr val="002060"/>
                </a:solidFill>
              </a:rPr>
              <a:t>AI</a:t>
            </a:r>
            <a:r>
              <a:rPr lang="ko-KR" altLang="en-US" sz="3300" b="1" dirty="0">
                <a:solidFill>
                  <a:srgbClr val="002060"/>
                </a:solidFill>
              </a:rPr>
              <a:t>의 차이점은</a:t>
            </a:r>
            <a:r>
              <a:rPr lang="en-US" altLang="ko-KR" sz="3300" b="1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8B80D-542D-49FD-9E8A-599B51D2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805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35" y="0"/>
            <a:ext cx="6052185" cy="3362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3543959"/>
            <a:ext cx="5232400" cy="310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03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396595-5217-4B93-B951-14C83AA3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27F207-5100-4AD0-AD3A-D903A99E7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6" t="26908" r="16845" b="8611"/>
          <a:stretch/>
        </p:blipFill>
        <p:spPr>
          <a:xfrm>
            <a:off x="1063211" y="678825"/>
            <a:ext cx="10065577" cy="56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94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605A0D-2154-419C-88A6-B3A8409E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86CCE3-BAF2-4014-B878-6EB3C4EE3076}"/>
              </a:ext>
            </a:extLst>
          </p:cNvPr>
          <p:cNvSpPr/>
          <p:nvPr/>
        </p:nvSpPr>
        <p:spPr>
          <a:xfrm>
            <a:off x="272008" y="5987018"/>
            <a:ext cx="373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solidFill>
                  <a:srgbClr val="0B0080"/>
                </a:solidFill>
                <a:latin typeface="Arial" panose="020B0604020202020204" pitchFamily="34" charset="0"/>
                <a:hlinkClick r:id="rId2"/>
              </a:rPr>
              <a:t>Long Island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 in the summer of 1922</a:t>
            </a:r>
            <a:endParaRPr lang="ko-KR" alt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D7132E1-A0A2-4EB1-B4C6-C76165B7C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8" y="1381903"/>
            <a:ext cx="2975900" cy="4450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D4BC1-0AD2-492F-A842-379F3BA25431}"/>
              </a:ext>
            </a:extLst>
          </p:cNvPr>
          <p:cNvSpPr txBox="1"/>
          <p:nvPr/>
        </p:nvSpPr>
        <p:spPr>
          <a:xfrm>
            <a:off x="2754155" y="501650"/>
            <a:ext cx="6683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지금으로 부터 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년전 </a:t>
            </a:r>
            <a:r>
              <a:rPr lang="en-US" altLang="ko-K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Island, New York</a:t>
            </a:r>
            <a:endParaRPr lang="ko-KR" alt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4F664-DC4C-4AC1-964C-AABFCA6A8707}"/>
              </a:ext>
            </a:extLst>
          </p:cNvPr>
          <p:cNvSpPr/>
          <p:nvPr/>
        </p:nvSpPr>
        <p:spPr>
          <a:xfrm>
            <a:off x="7603608" y="2236132"/>
            <a:ext cx="4292600" cy="280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피츠 제럴드는 1920년대의 사회적 발전상과 재즈 음악</a:t>
            </a:r>
            <a:r>
              <a:rPr lang="en-US" altLang="ko-KR" sz="2000" dirty="0"/>
              <a:t>, </a:t>
            </a:r>
            <a:r>
              <a:rPr lang="ko-KR" altLang="en-US" sz="2000" dirty="0"/>
              <a:t>경제 번영</a:t>
            </a:r>
            <a:r>
              <a:rPr lang="en-US" altLang="ko-KR" sz="2000" dirty="0"/>
              <a:t>, </a:t>
            </a:r>
            <a:r>
              <a:rPr lang="ko-KR" altLang="en-US" sz="2000" dirty="0"/>
              <a:t>자유로운 관습</a:t>
            </a:r>
            <a:r>
              <a:rPr lang="en-US" altLang="ko-KR" sz="2000" dirty="0"/>
              <a:t>, </a:t>
            </a:r>
            <a:r>
              <a:rPr lang="ko-KR" altLang="en-US" sz="2000" b="1" dirty="0">
                <a:solidFill>
                  <a:srgbClr val="002060"/>
                </a:solidFill>
              </a:rPr>
              <a:t>자동차</a:t>
            </a:r>
            <a:r>
              <a:rPr lang="ko-KR" altLang="en-US" sz="2000" dirty="0"/>
              <a:t>와 같은 광범위한 주제와 개츠비 재산의 원천인 부트레그에 이르기는 이야기를 전하는 내용입니다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9" name="Picture 8" descr="A picture containing text, building, man, sitting&#10;&#10;Description automatically generated">
            <a:extLst>
              <a:ext uri="{FF2B5EF4-FFF2-40B4-BE49-F238E27FC236}">
                <a16:creationId xmlns:a16="http://schemas.microsoft.com/office/drawing/2014/main" id="{516333CC-6007-4563-B98A-E076A9DA5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448" y="1395541"/>
            <a:ext cx="3050221" cy="44366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28769C4-F844-42BD-9412-2448BE1EAC2D}"/>
              </a:ext>
            </a:extLst>
          </p:cNvPr>
          <p:cNvSpPr/>
          <p:nvPr/>
        </p:nvSpPr>
        <p:spPr>
          <a:xfrm>
            <a:off x="4232448" y="5980815"/>
            <a:ext cx="315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solidFill>
                  <a:srgbClr val="000000"/>
                </a:solidFill>
                <a:ea typeface="Arial" panose="020B0604020202020204" pitchFamily="34" charset="0"/>
              </a:rPr>
              <a:t>위대한 개츠비 (2013년 영화</a:t>
            </a:r>
            <a:r>
              <a:rPr lang="en-US" altLang="ko-KR" dirty="0">
                <a:solidFill>
                  <a:srgbClr val="000000"/>
                </a:solidFill>
                <a:ea typeface="Arial" panose="020B0604020202020204" pitchFamily="34" charset="0"/>
              </a:rPr>
              <a:t>)</a:t>
            </a:r>
            <a:endParaRPr lang="ko-KR" altLang="ko-KR" b="0" i="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06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031B66-B58A-4642-90F0-2CD7900B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FC2221-8388-48B8-B2D8-186B088A32FC}"/>
              </a:ext>
            </a:extLst>
          </p:cNvPr>
          <p:cNvSpPr/>
          <p:nvPr/>
        </p:nvSpPr>
        <p:spPr>
          <a:xfrm>
            <a:off x="681990" y="1705775"/>
            <a:ext cx="10828020" cy="4148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b="1" kern="0" dirty="0">
                <a:solidFill>
                  <a:srgbClr val="00206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 panose="020B0604020202020204" pitchFamily="34" charset="0"/>
              </a:rPr>
              <a:t>오늘날 자동차 대중화에 기여한 가장 큰 원인을 찾자면 운전의 편리성을 제공한 자동 변속기의 보편화를 꼽을 수 있겠다</a:t>
            </a:r>
            <a:r>
              <a:rPr lang="en-US" altLang="ko-KR" sz="2400" b="1" kern="0" dirty="0">
                <a:solidFill>
                  <a:srgbClr val="00206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 panose="020B0604020202020204" pitchFamily="34" charset="0"/>
              </a:rPr>
              <a:t>. </a:t>
            </a:r>
            <a:r>
              <a:rPr lang="ko-KR" altLang="en-US" sz="2400" b="1" kern="0" dirty="0">
                <a:solidFill>
                  <a:srgbClr val="00206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 panose="020B0604020202020204" pitchFamily="34" charset="0"/>
              </a:rPr>
              <a:t>자동 변속기의 보급은 운전에 필요한 손과 발의 움직임을 혁신적으로 절감시켜 주었다</a:t>
            </a:r>
            <a:r>
              <a:rPr lang="en-US" altLang="ko-KR" sz="2400" b="1" kern="0" dirty="0">
                <a:solidFill>
                  <a:srgbClr val="00206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 panose="020B0604020202020204" pitchFamily="34" charset="0"/>
              </a:rPr>
              <a:t>. </a:t>
            </a:r>
            <a:r>
              <a:rPr lang="ko-KR" altLang="en-US" sz="2400" b="1" kern="0" dirty="0">
                <a:solidFill>
                  <a:srgbClr val="00206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 panose="020B0604020202020204" pitchFamily="34" charset="0"/>
              </a:rPr>
              <a:t>이와 같은 편리성은 여성 운전자 증가로 이어지면 운전이 남성의 전유물에서 벗어나는 전환점이 되었다</a:t>
            </a:r>
            <a:r>
              <a:rPr lang="en-US" altLang="ko-KR" sz="2400" b="1" kern="0" dirty="0">
                <a:solidFill>
                  <a:srgbClr val="00206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 panose="020B0604020202020204" pitchFamily="34" charset="0"/>
              </a:rPr>
              <a:t>. </a:t>
            </a:r>
            <a:r>
              <a:rPr lang="ko-KR" altLang="en-US" sz="2400" b="1" kern="0" dirty="0">
                <a:solidFill>
                  <a:srgbClr val="00206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 panose="020B0604020202020204" pitchFamily="34" charset="0"/>
              </a:rPr>
              <a:t>더불어 자동차 시장도 크게 성장할 수 있었다</a:t>
            </a:r>
            <a:r>
              <a:rPr lang="en-US" altLang="ko-KR" sz="2400" b="1" kern="0" dirty="0">
                <a:solidFill>
                  <a:srgbClr val="00206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 panose="020B0604020202020204" pitchFamily="34" charset="0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endParaRPr lang="en-US" altLang="ko-KR" sz="2400" b="1" kern="0" dirty="0">
              <a:solidFill>
                <a:srgbClr val="002060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algn="r" fontAlgn="base">
              <a:lnSpc>
                <a:spcPct val="160000"/>
              </a:lnSpc>
            </a:pPr>
            <a:r>
              <a:rPr lang="en-US" altLang="ko-KR" sz="2400" b="1" kern="0" dirty="0">
                <a:latin typeface="맑은 고딕" panose="020B0503020000020004" pitchFamily="34" charset="-127"/>
                <a:ea typeface="맑은 고딕" panose="020B0503020000020004" pitchFamily="34" charset="-127"/>
                <a:cs typeface="Arial" panose="020B0604020202020204" pitchFamily="34" charset="0"/>
              </a:rPr>
              <a:t>- </a:t>
            </a:r>
            <a:r>
              <a:rPr lang="ko-KR" altLang="en-US" sz="2400" b="1" kern="0" dirty="0">
                <a:latin typeface="맑은 고딕" panose="020B0503020000020004" pitchFamily="34" charset="-127"/>
                <a:ea typeface="맑은 고딕" panose="020B0503020000020004" pitchFamily="34" charset="-127"/>
                <a:cs typeface="Arial" panose="020B0604020202020204" pitchFamily="34" charset="0"/>
              </a:rPr>
              <a:t>저자</a:t>
            </a:r>
            <a:r>
              <a:rPr lang="en-US" altLang="ko-KR" sz="2400" b="1" kern="0" dirty="0">
                <a:latin typeface="맑은 고딕" panose="020B0503020000020004" pitchFamily="34" charset="-127"/>
                <a:ea typeface="맑은 고딕" panose="020B0503020000020004" pitchFamily="34" charset="-127"/>
                <a:cs typeface="Arial" panose="020B0604020202020204" pitchFamily="34" charset="0"/>
              </a:rPr>
              <a:t>:  </a:t>
            </a:r>
            <a:r>
              <a:rPr lang="ko-KR" altLang="en-US" sz="2400" b="1" kern="0" dirty="0">
                <a:latin typeface="맑은 고딕" panose="020B0503020000020004" pitchFamily="34" charset="-127"/>
                <a:ea typeface="맑은 고딕" panose="020B0503020000020004" pitchFamily="34" charset="-127"/>
                <a:cs typeface="Arial" panose="020B0604020202020204" pitchFamily="34" charset="0"/>
              </a:rPr>
              <a:t>정 준 수 </a:t>
            </a:r>
            <a:r>
              <a:rPr lang="en-US" altLang="ko-KR" sz="2400" b="1" kern="0" dirty="0">
                <a:latin typeface="맑은 고딕" panose="020B0503020000020004" pitchFamily="34" charset="-127"/>
                <a:ea typeface="맑은 고딕" panose="020B0503020000020004" pitchFamily="34" charset="-127"/>
                <a:cs typeface="Arial" panose="020B0604020202020204" pitchFamily="34" charset="0"/>
              </a:rPr>
              <a:t>-</a:t>
            </a:r>
            <a:endParaRPr lang="ko-KR" altLang="en-US" sz="2400" b="1" kern="0" dirty="0">
              <a:latin typeface="맑은 고딕" panose="020B0503020000020004" pitchFamily="34" charset="-127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82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photo of a person wearing a suit and tie&#10;&#10;Description automatically generated">
            <a:extLst>
              <a:ext uri="{FF2B5EF4-FFF2-40B4-BE49-F238E27FC236}">
                <a16:creationId xmlns:a16="http://schemas.microsoft.com/office/drawing/2014/main" id="{9829B173-6D8B-4406-8B92-030756D7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4" y="0"/>
            <a:ext cx="4587831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18B856-871E-43D7-87F6-0A0B4A4B2C86}"/>
              </a:ext>
            </a:extLst>
          </p:cNvPr>
          <p:cNvSpPr/>
          <p:nvPr/>
        </p:nvSpPr>
        <p:spPr>
          <a:xfrm>
            <a:off x="5100504" y="1262862"/>
            <a:ext cx="7020192" cy="4332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373A3C"/>
                </a:solidFill>
                <a:latin typeface="Open Sans"/>
              </a:rPr>
              <a:t>프레더릭 윈즐로 테일러 </a:t>
            </a:r>
            <a:r>
              <a:rPr lang="en-US" altLang="ko-KR" b="1" dirty="0">
                <a:solidFill>
                  <a:srgbClr val="373A3C"/>
                </a:solidFill>
                <a:latin typeface="Open Sans"/>
              </a:rPr>
              <a:t>(Frederick Winslow Taylor)</a:t>
            </a:r>
          </a:p>
          <a:p>
            <a:endParaRPr lang="en-US" altLang="ko-KR" b="1" dirty="0">
              <a:solidFill>
                <a:srgbClr val="373A3C"/>
              </a:solidFill>
              <a:latin typeface="Open Sans"/>
            </a:endParaRPr>
          </a:p>
          <a:p>
            <a:r>
              <a:rPr lang="ko-KR" altLang="en-US" dirty="0">
                <a:hlinkClick r:id="rId3" tooltip="1856년"/>
              </a:rPr>
              <a:t>출생</a:t>
            </a:r>
            <a:r>
              <a:rPr lang="en-US" altLang="ko-KR" dirty="0">
                <a:hlinkClick r:id="rId3" tooltip="1856년"/>
              </a:rPr>
              <a:t>: 1856</a:t>
            </a:r>
            <a:r>
              <a:rPr lang="ko-KR" altLang="en-US" dirty="0">
                <a:hlinkClick r:id="rId3" tooltip="1856년"/>
              </a:rPr>
              <a:t>년</a:t>
            </a:r>
            <a:r>
              <a:rPr lang="ko-KR" altLang="en-US" dirty="0"/>
              <a:t> </a:t>
            </a:r>
            <a:r>
              <a:rPr lang="en-US" altLang="ko-KR" dirty="0">
                <a:hlinkClick r:id="rId4" tooltip="3월 20일"/>
              </a:rPr>
              <a:t>3</a:t>
            </a:r>
            <a:r>
              <a:rPr lang="ko-KR" altLang="en-US" dirty="0">
                <a:hlinkClick r:id="rId4" tooltip="3월 20일"/>
              </a:rPr>
              <a:t>월 </a:t>
            </a:r>
            <a:r>
              <a:rPr lang="en-US" altLang="ko-KR" dirty="0">
                <a:hlinkClick r:id="rId4" tooltip="3월 20일"/>
              </a:rPr>
              <a:t>20</a:t>
            </a:r>
            <a:r>
              <a:rPr lang="ko-KR" altLang="en-US" dirty="0">
                <a:hlinkClick r:id="rId4" tooltip="3월 20일"/>
              </a:rPr>
              <a:t>일</a:t>
            </a:r>
            <a:r>
              <a:rPr lang="en-US" altLang="ko-KR" dirty="0"/>
              <a:t>, </a:t>
            </a:r>
            <a:r>
              <a:rPr lang="ko-KR" altLang="en-US" dirty="0">
                <a:hlinkClick r:id="rId5" tooltip="미합중국"/>
              </a:rPr>
              <a:t>미국</a:t>
            </a:r>
            <a:r>
              <a:rPr lang="ko-KR" altLang="en-US" dirty="0"/>
              <a:t> </a:t>
            </a:r>
            <a:r>
              <a:rPr lang="ko-KR" altLang="en-US" dirty="0">
                <a:hlinkClick r:id="rId6" tooltip="펜실베이니아"/>
              </a:rPr>
              <a:t>펜실베이니아 주</a:t>
            </a:r>
            <a:r>
              <a:rPr lang="ko-KR" altLang="en-US" dirty="0"/>
              <a:t> </a:t>
            </a:r>
            <a:r>
              <a:rPr lang="ko-KR" altLang="en-US" dirty="0">
                <a:hlinkClick r:id="rId7" tooltip="필라델피아(미국)"/>
              </a:rPr>
              <a:t>필라델피아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프레더릭 윈즐로 테일러는 미국의 </a:t>
            </a:r>
            <a:r>
              <a:rPr lang="ko-KR" altLang="en-US" dirty="0">
                <a:hlinkClick r:id="rId8" tooltip="기술자"/>
              </a:rPr>
              <a:t>기술자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세계 최초의 </a:t>
            </a:r>
            <a:r>
              <a:rPr lang="ko-KR" altLang="en-US" dirty="0">
                <a:hlinkClick r:id="rId9" tooltip="경영컨설팅"/>
              </a:rPr>
              <a:t>경영 컨설턴트</a:t>
            </a:r>
            <a:r>
              <a:rPr lang="ko-KR" altLang="en-US" dirty="0"/>
              <a:t> 중 한 사람이기도 하다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조직의 운영</a:t>
            </a:r>
            <a:r>
              <a:rPr lang="en-US" altLang="ko-KR" dirty="0"/>
              <a:t>, </a:t>
            </a:r>
            <a:r>
              <a:rPr lang="ko-KR" altLang="en-US" dirty="0"/>
              <a:t>관리에 있어 처음으로 객관적 수치와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데이터를 도입하여 현대 </a:t>
            </a:r>
            <a:r>
              <a:rPr lang="ko-KR" altLang="en-US" dirty="0">
                <a:hlinkClick r:id="rId10" tooltip="경영학"/>
              </a:rPr>
              <a:t>경영학</a:t>
            </a:r>
            <a:r>
              <a:rPr lang="ko-KR" altLang="en-US" dirty="0"/>
              <a:t>과 </a:t>
            </a:r>
            <a:r>
              <a:rPr lang="ko-KR" altLang="en-US" dirty="0">
                <a:hlinkClick r:id="rId11" tooltip="산업공학"/>
              </a:rPr>
              <a:t>산업공학</a:t>
            </a:r>
            <a:r>
              <a:rPr lang="ko-KR" altLang="en-US" dirty="0"/>
              <a:t>의 효시가 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이론인 </a:t>
            </a:r>
            <a:r>
              <a:rPr lang="ko-KR" altLang="en-US" dirty="0">
                <a:hlinkClick r:id="rId12" tooltip="과학적 관리론"/>
              </a:rPr>
              <a:t>과학적 관리론</a:t>
            </a:r>
            <a:r>
              <a:rPr lang="ko-KR" altLang="en-US" dirty="0"/>
              <a:t>을 정립한 사람이다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대표 저서로는 </a:t>
            </a:r>
            <a:r>
              <a:rPr lang="en-US" altLang="ko-KR" dirty="0">
                <a:hlinkClick r:id="rId13" tooltip="1911년"/>
              </a:rPr>
              <a:t>1911</a:t>
            </a:r>
            <a:r>
              <a:rPr lang="ko-KR" altLang="en-US" dirty="0">
                <a:hlinkClick r:id="rId13" tooltip="1911년"/>
              </a:rPr>
              <a:t>년</a:t>
            </a:r>
            <a:r>
              <a:rPr lang="ko-KR" altLang="en-US" dirty="0"/>
              <a:t> 발표한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'</a:t>
            </a:r>
            <a:r>
              <a:rPr lang="ko-KR" altLang="en-US" dirty="0">
                <a:hlinkClick r:id="rId12" tooltip="과학적 관리론"/>
              </a:rPr>
              <a:t>과학적 관리론</a:t>
            </a:r>
            <a:r>
              <a:rPr lang="en-US" altLang="ko-KR" dirty="0"/>
              <a:t>'(</a:t>
            </a:r>
            <a:r>
              <a:rPr lang="en-US" altLang="ko-KR" i="1" dirty="0"/>
              <a:t>The principles of Scientific Management</a:t>
            </a:r>
            <a:r>
              <a:rPr lang="en-US" altLang="ko-KR" dirty="0"/>
              <a:t>)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EB6585-66A4-4AEA-ACB0-38CE6BD0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44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96CE15-DE52-4C5C-A77C-F98993E9A7AA}"/>
              </a:ext>
            </a:extLst>
          </p:cNvPr>
          <p:cNvSpPr/>
          <p:nvPr/>
        </p:nvSpPr>
        <p:spPr>
          <a:xfrm>
            <a:off x="4683760" y="1663479"/>
            <a:ext cx="7416800" cy="378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헨리 포드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2" tooltip="영어"/>
              </a:rPr>
              <a:t>영어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: Henry Ford, </a:t>
            </a:r>
            <a:r>
              <a:rPr lang="en-US" altLang="ko-KR" dirty="0">
                <a:solidFill>
                  <a:srgbClr val="0B0080"/>
                </a:solidFill>
                <a:latin typeface="Arial" panose="020B0604020202020204" pitchFamily="34" charset="0"/>
                <a:hlinkClick r:id="rId3" tooltip="1863년"/>
              </a:rPr>
              <a:t>1863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3" tooltip="1863년"/>
              </a:rPr>
              <a:t>년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altLang="ko-KR" dirty="0">
                <a:solidFill>
                  <a:srgbClr val="0B0080"/>
                </a:solidFill>
                <a:latin typeface="Arial" panose="020B0604020202020204" pitchFamily="34" charset="0"/>
                <a:hlinkClick r:id="rId4" tooltip="7월 30일"/>
              </a:rPr>
              <a:t>7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4" tooltip="7월 30일"/>
              </a:rPr>
              <a:t>월 </a:t>
            </a:r>
            <a:r>
              <a:rPr lang="en-US" altLang="ko-KR" dirty="0">
                <a:solidFill>
                  <a:srgbClr val="0B0080"/>
                </a:solidFill>
                <a:latin typeface="Arial" panose="020B0604020202020204" pitchFamily="34" charset="0"/>
                <a:hlinkClick r:id="rId4" tooltip="7월 30일"/>
              </a:rPr>
              <a:t>30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4" tooltip="7월 30일"/>
              </a:rPr>
              <a:t>일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~ </a:t>
            </a:r>
            <a:r>
              <a:rPr lang="en-US" altLang="ko-KR" dirty="0">
                <a:solidFill>
                  <a:srgbClr val="0B0080"/>
                </a:solidFill>
                <a:latin typeface="Arial" panose="020B0604020202020204" pitchFamily="34" charset="0"/>
                <a:hlinkClick r:id="rId5" tooltip="1947년"/>
              </a:rPr>
              <a:t>1947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5" tooltip="1947년"/>
              </a:rPr>
              <a:t>년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altLang="ko-KR" dirty="0">
                <a:solidFill>
                  <a:srgbClr val="0B0080"/>
                </a:solidFill>
                <a:latin typeface="Arial" panose="020B0604020202020204" pitchFamily="34" charset="0"/>
                <a:hlinkClick r:id="rId6" tooltip="4월 7일"/>
              </a:rPr>
              <a:t>4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6" tooltip="4월 7일"/>
              </a:rPr>
              <a:t>월 </a:t>
            </a:r>
            <a:r>
              <a:rPr lang="en-US" altLang="ko-KR" dirty="0">
                <a:solidFill>
                  <a:srgbClr val="0B0080"/>
                </a:solidFill>
                <a:latin typeface="Arial" panose="020B0604020202020204" pitchFamily="34" charset="0"/>
                <a:hlinkClick r:id="rId6" tooltip="4월 7일"/>
              </a:rPr>
              <a:t>7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6" tooltip="4월 7일"/>
              </a:rPr>
              <a:t>일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는 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7" tooltip="미국"/>
              </a:rPr>
              <a:t>미국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의 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8" tooltip="기술자"/>
              </a:rPr>
              <a:t>기술자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이자 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9" tooltip="기업인"/>
              </a:rPr>
              <a:t>기업인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으로 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10" tooltip="포드 모터 컴퍼니"/>
              </a:rPr>
              <a:t>포드 모터 컴퍼니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의 창설자이다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1903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년 세계 최초의 양산대중차 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11" tooltip="포드 모델 T"/>
              </a:rPr>
              <a:t>포드 모델 </a:t>
            </a:r>
            <a:r>
              <a:rPr lang="en-US" altLang="ko-KR" dirty="0">
                <a:solidFill>
                  <a:srgbClr val="0B0080"/>
                </a:solidFill>
                <a:latin typeface="Arial" panose="020B0604020202020204" pitchFamily="34" charset="0"/>
                <a:hlinkClick r:id="rId11" tooltip="포드 모델 T"/>
              </a:rPr>
              <a:t>T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의 제작을 시작하였다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 </a:t>
            </a:r>
            <a:r>
              <a:rPr lang="ko-KR" altLang="en-US" dirty="0">
                <a:solidFill>
                  <a:srgbClr val="0B0080"/>
                </a:solidFill>
                <a:latin typeface="Arial" panose="020B0604020202020204" pitchFamily="34" charset="0"/>
                <a:hlinkClick r:id="rId11" tooltip="포드 모델 T"/>
              </a:rPr>
              <a:t>포드 모델 </a:t>
            </a:r>
            <a:r>
              <a:rPr lang="en-US" altLang="ko-KR" dirty="0">
                <a:solidFill>
                  <a:srgbClr val="0B0080"/>
                </a:solidFill>
                <a:latin typeface="Arial" panose="020B0604020202020204" pitchFamily="34" charset="0"/>
                <a:hlinkClick r:id="rId11" tooltip="포드 모델 T"/>
              </a:rPr>
              <a:t>T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는 자동차의 대중화를 위해 헨리 포드가 실현한 대량 생산 방식의 자동차였다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그는 특히 경영지도원리로써 미래에 대한 공포와 과거에 대한 존경을 버릴 것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경쟁을 위주로 일하지 말 것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봉사가 이윤에 선행할 것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값싸게 제조하여 값싸게 팔 것 등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4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개의 봉사원칙을 내세웠는데 이를 </a:t>
            </a:r>
            <a:r>
              <a:rPr lang="ko-KR" altLang="en-US" dirty="0">
                <a:solidFill>
                  <a:srgbClr val="0070C0"/>
                </a:solidFill>
                <a:latin typeface="Arial" panose="020B0604020202020204" pitchFamily="34" charset="0"/>
              </a:rPr>
              <a:t>포디즘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이라 한다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1F152-B546-407B-A52A-32B77EF363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" y="844548"/>
            <a:ext cx="4241800" cy="54179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240468-14B0-4D19-A725-BBB9F172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72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E6657F-62DF-4DA6-8797-63C296C1620B}"/>
              </a:ext>
            </a:extLst>
          </p:cNvPr>
          <p:cNvSpPr/>
          <p:nvPr/>
        </p:nvSpPr>
        <p:spPr>
          <a:xfrm>
            <a:off x="292100" y="1094155"/>
            <a:ext cx="11607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Henry Ford</a:t>
            </a:r>
            <a:r>
              <a:rPr lang="en-US" altLang="ko-KR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’s Vision  </a:t>
            </a:r>
            <a:r>
              <a:rPr lang="ko-KR" alt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his goal of bringing car travel to the masses!</a:t>
            </a:r>
            <a:endParaRPr lang="en-US" altLang="ko-KR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solidFill>
                <a:srgbClr val="002060"/>
              </a:solidFill>
            </a:endParaRPr>
          </a:p>
          <a:p>
            <a:endParaRPr lang="en-US" altLang="ko-KR" sz="2400" dirty="0">
              <a:solidFill>
                <a:srgbClr val="002060"/>
              </a:solidFill>
            </a:endParaRPr>
          </a:p>
          <a:p>
            <a:r>
              <a:rPr lang="en-US" altLang="ko-K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12 hours building each car (</a:t>
            </a:r>
            <a:r>
              <a:rPr lang="en-US" altLang="ko-KR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EyeWitness</a:t>
            </a:r>
            <a:r>
              <a:rPr lang="en-US" altLang="ko-K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History, 2005).</a:t>
            </a:r>
          </a:p>
          <a:p>
            <a:r>
              <a:rPr lang="en-US" altLang="ko-K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process was very expensive and time-consuming, thus making it impossible for Ford to mass-produce his cars at affordable prices.  Ford hired management theorist </a:t>
            </a:r>
            <a:r>
              <a:rPr lang="en-US" altLang="ko-KR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Frederick Winslow Taylor </a:t>
            </a:r>
            <a:r>
              <a:rPr lang="en-US" altLang="ko-K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help map out possible solutions (The Franklin Institute).</a:t>
            </a:r>
          </a:p>
          <a:p>
            <a:endParaRPr lang="en-US" altLang="ko-K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궁극적으로 포드는 경영 이론가  </a:t>
            </a:r>
            <a:r>
              <a:rPr lang="en-US" altLang="ko-K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Frederick Winslow Taylor</a:t>
            </a:r>
            <a:r>
              <a:rPr lang="ko-KR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고용하여 가능한 솔루션 </a:t>
            </a:r>
            <a:r>
              <a:rPr lang="en-US" altLang="ko-K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프랭클린 연구소</a:t>
            </a:r>
            <a:r>
              <a:rPr lang="en-US" altLang="ko-K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찾아 보았습니다</a:t>
            </a:r>
            <a:r>
              <a:rPr lang="en-US" altLang="ko-K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76F36-435D-44BF-B0BC-52D1CDFF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818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riding on the back of a truck&#10;&#10;Description automatically generated">
            <a:extLst>
              <a:ext uri="{FF2B5EF4-FFF2-40B4-BE49-F238E27FC236}">
                <a16:creationId xmlns:a16="http://schemas.microsoft.com/office/drawing/2014/main" id="{34DFB921-BFDA-4E8F-B8B4-29E8DAF54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584" y="1208087"/>
            <a:ext cx="4876800" cy="3629025"/>
          </a:xfrm>
          <a:prstGeom prst="rect">
            <a:avLst/>
          </a:prstGeom>
        </p:spPr>
      </p:pic>
      <p:pic>
        <p:nvPicPr>
          <p:cNvPr id="7" name="Picture 6" descr="A vintage photo of a city&#10;&#10;Description automatically generated">
            <a:extLst>
              <a:ext uri="{FF2B5EF4-FFF2-40B4-BE49-F238E27FC236}">
                <a16:creationId xmlns:a16="http://schemas.microsoft.com/office/drawing/2014/main" id="{528160AC-304E-4A72-852C-BBFD60A04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6" y="1208088"/>
            <a:ext cx="5800724" cy="36290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3454FC-03CC-4266-830B-EE22DE43B67F}"/>
              </a:ext>
            </a:extLst>
          </p:cNvPr>
          <p:cNvSpPr/>
          <p:nvPr/>
        </p:nvSpPr>
        <p:spPr>
          <a:xfrm>
            <a:off x="1097280" y="5297716"/>
            <a:ext cx="995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The founder of theFord Motor Company, and sponsor of the development of the assembly line technique of mass production. The Model T was introduced on October 1, 1908.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4B2F1-4B7D-4AD8-A47F-E6C103DB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98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A617B0-AB89-4CC0-8B64-B425737DF754}"/>
              </a:ext>
            </a:extLst>
          </p:cNvPr>
          <p:cNvSpPr/>
          <p:nvPr/>
        </p:nvSpPr>
        <p:spPr>
          <a:xfrm>
            <a:off x="528320" y="612844"/>
            <a:ext cx="112674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only a few short years, Ford had managed to bring the average time of production for a Model T down to </a:t>
            </a:r>
            <a:r>
              <a:rPr lang="ko-KR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93 minutes</a:t>
            </a:r>
            <a:r>
              <a:rPr lang="ko-KR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as a consequence was able to lower the price down to </a:t>
            </a:r>
            <a:r>
              <a:rPr lang="ko-KR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$575</a:t>
            </a:r>
            <a:r>
              <a:rPr lang="ko-KR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By 1914, Ford had captured </a:t>
            </a:r>
            <a:r>
              <a:rPr lang="ko-KR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48% of the automobile market</a:t>
            </a:r>
            <a:r>
              <a:rPr lang="ko-KR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(EyeWitness to History, 2005).</a:t>
            </a:r>
            <a:br>
              <a:rPr lang="en-US" altLang="ko-K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당시 미국의 고급 자동차는 </a:t>
            </a:r>
            <a:r>
              <a:rPr lang="en-US" altLang="ko-K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2,000</a:t>
            </a:r>
            <a:r>
              <a:rPr lang="ko-KR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달러에서 </a:t>
            </a:r>
            <a:r>
              <a:rPr lang="en-US" altLang="ko-K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3,000</a:t>
            </a:r>
            <a:r>
              <a:rPr lang="ko-KR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달러 정도에 판매되고 있었는데</a:t>
            </a:r>
            <a:r>
              <a:rPr lang="en-US" altLang="ko-K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 </a:t>
            </a:r>
            <a:r>
              <a:rPr lang="en-US" altLang="ko-K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ko-KR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가격은 </a:t>
            </a:r>
            <a:r>
              <a:rPr lang="en-US" altLang="ko-K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850</a:t>
            </a:r>
            <a:r>
              <a:rPr lang="ko-KR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달러에 불과했고 이어 </a:t>
            </a:r>
            <a:r>
              <a:rPr lang="en-US" altLang="ko-K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1920</a:t>
            </a:r>
            <a:r>
              <a:rPr lang="ko-KR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년대에는 </a:t>
            </a:r>
            <a:r>
              <a:rPr lang="en-US" altLang="ko-K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r>
              <a:rPr lang="ko-KR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달러까지 떨어졌다</a:t>
            </a:r>
            <a:r>
              <a:rPr lang="en-US" altLang="ko-K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시사점</a:t>
            </a:r>
          </a:p>
          <a:p>
            <a:r>
              <a:rPr lang="ko-KR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early days of 1914, Ford raised the wages that he was paying his workers from </a:t>
            </a:r>
            <a:r>
              <a:rPr lang="ko-KR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$2.83 for a 9-hour day </a:t>
            </a:r>
            <a:r>
              <a:rPr lang="ko-KR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ko-KR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$5.00 for an 8-hour day</a:t>
            </a:r>
            <a:r>
              <a:rPr lang="ko-KR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(The Franklin Institute).</a:t>
            </a:r>
          </a:p>
          <a:p>
            <a:endParaRPr lang="ko-KR" alt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1924 the successes of Ford’s practices were obvious, after just 16 years of implementing Taylor’s scientific approach he had managed skillfully sell </a:t>
            </a:r>
            <a:r>
              <a:rPr lang="ko-KR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10 million cars</a:t>
            </a:r>
            <a:r>
              <a:rPr lang="ko-KR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(ibid).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A5F6B4-517A-4533-99D6-10817E22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654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riding on the back of a truck&#10;&#10;Description automatically generated">
            <a:extLst>
              <a:ext uri="{FF2B5EF4-FFF2-40B4-BE49-F238E27FC236}">
                <a16:creationId xmlns:a16="http://schemas.microsoft.com/office/drawing/2014/main" id="{34DFB921-BFDA-4E8F-B8B4-29E8DAF54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584" y="1208087"/>
            <a:ext cx="4876800" cy="3629025"/>
          </a:xfrm>
          <a:prstGeom prst="rect">
            <a:avLst/>
          </a:prstGeom>
        </p:spPr>
      </p:pic>
      <p:pic>
        <p:nvPicPr>
          <p:cNvPr id="7" name="Picture 6" descr="A vintage photo of a city&#10;&#10;Description automatically generated">
            <a:extLst>
              <a:ext uri="{FF2B5EF4-FFF2-40B4-BE49-F238E27FC236}">
                <a16:creationId xmlns:a16="http://schemas.microsoft.com/office/drawing/2014/main" id="{528160AC-304E-4A72-852C-BBFD60A04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6" y="1208088"/>
            <a:ext cx="5800724" cy="36290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3454FC-03CC-4266-830B-EE22DE43B67F}"/>
              </a:ext>
            </a:extLst>
          </p:cNvPr>
          <p:cNvSpPr/>
          <p:nvPr/>
        </p:nvSpPr>
        <p:spPr>
          <a:xfrm>
            <a:off x="1097280" y="5297716"/>
            <a:ext cx="995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The founder of theFord Motor Company, and sponsor of the development of the assembly line technique of mass production. The Model T was introduced on October 1, 1908.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4B2F1-4B7D-4AD8-A47F-E6C103DB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24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F6330B-DBE7-4317-B134-964848B6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4" name="Picture 3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EEF194F-4CE9-4F2B-8BF8-B4DC1319E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2902"/>
            <a:ext cx="10679665" cy="61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0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A959C9-0DA9-4717-B643-357DFB56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108C95-ECF1-4FEA-8751-DDD1A60B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016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CB27CF-09A6-4BCF-8C13-1DE9F14E8289}"/>
              </a:ext>
            </a:extLst>
          </p:cNvPr>
          <p:cNvSpPr/>
          <p:nvPr/>
        </p:nvSpPr>
        <p:spPr>
          <a:xfrm>
            <a:off x="5080000" y="1120194"/>
            <a:ext cx="6096000" cy="46176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4E4E4E"/>
                </a:solidFill>
                <a:latin typeface="Apple SD Gothic Neo"/>
              </a:rPr>
              <a:t>저자는 </a:t>
            </a:r>
            <a:r>
              <a:rPr lang="en-US" altLang="ko-KR" dirty="0">
                <a:solidFill>
                  <a:srgbClr val="4E4E4E"/>
                </a:solidFill>
                <a:latin typeface="Apple SD Gothic Neo"/>
              </a:rPr>
              <a:t>"</a:t>
            </a:r>
            <a:r>
              <a:rPr lang="ko-KR" altLang="en-US" dirty="0">
                <a:solidFill>
                  <a:srgbClr val="4E4E4E"/>
                </a:solidFill>
                <a:latin typeface="Apple SD Gothic Neo"/>
              </a:rPr>
              <a:t>이제 베조노믹스를 이해하지 않고는 미래의 산업을 전망할 수 없게 됐다</a:t>
            </a:r>
            <a:r>
              <a:rPr lang="en-US" altLang="ko-KR" dirty="0">
                <a:solidFill>
                  <a:srgbClr val="4E4E4E"/>
                </a:solidFill>
                <a:latin typeface="Apple SD Gothic Neo"/>
              </a:rPr>
              <a:t>"</a:t>
            </a:r>
            <a:r>
              <a:rPr lang="ko-KR" altLang="en-US" dirty="0">
                <a:solidFill>
                  <a:srgbClr val="4E4E4E"/>
                </a:solidFill>
                <a:latin typeface="Apple SD Gothic Neo"/>
              </a:rPr>
              <a:t>고 말하며 베조노믹스의 </a:t>
            </a:r>
            <a:r>
              <a:rPr lang="en-US" altLang="ko-KR" dirty="0">
                <a:solidFill>
                  <a:srgbClr val="4E4E4E"/>
                </a:solidFill>
                <a:latin typeface="Apple SD Gothic Neo"/>
              </a:rPr>
              <a:t>3</a:t>
            </a:r>
            <a:r>
              <a:rPr lang="ko-KR" altLang="en-US" dirty="0">
                <a:solidFill>
                  <a:srgbClr val="4E4E4E"/>
                </a:solidFill>
                <a:latin typeface="Apple SD Gothic Neo"/>
              </a:rPr>
              <a:t>대 요소로 </a:t>
            </a:r>
            <a:r>
              <a:rPr lang="en-US" altLang="ko-KR" dirty="0">
                <a:solidFill>
                  <a:srgbClr val="4E4E4E"/>
                </a:solidFill>
                <a:latin typeface="Apple SD Gothic Neo"/>
              </a:rPr>
              <a:t>'</a:t>
            </a:r>
            <a:r>
              <a:rPr lang="ko-KR" altLang="en-US" dirty="0">
                <a:solidFill>
                  <a:srgbClr val="4E4E4E"/>
                </a:solidFill>
                <a:latin typeface="Apple SD Gothic Neo"/>
              </a:rPr>
              <a:t>고객 집중</a:t>
            </a:r>
            <a:r>
              <a:rPr lang="en-US" altLang="ko-KR" dirty="0">
                <a:solidFill>
                  <a:srgbClr val="4E4E4E"/>
                </a:solidFill>
                <a:latin typeface="Apple SD Gothic Neo"/>
              </a:rPr>
              <a:t>', '</a:t>
            </a:r>
            <a:r>
              <a:rPr lang="ko-KR" altLang="en-US" dirty="0">
                <a:solidFill>
                  <a:srgbClr val="4E4E4E"/>
                </a:solidFill>
                <a:latin typeface="Apple SD Gothic Neo"/>
              </a:rPr>
              <a:t>극단적인 혁신</a:t>
            </a:r>
            <a:r>
              <a:rPr lang="en-US" altLang="ko-KR" dirty="0">
                <a:solidFill>
                  <a:srgbClr val="4E4E4E"/>
                </a:solidFill>
                <a:latin typeface="Apple SD Gothic Neo"/>
              </a:rPr>
              <a:t>', '</a:t>
            </a:r>
            <a:r>
              <a:rPr lang="ko-KR" altLang="en-US" dirty="0">
                <a:solidFill>
                  <a:srgbClr val="4E4E4E"/>
                </a:solidFill>
                <a:latin typeface="Apple SD Gothic Neo"/>
              </a:rPr>
              <a:t>장기적 시각</a:t>
            </a:r>
            <a:r>
              <a:rPr lang="en-US" altLang="ko-KR" dirty="0">
                <a:solidFill>
                  <a:srgbClr val="4E4E4E"/>
                </a:solidFill>
                <a:latin typeface="Apple SD Gothic Neo"/>
              </a:rPr>
              <a:t>'</a:t>
            </a:r>
            <a:r>
              <a:rPr lang="ko-KR" altLang="en-US" dirty="0">
                <a:solidFill>
                  <a:srgbClr val="4E4E4E"/>
                </a:solidFill>
                <a:latin typeface="Apple SD Gothic Neo"/>
              </a:rPr>
              <a:t>을 꼽았다</a:t>
            </a:r>
            <a:r>
              <a:rPr lang="en-US" altLang="ko-KR" dirty="0">
                <a:solidFill>
                  <a:srgbClr val="4E4E4E"/>
                </a:solidFill>
                <a:latin typeface="Apple SD Gothic Neo"/>
              </a:rPr>
              <a:t>. </a:t>
            </a:r>
            <a:r>
              <a:rPr lang="ko-KR" altLang="en-US" dirty="0">
                <a:solidFill>
                  <a:srgbClr val="4E4E4E"/>
                </a:solidFill>
                <a:latin typeface="Apple SD Gothic Neo"/>
              </a:rPr>
              <a:t>이를 통해 베조스는 최초로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Apple SD Gothic Neo"/>
              </a:rPr>
              <a:t>빅데이터</a:t>
            </a:r>
            <a:r>
              <a:rPr lang="ko-KR" altLang="en-US" dirty="0">
                <a:latin typeface="Apple SD Gothic Neo"/>
              </a:rPr>
              <a:t>와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Apple SD Gothic Neo"/>
              </a:rPr>
              <a:t>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Apple SD Gothic Neo"/>
              </a:rPr>
              <a:t>인공지능</a:t>
            </a:r>
            <a:r>
              <a:rPr lang="ko-KR" altLang="en-US" dirty="0">
                <a:solidFill>
                  <a:srgbClr val="4E4E4E"/>
                </a:solidFill>
                <a:latin typeface="Apple SD Gothic Neo"/>
              </a:rPr>
              <a:t>으로 움직이는 기업을 키웠다</a:t>
            </a:r>
            <a:r>
              <a:rPr lang="en-US" altLang="ko-KR" dirty="0">
                <a:solidFill>
                  <a:srgbClr val="4E4E4E"/>
                </a:solidFill>
                <a:latin typeface="Apple SD Gothic Neo"/>
              </a:rPr>
              <a:t>. </a:t>
            </a:r>
            <a:r>
              <a:rPr lang="ko-KR" altLang="en-US" dirty="0">
                <a:solidFill>
                  <a:srgbClr val="4E4E4E"/>
                </a:solidFill>
                <a:latin typeface="Apple SD Gothic Neo"/>
              </a:rPr>
              <a:t>막대한 빅데이터를 기반으로 하는 아마존의 알고리즘은 세계의 어떤 기업도 넘볼 수 없는 강력한 경쟁력이 됐다</a:t>
            </a:r>
            <a:r>
              <a:rPr lang="en-US" altLang="ko-KR" dirty="0">
                <a:solidFill>
                  <a:srgbClr val="4E4E4E"/>
                </a:solidFill>
                <a:latin typeface="Apple SD Gothic Neo"/>
              </a:rPr>
              <a:t>. </a:t>
            </a:r>
            <a:r>
              <a:rPr lang="ko-KR" altLang="en-US" dirty="0">
                <a:solidFill>
                  <a:srgbClr val="4E4E4E"/>
                </a:solidFill>
                <a:latin typeface="Apple SD Gothic Neo"/>
              </a:rPr>
              <a:t>아마존은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Apple SD Gothic Neo"/>
              </a:rPr>
              <a:t>로봇공학</a:t>
            </a:r>
            <a:r>
              <a:rPr lang="ko-KR" altLang="en-US" dirty="0">
                <a:solidFill>
                  <a:srgbClr val="4E4E4E"/>
                </a:solidFill>
                <a:latin typeface="Apple SD Gothic Neo"/>
              </a:rPr>
              <a:t>을 선도한다</a:t>
            </a:r>
            <a:r>
              <a:rPr lang="en-US" altLang="ko-KR" dirty="0">
                <a:solidFill>
                  <a:srgbClr val="4E4E4E"/>
                </a:solidFill>
                <a:latin typeface="Apple SD Gothic Neo"/>
              </a:rPr>
              <a:t>. </a:t>
            </a:r>
            <a:r>
              <a:rPr lang="ko-KR" altLang="en-US" dirty="0">
                <a:solidFill>
                  <a:srgbClr val="4E4E4E"/>
                </a:solidFill>
                <a:latin typeface="Apple SD Gothic Neo"/>
              </a:rPr>
              <a:t>이회사는 설립 이후로 </a:t>
            </a:r>
            <a:r>
              <a:rPr lang="en-US" altLang="ko-KR" dirty="0">
                <a:solidFill>
                  <a:srgbClr val="4E4E4E"/>
                </a:solidFill>
                <a:latin typeface="Apple SD Gothic Neo"/>
              </a:rPr>
              <a:t>2019</a:t>
            </a:r>
            <a:r>
              <a:rPr lang="ko-KR" altLang="en-US" dirty="0">
                <a:solidFill>
                  <a:srgbClr val="4E4E4E"/>
                </a:solidFill>
                <a:latin typeface="Apple SD Gothic Neo"/>
              </a:rPr>
              <a:t>년 까지 </a:t>
            </a:r>
            <a:r>
              <a:rPr lang="en-US" altLang="ko-KR" dirty="0">
                <a:solidFill>
                  <a:srgbClr val="4E4E4E"/>
                </a:solidFill>
                <a:latin typeface="Apple SD Gothic Neo"/>
              </a:rPr>
              <a:t>65</a:t>
            </a:r>
            <a:r>
              <a:rPr lang="ko-KR" altLang="en-US" dirty="0">
                <a:solidFill>
                  <a:srgbClr val="4E4E4E"/>
                </a:solidFill>
                <a:latin typeface="Apple SD Gothic Neo"/>
              </a:rPr>
              <a:t>만개가넘은일자리를 창출했지만</a:t>
            </a:r>
            <a:r>
              <a:rPr lang="en-US" altLang="ko-KR" dirty="0">
                <a:solidFill>
                  <a:srgbClr val="4E4E4E"/>
                </a:solidFill>
                <a:latin typeface="Apple SD Gothic Neo"/>
              </a:rPr>
              <a:t>, </a:t>
            </a:r>
            <a:r>
              <a:rPr lang="ko-KR" altLang="en-US" dirty="0">
                <a:solidFill>
                  <a:srgbClr val="4E4E4E"/>
                </a:solidFill>
                <a:latin typeface="Apple SD Gothic Neo"/>
              </a:rPr>
              <a:t>이제는 이 회사가 일으키는 자동화의 물결이 정부가 보편적 기본소득을 심각하게 고민해야 할 정도로 노동 시장을 일대 혼란에 빠뜨리게 될 것이다</a:t>
            </a:r>
            <a:r>
              <a:rPr lang="en-US" altLang="ko-KR" dirty="0">
                <a:solidFill>
                  <a:srgbClr val="4E4E4E"/>
                </a:solidFill>
                <a:latin typeface="Apple SD Gothic Neo"/>
              </a:rPr>
              <a:t>.</a:t>
            </a:r>
            <a:endParaRPr lang="ko-KR" altLang="en-US" dirty="0"/>
          </a:p>
        </p:txBody>
      </p:sp>
      <p:pic>
        <p:nvPicPr>
          <p:cNvPr id="4" name="Picture 3" descr="A screen shot of a person&#10;&#10;Description automatically generated">
            <a:extLst>
              <a:ext uri="{FF2B5EF4-FFF2-40B4-BE49-F238E27FC236}">
                <a16:creationId xmlns:a16="http://schemas.microsoft.com/office/drawing/2014/main" id="{CB7BEEF0-FBDB-45C8-8ADB-EF5E015A5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72" y="279400"/>
            <a:ext cx="4397917" cy="6299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CCBA75-D7A6-486C-9003-8A4F611F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43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E00566-F3B7-4827-9FDC-403F13DE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8FE127-F6B9-435B-8F05-A1975F74CA17}"/>
              </a:ext>
            </a:extLst>
          </p:cNvPr>
          <p:cNvSpPr/>
          <p:nvPr/>
        </p:nvSpPr>
        <p:spPr>
          <a:xfrm>
            <a:off x="818578" y="4754353"/>
            <a:ext cx="108225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https://www.youtube.com/watch?v=L1XLgPWScd8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https://www.youtube.com/watch?v=4MH7LSLK8Dk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https://www.youtube.com/watch?v=TUx-ljgB-5Q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https://roboticsandautomationnews.com/2020/01/21/amazon-now-has-200000-robots-working-in-its-warehouses/28840/</a:t>
            </a:r>
            <a:endParaRPr lang="ko-KR" altLang="en-US" dirty="0"/>
          </a:p>
        </p:txBody>
      </p:sp>
      <p:pic>
        <p:nvPicPr>
          <p:cNvPr id="5" name="Picture 4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0E0FE2C7-A0D9-4069-A1A1-D7DD5AF60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03" y="626319"/>
            <a:ext cx="4368785" cy="3727938"/>
          </a:xfrm>
          <a:prstGeom prst="rect">
            <a:avLst/>
          </a:prstGeom>
        </p:spPr>
      </p:pic>
      <p:pic>
        <p:nvPicPr>
          <p:cNvPr id="7" name="Picture 6" descr="A picture containing indoor, sitting, room, chair&#10;&#10;Description automatically generated">
            <a:extLst>
              <a:ext uri="{FF2B5EF4-FFF2-40B4-BE49-F238E27FC236}">
                <a16:creationId xmlns:a16="http://schemas.microsoft.com/office/drawing/2014/main" id="{18A8B480-0618-418E-9808-A1F447C932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171" y="626318"/>
            <a:ext cx="6620482" cy="372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5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031B66-B58A-4642-90F0-2CD7900B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6B3FE7-CB1D-4A32-9446-0FCA0B3DF7F9}"/>
              </a:ext>
            </a:extLst>
          </p:cNvPr>
          <p:cNvSpPr/>
          <p:nvPr/>
        </p:nvSpPr>
        <p:spPr>
          <a:xfrm>
            <a:off x="494109" y="2072480"/>
            <a:ext cx="112037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>
                <a:solidFill>
                  <a:srgbClr val="202124"/>
                </a:solidFill>
                <a:latin typeface="+mn-ea"/>
              </a:rPr>
              <a:t>TF</a:t>
            </a:r>
            <a:r>
              <a:rPr lang="ko-KR" altLang="en-US" sz="5400" b="1" dirty="0">
                <a:solidFill>
                  <a:srgbClr val="202124"/>
                </a:solidFill>
                <a:latin typeface="+mn-ea"/>
              </a:rPr>
              <a:t> </a:t>
            </a:r>
            <a:r>
              <a:rPr lang="en-US" altLang="ko-KR" sz="5400" b="1" dirty="0">
                <a:solidFill>
                  <a:srgbClr val="202124"/>
                </a:solidFill>
                <a:latin typeface="+mn-ea"/>
              </a:rPr>
              <a:t>1.x  TF</a:t>
            </a:r>
            <a:r>
              <a:rPr lang="ko-KR" altLang="en-US" sz="5400" b="1" dirty="0">
                <a:solidFill>
                  <a:srgbClr val="202124"/>
                </a:solidFill>
                <a:latin typeface="+mn-ea"/>
              </a:rPr>
              <a:t> </a:t>
            </a:r>
            <a:r>
              <a:rPr lang="en-US" altLang="ko-KR" sz="5400" b="1" dirty="0">
                <a:solidFill>
                  <a:srgbClr val="202124"/>
                </a:solidFill>
                <a:latin typeface="+mn-ea"/>
              </a:rPr>
              <a:t>2.0  TF.js  ML5.js  P5.js</a:t>
            </a:r>
          </a:p>
          <a:p>
            <a:r>
              <a:rPr lang="en-US" altLang="ko-KR" sz="4800" b="1" dirty="0">
                <a:solidFill>
                  <a:srgbClr val="202124"/>
                </a:solidFill>
                <a:latin typeface="+mn-ea"/>
              </a:rPr>
              <a:t>		   (</a:t>
            </a:r>
            <a:r>
              <a:rPr lang="en-US" altLang="ko-KR" sz="4800" b="1" dirty="0" err="1">
                <a:solidFill>
                  <a:srgbClr val="202124"/>
                </a:solidFill>
                <a:latin typeface="+mn-ea"/>
              </a:rPr>
              <a:t>Keras</a:t>
            </a:r>
            <a:r>
              <a:rPr lang="en-US" altLang="ko-KR" sz="4800" b="1" dirty="0">
                <a:solidFill>
                  <a:srgbClr val="202124"/>
                </a:solidFill>
                <a:latin typeface="+mn-ea"/>
              </a:rPr>
              <a:t>)</a:t>
            </a:r>
            <a:endParaRPr lang="ko-KR" altLang="en-US" sz="4800" b="1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9AA7FE5-326F-49E1-94FB-A9E9C5C819B6}"/>
              </a:ext>
            </a:extLst>
          </p:cNvPr>
          <p:cNvSpPr/>
          <p:nvPr/>
        </p:nvSpPr>
        <p:spPr>
          <a:xfrm>
            <a:off x="2731912" y="4210130"/>
            <a:ext cx="3138311" cy="961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4E87B-9500-4005-AD01-90EECAB63086}"/>
              </a:ext>
            </a:extLst>
          </p:cNvPr>
          <p:cNvSpPr txBox="1"/>
          <p:nvPr/>
        </p:nvSpPr>
        <p:spPr>
          <a:xfrm>
            <a:off x="6254044" y="4318255"/>
            <a:ext cx="4049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FFC000"/>
                </a:solidFill>
              </a:rPr>
              <a:t>Getting easier</a:t>
            </a:r>
            <a:endParaRPr lang="ko-KR" altLang="en-US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43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0D8BAB-299A-4F49-AB60-38368966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7208E0-D012-442D-8EAF-EC7B7320B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73" y="198187"/>
            <a:ext cx="9539654" cy="53730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A15C5F-0DF9-4592-93CE-3C7D1F79A86C}"/>
              </a:ext>
            </a:extLst>
          </p:cNvPr>
          <p:cNvSpPr/>
          <p:nvPr/>
        </p:nvSpPr>
        <p:spPr>
          <a:xfrm>
            <a:off x="2901085" y="5736483"/>
            <a:ext cx="54464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https://www.youtube.com/watch?v=dAXdeqcHBp4</a:t>
            </a:r>
            <a:endParaRPr lang="en-US" altLang="ko-KR" dirty="0">
              <a:hlinkClick r:id="" action="ppaction://noaction"/>
            </a:endParaRPr>
          </a:p>
          <a:p>
            <a:endParaRPr lang="en-US" altLang="ko-KR" dirty="0">
              <a:hlinkClick r:id="" action="ppaction://noaction"/>
            </a:endParaRPr>
          </a:p>
          <a:p>
            <a:r>
              <a:rPr lang="en-US" altLang="ko-KR" dirty="0">
                <a:hlinkClick r:id="" action="ppaction://noaction"/>
              </a:rPr>
              <a:t>https://www.youtube.com/watch?v=TUx-ljgB-5Q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8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ED43F6-E1C8-4C54-A09D-BAE948D3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75FC68-FCC0-4BC5-8A88-AB37F544BC54}"/>
              </a:ext>
            </a:extLst>
          </p:cNvPr>
          <p:cNvSpPr/>
          <p:nvPr/>
        </p:nvSpPr>
        <p:spPr>
          <a:xfrm>
            <a:off x="2823779" y="5807168"/>
            <a:ext cx="5259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https://www.youtube.com/watch?v=6n9ESFJTnHs</a:t>
            </a:r>
            <a:endParaRPr lang="ko-KR" altLang="en-US" dirty="0"/>
          </a:p>
        </p:txBody>
      </p:sp>
      <p:pic>
        <p:nvPicPr>
          <p:cNvPr id="7" name="Picture 6" descr="A picture containing object, car, sitting, bicycle&#10;&#10;Description automatically generated">
            <a:extLst>
              <a:ext uri="{FF2B5EF4-FFF2-40B4-BE49-F238E27FC236}">
                <a16:creationId xmlns:a16="http://schemas.microsoft.com/office/drawing/2014/main" id="{BBD6DFAA-E4C5-451A-A586-CE73AB45B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050832"/>
            <a:ext cx="7558617" cy="425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6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3725F3-4166-4C85-9117-81BD678FD4D3}"/>
              </a:ext>
            </a:extLst>
          </p:cNvPr>
          <p:cNvSpPr/>
          <p:nvPr/>
        </p:nvSpPr>
        <p:spPr>
          <a:xfrm>
            <a:off x="396240" y="645498"/>
            <a:ext cx="10271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BPM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BPM의 핵심 역량 BPM은 프로세스를 발견 (discover), 설계 (design), 적용 (deploy), 실행 (execute), 상호작용 (interact with), 운영 (operate), 최적화 (optimize) 및 분석 (analyze)하는 종합적인 역량을 의미한다. 다시 말해, Business process management는 프로세스의 전 lifecycle을 완벽히 컨트롤하는 것이다 (출처: The Emergence of Business Process Management)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4923391D-4E97-48BD-AF8F-792EF61AC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3602672"/>
            <a:ext cx="8382000" cy="10953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921909-CBA1-4498-AEDB-34AF1C06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97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3D3F7F-48AC-4A81-82C2-F48AFC9F7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505"/>
            <a:ext cx="12192000" cy="54009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7154C3-9045-49A4-ADC8-0DDE0186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59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D5FB96D-E059-4D8D-A484-AF577B50E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60" y="1636799"/>
            <a:ext cx="4602879" cy="532684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860C684-CBCD-4F0E-ABA1-E8822BB22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-50114"/>
            <a:ext cx="10668000" cy="1357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IBM Plex Sans"/>
              </a:rPr>
              <a:t>DMN and BPMN Processes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IBM Plex Sans"/>
              </a:rPr>
              <a:t>Perhaps you're thinking: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Hey, why should I use DMN anyway, I can express those rules with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FF1E00"/>
                </a:solidFill>
                <a:effectLst/>
                <a:latin typeface="Arial" panose="020B0604020202020204" pitchFamily="34" charset="0"/>
                <a:hlinkClick r:id="rId3"/>
              </a:rPr>
              <a:t>BPMN gateways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IBM Plex Sans"/>
              </a:rPr>
              <a:t>If we express the example above in BPMN, it looks like this: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402AD6-3B96-4550-93D4-B38EDCE9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714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45</a:t>
            </a:fld>
            <a:endParaRPr lang="ko-KR" altLang="en-US"/>
          </a:p>
        </p:txBody>
      </p:sp>
      <p:pic>
        <p:nvPicPr>
          <p:cNvPr id="7171" name="Picture 3" descr="C:\Users\user\Desktop\fig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505690"/>
            <a:ext cx="6807200" cy="572135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FB1306-0AEB-4BB1-BCC7-D6F367B5DB09}"/>
              </a:ext>
            </a:extLst>
          </p:cNvPr>
          <p:cNvSpPr txBox="1"/>
          <p:nvPr/>
        </p:nvSpPr>
        <p:spPr>
          <a:xfrm>
            <a:off x="1351775" y="1722470"/>
            <a:ext cx="35275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/>
              <a:t>정 준 수  </a:t>
            </a:r>
            <a:r>
              <a:rPr lang="en-US" altLang="ko-KR" sz="3200" b="1" dirty="0"/>
              <a:t>Ph.D.</a:t>
            </a:r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>
                <a:hlinkClick r:id="rId3"/>
              </a:rPr>
              <a:t>heinem@naver.com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/>
              <a:t>010-5359-3644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031B66-B58A-4642-90F0-2CD7900B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F5D6-E2BD-4133-A581-F7CDA2A5BBB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5FF815-EDF9-473D-8437-59712B84D62E}"/>
              </a:ext>
            </a:extLst>
          </p:cNvPr>
          <p:cNvSpPr/>
          <p:nvPr/>
        </p:nvSpPr>
        <p:spPr>
          <a:xfrm>
            <a:off x="2174157" y="1805827"/>
            <a:ext cx="784368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b="1" dirty="0">
                <a:solidFill>
                  <a:srgbClr val="1A73E8"/>
                </a:solidFill>
                <a:latin typeface="+mn-ea"/>
              </a:rPr>
              <a:t>Teachable Machine</a:t>
            </a:r>
            <a:endParaRPr lang="en-US" altLang="ko-KR" sz="6600" b="1" i="0" dirty="0">
              <a:solidFill>
                <a:srgbClr val="1A73E8"/>
              </a:solidFill>
              <a:effectLst/>
              <a:latin typeface="+mn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1478AB-0778-42F4-9910-187F593B4265}"/>
              </a:ext>
            </a:extLst>
          </p:cNvPr>
          <p:cNvSpPr/>
          <p:nvPr/>
        </p:nvSpPr>
        <p:spPr>
          <a:xfrm>
            <a:off x="2174157" y="5000621"/>
            <a:ext cx="81161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https://teachablemachine.withgoogle.com/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F40DB-61D4-4D37-AC8F-8EB9BA13254C}"/>
              </a:ext>
            </a:extLst>
          </p:cNvPr>
          <p:cNvSpPr txBox="1"/>
          <p:nvPr/>
        </p:nvSpPr>
        <p:spPr>
          <a:xfrm>
            <a:off x="2174157" y="3937279"/>
            <a:ext cx="6237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hlinkClick r:id="rId3"/>
              </a:rPr>
              <a:t>https://cloud.google.com/vision/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7321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1903" t="28855" r="24030" b="29398"/>
          <a:stretch>
            <a:fillRect/>
          </a:stretch>
        </p:blipFill>
        <p:spPr bwMode="auto">
          <a:xfrm>
            <a:off x="0" y="1222375"/>
            <a:ext cx="9619384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422618" y="587360"/>
            <a:ext cx="5009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Machine Learning - Training</a:t>
            </a:r>
            <a:endParaRPr lang="ko-KR" altLang="en-US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5" name="Picture 42" descr="C:\Users\user\Desktop\신라면(컵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55618" y="3152140"/>
            <a:ext cx="961073" cy="961073"/>
          </a:xfrm>
          <a:prstGeom prst="rect">
            <a:avLst/>
          </a:prstGeom>
          <a:noFill/>
        </p:spPr>
      </p:pic>
      <p:pic>
        <p:nvPicPr>
          <p:cNvPr id="6" name="Picture 33" descr="C:\Users\user\Desktop\신라면(봉지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78657" y="2653030"/>
            <a:ext cx="900113" cy="900113"/>
          </a:xfrm>
          <a:prstGeom prst="rect">
            <a:avLst/>
          </a:prstGeom>
          <a:noFill/>
        </p:spPr>
      </p:pic>
      <p:pic>
        <p:nvPicPr>
          <p:cNvPr id="7" name="Picture 29" descr="C:\Users\user\Desktop\진라면(컵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564178" y="1968500"/>
            <a:ext cx="1052513" cy="1052513"/>
          </a:xfrm>
          <a:prstGeom prst="rect">
            <a:avLst/>
          </a:prstGeom>
          <a:noFill/>
        </p:spPr>
      </p:pic>
      <p:pic>
        <p:nvPicPr>
          <p:cNvPr id="8" name="Picture 41" descr="C:\Users\user\Desktop\진라면(봉지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581198" y="3810000"/>
            <a:ext cx="873443" cy="8734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2764" y="1829729"/>
            <a:ext cx="99472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numpy</a:t>
            </a:r>
            <a:r>
              <a:rPr lang="en-US" altLang="ko-KR" dirty="0"/>
              <a:t> import exp, array, random, dot</a:t>
            </a:r>
          </a:p>
          <a:p>
            <a:r>
              <a:rPr lang="en-US" altLang="ko-KR" dirty="0" err="1"/>
              <a:t>training_set_inputs</a:t>
            </a:r>
            <a:r>
              <a:rPr lang="en-US" altLang="ko-KR" dirty="0"/>
              <a:t> = array([[0, 0, 1], [1, 1, 1], [1, 0, 1], [0, 1, 1]])</a:t>
            </a:r>
          </a:p>
          <a:p>
            <a:r>
              <a:rPr lang="en-US" altLang="ko-KR" dirty="0" err="1"/>
              <a:t>training_set_outputs</a:t>
            </a:r>
            <a:r>
              <a:rPr lang="en-US" altLang="ko-KR" dirty="0"/>
              <a:t> = array([[0, 1, 1, 0]]).T</a:t>
            </a:r>
          </a:p>
          <a:p>
            <a:r>
              <a:rPr lang="en-US" altLang="ko-KR" dirty="0" err="1"/>
              <a:t>random.seed</a:t>
            </a:r>
            <a:r>
              <a:rPr lang="en-US" altLang="ko-KR" dirty="0"/>
              <a:t>(1)</a:t>
            </a:r>
          </a:p>
          <a:p>
            <a:r>
              <a:rPr lang="en-US" altLang="ko-KR" dirty="0" err="1"/>
              <a:t>synaptic_weights</a:t>
            </a:r>
            <a:r>
              <a:rPr lang="en-US" altLang="ko-KR" dirty="0"/>
              <a:t> = 2 * </a:t>
            </a:r>
            <a:r>
              <a:rPr lang="en-US" altLang="ko-KR" dirty="0" err="1"/>
              <a:t>random.random</a:t>
            </a:r>
            <a:r>
              <a:rPr lang="en-US" altLang="ko-KR" dirty="0"/>
              <a:t>((3, 1)) - 1</a:t>
            </a:r>
          </a:p>
          <a:p>
            <a:r>
              <a:rPr lang="en-US" altLang="ko-KR" dirty="0"/>
              <a:t>for iteration in range(10000):</a:t>
            </a:r>
          </a:p>
          <a:p>
            <a:r>
              <a:rPr lang="en-US" altLang="ko-KR" dirty="0"/>
              <a:t>    output = 1 / (1 + exp(-(dot(</a:t>
            </a:r>
            <a:r>
              <a:rPr lang="en-US" altLang="ko-KR" dirty="0" err="1"/>
              <a:t>training_set_inputs</a:t>
            </a:r>
            <a:r>
              <a:rPr lang="en-US" altLang="ko-KR" dirty="0"/>
              <a:t>, </a:t>
            </a:r>
            <a:r>
              <a:rPr lang="en-US" altLang="ko-KR" dirty="0" err="1"/>
              <a:t>synaptic_weights</a:t>
            </a:r>
            <a:r>
              <a:rPr lang="en-US" altLang="ko-KR" dirty="0"/>
              <a:t>))))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synaptic_weights</a:t>
            </a:r>
            <a:r>
              <a:rPr lang="en-US" altLang="ko-KR" dirty="0"/>
              <a:t> += dot(</a:t>
            </a:r>
            <a:r>
              <a:rPr lang="en-US" altLang="ko-KR" dirty="0" err="1"/>
              <a:t>training_set_inputs.T</a:t>
            </a:r>
            <a:r>
              <a:rPr lang="en-US" altLang="ko-KR" dirty="0"/>
              <a:t>, (</a:t>
            </a:r>
            <a:r>
              <a:rPr lang="en-US" altLang="ko-KR" dirty="0" err="1"/>
              <a:t>training_set_outputs</a:t>
            </a:r>
            <a:r>
              <a:rPr lang="en-US" altLang="ko-KR" dirty="0"/>
              <a:t> - output) * output * (1 - output))</a:t>
            </a:r>
          </a:p>
          <a:p>
            <a:r>
              <a:rPr lang="en-US" altLang="ko-KR" dirty="0"/>
              <a:t>print (1 / (1 + exp(-(dot(array([1, 0, 0]), </a:t>
            </a:r>
            <a:r>
              <a:rPr lang="en-US" altLang="ko-KR" dirty="0" err="1"/>
              <a:t>synaptic_weights</a:t>
            </a:r>
            <a:r>
              <a:rPr lang="en-US" altLang="ko-KR" dirty="0"/>
              <a:t>)))))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3039" y="5295900"/>
            <a:ext cx="11325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hlinkClick r:id="rId2"/>
              </a:rPr>
              <a:t>출처</a:t>
            </a:r>
            <a:r>
              <a:rPr lang="en-US" altLang="ko-KR" sz="1600" dirty="0">
                <a:hlinkClick r:id="rId2"/>
              </a:rPr>
              <a:t>: </a:t>
            </a:r>
            <a:r>
              <a:rPr lang="en-US" sz="1600" dirty="0">
                <a:hlinkClick r:id="rId2"/>
              </a:rPr>
              <a:t>https://medium.com/technology-invention-and-more/how-to-build-a-simple-neural-network-in-9-lines-of-python-code-cc8f23647ca1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50041F6-4704-41EE-9AAF-106A60D01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562" y="0"/>
            <a:ext cx="4784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3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7305" y="750420"/>
            <a:ext cx="1033488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+mn-ea"/>
              </a:rPr>
              <a:t>예측 분석 응용</a:t>
            </a:r>
            <a:r>
              <a:rPr lang="en-US" altLang="ko-KR" sz="3200" b="1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+mn-ea"/>
              </a:rPr>
              <a:t>: </a:t>
            </a:r>
            <a:r>
              <a:rPr lang="ko-KR" altLang="en-US" sz="3200" b="1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+mn-ea"/>
              </a:rPr>
              <a:t>이탈 모델링으로 고객 이탈 방지하기</a:t>
            </a:r>
            <a:endParaRPr lang="en-US" altLang="ko-KR" sz="3200" b="1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+mn-ea"/>
            </a:endParaRPr>
          </a:p>
          <a:p>
            <a:endParaRPr lang="en-US" altLang="ko-KR" b="1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+mn-ea"/>
            </a:endParaRPr>
          </a:p>
          <a:p>
            <a:endParaRPr lang="en-US" altLang="ko-KR" dirty="0"/>
          </a:p>
          <a:p>
            <a:pPr marL="514350" indent="-514350">
              <a:buAutoNum type="arabicPlain"/>
            </a:pPr>
            <a:r>
              <a:rPr lang="ko-KR" altLang="en-US" sz="2800" b="1" dirty="0">
                <a:latin typeface="+mn-ea"/>
              </a:rPr>
              <a:t>무엇을 예측하는가</a:t>
            </a:r>
            <a:r>
              <a:rPr lang="en-US" altLang="ko-KR" sz="2800" b="1" dirty="0">
                <a:latin typeface="+mn-ea"/>
              </a:rPr>
              <a:t>?</a:t>
            </a:r>
          </a:p>
          <a:p>
            <a:pPr marL="514350" indent="-514350">
              <a:buAutoNum type="arabicPlain"/>
            </a:pPr>
            <a:endParaRPr lang="en-US" altLang="ko-KR" sz="2800" b="1" dirty="0">
              <a:latin typeface="+mn-ea"/>
            </a:endParaRPr>
          </a:p>
          <a:p>
            <a:pPr marL="514350" indent="-514350"/>
            <a:r>
              <a:rPr lang="en-US" altLang="ko-KR" sz="2800" b="1" dirty="0">
                <a:latin typeface="+mn-ea"/>
              </a:rPr>
              <a:t>    </a:t>
            </a:r>
            <a:r>
              <a:rPr lang="ko-KR" altLang="en-US" sz="2800" b="1" dirty="0">
                <a:latin typeface="+mn-ea"/>
              </a:rPr>
              <a:t>어느 고객이 떠나갈 것인가</a:t>
            </a:r>
            <a:r>
              <a:rPr lang="en-US" altLang="ko-KR" sz="2800" b="1" dirty="0">
                <a:latin typeface="+mn-ea"/>
              </a:rPr>
              <a:t>.</a:t>
            </a:r>
          </a:p>
          <a:p>
            <a:endParaRPr lang="en-US" altLang="ko-KR" sz="2800" b="1" dirty="0">
              <a:latin typeface="+mn-ea"/>
            </a:endParaRPr>
          </a:p>
          <a:p>
            <a:endParaRPr lang="en-US" altLang="ko-KR" sz="2800" b="1" dirty="0">
              <a:latin typeface="+mn-ea"/>
            </a:endParaRPr>
          </a:p>
          <a:p>
            <a:pPr marL="514350" indent="-514350">
              <a:buAutoNum type="arabicPlain" startAt="2"/>
            </a:pPr>
            <a:r>
              <a:rPr lang="ko-KR" altLang="en-US" sz="2800" b="1" dirty="0">
                <a:latin typeface="+mn-ea"/>
              </a:rPr>
              <a:t>무엇을 할 것인가</a:t>
            </a:r>
            <a:r>
              <a:rPr lang="en-US" altLang="ko-KR" sz="2800" b="1" dirty="0">
                <a:latin typeface="+mn-ea"/>
              </a:rPr>
              <a:t>?</a:t>
            </a:r>
          </a:p>
          <a:p>
            <a:pPr marL="514350" indent="-514350">
              <a:buAutoNum type="arabicPlain" startAt="2"/>
            </a:pPr>
            <a:endParaRPr lang="en-US" altLang="ko-KR" sz="2800" b="1" dirty="0">
              <a:latin typeface="+mn-ea"/>
            </a:endParaRPr>
          </a:p>
          <a:p>
            <a:pPr marL="514350" indent="-514350"/>
            <a:r>
              <a:rPr lang="en-US" altLang="ko-KR" sz="2800" b="1" dirty="0">
                <a:latin typeface="+mn-ea"/>
              </a:rPr>
              <a:t>	</a:t>
            </a:r>
            <a:r>
              <a:rPr lang="ko-KR" altLang="en-US" sz="2800" b="1" dirty="0">
                <a:latin typeface="+mn-ea"/>
              </a:rPr>
              <a:t>떠날 위기에 있는 고객들을 타깃으로 한 고객 유지 마케팅을</a:t>
            </a:r>
            <a:endParaRPr lang="en-US" altLang="ko-KR" sz="2800" b="1" dirty="0">
              <a:latin typeface="+mn-ea"/>
            </a:endParaRPr>
          </a:p>
          <a:p>
            <a:pPr marL="514350" indent="-514350"/>
            <a:r>
              <a:rPr lang="en-US" altLang="ko-KR" sz="2800" b="1" dirty="0">
                <a:latin typeface="+mn-ea"/>
              </a:rPr>
              <a:t>	</a:t>
            </a:r>
            <a:r>
              <a:rPr lang="ko-KR" altLang="en-US" sz="2800" b="1" dirty="0">
                <a:latin typeface="+mn-ea"/>
              </a:rPr>
              <a:t>수행한다</a:t>
            </a:r>
            <a:r>
              <a:rPr lang="en-US" altLang="ko-KR" sz="2800" b="1" dirty="0">
                <a:latin typeface="+mn-ea"/>
              </a:rPr>
              <a:t>.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3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7527" y="6337300"/>
            <a:ext cx="2743200" cy="365125"/>
          </a:xfrm>
        </p:spPr>
        <p:txBody>
          <a:bodyPr/>
          <a:lstStyle/>
          <a:p>
            <a:fld id="{0B007484-FA8A-449B-AD0E-7AD0D6FA48F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1865</Words>
  <Application>Microsoft Office PowerPoint</Application>
  <PresentationFormat>Widescreen</PresentationFormat>
  <Paragraphs>301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Apple SD Gothic Neo</vt:lpstr>
      <vt:lpstr>맑은 고딕</vt:lpstr>
      <vt:lpstr>Open Sans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 JoonSoo</dc:creator>
  <cp:lastModifiedBy>Jeong JoonSoo</cp:lastModifiedBy>
  <cp:revision>28</cp:revision>
  <dcterms:created xsi:type="dcterms:W3CDTF">2020-07-26T02:35:12Z</dcterms:created>
  <dcterms:modified xsi:type="dcterms:W3CDTF">2020-07-31T23:35:30Z</dcterms:modified>
</cp:coreProperties>
</file>