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911" r:id="rId3"/>
    <p:sldId id="912" r:id="rId4"/>
    <p:sldId id="913" r:id="rId5"/>
    <p:sldId id="557" r:id="rId6"/>
    <p:sldId id="873" r:id="rId7"/>
    <p:sldId id="933" r:id="rId8"/>
    <p:sldId id="934" r:id="rId9"/>
    <p:sldId id="935" r:id="rId10"/>
    <p:sldId id="936" r:id="rId11"/>
    <p:sldId id="937" r:id="rId12"/>
    <p:sldId id="897" r:id="rId13"/>
    <p:sldId id="898" r:id="rId14"/>
    <p:sldId id="903" r:id="rId15"/>
    <p:sldId id="901" r:id="rId16"/>
    <p:sldId id="902" r:id="rId17"/>
    <p:sldId id="688" r:id="rId18"/>
    <p:sldId id="900" r:id="rId19"/>
    <p:sldId id="687" r:id="rId20"/>
    <p:sldId id="689" r:id="rId21"/>
    <p:sldId id="690" r:id="rId22"/>
    <p:sldId id="6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 varScale="1">
        <p:scale>
          <a:sx n="104" d="100"/>
          <a:sy n="104" d="100"/>
        </p:scale>
        <p:origin x="816" y="108"/>
      </p:cViewPr>
      <p:guideLst>
        <p:guide orient="horz" pos="368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12DEC-3329-4854-8BCD-9E062C5A9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17624-3F9D-4BCB-A1B9-35988D6AC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AC71-5779-4749-B8D8-7BFCD0CDE9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8754F-C2B5-4DCA-AEB1-364DD773B1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141C-E957-4118-AAB0-6BA5EDFD5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8F97-A6CD-4F83-9EB9-071F48FC4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DD250-C016-4519-804F-16A904144AFD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B3C8-F492-438E-81A3-466D2CCB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3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04F-9080-41AF-9CAA-5EDFAD4F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168C-F727-4335-91C2-C9C1EDD5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EFA-7317-4472-B0C0-D9531C5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021F-1C2F-40D1-A232-1150F285A55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05C-B6DD-424B-9652-7770751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12A2-7CC6-43D4-8F14-4E76C26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CF90-F249-406D-BEF9-E29DA2A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1D55-B9F6-4ADC-8344-EF96DF59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D52-AA68-4F0F-B2EC-75451AD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6EB3-2C91-43F4-8049-6BE007AE883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D92A-F5CC-4440-B5AC-070B7B0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B1CB-0FAE-4A0F-873E-C583256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EFD3-8292-462B-AADE-077E48469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CC2D-24FE-43E4-B365-B3BCD56E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D887-4365-4563-86E4-82457DC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B5A5-1B57-4012-83E4-EC48D793A330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042F-4CC4-4526-9017-E87F248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5C59-ACEB-4B65-9215-F3DCD08D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80A5-C1E8-42C9-B977-7FAE6634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0BDE-06AE-4053-B5AC-BFD04BB3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48E8-465F-4007-A441-C81BA4D2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8E6-DC9A-4931-85A5-6FF47DB6EC6D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C66-2416-486D-AE41-EC13F1ED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132-D995-4B95-96EE-5E888B2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6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641-FB46-4D63-8B25-C77F8384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0F0E-D3B4-4B87-B1F3-398882FF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D2C-3887-4DBC-8FF8-18DB325B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66F-0A51-45FB-9F83-3A7E4A769BF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327A-3CBA-4C0F-BBC5-FE6643D2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FA5E-230C-4030-BFCE-644708C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1B4-52DE-4438-A07E-015B41A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58D7-CA03-4A4C-80F8-53BCA524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2E8F9-364B-43CE-ABD7-D2AC37C9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75A3-C618-4A41-AF3A-8D85C9F4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E7AF-251A-429D-9CDB-61A7ABD8D47F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1814-2653-4819-A3D4-C2DB446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7DF8-B7F4-4080-AA51-CDBA8EF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13C-D156-4F1F-B4D2-332BD8AE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C58F-CDE5-4A8B-BCDA-0BD87600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850C-A544-49B8-8F7A-1F5D824E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9BEF-5356-4D22-89ED-AF41B2B2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1272-22F0-40FE-9C54-73340D8A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FB542-098D-476C-BF8D-AC257AC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D0D6-0FEE-4C31-8D0C-DA3C50FC1189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CE26-A44F-417E-B520-F11F5E6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C818A-E886-4435-BD31-A554DBE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1959-CA29-44A6-83AE-AA784BF2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6A8B-B5CC-406A-BE31-5E9C2F7C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AE7D-A9BC-4102-98AB-365D3083DD52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5394-E013-4D00-A959-791F09C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70C1-5307-47C7-BD11-231B304E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1387C-0E7D-4338-B462-88C6CCEE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7FFB-6BBF-431E-AB63-6FCB685B0EFC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B602-9C6E-4CC5-ACB3-B87E5C26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DE61-7AAE-439E-A181-AC3CABE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6ED6-A731-4D94-8C1D-F5BAD68C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6DE7-9569-4186-A4D7-BE681D6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74EF-72F3-4298-8D0D-6D1E2FD9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F10D-38A4-4838-987F-E6480302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762E-4577-4F55-BB86-523CF0291E8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9637-5368-43AF-8E50-CAAFE9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78E9-0E06-45E7-AAB7-120146A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1D2-ADD7-41FE-86AE-FBE500BD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C1BA4-6B3A-4E43-B9B3-87A7ADE7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088D4-EAF1-4A95-BF67-6FC6537C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BCB2-5230-46F2-B0CD-8085ACED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5EF1-DE32-41B9-A3C8-95369D82749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590E-0BAF-40BF-BBC9-5053CB1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0928-B414-4097-BA11-D2E4EC8D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3594-B6F0-44DF-98DC-FC62B89B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43B9-4E10-40A4-88B8-76F92E52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1FCB-DB7B-4044-AEC5-6FF4C52CB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1DE1-F4F8-44AC-A568-3DDB3E2DC66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EEE5-5FD4-438C-AA8C-7A4B0869C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BF63-35A8-4B07-9DA8-67269CF4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urohive.io/en/popular-networks/vgg16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aghakot/keras-resne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sfer-Learning-with-Python/handson-Code/blob/master/Chapter05/practice_chapter5.ipynb" TargetMode="External"/><Relationship Id="rId2" Type="http://schemas.openxmlformats.org/officeDocument/2006/relationships/hyperlink" Target="https://wikibook.co.kr/transfer-learning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codataset.org/" TargetMode="External"/><Relationship Id="rId2" Type="http://schemas.openxmlformats.org/officeDocument/2006/relationships/hyperlink" Target="http://www.immersivelimit.com/tutorials/create-coco-annotations-from-scratch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probability/examples/Gaussian_Process_Regression_In_TF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Jeong-me/NeuralNet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ensorflow.org/2019/03/regression-with-probabilistic-layers-in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einem@naver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6E5DC-FF78-44CB-B53D-E8A0A82C456E}"/>
              </a:ext>
            </a:extLst>
          </p:cNvPr>
          <p:cNvSpPr txBox="1"/>
          <p:nvPr/>
        </p:nvSpPr>
        <p:spPr>
          <a:xfrm>
            <a:off x="1517420" y="1486081"/>
            <a:ext cx="9515676" cy="261671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JavaScript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Tensorflow.js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로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배우는 머신러닝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+mn-ea"/>
              </a:rPr>
              <a:t>Day 2</a:t>
            </a:r>
            <a:r>
              <a:rPr lang="en-US" altLang="ko-KR" sz="2800" b="1" dirty="0">
                <a:latin typeface="+mn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CFCE1-7D01-458F-A03B-23E7197654B3}"/>
              </a:ext>
            </a:extLst>
          </p:cNvPr>
          <p:cNvSpPr txBox="1"/>
          <p:nvPr/>
        </p:nvSpPr>
        <p:spPr>
          <a:xfrm>
            <a:off x="4879253" y="4533681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2020. 8. 4</a:t>
            </a:r>
          </a:p>
          <a:p>
            <a:pPr algn="ctr"/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정 준 수 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Ph.D.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2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AE7F2-F390-4E59-BEB5-215D9C0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293FF-B70E-40F9-9CCE-2D6FAF28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8" t="18455" r="41781" b="17208"/>
          <a:stretch/>
        </p:blipFill>
        <p:spPr>
          <a:xfrm>
            <a:off x="1965960" y="487695"/>
            <a:ext cx="8001000" cy="58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B278D-51BF-480D-A2B1-7A29DD3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FACC-659A-47AF-9965-134021F51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5" t="14270" r="43237" b="22272"/>
          <a:stretch/>
        </p:blipFill>
        <p:spPr>
          <a:xfrm>
            <a:off x="1992429" y="404695"/>
            <a:ext cx="7783737" cy="59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9E34F-EA71-431F-A24B-30D960C6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57843BB-44DE-40C4-80E4-2FF3241C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13" y="261303"/>
            <a:ext cx="6807777" cy="3835048"/>
          </a:xfrm>
          <a:prstGeom prst="rect">
            <a:avLst/>
          </a:prstGeom>
        </p:spPr>
      </p:pic>
      <p:pic>
        <p:nvPicPr>
          <p:cNvPr id="6" name="Picture 5" descr="A picture containing train&#10;&#10;Description automatically generated">
            <a:extLst>
              <a:ext uri="{FF2B5EF4-FFF2-40B4-BE49-F238E27FC236}">
                <a16:creationId xmlns:a16="http://schemas.microsoft.com/office/drawing/2014/main" id="{DB1F05E4-16B0-4528-BA2C-B5EE5BD7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17" y="4048098"/>
            <a:ext cx="7725770" cy="18928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94FE64-3420-4AED-988F-DFAED35FDC0D}"/>
              </a:ext>
            </a:extLst>
          </p:cNvPr>
          <p:cNvSpPr/>
          <p:nvPr/>
        </p:nvSpPr>
        <p:spPr>
          <a:xfrm>
            <a:off x="3641995" y="6171684"/>
            <a:ext cx="490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https://neurohive.io/en/popular-networks/vgg16/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01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29777-15FB-4465-9B7D-9BD1B755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175D6-FD82-4F32-A676-FE51D0DCB02C}"/>
              </a:ext>
            </a:extLst>
          </p:cNvPr>
          <p:cNvSpPr/>
          <p:nvPr/>
        </p:nvSpPr>
        <p:spPr>
          <a:xfrm>
            <a:off x="2889337" y="4083578"/>
            <a:ext cx="412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https://github.com/raghakot/keras-resnet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D463-0064-4456-B19E-4F201497085F}"/>
              </a:ext>
            </a:extLst>
          </p:cNvPr>
          <p:cNvSpPr txBox="1"/>
          <p:nvPr/>
        </p:nvSpPr>
        <p:spPr>
          <a:xfrm>
            <a:off x="2868460" y="4747364"/>
            <a:ext cx="5385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</a:p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" action="ppaction://noaction"/>
              </a:rPr>
              <a:t>http://blog.creation.net/mxnet-part-5-vgc16-resnet152</a:t>
            </a:r>
            <a:endParaRPr lang="ko-KR" alt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E2E8A32-35F3-4366-850A-A316A3D7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0" y="307073"/>
            <a:ext cx="6910194" cy="3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CC8E5-B89C-4D41-933D-1B8683C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74098-7D7F-4413-A07C-46E8307964A0}"/>
              </a:ext>
            </a:extLst>
          </p:cNvPr>
          <p:cNvSpPr/>
          <p:nvPr/>
        </p:nvSpPr>
        <p:spPr>
          <a:xfrm>
            <a:off x="1551709" y="1965804"/>
            <a:ext cx="9326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‪C:\Users\heine\Desktop\교원그룹\교원그룹(실습)\Transfer_Learning\activation_functions.ipynb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‪C:\Users\</a:t>
            </a:r>
            <a:r>
              <a:rPr lang="en-US" altLang="ko-KR" dirty="0" err="1"/>
              <a:t>heine</a:t>
            </a:r>
            <a:r>
              <a:rPr lang="en-US" altLang="ko-KR" dirty="0"/>
              <a:t>\Desktop\</a:t>
            </a:r>
            <a:r>
              <a:rPr lang="ko-KR" altLang="en-US" dirty="0"/>
              <a:t>교원그룹</a:t>
            </a:r>
            <a:r>
              <a:rPr lang="en-US" altLang="ko-KR" dirty="0"/>
              <a:t>\</a:t>
            </a:r>
            <a:r>
              <a:rPr lang="ko-KR" altLang="en-US" dirty="0"/>
              <a:t>교원그룹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)\</a:t>
            </a:r>
            <a:r>
              <a:rPr lang="en-US" altLang="ko-KR" dirty="0" err="1"/>
              <a:t>Transfer_Learning</a:t>
            </a:r>
            <a:r>
              <a:rPr lang="en-US" altLang="ko-KR" dirty="0"/>
              <a:t>\</a:t>
            </a:r>
            <a:r>
              <a:rPr lang="en-US" altLang="ko-KR" dirty="0" err="1"/>
              <a:t>Image_Classification.ipynb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857C4-A94E-4854-B521-573CA6D3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4FE7A-C6B8-4510-BB78-73F4D4980402}"/>
              </a:ext>
            </a:extLst>
          </p:cNvPr>
          <p:cNvSpPr/>
          <p:nvPr/>
        </p:nvSpPr>
        <p:spPr>
          <a:xfrm>
            <a:off x="2517109" y="2503879"/>
            <a:ext cx="6644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https://wikibook.co.kr/transfer-learning/</a:t>
            </a:r>
            <a:endParaRPr lang="ko-KR" alt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37414-4AD8-41C4-B689-ABF44BB11837}"/>
              </a:ext>
            </a:extLst>
          </p:cNvPr>
          <p:cNvSpPr/>
          <p:nvPr/>
        </p:nvSpPr>
        <p:spPr>
          <a:xfrm>
            <a:off x="937927" y="738641"/>
            <a:ext cx="3493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Transfer Learning 1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C1495-EE2E-43CA-B2FC-F595F615ADC1}"/>
              </a:ext>
            </a:extLst>
          </p:cNvPr>
          <p:cNvSpPr txBox="1"/>
          <p:nvPr/>
        </p:nvSpPr>
        <p:spPr>
          <a:xfrm>
            <a:off x="0" y="3899785"/>
            <a:ext cx="128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https://github.com/Transfer-Learning-with-Python/handson-Code/blob/master/Chapter05/practice_chapter5.ipynb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D4EBA-6377-4C7C-9489-C1440202AA61}"/>
              </a:ext>
            </a:extLst>
          </p:cNvPr>
          <p:cNvSpPr/>
          <p:nvPr/>
        </p:nvSpPr>
        <p:spPr>
          <a:xfrm>
            <a:off x="1938943" y="4989568"/>
            <a:ext cx="9247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C:\Users\heine\Desktop\교원그룹\교원그룹(실습)\Transfer_Learning\transfer-learning-master(ch5)\Chapter05</a:t>
            </a:r>
          </a:p>
        </p:txBody>
      </p:sp>
    </p:spTree>
    <p:extLst>
      <p:ext uri="{BB962C8B-B14F-4D97-AF65-F5344CB8AC3E}">
        <p14:creationId xmlns:p14="http://schemas.microsoft.com/office/powerpoint/2010/main" val="30087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28C94-13F7-498A-9473-4F2E604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E38DC-A694-4241-8D2A-9B32C34E73C5}"/>
              </a:ext>
            </a:extLst>
          </p:cNvPr>
          <p:cNvSpPr/>
          <p:nvPr/>
        </p:nvSpPr>
        <p:spPr>
          <a:xfrm>
            <a:off x="937927" y="738641"/>
            <a:ext cx="3493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</a:rPr>
              <a:t>Transfer Learning 2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1601A-B2AA-4ACF-BE4A-54D69E3C0F2E}"/>
              </a:ext>
            </a:extLst>
          </p:cNvPr>
          <p:cNvSpPr/>
          <p:nvPr/>
        </p:nvSpPr>
        <p:spPr>
          <a:xfrm>
            <a:off x="2751116" y="4914889"/>
            <a:ext cx="7829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C:\Users\heine\Desktop\교원그룹\교원그룹(실습)\Transfer_Learning\statefarm_distracted_driver_detection</a:t>
            </a:r>
          </a:p>
        </p:txBody>
      </p:sp>
    </p:spTree>
    <p:extLst>
      <p:ext uri="{BB962C8B-B14F-4D97-AF65-F5344CB8AC3E}">
        <p14:creationId xmlns:p14="http://schemas.microsoft.com/office/powerpoint/2010/main" val="386583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82F12-334E-4481-88C7-CC7EDEAD22F4}"/>
              </a:ext>
            </a:extLst>
          </p:cNvPr>
          <p:cNvSpPr/>
          <p:nvPr/>
        </p:nvSpPr>
        <p:spPr>
          <a:xfrm>
            <a:off x="1112322" y="3105834"/>
            <a:ext cx="10241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https://www.kaggle.com/jingw222/stanford-dogbreeds-a-transfer-learning-tutorial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88ED6-A8DB-4140-87A9-D8988325C24F}"/>
              </a:ext>
            </a:extLst>
          </p:cNvPr>
          <p:cNvSpPr/>
          <p:nvPr/>
        </p:nvSpPr>
        <p:spPr>
          <a:xfrm>
            <a:off x="937927" y="738641"/>
            <a:ext cx="745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zeitung"/>
              </a:rPr>
              <a:t>Stanford-</a:t>
            </a:r>
            <a:r>
              <a:rPr lang="en-US" altLang="ko-KR" sz="2800" b="1" dirty="0" err="1">
                <a:solidFill>
                  <a:srgbClr val="002060"/>
                </a:solidFill>
                <a:latin typeface="zeitung"/>
              </a:rPr>
              <a:t>Dogbreeds</a:t>
            </a:r>
            <a:r>
              <a:rPr lang="en-US" altLang="ko-KR" sz="2800" b="1" dirty="0">
                <a:solidFill>
                  <a:srgbClr val="002060"/>
                </a:solidFill>
                <a:latin typeface="zeitung"/>
              </a:rPr>
              <a:t>: A Transfer Learning Tutorial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2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F84F3-965F-4E16-8D49-DCA09EDB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DE1F26-46D8-43D8-8791-4D19CC37BE6C}"/>
              </a:ext>
            </a:extLst>
          </p:cNvPr>
          <p:cNvSpPr/>
          <p:nvPr/>
        </p:nvSpPr>
        <p:spPr>
          <a:xfrm>
            <a:off x="1256778" y="876202"/>
            <a:ext cx="9653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http://www.immersivelimit.com/tutorials/create-coco-annotations-from-scratch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COCO annotations are inspired by the </a:t>
            </a:r>
            <a:r>
              <a:rPr lang="en-US" altLang="ko-KR" dirty="0">
                <a:hlinkClick r:id="rId3"/>
              </a:rPr>
              <a:t>Common Objects in Context (COCO) dataset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"COCO is a large-scale object detection, segmentation, and captioning dataset. COCO has several features: Object segmentation, Recognition in context, </a:t>
            </a:r>
            <a:r>
              <a:rPr lang="en-US" altLang="ko-KR" dirty="0" err="1"/>
              <a:t>Superpixel</a:t>
            </a:r>
            <a:r>
              <a:rPr lang="en-US" altLang="ko-KR" dirty="0"/>
              <a:t> stuff segmentation, 330K images (&gt;200K labeled), 1.5 million object instances, 80 object categories, 91 stuff categories, 5 captions per image, 250,000 people with </a:t>
            </a:r>
            <a:r>
              <a:rPr lang="en-US" altLang="ko-KR" dirty="0" err="1"/>
              <a:t>keypoints</a:t>
            </a:r>
            <a:r>
              <a:rPr lang="en-US" altLang="ko-KR" dirty="0"/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88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C5EB4-DFED-46F6-BE79-919DF5DFF897}"/>
              </a:ext>
            </a:extLst>
          </p:cNvPr>
          <p:cNvSpPr/>
          <p:nvPr/>
        </p:nvSpPr>
        <p:spPr>
          <a:xfrm>
            <a:off x="1563584" y="2785200"/>
            <a:ext cx="9064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https://www.tensorflow.org/probability/examples/Gaussian_Process_Regression_In_TFP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DE007-A5E9-47C9-B02B-D9431E875A8F}"/>
              </a:ext>
            </a:extLst>
          </p:cNvPr>
          <p:cNvSpPr/>
          <p:nvPr/>
        </p:nvSpPr>
        <p:spPr>
          <a:xfrm>
            <a:off x="935729" y="714889"/>
            <a:ext cx="9433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202124"/>
                </a:solidFill>
                <a:latin typeface="Google Sans"/>
              </a:rPr>
              <a:t>Gaussian Process Regression in TensorFlow Probability</a:t>
            </a:r>
            <a:endParaRPr lang="en-US" altLang="ko-KR" sz="3200" b="1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14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04B36-C14F-4762-B6C8-086EF072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5B684-8448-47E5-8342-C65205E48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5" t="13400" r="8736" b="21023"/>
          <a:stretch/>
        </p:blipFill>
        <p:spPr>
          <a:xfrm>
            <a:off x="603433" y="977030"/>
            <a:ext cx="10985133" cy="44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328FAC-0199-44B2-AF73-37000835D227}"/>
              </a:ext>
            </a:extLst>
          </p:cNvPr>
          <p:cNvSpPr/>
          <p:nvPr/>
        </p:nvSpPr>
        <p:spPr>
          <a:xfrm>
            <a:off x="1480163" y="3429000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https://github.com/JSJeong-me/NeuralNet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A8CA3-E695-469F-B969-B7922C90E533}"/>
              </a:ext>
            </a:extLst>
          </p:cNvPr>
          <p:cNvSpPr txBox="1"/>
          <p:nvPr/>
        </p:nvSpPr>
        <p:spPr>
          <a:xfrm>
            <a:off x="1385740" y="1404594"/>
            <a:ext cx="6053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</a:rPr>
              <a:t>Down Load </a:t>
            </a:r>
            <a:r>
              <a:rPr lang="ko-KR" altLang="en-US" sz="4000" b="1" dirty="0">
                <a:solidFill>
                  <a:srgbClr val="002060"/>
                </a:solidFill>
              </a:rPr>
              <a:t>받아 주세요</a:t>
            </a:r>
            <a:r>
              <a:rPr lang="en-US" altLang="ko-KR" sz="4000" b="1" dirty="0">
                <a:solidFill>
                  <a:srgbClr val="002060"/>
                </a:solidFill>
              </a:rPr>
              <a:t>!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5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684AA-6A91-41EE-AF8B-5F283A124848}"/>
              </a:ext>
            </a:extLst>
          </p:cNvPr>
          <p:cNvSpPr/>
          <p:nvPr/>
        </p:nvSpPr>
        <p:spPr>
          <a:xfrm>
            <a:off x="772998" y="3105835"/>
            <a:ext cx="10416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hlinkClick r:id="rId2"/>
              </a:rPr>
              <a:t>https://blog.tensorflow.org/2019/03/regression-with-probabilistic-layers-in.html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731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171" name="Picture 3" descr="C:\Users\user\Desktop\fi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505690"/>
            <a:ext cx="6807200" cy="57213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B1306-0AEB-4BB1-BCC7-D6F367B5DB09}"/>
              </a:ext>
            </a:extLst>
          </p:cNvPr>
          <p:cNvSpPr txBox="1"/>
          <p:nvPr/>
        </p:nvSpPr>
        <p:spPr>
          <a:xfrm>
            <a:off x="1351775" y="1722470"/>
            <a:ext cx="3527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정 준 수  </a:t>
            </a:r>
            <a:r>
              <a:rPr lang="en-US" altLang="ko-KR" sz="3200" b="1" dirty="0"/>
              <a:t>Ph.D.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>
                <a:hlinkClick r:id="rId3"/>
              </a:rPr>
              <a:t>heinem@naver.com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010-5359-3644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9F6A8-C2B7-40E6-A9C8-8D26FA46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7F212-B2CC-473B-8AE6-5A918C337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5" t="16456" r="29318" b="1905"/>
          <a:stretch/>
        </p:blipFill>
        <p:spPr>
          <a:xfrm>
            <a:off x="3156557" y="918789"/>
            <a:ext cx="5774501" cy="5802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3A492-4B71-4939-A86E-C799FDE37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8" t="50000" r="57774" b="43311"/>
          <a:stretch/>
        </p:blipFill>
        <p:spPr>
          <a:xfrm>
            <a:off x="4592876" y="397702"/>
            <a:ext cx="3006247" cy="4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D47A8-B8FC-4EC8-8346-BDB1E78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6A244-8DC4-4B17-9FDC-166ADB6FDC26}"/>
              </a:ext>
            </a:extLst>
          </p:cNvPr>
          <p:cNvSpPr/>
          <p:nvPr/>
        </p:nvSpPr>
        <p:spPr>
          <a:xfrm>
            <a:off x="1141956" y="473611"/>
            <a:ext cx="965756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Top-1 accuracy is the conventional accuracy: the model answer (the one with highest probability) must be exactly the expected answer.</a:t>
            </a:r>
            <a:b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</a:br>
            <a:endParaRPr lang="en-US" altLang="ko-KR" sz="20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Top-5 accuracy means that </a:t>
            </a:r>
            <a:r>
              <a:rPr lang="en-US" altLang="ko-KR" sz="2000" i="1" dirty="0">
                <a:solidFill>
                  <a:srgbClr val="242729"/>
                </a:solidFill>
                <a:latin typeface="inherit"/>
              </a:rPr>
              <a:t>any</a:t>
            </a:r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 of your model 5 highest probability answers must match the expected answer.</a:t>
            </a:r>
          </a:p>
          <a:p>
            <a:pPr fontAlgn="base"/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For instance, let's say you're applying machine learning to object recognition using a neural network. A picture of a cat is shown, and these are the outputs of your neural network:</a:t>
            </a:r>
            <a:b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</a:br>
            <a:endParaRPr lang="en-US" altLang="ko-KR" sz="20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Tiger: 0.4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Dog: 0.3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Cat: 0.1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Lynx: 0.09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Lion: 0.08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Bird: 0.02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729"/>
                </a:solidFill>
                <a:latin typeface="inherit"/>
              </a:rPr>
              <a:t>Bear: 0.01</a:t>
            </a:r>
            <a:br>
              <a:rPr lang="en-US" altLang="ko-KR" sz="2000" dirty="0">
                <a:solidFill>
                  <a:srgbClr val="242729"/>
                </a:solidFill>
                <a:latin typeface="inherit"/>
              </a:rPr>
            </a:br>
            <a:endParaRPr lang="en-US" altLang="ko-KR" sz="2000" dirty="0">
              <a:solidFill>
                <a:srgbClr val="242729"/>
              </a:solidFill>
              <a:latin typeface="inherit"/>
            </a:endParaRPr>
          </a:p>
          <a:p>
            <a:pPr fontAlgn="base"/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Using top-1 accuracy, you count this output as </a:t>
            </a:r>
            <a:r>
              <a:rPr lang="en-US" altLang="ko-KR" sz="2000" b="1" dirty="0">
                <a:solidFill>
                  <a:srgbClr val="242729"/>
                </a:solidFill>
                <a:latin typeface="inherit"/>
              </a:rPr>
              <a:t>wrong</a:t>
            </a:r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, because it predicted a tiger.</a:t>
            </a:r>
          </a:p>
          <a:p>
            <a:pPr fontAlgn="base"/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Using top-5 accuracy, you count this output as </a:t>
            </a:r>
            <a:r>
              <a:rPr lang="en-US" altLang="ko-KR" sz="2000" b="1" dirty="0">
                <a:solidFill>
                  <a:srgbClr val="242729"/>
                </a:solidFill>
                <a:latin typeface="inherit"/>
              </a:rPr>
              <a:t>correct</a:t>
            </a:r>
            <a:r>
              <a:rPr lang="en-US" altLang="ko-KR" sz="2000" dirty="0">
                <a:solidFill>
                  <a:srgbClr val="242729"/>
                </a:solidFill>
                <a:latin typeface="Arial" panose="020B0604020202020204" pitchFamily="34" charset="0"/>
              </a:rPr>
              <a:t>, because cat is among the top-5 guesses.</a:t>
            </a:r>
            <a:endParaRPr lang="en-US" altLang="ko-KR" sz="2000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4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C:\Users\user\Desktop\picasso_bu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963" y="1244600"/>
            <a:ext cx="5492760" cy="518885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477AEF-44A6-420A-BA98-96C5428E556B}"/>
              </a:ext>
            </a:extLst>
          </p:cNvPr>
          <p:cNvSpPr/>
          <p:nvPr/>
        </p:nvSpPr>
        <p:spPr>
          <a:xfrm>
            <a:off x="71783" y="329684"/>
            <a:ext cx="120484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추상화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(Abstract)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D264B-AB2D-4286-A0D3-A2BFF51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9F045-BDD8-4E4B-8F0F-A19D752B6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t="12709" r="18516" b="9837"/>
          <a:stretch/>
        </p:blipFill>
        <p:spPr>
          <a:xfrm>
            <a:off x="1364629" y="695424"/>
            <a:ext cx="10279175" cy="58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1B131-9087-4A1A-9DD7-28284B2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9BBC9-962E-485F-880B-F8DEA2955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6" t="15247" r="28000" b="5980"/>
          <a:stretch/>
        </p:blipFill>
        <p:spPr>
          <a:xfrm>
            <a:off x="3414712" y="1085850"/>
            <a:ext cx="5099797" cy="468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33A41-C8F4-407F-B2B5-76B75F692FDB}"/>
              </a:ext>
            </a:extLst>
          </p:cNvPr>
          <p:cNvSpPr/>
          <p:nvPr/>
        </p:nvSpPr>
        <p:spPr>
          <a:xfrm>
            <a:off x="2304357" y="6158984"/>
            <a:ext cx="7684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친숙한 물체들을 기본 원통 형태로 분할한 것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(Marr &amp; Nishihara. 1978)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72ECC-793D-4B6D-BA17-A505DAAAFD0B}"/>
              </a:ext>
            </a:extLst>
          </p:cNvPr>
          <p:cNvSpPr/>
          <p:nvPr/>
        </p:nvSpPr>
        <p:spPr>
          <a:xfrm>
            <a:off x="71783" y="329684"/>
            <a:ext cx="1204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사람의 물체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시각</a:t>
            </a:r>
            <a:r>
              <a:rPr lang="en-US" altLang="ko-KR" sz="2800" b="1" dirty="0">
                <a:solidFill>
                  <a:srgbClr val="7030A0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+mn-ea"/>
              </a:rPr>
              <a:t> 재인 방식</a:t>
            </a:r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543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8023A-D65F-4C44-A8CC-EE50545E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4DEE-D497-4847-9BE1-43F65638A0B7}"/>
              </a:ext>
            </a:extLst>
          </p:cNvPr>
          <p:cNvSpPr/>
          <p:nvPr/>
        </p:nvSpPr>
        <p:spPr>
          <a:xfrm>
            <a:off x="71784" y="449068"/>
            <a:ext cx="116969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◈  범주화 지각은 사람의 기본적 속성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32B4B1-047B-4406-A289-656D970F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55" y="2017615"/>
            <a:ext cx="6022443" cy="262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CBDC4E-E4B8-463F-9802-3E824858897D}"/>
              </a:ext>
            </a:extLst>
          </p:cNvPr>
          <p:cNvSpPr/>
          <p:nvPr/>
        </p:nvSpPr>
        <p:spPr>
          <a:xfrm>
            <a:off x="6096000" y="5204059"/>
            <a:ext cx="5718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510nm</a:t>
            </a:r>
            <a:r>
              <a:rPr lang="ko-KR" altLang="en-US" b="1" dirty="0">
                <a:solidFill>
                  <a:srgbClr val="000000"/>
                </a:solidFill>
              </a:rPr>
              <a:t>에서 </a:t>
            </a:r>
            <a:r>
              <a:rPr lang="en-US" altLang="ko-KR" b="1" dirty="0">
                <a:solidFill>
                  <a:srgbClr val="000000"/>
                </a:solidFill>
              </a:rPr>
              <a:t>540nm</a:t>
            </a:r>
            <a:r>
              <a:rPr lang="ko-KR" altLang="en-US" b="1" dirty="0">
                <a:solidFill>
                  <a:srgbClr val="000000"/>
                </a:solidFill>
              </a:rPr>
              <a:t>로 변화할 경우 여전히 같은 색에 있다고 생각하지만 </a:t>
            </a:r>
            <a:r>
              <a:rPr lang="en-US" altLang="ko-KR" b="1" dirty="0">
                <a:solidFill>
                  <a:srgbClr val="000000"/>
                </a:solidFill>
              </a:rPr>
              <a:t>480nm</a:t>
            </a:r>
            <a:r>
              <a:rPr lang="ko-KR" altLang="en-US" b="1" dirty="0">
                <a:solidFill>
                  <a:srgbClr val="000000"/>
                </a:solidFill>
              </a:rPr>
              <a:t>로 변화하면 우리는 전혀 다른 범주의 색으로 느끼게 된다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endParaRPr lang="ko-KR" altLang="en-US" b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53D56-ECCA-4597-874C-94E6DB03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2" y="2216911"/>
            <a:ext cx="4920900" cy="2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889A67-A354-4116-A8E2-67EA403A29FE}"/>
              </a:ext>
            </a:extLst>
          </p:cNvPr>
          <p:cNvSpPr/>
          <p:nvPr/>
        </p:nvSpPr>
        <p:spPr>
          <a:xfrm>
            <a:off x="658302" y="5232269"/>
            <a:ext cx="4793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a typeface="Malgun Gothic" panose="020B0503020000020004" pitchFamily="34" charset="-127"/>
              </a:rPr>
              <a:t>사람들은 음소들이 하나의 연속적 차원에서 다르더라도 이들이 별개의 범부에서 유래한다고 지각하는 경향이 있다</a:t>
            </a:r>
            <a:r>
              <a:rPr lang="en-US" altLang="ko-KR" b="1" dirty="0">
                <a:solidFill>
                  <a:srgbClr val="000000"/>
                </a:solidFill>
                <a:ea typeface="Malgun Gothic" panose="020B0503020000020004" pitchFamily="34" charset="-127"/>
              </a:rPr>
              <a:t>.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376C8-594C-4A24-9D6A-F56EA6FCD413}"/>
              </a:ext>
            </a:extLst>
          </p:cNvPr>
          <p:cNvSpPr/>
          <p:nvPr/>
        </p:nvSpPr>
        <p:spPr>
          <a:xfrm>
            <a:off x="855256" y="1464749"/>
            <a:ext cx="459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소리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(Sound)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574F9-6390-4C35-A0DF-ED262D4AA876}"/>
              </a:ext>
            </a:extLst>
          </p:cNvPr>
          <p:cNvSpPr/>
          <p:nvPr/>
        </p:nvSpPr>
        <p:spPr>
          <a:xfrm>
            <a:off x="6319208" y="1447470"/>
            <a:ext cx="459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색깔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(Color)</a:t>
            </a:r>
          </a:p>
          <a:p>
            <a:pPr algn="ctr"/>
            <a:endParaRPr lang="en-US" altLang="ko-KR" sz="16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78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A2B4-597C-4D85-85A5-D49AE79E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D54869-90FB-4E26-AD6A-614BE1B54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7408" r="2366" b="6452"/>
          <a:stretch/>
        </p:blipFill>
        <p:spPr>
          <a:xfrm>
            <a:off x="1874520" y="285750"/>
            <a:ext cx="8274627" cy="5685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B2E2F-6B89-4D0A-B108-79642CFF352F}"/>
              </a:ext>
            </a:extLst>
          </p:cNvPr>
          <p:cNvSpPr txBox="1"/>
          <p:nvPr/>
        </p:nvSpPr>
        <p:spPr>
          <a:xfrm>
            <a:off x="275326" y="5956240"/>
            <a:ext cx="1147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사람은 누구나 태어나면서부터 언어를 쉽게 터득할 수 있도록 언어습득장치</a:t>
            </a:r>
            <a:r>
              <a:rPr lang="en-US" altLang="ko-KR" sz="2000" b="1" dirty="0"/>
              <a:t>(LAD)</a:t>
            </a:r>
            <a:r>
              <a:rPr lang="ko-KR" altLang="en-US" sz="2000" b="1" dirty="0"/>
              <a:t>를 가지고 태어난다</a:t>
            </a:r>
            <a:r>
              <a:rPr lang="en-US" altLang="ko-KR" sz="2000" b="1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612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Google Sans</vt:lpstr>
      <vt:lpstr>inherit</vt:lpstr>
      <vt:lpstr>맑은 고딕</vt:lpstr>
      <vt:lpstr>맑은 고딕</vt:lpstr>
      <vt:lpstr>zeitung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JoonSoo</dc:creator>
  <cp:lastModifiedBy>Jeong JoonSoo</cp:lastModifiedBy>
  <cp:revision>188</cp:revision>
  <dcterms:created xsi:type="dcterms:W3CDTF">2020-05-14T02:27:30Z</dcterms:created>
  <dcterms:modified xsi:type="dcterms:W3CDTF">2020-07-31T23:38:19Z</dcterms:modified>
</cp:coreProperties>
</file>