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21" r:id="rId4"/>
    <p:sldId id="355" r:id="rId5"/>
    <p:sldId id="357" r:id="rId6"/>
    <p:sldId id="368" r:id="rId7"/>
    <p:sldId id="369" r:id="rId8"/>
    <p:sldId id="356" r:id="rId9"/>
    <p:sldId id="358" r:id="rId10"/>
    <p:sldId id="359" r:id="rId11"/>
    <p:sldId id="362" r:id="rId12"/>
    <p:sldId id="360" r:id="rId13"/>
    <p:sldId id="361" r:id="rId14"/>
    <p:sldId id="370" r:id="rId15"/>
    <p:sldId id="371" r:id="rId16"/>
    <p:sldId id="372" r:id="rId17"/>
    <p:sldId id="373" r:id="rId18"/>
    <p:sldId id="374" r:id="rId19"/>
    <p:sldId id="336" r:id="rId20"/>
    <p:sldId id="363" r:id="rId21"/>
    <p:sldId id="364" r:id="rId22"/>
    <p:sldId id="365" r:id="rId23"/>
    <p:sldId id="366" r:id="rId24"/>
    <p:sldId id="367" r:id="rId25"/>
    <p:sldId id="385" r:id="rId26"/>
    <p:sldId id="386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7" r:id="rId38"/>
    <p:sldId id="388" r:id="rId39"/>
    <p:sldId id="389" r:id="rId40"/>
    <p:sldId id="390" r:id="rId41"/>
    <p:sldId id="391" r:id="rId42"/>
    <p:sldId id="392" r:id="rId43"/>
    <p:sldId id="354" r:id="rId44"/>
    <p:sldId id="393" r:id="rId45"/>
    <p:sldId id="394" r:id="rId46"/>
    <p:sldId id="395" r:id="rId47"/>
    <p:sldId id="397" r:id="rId48"/>
    <p:sldId id="396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45D4"/>
    <a:srgbClr val="9345D4"/>
    <a:srgbClr val="E85318"/>
    <a:srgbClr val="EEDDFF"/>
    <a:srgbClr val="EDC1ED"/>
    <a:srgbClr val="6767C7"/>
    <a:srgbClr val="FFFFE7"/>
    <a:srgbClr val="44446C"/>
    <a:srgbClr val="F3B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4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436" y="77631"/>
            <a:ext cx="10515600" cy="104395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36" y="1735684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421418" y="1214203"/>
            <a:ext cx="286175" cy="329784"/>
          </a:xfrm>
          <a:prstGeom prst="rect">
            <a:avLst/>
          </a:prstGeom>
          <a:solidFill>
            <a:srgbClr val="444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0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0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0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22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5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25282"/>
            <a:ext cx="10515600" cy="104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A138-B7DB-4763-B068-D1D02EB1BEE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0826-3797-49B4-BD61-A8D29606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rgbClr val="461E6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8030" y="1094283"/>
            <a:ext cx="49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1102" y="1916230"/>
            <a:ext cx="575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7878E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Pandas</a:t>
            </a:r>
            <a:r>
              <a:rPr lang="ko-KR" altLang="en-US" sz="3600" dirty="0">
                <a:solidFill>
                  <a:srgbClr val="7878E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활용한 자료 분석</a:t>
            </a:r>
          </a:p>
        </p:txBody>
      </p:sp>
    </p:spTree>
    <p:extLst>
      <p:ext uri="{BB962C8B-B14F-4D97-AF65-F5344CB8AC3E}">
        <p14:creationId xmlns:p14="http://schemas.microsoft.com/office/powerpoint/2010/main" val="77647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활용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75004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read__csv</a:t>
            </a:r>
            <a:r>
              <a:rPr lang="en-US" altLang="ko-KR" dirty="0"/>
              <a:t>( ) </a:t>
            </a:r>
            <a:r>
              <a:rPr lang="ko-KR" altLang="en-US" dirty="0"/>
              <a:t>함수로 파일을 </a:t>
            </a:r>
            <a:r>
              <a:rPr lang="en-US" altLang="ko-KR" dirty="0" err="1"/>
              <a:t>DataFrame</a:t>
            </a:r>
            <a:r>
              <a:rPr lang="ko-KR" altLang="en-US" dirty="0"/>
              <a:t>으로 작성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041733" y="971900"/>
            <a:ext cx="3887419" cy="2204595"/>
            <a:chOff x="185737" y="2250961"/>
            <a:chExt cx="3887419" cy="2204595"/>
          </a:xfrm>
        </p:grpSpPr>
        <p:sp>
          <p:nvSpPr>
            <p:cNvPr id="5" name="TextBox 4"/>
            <p:cNvSpPr txBox="1"/>
            <p:nvPr/>
          </p:nvSpPr>
          <p:spPr>
            <a:xfrm>
              <a:off x="1744293" y="4086224"/>
              <a:ext cx="232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Data_Frame.csv</a:t>
              </a:r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2250961"/>
              <a:ext cx="3317900" cy="1835263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6" y="2909534"/>
            <a:ext cx="6942354" cy="3648428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5085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활용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콤마로 구분된 </a:t>
            </a:r>
            <a:r>
              <a:rPr lang="en-US" altLang="ko-KR" dirty="0"/>
              <a:t>text </a:t>
            </a:r>
            <a:r>
              <a:rPr lang="ko-KR" altLang="en-US" dirty="0"/>
              <a:t>파일로 </a:t>
            </a:r>
            <a:r>
              <a:rPr lang="en-US" altLang="ko-KR" dirty="0" err="1"/>
              <a:t>DataFrame</a:t>
            </a:r>
            <a:r>
              <a:rPr lang="ko-KR" altLang="en-US" dirty="0"/>
              <a:t>으로 작성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196221"/>
            <a:ext cx="6607773" cy="3395077"/>
          </a:xfrm>
          <a:prstGeom prst="rect">
            <a:avLst/>
          </a:prstGeom>
          <a:ln>
            <a:solidFill>
              <a:srgbClr val="9345D4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00935" y="3005937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Data_Frame.txt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97" y="599606"/>
            <a:ext cx="3105150" cy="24669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85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활용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csv </a:t>
            </a:r>
            <a:r>
              <a:rPr lang="ko-KR" altLang="en-US" dirty="0"/>
              <a:t>파일에 </a:t>
            </a:r>
            <a:r>
              <a:rPr lang="en-US" altLang="ko-KR" dirty="0"/>
              <a:t>header</a:t>
            </a:r>
            <a:r>
              <a:rPr lang="ko-KR" altLang="en-US" dirty="0"/>
              <a:t>가 없는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38212"/>
            <a:ext cx="3386138" cy="177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3557" y="2710232"/>
            <a:ext cx="300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Data_Frame_NoHeader.csv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13591"/>
            <a:ext cx="8596313" cy="3687533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41968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컬럼 </a:t>
            </a:r>
            <a:r>
              <a:rPr lang="en-US" altLang="ko-KR" dirty="0"/>
              <a:t>Header </a:t>
            </a:r>
            <a:r>
              <a:rPr lang="ko-KR" altLang="en-US" dirty="0"/>
              <a:t>작성법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df.columns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8" y="2395824"/>
            <a:ext cx="6943725" cy="401955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412177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자료에 대한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489057"/>
            <a:ext cx="8124824" cy="3892693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09920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통계자료 </a:t>
            </a:r>
            <a:r>
              <a:rPr lang="en-US" altLang="ko-KR" dirty="0"/>
              <a:t>Profiling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371724"/>
            <a:ext cx="7296150" cy="3914775"/>
          </a:xfrm>
          <a:prstGeom prst="rect">
            <a:avLst/>
          </a:prstGeom>
          <a:ln>
            <a:solidFill>
              <a:srgbClr val="9345D4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400800" y="2157413"/>
            <a:ext cx="1643062" cy="60007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6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66692"/>
            <a:ext cx="6481762" cy="4205558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1064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Profiling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36" y="1478509"/>
            <a:ext cx="10515600" cy="4351338"/>
          </a:xfrm>
        </p:spPr>
        <p:txBody>
          <a:bodyPr/>
          <a:lstStyle/>
          <a:p>
            <a:r>
              <a:rPr lang="en-US" altLang="ko-KR" dirty="0"/>
              <a:t>Pearson </a:t>
            </a:r>
            <a:r>
              <a:rPr lang="ko-KR" altLang="en-US" dirty="0"/>
              <a:t>상관관계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2181754"/>
            <a:ext cx="5324475" cy="4533371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5503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Profiling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8474" y="1521371"/>
            <a:ext cx="10515600" cy="4351338"/>
          </a:xfrm>
        </p:spPr>
        <p:txBody>
          <a:bodyPr/>
          <a:lstStyle/>
          <a:p>
            <a:r>
              <a:rPr lang="en-US" altLang="ko-KR" dirty="0" err="1"/>
              <a:t>Phik</a:t>
            </a:r>
            <a:r>
              <a:rPr lang="en-US" altLang="ko-KR" dirty="0"/>
              <a:t> </a:t>
            </a:r>
            <a:r>
              <a:rPr lang="ko-KR" altLang="en-US" dirty="0"/>
              <a:t>상관관계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11" y="2154547"/>
            <a:ext cx="5069876" cy="4546578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3320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669086" y="1731963"/>
            <a:ext cx="5064370" cy="23876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000" dirty="0">
                <a:solidFill>
                  <a:srgbClr val="F3B81F"/>
                </a:solidFill>
              </a:rPr>
              <a:t>주요 기능</a:t>
            </a:r>
            <a:endParaRPr lang="ko-KR" altLang="en-US" sz="6000" dirty="0">
              <a:solidFill>
                <a:srgbClr val="F3B81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73910" y="2311747"/>
            <a:ext cx="3954290" cy="554038"/>
            <a:chOff x="7644557" y="2419323"/>
            <a:chExt cx="3954290" cy="5540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4557" y="2419323"/>
              <a:ext cx="447675" cy="4857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6767C8"/>
                </a:clrFrom>
                <a:clrTo>
                  <a:srgbClr val="6767C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13072" y="2506636"/>
              <a:ext cx="485775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6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669086" y="1731963"/>
            <a:ext cx="5064370" cy="23876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dirty="0">
                <a:solidFill>
                  <a:srgbClr val="F3B81F"/>
                </a:solidFill>
              </a:rPr>
              <a:t>pandas</a:t>
            </a:r>
            <a:br>
              <a:rPr lang="en-US" altLang="ko-KR" sz="6000" dirty="0">
                <a:solidFill>
                  <a:srgbClr val="F3B81F"/>
                </a:solidFill>
              </a:rPr>
            </a:br>
            <a:r>
              <a:rPr lang="ko-KR" altLang="en-US" sz="6000" dirty="0">
                <a:solidFill>
                  <a:srgbClr val="F3B81F"/>
                </a:solidFill>
              </a:rPr>
              <a:t>이해하기</a:t>
            </a:r>
            <a:endParaRPr lang="ko-KR" altLang="en-US" sz="6000" dirty="0">
              <a:solidFill>
                <a:srgbClr val="F3B81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325725" y="1773864"/>
            <a:ext cx="3763815" cy="1618624"/>
            <a:chOff x="7796372" y="1881440"/>
            <a:chExt cx="3763815" cy="16186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6372" y="1881440"/>
              <a:ext cx="447675" cy="4857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6767C8"/>
                </a:clrFrom>
                <a:clrTo>
                  <a:srgbClr val="6767C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074412" y="3033339"/>
              <a:ext cx="485775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8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ko-KR" altLang="en-US" dirty="0"/>
              <a:t> 활용 </a:t>
            </a:r>
            <a:r>
              <a:rPr lang="en-US" altLang="ko-KR" dirty="0"/>
              <a:t>row </a:t>
            </a:r>
            <a:r>
              <a:rPr lang="ko-KR" altLang="en-US" dirty="0"/>
              <a:t>자료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353960"/>
            <a:ext cx="7462837" cy="535164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373945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순차적이지</a:t>
            </a:r>
            <a:r>
              <a:rPr lang="en-US" altLang="ko-KR" dirty="0"/>
              <a:t> </a:t>
            </a:r>
            <a:r>
              <a:rPr lang="ko-KR" altLang="en-US" dirty="0"/>
              <a:t>않은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df.loc</a:t>
            </a:r>
            <a:r>
              <a:rPr lang="en-US" altLang="ko-KR" dirty="0"/>
              <a:t> [ [</a:t>
            </a:r>
            <a:r>
              <a:rPr lang="ko-KR" altLang="en-US" dirty="0"/>
              <a:t>원하는 </a:t>
            </a:r>
            <a:r>
              <a:rPr lang="en-US" altLang="ko-KR" dirty="0"/>
              <a:t>row index] 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468315"/>
            <a:ext cx="6543675" cy="2886075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400377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 값을 기준으로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</a:t>
            </a:r>
            <a:r>
              <a:rPr lang="en-US" altLang="ko-KR" dirty="0"/>
              <a:t> [ </a:t>
            </a:r>
            <a:r>
              <a:rPr lang="en-US" altLang="ko-KR" dirty="0" err="1"/>
              <a:t>df.column</a:t>
            </a:r>
            <a:r>
              <a:rPr lang="en-US" altLang="ko-KR" dirty="0"/>
              <a:t> </a:t>
            </a:r>
            <a:r>
              <a:rPr lang="ko-KR" altLang="en-US" dirty="0"/>
              <a:t>조건식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796928"/>
            <a:ext cx="5753100" cy="222885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97553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query </a:t>
            </a:r>
            <a:r>
              <a:rPr lang="ko-KR" altLang="en-US" dirty="0"/>
              <a:t>사용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df.query</a:t>
            </a:r>
            <a:r>
              <a:rPr lang="en-US" altLang="ko-KR" dirty="0"/>
              <a:t> ( ‘</a:t>
            </a:r>
            <a:r>
              <a:rPr lang="ko-KR" altLang="en-US" dirty="0"/>
              <a:t>조건식</a:t>
            </a:r>
            <a:r>
              <a:rPr lang="en-US" altLang="ko-KR" dirty="0"/>
              <a:t>’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647950"/>
            <a:ext cx="6896100" cy="3190875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07940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활용 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</a:t>
            </a:r>
            <a:r>
              <a:rPr lang="en-US" altLang="ko-KR" dirty="0"/>
              <a:t> [ </a:t>
            </a:r>
            <a:r>
              <a:rPr lang="ko-KR" altLang="en-US" dirty="0"/>
              <a:t>관계</a:t>
            </a:r>
            <a:r>
              <a:rPr lang="en-US" altLang="ko-KR" dirty="0"/>
              <a:t>_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관계</a:t>
            </a:r>
            <a:r>
              <a:rPr lang="en-US" altLang="ko-KR" dirty="0"/>
              <a:t>_</a:t>
            </a:r>
            <a:r>
              <a:rPr lang="ko-KR" altLang="en-US" dirty="0" err="1"/>
              <a:t>연산식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471737"/>
            <a:ext cx="9210675" cy="262890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4597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121240"/>
            <a:ext cx="6777037" cy="558022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27860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삭제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df.drop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304925"/>
            <a:ext cx="6076950" cy="555307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417793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ko-KR" altLang="en-US" dirty="0"/>
              <a:t> 활용 </a:t>
            </a:r>
            <a:r>
              <a:rPr lang="en-US" altLang="ko-KR" dirty="0"/>
              <a:t>column </a:t>
            </a:r>
            <a:r>
              <a:rPr lang="ko-KR" altLang="en-US" dirty="0"/>
              <a:t>자료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df.iloc</a:t>
            </a:r>
            <a:r>
              <a:rPr lang="en-US" altLang="ko-KR" dirty="0"/>
              <a:t> [ : , </a:t>
            </a:r>
            <a:r>
              <a:rPr lang="ko-KR" altLang="en-US" dirty="0"/>
              <a:t>시작열</a:t>
            </a:r>
            <a:r>
              <a:rPr lang="en-US" altLang="ko-KR" dirty="0"/>
              <a:t>:</a:t>
            </a:r>
            <a:r>
              <a:rPr lang="ko-KR" altLang="en-US" dirty="0" err="1"/>
              <a:t>끝열</a:t>
            </a:r>
            <a:r>
              <a:rPr lang="en-US" altLang="ko-KR" dirty="0"/>
              <a:t>+1 ]  # </a:t>
            </a:r>
            <a:r>
              <a:rPr lang="ko-KR" altLang="en-US" dirty="0"/>
              <a:t>모든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371725"/>
            <a:ext cx="4267200" cy="420052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79006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선택적 </a:t>
            </a:r>
            <a:r>
              <a:rPr lang="en-US" altLang="ko-KR" dirty="0"/>
              <a:t>column </a:t>
            </a:r>
            <a:r>
              <a:rPr lang="ko-KR" altLang="en-US" dirty="0"/>
              <a:t>자료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df.iloc</a:t>
            </a:r>
            <a:r>
              <a:rPr lang="en-US" altLang="ko-KR" dirty="0"/>
              <a:t> [  : , [</a:t>
            </a:r>
            <a:r>
              <a:rPr lang="ko-KR" altLang="en-US" dirty="0"/>
              <a:t>선택</a:t>
            </a:r>
            <a:r>
              <a:rPr lang="en-US" altLang="ko-KR" dirty="0"/>
              <a:t>1, </a:t>
            </a:r>
            <a:r>
              <a:rPr lang="ko-KR" altLang="en-US" dirty="0" err="1"/>
              <a:t>선택열</a:t>
            </a:r>
            <a:r>
              <a:rPr lang="en-US" altLang="ko-KR" dirty="0"/>
              <a:t>2 ] ] # </a:t>
            </a:r>
            <a:r>
              <a:rPr lang="ko-KR" altLang="en-US" dirty="0"/>
              <a:t>모든 </a:t>
            </a:r>
            <a:r>
              <a:rPr lang="en-US" altLang="ko-KR" dirty="0"/>
              <a:t>row </a:t>
            </a:r>
            <a:r>
              <a:rPr lang="ko-KR" altLang="en-US" dirty="0"/>
              <a:t>선택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4" y="2281237"/>
            <a:ext cx="4752975" cy="423862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40665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 이름으로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</a:t>
            </a:r>
            <a:r>
              <a:rPr lang="en-US" altLang="ko-KR" dirty="0"/>
              <a:t> [ [ </a:t>
            </a:r>
            <a:r>
              <a:rPr lang="ko-KR" altLang="en-US" dirty="0"/>
              <a:t>원하는 </a:t>
            </a:r>
            <a:r>
              <a:rPr lang="en-US" altLang="ko-KR" dirty="0" err="1"/>
              <a:t>colum</a:t>
            </a:r>
            <a:r>
              <a:rPr lang="ko-KR" altLang="en-US" dirty="0"/>
              <a:t>명 리스트</a:t>
            </a:r>
            <a:r>
              <a:rPr lang="en-US" altLang="ko-KR" dirty="0"/>
              <a:t> ] 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2376487"/>
            <a:ext cx="6442374" cy="405343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69776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36" y="1735684"/>
            <a:ext cx="10515600" cy="4850854"/>
          </a:xfrm>
        </p:spPr>
        <p:txBody>
          <a:bodyPr>
            <a:normAutofit/>
          </a:bodyPr>
          <a:lstStyle/>
          <a:p>
            <a:r>
              <a:rPr lang="en-US" altLang="ko-KR" dirty="0"/>
              <a:t>Python Data Analysis Library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데이터분석 라이브러리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데이터의 수정</a:t>
            </a:r>
            <a:r>
              <a:rPr lang="en-US" altLang="ko-KR" dirty="0"/>
              <a:t>/</a:t>
            </a:r>
            <a:r>
              <a:rPr lang="ko-KR" altLang="en-US" dirty="0"/>
              <a:t>가공 및 분석이 용이</a:t>
            </a:r>
            <a:endParaRPr lang="en-US" altLang="ko-KR" dirty="0"/>
          </a:p>
          <a:p>
            <a:pPr lvl="1"/>
            <a:r>
              <a:rPr lang="ko-KR" altLang="en-US" dirty="0"/>
              <a:t>데이터 가공을 위한 수많은 함수 지원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기반으로 빠른 데이터 처리</a:t>
            </a:r>
            <a:endParaRPr lang="en-US" altLang="ko-KR" dirty="0"/>
          </a:p>
          <a:p>
            <a:pPr lvl="2"/>
            <a:r>
              <a:rPr lang="ko-KR" altLang="en-US" dirty="0"/>
              <a:t>행과 열로 이루어진 데이터 객체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4911" y="1121582"/>
            <a:ext cx="4181475" cy="24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filter( ) </a:t>
            </a:r>
            <a:r>
              <a:rPr lang="ko-KR" altLang="en-US" dirty="0"/>
              <a:t>함수 활용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df.filter</a:t>
            </a:r>
            <a:r>
              <a:rPr lang="en-US" altLang="ko-KR" dirty="0"/>
              <a:t> ( items = [</a:t>
            </a:r>
            <a:r>
              <a:rPr lang="ko-KR" altLang="en-US" dirty="0"/>
              <a:t>원하는 </a:t>
            </a:r>
            <a:r>
              <a:rPr lang="en-US" altLang="ko-KR" dirty="0"/>
              <a:t>column</a:t>
            </a:r>
            <a:r>
              <a:rPr lang="ko-KR" altLang="en-US" dirty="0"/>
              <a:t>명 리스트</a:t>
            </a:r>
            <a:r>
              <a:rPr lang="en-US" altLang="ko-KR" dirty="0"/>
              <a:t>]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2343149"/>
            <a:ext cx="6505575" cy="420052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27934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글자를 포함한 </a:t>
            </a:r>
            <a:r>
              <a:rPr lang="en-US" altLang="ko-KR" dirty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df.filter</a:t>
            </a:r>
            <a:r>
              <a:rPr lang="en-US" altLang="ko-KR" dirty="0"/>
              <a:t> ( like = ‘</a:t>
            </a:r>
            <a:r>
              <a:rPr lang="ko-KR" altLang="en-US" dirty="0"/>
              <a:t>원하는 글자</a:t>
            </a:r>
            <a:r>
              <a:rPr lang="en-US" altLang="ko-KR" dirty="0"/>
              <a:t>’, axis=1 )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462499"/>
            <a:ext cx="5372100" cy="423862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42345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column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df.filter</a:t>
            </a:r>
            <a:r>
              <a:rPr lang="en-US" altLang="ko-KR" dirty="0"/>
              <a:t> ( regex = ‘</a:t>
            </a:r>
            <a:r>
              <a:rPr lang="ko-KR" altLang="en-US" dirty="0"/>
              <a:t>원하는 글자</a:t>
            </a:r>
            <a:r>
              <a:rPr lang="en-US" altLang="ko-KR" dirty="0"/>
              <a:t>$’, axis = 1 )  #</a:t>
            </a:r>
            <a:r>
              <a:rPr lang="ko-KR" altLang="en-US" dirty="0"/>
              <a:t>원하는 글자로 끝나는 </a:t>
            </a:r>
            <a:r>
              <a:rPr lang="en-US" altLang="ko-KR" dirty="0"/>
              <a:t>column</a:t>
            </a:r>
            <a:r>
              <a:rPr lang="ko-KR" altLang="en-US" dirty="0"/>
              <a:t>명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324100"/>
            <a:ext cx="5781675" cy="415290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317262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연산을 통한 </a:t>
            </a:r>
            <a:r>
              <a:rPr lang="en-US" altLang="ko-KR" dirty="0"/>
              <a:t>column </a:t>
            </a:r>
            <a:r>
              <a:rPr lang="ko-KR" altLang="en-US" dirty="0"/>
              <a:t>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4" y="992994"/>
            <a:ext cx="5723411" cy="586500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35517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 삭제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del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473078"/>
            <a:ext cx="4181475" cy="287655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701938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 삭제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pop( )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3" y="1395412"/>
            <a:ext cx="3562350" cy="532447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53989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이해가 안되요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260" y="135018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지켜주지</a:t>
            </a:r>
            <a:r>
              <a:rPr lang="en-US" altLang="ko-KR" dirty="0"/>
              <a:t> </a:t>
            </a:r>
            <a:r>
              <a:rPr lang="ko-KR" altLang="en-US" dirty="0"/>
              <a:t>못한 </a:t>
            </a:r>
            <a:r>
              <a:rPr lang="en-US" altLang="ko-KR" dirty="0"/>
              <a:t>df1…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해결 방법은 </a:t>
            </a:r>
            <a:r>
              <a:rPr lang="en-US" altLang="ko-KR" dirty="0" err="1"/>
              <a:t>df.copy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21" y="871537"/>
            <a:ext cx="5371954" cy="5889911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266638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842581"/>
            <a:ext cx="5762624" cy="5853493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42220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자료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자료를 확인하고 싶다면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477047"/>
            <a:ext cx="5038725" cy="360997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08150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선택적 분석</a:t>
            </a:r>
            <a:r>
              <a:rPr lang="en-US" altLang="ko-KR" dirty="0"/>
              <a:t> – </a:t>
            </a:r>
            <a:r>
              <a:rPr lang="ko-KR" altLang="en-US" dirty="0"/>
              <a:t>수치 자료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1" y="1121582"/>
            <a:ext cx="5229225" cy="5515854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2354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Anaconda</a:t>
            </a:r>
            <a:r>
              <a:rPr lang="ko-KR" altLang="en-US" dirty="0"/>
              <a:t>를 설치하였다면 </a:t>
            </a:r>
            <a:r>
              <a:rPr lang="en-US" altLang="ko-KR" dirty="0"/>
              <a:t>install </a:t>
            </a:r>
            <a:r>
              <a:rPr lang="ko-KR" altLang="en-US" dirty="0"/>
              <a:t>없이 사용 </a:t>
            </a:r>
            <a:endParaRPr lang="en-US" altLang="ko-KR" dirty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15518" y="4321225"/>
            <a:ext cx="4242308" cy="461665"/>
          </a:xfrm>
          <a:prstGeom prst="rect">
            <a:avLst/>
          </a:prstGeom>
          <a:solidFill>
            <a:srgbClr val="EEDDFF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E85318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import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pandas </a:t>
            </a:r>
            <a:r>
              <a:rPr lang="en-US" altLang="ko-KR" sz="2400" b="1" dirty="0">
                <a:solidFill>
                  <a:srgbClr val="E85318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as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pd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518" y="3449688"/>
            <a:ext cx="4242308" cy="461665"/>
          </a:xfrm>
          <a:prstGeom prst="rect">
            <a:avLst/>
          </a:prstGeom>
          <a:solidFill>
            <a:srgbClr val="EEDDFF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E85318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import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pandas </a:t>
            </a:r>
            <a:r>
              <a:rPr lang="en-US" altLang="ko-KR" sz="2400" b="1" dirty="0">
                <a:solidFill>
                  <a:srgbClr val="E85318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76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선택적 분석</a:t>
            </a:r>
            <a:r>
              <a:rPr lang="en-US" altLang="ko-KR" dirty="0"/>
              <a:t> – </a:t>
            </a:r>
            <a:r>
              <a:rPr lang="ko-KR" altLang="en-US" dirty="0"/>
              <a:t>문자 자료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995362"/>
            <a:ext cx="6877050" cy="552450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800724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271588"/>
            <a:ext cx="6724650" cy="514350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023448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기준 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207891"/>
            <a:ext cx="7529513" cy="5406924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31652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669086" y="1731963"/>
            <a:ext cx="5064370" cy="23876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000" dirty="0">
                <a:solidFill>
                  <a:srgbClr val="F3B81F"/>
                </a:solidFill>
              </a:rPr>
              <a:t>활용 예제</a:t>
            </a:r>
            <a:endParaRPr lang="ko-KR" altLang="en-US" sz="6000" dirty="0">
              <a:solidFill>
                <a:srgbClr val="F3B81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88198" y="2240309"/>
            <a:ext cx="3982865" cy="485775"/>
            <a:chOff x="7615982" y="2419323"/>
            <a:chExt cx="3982865" cy="4857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5982" y="2419323"/>
              <a:ext cx="447675" cy="4857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6767C8"/>
                </a:clrFrom>
                <a:clrTo>
                  <a:srgbClr val="6767C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13072" y="2419323"/>
              <a:ext cx="485775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654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올림픽 메달이 궁금해요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686" y="1249909"/>
            <a:ext cx="10515600" cy="4351338"/>
          </a:xfrm>
        </p:spPr>
        <p:txBody>
          <a:bodyPr/>
          <a:lstStyle/>
          <a:p>
            <a:r>
              <a:rPr lang="ko-KR" altLang="en-US" dirty="0"/>
              <a:t>메달 집계 </a:t>
            </a:r>
            <a:r>
              <a:rPr lang="en-US" altLang="ko-KR" dirty="0"/>
              <a:t>site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5" y="1757362"/>
            <a:ext cx="8233989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로 가져오기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121581"/>
            <a:ext cx="10439400" cy="5493531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744635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자료만 볼래요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464482"/>
            <a:ext cx="10141762" cy="5222068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528429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여름 올림픽 자료 원해요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6" y="1121582"/>
            <a:ext cx="8963025" cy="5565377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352157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ko-KR" altLang="en-US" dirty="0"/>
              <a:t>명 바꿔주세요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121582"/>
            <a:ext cx="9851427" cy="5522898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791702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금메달 순으로 정렬 가능한가요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0" y="1093006"/>
            <a:ext cx="6304895" cy="5710237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0261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차원 자료구조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 개의 열</a:t>
            </a:r>
            <a:r>
              <a:rPr lang="en-US" altLang="ko-KR" dirty="0"/>
              <a:t>(column)</a:t>
            </a:r>
            <a:r>
              <a:rPr lang="ko-KR" altLang="en-US" dirty="0"/>
              <a:t>을 나타내는 자료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리스트를 간직한 오브젝트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리스트를</a:t>
            </a:r>
            <a:r>
              <a:rPr lang="en-US" altLang="ko-KR" dirty="0"/>
              <a:t> </a:t>
            </a:r>
            <a:r>
              <a:rPr lang="ko-KR" altLang="en-US" dirty="0"/>
              <a:t>적용하여</a:t>
            </a:r>
            <a:r>
              <a:rPr lang="en-US" altLang="ko-KR" dirty="0"/>
              <a:t> </a:t>
            </a:r>
            <a:r>
              <a:rPr lang="ko-KR" altLang="en-US" dirty="0"/>
              <a:t>바로 시리즈 생성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699851"/>
            <a:ext cx="6891336" cy="3158149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076274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excel</a:t>
            </a:r>
            <a:r>
              <a:rPr lang="ko-KR" altLang="en-US" dirty="0"/>
              <a:t>로 저장해주세요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to_excel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.</a:t>
            </a:r>
            <a:r>
              <a:rPr lang="en-US" altLang="ko-KR" dirty="0" err="1"/>
              <a:t>xlsx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538413"/>
            <a:ext cx="6581775" cy="340995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4147183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6" y="1321607"/>
            <a:ext cx="7569670" cy="55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인구구조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0" y="1226629"/>
            <a:ext cx="10272712" cy="5369448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994341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총인구수</a:t>
            </a:r>
            <a:r>
              <a:rPr lang="ko-KR" altLang="en-US" dirty="0"/>
              <a:t> 비율로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735684"/>
            <a:ext cx="9188142" cy="4519613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2612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36" y="1678534"/>
            <a:ext cx="10515600" cy="4351338"/>
          </a:xfrm>
        </p:spPr>
        <p:txBody>
          <a:bodyPr/>
          <a:lstStyle/>
          <a:p>
            <a:r>
              <a:rPr lang="ko-KR" altLang="en-US" dirty="0"/>
              <a:t>불필요한 열</a:t>
            </a:r>
            <a:r>
              <a:rPr lang="en-US" altLang="ko-KR" dirty="0"/>
              <a:t>(column)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 err="1"/>
              <a:t>DataFrame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1" y="2179035"/>
            <a:ext cx="6332375" cy="752476"/>
          </a:xfrm>
          <a:prstGeom prst="rect">
            <a:avLst/>
          </a:prstGeom>
          <a:ln>
            <a:solidFill>
              <a:srgbClr val="9245D4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3432012"/>
            <a:ext cx="7272337" cy="3111664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1029027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1" y="1514475"/>
            <a:ext cx="11023385" cy="4743450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95372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유사한 인구 분포 찾기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1" y="1643062"/>
            <a:ext cx="10610850" cy="4600575"/>
          </a:xfrm>
          <a:prstGeom prst="rect">
            <a:avLst/>
          </a:prstGeom>
          <a:ln>
            <a:solidFill>
              <a:srgbClr val="9245D4"/>
            </a:solidFill>
          </a:ln>
        </p:spPr>
      </p:pic>
    </p:spTree>
    <p:extLst>
      <p:ext uri="{BB962C8B-B14F-4D97-AF65-F5344CB8AC3E}">
        <p14:creationId xmlns:p14="http://schemas.microsoft.com/office/powerpoint/2010/main" val="284783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에 이름 부여한 </a:t>
            </a:r>
            <a:r>
              <a:rPr lang="en-US" altLang="ko-KR" dirty="0"/>
              <a:t>Series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pd.Series</a:t>
            </a:r>
            <a:r>
              <a:rPr lang="en-US" altLang="ko-KR" dirty="0"/>
              <a:t> ( [</a:t>
            </a:r>
            <a:r>
              <a:rPr lang="ko-KR" altLang="en-US" dirty="0"/>
              <a:t>리스트 </a:t>
            </a:r>
            <a:r>
              <a:rPr lang="en-US" altLang="ko-KR" dirty="0"/>
              <a:t>value], index = [ </a:t>
            </a:r>
            <a:r>
              <a:rPr lang="ko-KR" altLang="en-US" dirty="0"/>
              <a:t>인덱스 리스트</a:t>
            </a:r>
            <a:r>
              <a:rPr lang="en-US" altLang="ko-KR" dirty="0"/>
              <a:t>] 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6" y="2443162"/>
            <a:ext cx="10553700" cy="354330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58008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를 활용한 </a:t>
            </a:r>
            <a:r>
              <a:rPr lang="en-US" altLang="ko-KR" dirty="0"/>
              <a:t>Series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095500"/>
            <a:ext cx="5886450" cy="3752850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14065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423" y="1392784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/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엑셀 시트와 같은 테이블 형태의 자료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DataFrame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Series</a:t>
            </a:r>
            <a:r>
              <a:rPr lang="ko-KR" altLang="en-US" dirty="0"/>
              <a:t>로 구성된 자료 구조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82083"/>
            <a:ext cx="8779473" cy="3975917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20653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활용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974" y="153565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자료형을</a:t>
            </a:r>
            <a:r>
              <a:rPr lang="ko-KR" altLang="en-US" dirty="0"/>
              <a:t> 활용하여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값들을 </a:t>
            </a:r>
            <a:r>
              <a:rPr lang="en-US" altLang="ko-KR" dirty="0"/>
              <a:t>column</a:t>
            </a:r>
            <a:r>
              <a:rPr lang="ko-KR" altLang="en-US" dirty="0"/>
              <a:t>명으로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62" y="2359788"/>
            <a:ext cx="4676774" cy="4341336"/>
          </a:xfrm>
          <a:prstGeom prst="rect">
            <a:avLst/>
          </a:prstGeom>
          <a:ln>
            <a:solidFill>
              <a:srgbClr val="9345D4"/>
            </a:solidFill>
          </a:ln>
        </p:spPr>
      </p:pic>
    </p:spTree>
    <p:extLst>
      <p:ext uri="{BB962C8B-B14F-4D97-AF65-F5344CB8AC3E}">
        <p14:creationId xmlns:p14="http://schemas.microsoft.com/office/powerpoint/2010/main" val="30191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590</Words>
  <Application>Microsoft Office PowerPoint</Application>
  <PresentationFormat>Widescreen</PresentationFormat>
  <Paragraphs>114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HY헤드라인M</vt:lpstr>
      <vt:lpstr>맑은 고딕</vt:lpstr>
      <vt:lpstr>나눔스퀘어라운드 ExtraBold</vt:lpstr>
      <vt:lpstr>Arial</vt:lpstr>
      <vt:lpstr>Courier New</vt:lpstr>
      <vt:lpstr>Office 테마</vt:lpstr>
      <vt:lpstr>PowerPoint Presentation</vt:lpstr>
      <vt:lpstr>pandas 이해하기</vt:lpstr>
      <vt:lpstr>pandas</vt:lpstr>
      <vt:lpstr>pandas 사용</vt:lpstr>
      <vt:lpstr>Series</vt:lpstr>
      <vt:lpstr>Index에 이름 부여한 Series </vt:lpstr>
      <vt:lpstr>NumPy를 활용한 Series 생성</vt:lpstr>
      <vt:lpstr>DataFrame</vt:lpstr>
      <vt:lpstr>딕셔너리 활용 DataFrame 생성</vt:lpstr>
      <vt:lpstr>파일 활용 DataFrame 생성 (1)</vt:lpstr>
      <vt:lpstr>파일 활용 DataFrame 생성 (2)</vt:lpstr>
      <vt:lpstr>파일 활용 DataFrame 생성 (3)</vt:lpstr>
      <vt:lpstr>DataFrame 컬럼 Header 작성법</vt:lpstr>
      <vt:lpstr>Profiling (1)</vt:lpstr>
      <vt:lpstr>Profiling (2)</vt:lpstr>
      <vt:lpstr>Profiling (3)</vt:lpstr>
      <vt:lpstr>Profiling (4)</vt:lpstr>
      <vt:lpstr>Profiling (5)</vt:lpstr>
      <vt:lpstr>주요 기능</vt:lpstr>
      <vt:lpstr>슬라이싱 활용 row 자료 선택</vt:lpstr>
      <vt:lpstr>순차적이지 않은 row 선택</vt:lpstr>
      <vt:lpstr>column 값을 기준으로 row 선택</vt:lpstr>
      <vt:lpstr>  query 사용 row 선택</vt:lpstr>
      <vt:lpstr>논리 연산자 활용  row 선택</vt:lpstr>
      <vt:lpstr>행(row) 추가 연산</vt:lpstr>
      <vt:lpstr>행(row) 삭제 연산</vt:lpstr>
      <vt:lpstr>슬라이싱 활용 column 자료 선택</vt:lpstr>
      <vt:lpstr>선택적 column 자료 선택</vt:lpstr>
      <vt:lpstr>컬럼 이름으로 필터링</vt:lpstr>
      <vt:lpstr> filter( ) 함수 활용 </vt:lpstr>
      <vt:lpstr>원하는 글자를 포함한 column</vt:lpstr>
      <vt:lpstr>정규식 활용 column 선택</vt:lpstr>
      <vt:lpstr>연산을 통한 column 추가</vt:lpstr>
      <vt:lpstr>Column 삭제 (1)</vt:lpstr>
      <vt:lpstr>Column 삭제 (2)</vt:lpstr>
      <vt:lpstr>이해가 안되요…</vt:lpstr>
      <vt:lpstr>DataFrame 분석</vt:lpstr>
      <vt:lpstr>특정 자료 분석</vt:lpstr>
      <vt:lpstr>선택적 분석 – 수치 자료</vt:lpstr>
      <vt:lpstr>선택적 분석 – 문자 자료</vt:lpstr>
      <vt:lpstr>조건 확인</vt:lpstr>
      <vt:lpstr>열(column) 기준 정렬</vt:lpstr>
      <vt:lpstr>활용 예제</vt:lpstr>
      <vt:lpstr>올림픽 메달이 궁금해요!</vt:lpstr>
      <vt:lpstr>pandas로 가져오기</vt:lpstr>
      <vt:lpstr>Table 자료만 볼래요!</vt:lpstr>
      <vt:lpstr>여름 올림픽 자료 원해요!</vt:lpstr>
      <vt:lpstr>Column 명 바꿔주세요!</vt:lpstr>
      <vt:lpstr>금메달 순으로 정렬 가능한가요?</vt:lpstr>
      <vt:lpstr> excel로 저장해주세요!</vt:lpstr>
      <vt:lpstr>확인해볼까요?</vt:lpstr>
      <vt:lpstr>비슷한 인구구조 찾기</vt:lpstr>
      <vt:lpstr>총인구수 비율로 계산</vt:lpstr>
      <vt:lpstr>Column 정리</vt:lpstr>
      <vt:lpstr>지역 선택</vt:lpstr>
      <vt:lpstr>유사한 인구 분포 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SSEN-HAN</dc:creator>
  <cp:lastModifiedBy>Jeong JoonSoo</cp:lastModifiedBy>
  <cp:revision>211</cp:revision>
  <dcterms:created xsi:type="dcterms:W3CDTF">2020-05-12T01:33:35Z</dcterms:created>
  <dcterms:modified xsi:type="dcterms:W3CDTF">2020-07-12T17:25:12Z</dcterms:modified>
</cp:coreProperties>
</file>