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5D81-EF36-49A0-8C1E-452507E8DB1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99B2-44D3-415B-AE36-E7ACB8C6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194-8678-D8B9-2B12-76D60A7B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2D0BF-DE97-2473-FD9D-FE480F29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86AEE-4F96-B7F4-D5CC-AD86CF14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9754-34DA-4FC3-A424-5187927A3195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DC1-EEB8-051D-775F-3EBD7A5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D06A-A355-F403-9400-159E9AE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59B33-F149-56BC-05BC-F66C682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C2D0C-CAA3-B176-B027-16482B40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A5F5-25ED-EA0C-526D-D0B57EA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A6D4-18D1-4A9C-8362-EEFC0B427522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45D1E-49E4-EBE2-BDD5-44CC94E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B624-51A3-166F-A314-426462F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44236-8240-0214-05EC-306AA75EC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AF8C-E3EF-EB4F-0356-C8F554CD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328F4-AB9A-D555-AB90-52FCF3D7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AD5F-1D23-4711-B32E-B7F587E897D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95D86-1858-DA74-C578-983DA3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ED1B8-5259-C2F4-F7C2-954E1E1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5960-0879-8485-4506-11F4A68F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7C7C5-3CF5-AC9F-CBE0-2D58DD68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71C1-9CD7-B7EF-601E-B9B395E8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1F-5B25-49E4-866D-E3F415B68281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4AC5-297F-CD53-A8B0-454C2B5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26EF3-4115-B2D0-517B-B26A54C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5575-6CD6-2621-8EBA-FE6D979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A6324-C346-5A4F-A1B4-53F03A4B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D6A0-3F0D-B31E-FFDD-AB10A9F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BED7-CD7A-4D57-B69A-1713599E4CAF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3D0F0-1D3D-E74B-6D1F-824AF3E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E1B90-6666-E07F-3434-B12F004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061E-B80E-0E2B-5626-D6880FB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2CF25-E8AF-4FB7-AC8A-B9DB2646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25036-3B13-5166-CBB4-B937ED25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AE70D-EEC8-82E6-93E0-E52015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1BD4-9EED-4216-AE9D-5D255B11598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946C-A9AB-6877-278A-A734A442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364C-8703-BA75-91E4-A540ADA5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DCF6-DC86-C922-A7ED-4012E22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6FEB8-E77B-C1AD-20F0-FDA02AF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A3B49-C5DE-2CBF-81AB-1FBCF2F8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39367-8393-3825-E6C9-9B4408F2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C22C84-2664-FE10-E797-AE884CB69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6216D-EA6F-67B5-6A28-42758D8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6DFD-3591-4907-8BB3-A892C797936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9240B-F855-F890-7DF6-7D55BA0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28FCF-9A57-C442-064A-DE4609F3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1B02-73E3-D83B-C008-50746048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51AA07-48DE-FE29-70FF-8E198D63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50C-AE20-46FD-9F29-F41B640A6CC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B764-602D-2333-4498-CAC61C0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664DD-D45E-23CD-2299-C6E63A4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083E3-592A-D8C9-E0AC-F2C9563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E98-ADE7-42FC-B172-C38C9B3A3B0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5291A4-C6F8-7AE2-9D8B-EF917E8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BC443-54B8-A746-F217-6FC4826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2C20-B1BA-04E2-CC0D-A1D22102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5F9B5-9268-08A0-FA43-E73AED9C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46D70-8BFF-1E2B-63F1-EAF4F5C1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4A2CA-7D05-8169-03A7-EDB2F1EF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A7B5-73A3-4F49-A49A-D446B25CF2A6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DD7C-D949-8FFD-6EB9-5EF26107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DB5F4-1299-99A1-23F3-E671094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4400-8F97-8B93-68A8-B18105D8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9819-2ACE-E2D1-4628-67A4CAE8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65CF0-5D7F-95BC-71BB-D3B8D0519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5CCFB-D17F-3173-259F-53E5A07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5ABF-465F-4BB5-8665-F01D3CF99AA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1730F-3A62-FD81-5C73-963F8A7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BAD24-B30F-4ACD-9E94-25270A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055C6-38AF-5196-0852-55A328CD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1953F-C5C4-5393-4E11-3461EA42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45B90-9651-E2DE-B415-D0BA3D8E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B9E7-885F-4E7E-BA18-64F9842DD902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9881D-C7E6-60B2-E3E0-58EE637B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682F3-119B-F5AD-5CDC-DC83893D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eveloper.nvidia.com/embedded/jetson-nan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A2E99-A9A5-9152-80CF-3E701110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913"/>
            <a:ext cx="9144000" cy="4753744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인력양성지원사업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400" b="1" i="0" dirty="0" err="1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실습환경</a:t>
            </a:r>
            <a:r>
              <a:rPr lang="ko-KR" altLang="en-US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구성 방안</a:t>
            </a:r>
            <a: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b="1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2022-06-15</a:t>
            </a:r>
            <a:r>
              <a:rPr lang="en-US" altLang="ko-KR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b="1" i="0" dirty="0" err="1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유니정보</a:t>
            </a:r>
            <a:r>
              <a:rPr lang="ko-KR" altLang="en-US" sz="36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뉴아틀란</a:t>
            </a:r>
            <a:r>
              <a:rPr lang="ko-KR" altLang="en-US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8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FF18B-2DEB-DD93-67B3-D15DAA4757AC}"/>
              </a:ext>
            </a:extLst>
          </p:cNvPr>
          <p:cNvSpPr txBox="1"/>
          <p:nvPr/>
        </p:nvSpPr>
        <p:spPr>
          <a:xfrm>
            <a:off x="4317416" y="709135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및 운영 </a:t>
            </a:r>
            <a:r>
              <a:rPr lang="ko-KR" altLang="en-US" sz="2800" b="1" smtClean="0">
                <a:solidFill>
                  <a:srgbClr val="002060"/>
                </a:solidFill>
                <a:latin typeface="+mn-ea"/>
              </a:rPr>
              <a:t>환경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+mn-ea"/>
              </a:rPr>
              <a:t>구성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EF1E88-4811-84F5-0244-DBE9D7A56194}"/>
              </a:ext>
            </a:extLst>
          </p:cNvPr>
          <p:cNvGrpSpPr/>
          <p:nvPr/>
        </p:nvGrpSpPr>
        <p:grpSpPr>
          <a:xfrm>
            <a:off x="4591933" y="1950948"/>
            <a:ext cx="6732534" cy="3810868"/>
            <a:chOff x="2401741" y="1931070"/>
            <a:chExt cx="6732534" cy="38108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681C45-0523-4D78-BB75-F10F497B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741" y="1931070"/>
              <a:ext cx="6732534" cy="3810868"/>
            </a:xfrm>
            <a:prstGeom prst="rect">
              <a:avLst/>
            </a:prstGeom>
          </p:spPr>
        </p:pic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CF45B124-BF62-4F52-A0FE-6A860670EE05}"/>
                </a:ext>
              </a:extLst>
            </p:cNvPr>
            <p:cNvSpPr txBox="1"/>
            <p:nvPr/>
          </p:nvSpPr>
          <p:spPr>
            <a:xfrm>
              <a:off x="2737218" y="2795104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Edge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Device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E2CFD8C-09A6-4B54-8EAE-54C355FCEC6C}"/>
                </a:ext>
              </a:extLst>
            </p:cNvPr>
            <p:cNvSpPr txBox="1"/>
            <p:nvPr/>
          </p:nvSpPr>
          <p:spPr>
            <a:xfrm>
              <a:off x="5463975" y="3087491"/>
              <a:ext cx="9188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/>
                <a:t>AWS</a:t>
              </a:r>
              <a:br>
                <a:rPr lang="en-US" altLang="ko-KR" sz="2400" b="1" dirty="0"/>
              </a:br>
              <a:r>
                <a:rPr lang="en-US" altLang="ko-KR" sz="2400" b="1" dirty="0"/>
                <a:t>Cloud</a:t>
              </a:r>
              <a:endParaRPr lang="ko-KR" altLang="en-US" sz="2400" b="1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8D700EDE-11CA-4CB1-AA39-C998D74AFDF3}"/>
                </a:ext>
              </a:extLst>
            </p:cNvPr>
            <p:cNvSpPr txBox="1"/>
            <p:nvPr/>
          </p:nvSpPr>
          <p:spPr>
            <a:xfrm>
              <a:off x="3076844" y="4573104"/>
              <a:ext cx="1011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Machine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Data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B570CF94-3C6F-4084-A97E-0CE046E532C4}"/>
                </a:ext>
              </a:extLst>
            </p:cNvPr>
            <p:cNvSpPr txBox="1"/>
            <p:nvPr/>
          </p:nvSpPr>
          <p:spPr>
            <a:xfrm>
              <a:off x="7148075" y="2938092"/>
              <a:ext cx="1557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</a:rPr>
                <a:t>Deep learning</a:t>
              </a:r>
              <a:br>
                <a:rPr lang="en-US" altLang="ko-KR" sz="1600" b="1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Framework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9AA1A511-B5CE-4CC5-95D2-82323FAED8D5}"/>
                </a:ext>
              </a:extLst>
            </p:cNvPr>
            <p:cNvSpPr txBox="1"/>
            <p:nvPr/>
          </p:nvSpPr>
          <p:spPr>
            <a:xfrm>
              <a:off x="7570723" y="4754192"/>
              <a:ext cx="1415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자동화</a:t>
              </a:r>
              <a:r>
                <a:rPr lang="en-US" altLang="ko-KR" b="1" dirty="0">
                  <a:solidFill>
                    <a:srgbClr val="FF0000"/>
                  </a:solidFill>
                </a:rPr>
                <a:t/>
              </a:r>
              <a:br>
                <a:rPr lang="en-US" altLang="ko-KR" b="1" dirty="0">
                  <a:solidFill>
                    <a:srgbClr val="FF0000"/>
                  </a:solidFill>
                </a:rPr>
              </a:br>
              <a:r>
                <a:rPr lang="en-US" altLang="ko-KR" b="1" dirty="0">
                  <a:solidFill>
                    <a:srgbClr val="FF0000"/>
                  </a:solidFill>
                </a:rPr>
                <a:t>(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Robocorp</a:t>
              </a:r>
              <a:r>
                <a:rPr lang="en-US" altLang="ko-KR" b="1" dirty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14907C3-CD74-E7BA-A25E-E8A8D80A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0" r="59740"/>
          <a:stretch/>
        </p:blipFill>
        <p:spPr>
          <a:xfrm>
            <a:off x="535876" y="2140299"/>
            <a:ext cx="3718506" cy="2518916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770EB9-FB35-68F0-F44B-28305DA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4A28D-CAB7-B267-3935-BD33250C70B4}"/>
              </a:ext>
            </a:extLst>
          </p:cNvPr>
          <p:cNvSpPr txBox="1"/>
          <p:nvPr/>
        </p:nvSpPr>
        <p:spPr>
          <a:xfrm>
            <a:off x="3841770" y="596349"/>
            <a:ext cx="420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개발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Framework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EC5FB9-D58D-7244-F759-769F53DE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0627"/>
              </p:ext>
            </p:extLst>
          </p:nvPr>
        </p:nvGraphicFramePr>
        <p:xfrm>
          <a:off x="958574" y="1965518"/>
          <a:ext cx="1013349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66">
                  <a:extLst>
                    <a:ext uri="{9D8B030D-6E8A-4147-A177-3AD203B41FA5}">
                      <a16:colId xmlns:a16="http://schemas.microsoft.com/office/drawing/2014/main" val="2363962614"/>
                    </a:ext>
                  </a:extLst>
                </a:gridCol>
                <a:gridCol w="3647661">
                  <a:extLst>
                    <a:ext uri="{9D8B030D-6E8A-4147-A177-3AD203B41FA5}">
                      <a16:colId xmlns:a16="http://schemas.microsoft.com/office/drawing/2014/main" val="61820047"/>
                    </a:ext>
                  </a:extLst>
                </a:gridCol>
                <a:gridCol w="4005470">
                  <a:extLst>
                    <a:ext uri="{9D8B030D-6E8A-4147-A177-3AD203B41FA5}">
                      <a16:colId xmlns:a16="http://schemas.microsoft.com/office/drawing/2014/main" val="118062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Featuring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영상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3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유니정보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TensorFlow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 smtClean="0"/>
                        <a:t>PyTorch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25035"/>
                  </a:ext>
                </a:extLst>
              </a:tr>
              <a:tr h="380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뉴아틀란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PyTorch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9996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1D7A0-5E13-74F3-9398-438C123C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53DFD-49A5-1B32-2512-57000B8FA146}"/>
              </a:ext>
            </a:extLst>
          </p:cNvPr>
          <p:cNvSpPr txBox="1"/>
          <p:nvPr/>
        </p:nvSpPr>
        <p:spPr>
          <a:xfrm>
            <a:off x="4175442" y="513564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영상처리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Edge Device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93374-8245-5671-B0F3-E345BA16D634}"/>
              </a:ext>
            </a:extLst>
          </p:cNvPr>
          <p:cNvSpPr txBox="1"/>
          <p:nvPr/>
        </p:nvSpPr>
        <p:spPr>
          <a:xfrm>
            <a:off x="3129981" y="549804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Jetson Nano 4GB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무선 키보드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&amp;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마우스 별도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(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  <a:hlinkClick r:id="rId2"/>
              </a:rPr>
              <a:t>https://developer.nvidia.com/embedded/jetson-nano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)</a:t>
            </a:r>
            <a:endParaRPr lang="ko-KR" altLang="en-US" dirty="0"/>
          </a:p>
        </p:txBody>
      </p:sp>
      <p:pic>
        <p:nvPicPr>
          <p:cNvPr id="8" name="그림 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6651EB3-87D5-1AD0-6B3F-14B77181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59" y="1142769"/>
            <a:ext cx="6000750" cy="337185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55C7A-064C-668F-F73D-AE37562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4075" y="4620604"/>
            <a:ext cx="1043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효율적 </a:t>
            </a:r>
            <a:r>
              <a:rPr lang="ko-KR" altLang="en-US" dirty="0" err="1" smtClean="0"/>
              <a:t>영상처리를</a:t>
            </a:r>
            <a:r>
              <a:rPr lang="ko-KR" altLang="en-US" dirty="0" smtClean="0"/>
              <a:t> 위하여 서버 </a:t>
            </a:r>
            <a:r>
              <a:rPr lang="ko-KR" altLang="en-US" dirty="0" err="1" smtClean="0"/>
              <a:t>또는클라우드</a:t>
            </a:r>
            <a:r>
              <a:rPr lang="ko-KR" altLang="en-US" dirty="0" smtClean="0"/>
              <a:t> 환경이 아닌 영상 </a:t>
            </a:r>
            <a:r>
              <a:rPr lang="ko-KR" altLang="en-US" dirty="0" err="1" smtClean="0"/>
              <a:t>입력단에서</a:t>
            </a:r>
            <a:r>
              <a:rPr lang="ko-KR" altLang="en-US" dirty="0" smtClean="0"/>
              <a:t> 영상 </a:t>
            </a:r>
            <a:r>
              <a:rPr lang="en-US" altLang="ko-KR" dirty="0" smtClean="0"/>
              <a:t>Featuring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처리하여 네트워크 장애나 </a:t>
            </a:r>
            <a:r>
              <a:rPr lang="ko-KR" altLang="en-US" dirty="0" err="1" smtClean="0"/>
              <a:t>트레픽을</a:t>
            </a:r>
            <a:r>
              <a:rPr lang="ko-KR" altLang="en-US" dirty="0"/>
              <a:t>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C44A1-63BB-C29F-FDBB-13A3305C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87" y="1276065"/>
            <a:ext cx="4305869" cy="4305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67CF0-DD34-5C08-0E13-B663DE204793}"/>
              </a:ext>
            </a:extLst>
          </p:cNvPr>
          <p:cNvSpPr txBox="1"/>
          <p:nvPr/>
        </p:nvSpPr>
        <p:spPr>
          <a:xfrm>
            <a:off x="1816376" y="5968305"/>
            <a:ext cx="825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1080P USB 3.0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MJPEG 50fps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고속 가변 초점 컴퓨터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PC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웹카메라 카메라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FC1EB-D637-63CC-9679-BC4900B553C7}"/>
              </a:ext>
            </a:extLst>
          </p:cNvPr>
          <p:cNvSpPr txBox="1"/>
          <p:nvPr/>
        </p:nvSpPr>
        <p:spPr>
          <a:xfrm>
            <a:off x="5037042" y="559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  <a:latin typeface="+mn-ea"/>
              </a:rPr>
              <a:t>웹카메라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DC8A6-317E-CBCB-4B63-A5533EAC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DDE23-8D5C-7A25-B2D4-C885E5D75B39}"/>
              </a:ext>
            </a:extLst>
          </p:cNvPr>
          <p:cNvSpPr txBox="1"/>
          <p:nvPr/>
        </p:nvSpPr>
        <p:spPr>
          <a:xfrm>
            <a:off x="2375854" y="522737"/>
            <a:ext cx="702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데이터 수집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모델 생성 자동화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(Python)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529C1-9325-70E1-9932-2228308AF725}"/>
              </a:ext>
            </a:extLst>
          </p:cNvPr>
          <p:cNvSpPr txBox="1"/>
          <p:nvPr/>
        </p:nvSpPr>
        <p:spPr>
          <a:xfrm>
            <a:off x="888274" y="1910787"/>
            <a:ext cx="106331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u="none" strike="noStrike" dirty="0" err="1" smtClean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Robocorp</a:t>
            </a:r>
            <a:r>
              <a:rPr lang="en-US" altLang="ko-KR" sz="2800" b="1" i="0" u="none" strike="noStrike" dirty="0" smtClean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솔루션은 아마존 </a:t>
            </a:r>
            <a:r>
              <a:rPr lang="ko-KR" altLang="en-US" sz="2800" b="1" dirty="0" err="1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클라우드내에서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 처리된 로그</a:t>
            </a:r>
            <a:r>
              <a:rPr lang="en-US" altLang="ko-KR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(Log)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를 관리 및 분석하는 용도로 고속 영상처리 결과 관리를 위해 필요한 </a:t>
            </a:r>
            <a:r>
              <a:rPr lang="ko-KR" altLang="en-US" sz="2800" b="1" dirty="0" err="1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분석툴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 임</a:t>
            </a:r>
            <a:endParaRPr lang="en-US" altLang="ko-KR" sz="2800" b="1" i="0" u="none" strike="noStrike" dirty="0" smtClean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endParaRPr lang="en-US" altLang="ko-KR" b="1" dirty="0">
              <a:solidFill>
                <a:srgbClr val="002642"/>
              </a:solidFill>
              <a:latin typeface="Barlow Semi Condensed" panose="020B0604020202020204" pitchFamily="2" charset="0"/>
            </a:endParaRPr>
          </a:p>
          <a:p>
            <a:pPr algn="l"/>
            <a:endParaRPr lang="en-US" altLang="ko-KR" b="1" i="0" u="none" strike="noStrike" dirty="0" smtClean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r>
              <a:rPr lang="en-US" altLang="ko-KR" b="1" i="0" u="none" strike="noStrike" dirty="0" err="1" smtClean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RPA.Cloud.AWS</a:t>
            </a:r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endParaRPr lang="en-US" altLang="ko-KR" b="1" dirty="0">
              <a:solidFill>
                <a:srgbClr val="002642"/>
              </a:solidFill>
              <a:latin typeface="Barlow Semi Condensed" panose="020B0604020202020204" pitchFamily="2" charset="0"/>
            </a:endParaRPr>
          </a:p>
          <a:p>
            <a:pPr algn="l"/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r>
              <a:rPr lang="en-US" altLang="ko-KR" b="1" i="0" u="none" strike="noStrike" dirty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https://robocorp.com/docs/libraries/rpa-framework/rpa-cloud-aws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74448-FC6C-D57F-159B-CB0E89D0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7D759B-6A5C-41BC-84BB-373A99735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07194-9163-4CE8-993E-702071E26579}">
  <ds:schemaRefs>
    <ds:schemaRef ds:uri="http://purl.org/dc/terms/"/>
    <ds:schemaRef ds:uri="fd57ced1-2b3e-49e2-9044-0235051c91e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82D803-2F89-4F56-ACEE-FA35ADD782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Barlow Semi Condensed</vt:lpstr>
      <vt:lpstr>DINPro</vt:lpstr>
      <vt:lpstr>Open Sans</vt:lpstr>
      <vt:lpstr>맑은 고딕</vt:lpstr>
      <vt:lpstr>Arial</vt:lpstr>
      <vt:lpstr>Wingdings</vt:lpstr>
      <vt:lpstr>Office 테마</vt:lpstr>
      <vt:lpstr> AI인력양성지원사업  실습환경 구성 방안  2022-06-15    유니정보 뉴아틀란 컨소시엄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AI인력양성지원사업   - 이로스타일 알앤엑스 에이제이투-</dc:title>
  <dc:creator>한옥영</dc:creator>
  <cp:lastModifiedBy>jsjeong</cp:lastModifiedBy>
  <cp:revision>6</cp:revision>
  <dcterms:created xsi:type="dcterms:W3CDTF">2022-06-13T00:03:55Z</dcterms:created>
  <dcterms:modified xsi:type="dcterms:W3CDTF">2022-06-15T00:41:06Z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