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59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F5D81-EF36-49A0-8C1E-452507E8DB18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699B2-44D3-415B-AE36-E7ACB8C6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84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E0194-8678-D8B9-2B12-76D60A7B9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02D0BF-DE97-2473-FD9D-FE480F29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86AEE-4F96-B7F4-D5CC-AD86CF14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9754-34DA-4FC3-A424-5187927A3195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A0DC1-EEB8-051D-775F-3EBD7A50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FD06A-A355-F403-9400-159E9AE6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41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59B33-F149-56BC-05BC-F66C6822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0C2D0C-CAA3-B176-B027-16482B404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AA5F5-25ED-EA0C-526D-D0B57EA7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A6D4-18D1-4A9C-8362-EEFC0B427522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45D1E-49E4-EBE2-BDD5-44CC94EE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AB624-51A3-166F-A314-426462FE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0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044236-8240-0214-05EC-306AA75EC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C2AF8C-E3EF-EB4F-0356-C8F554CDE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328F4-AB9A-D555-AB90-52FCF3D7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AD5F-1D23-4711-B32E-B7F587E897D8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95D86-1858-DA74-C578-983DA3CE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ED1B8-5259-C2F4-F7C2-954E1E1F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82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F5960-0879-8485-4506-11F4A68F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7C7C5-3CF5-AC9F-CBE0-2D58DD683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071C1-9CD7-B7EF-601E-B9B395E8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111F-5B25-49E4-866D-E3F415B68281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24AC5-297F-CD53-A8B0-454C2B5F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426EF3-4115-B2D0-517B-B26A54C8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29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15575-6CD6-2621-8EBA-FE6D9793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0A6324-C346-5A4F-A1B4-53F03A4B0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5D6A0-3F0D-B31E-FFDD-AB10A9F6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BED7-CD7A-4D57-B69A-1713599E4CAF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3D0F0-1D3D-E74B-6D1F-824AF3E2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E1B90-6666-E07F-3434-B12F004E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41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3061E-B80E-0E2B-5626-D6880FB9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2CF25-E8AF-4FB7-AC8A-B9DB2646D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225036-3B13-5166-CBB4-B937ED256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FAE70D-EEC8-82E6-93E0-E52015EF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1BD4-9EED-4216-AE9D-5D255B115984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71946C-A9AB-6877-278A-A734A442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31364C-8703-BA75-91E4-A540ADA5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6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DDCF6-DC86-C922-A7ED-4012E22F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B6FEB8-E77B-C1AD-20F0-FDA02AF12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7A3B49-C5DE-2CBF-81AB-1FBCF2F83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39367-8393-3825-E6C9-9B4408F26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C22C84-2664-FE10-E797-AE884CB69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16216D-EA6F-67B5-6A28-42758D88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6DFD-3591-4907-8BB3-A892C797936C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29240B-F855-F890-7DF6-7D55BA05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328FCF-9A57-C442-064A-DE4609F3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1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41B02-73E3-D83B-C008-50746048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51AA07-48DE-FE29-70FF-8E198D63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50C-AE20-46FD-9F29-F41B640A6CC4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84B764-602D-2333-4498-CAC61C06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5664DD-D45E-23CD-2299-C6E63A4F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1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D083E3-592A-D8C9-E0AC-F2C9563E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4E98-ADE7-42FC-B172-C38C9B3A3B0C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5291A4-C6F8-7AE2-9D8B-EF917E85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BC443-54B8-A746-F217-6FC48263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7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2C20-B1BA-04E2-CC0D-A1D22102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5F9B5-9268-08A0-FA43-E73AED9C3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346D70-8BFF-1E2B-63F1-EAF4F5C1F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94A2CA-7D05-8169-03A7-EDB2F1EF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A7B5-73A3-4F49-A49A-D446B25CF2A6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7DD7C-D949-8FFD-6EB9-5EF26107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5DB5F4-1299-99A1-23F3-E6710941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7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F4400-8F97-8B93-68A8-B18105D8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099819-2ACE-E2D1-4628-67A4CAE8A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165CF0-5D7F-95BC-71BB-D3B8D0519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5CCFB-D17F-3173-259F-53E5A073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5ABF-465F-4BB5-8665-F01D3CF99AA8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41730F-3A62-FD81-5C73-963F8A7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5BAD24-B30F-4ACD-9E94-25270A32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84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7055C6-38AF-5196-0852-55A328CD8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1953F-C5C4-5393-4E11-3461EA423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45B90-9651-E2DE-B415-D0BA3D8ED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1B9E7-885F-4E7E-BA18-64F9842DD902}" type="datetime1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9881D-C7E6-60B2-E3E0-58EE637B2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682F3-119B-F5AD-5CDC-DC83893D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DAB6-C16A-435C-97C6-9947FD8D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45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developer.nvidia.com/embedded/jetson-nano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A2E99-A9A5-9152-80CF-3E7011105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3913"/>
            <a:ext cx="9144000" cy="2387600"/>
          </a:xfrm>
        </p:spPr>
        <p:txBody>
          <a:bodyPr/>
          <a:lstStyle/>
          <a:p>
            <a:r>
              <a:rPr lang="en-US" altLang="ko-KR" b="1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b="1" i="0" dirty="0">
                <a:solidFill>
                  <a:srgbClr val="0020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b="1" i="0" dirty="0">
                <a:solidFill>
                  <a:srgbClr val="0020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인력양성지원사업</a:t>
            </a:r>
            <a:br>
              <a:rPr lang="en-US" altLang="ko-KR" b="1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800" b="1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ko-KR" altLang="en-US" b="1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600" b="1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i="0" dirty="0" err="1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유니정보</a:t>
            </a:r>
            <a:r>
              <a:rPr lang="ko-KR" altLang="en-US" sz="3600" b="1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i="0" dirty="0" err="1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뉴아틀란</a:t>
            </a:r>
            <a:r>
              <a:rPr lang="ko-KR" altLang="en-US" sz="3600" b="1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F449A8-D012-CFDD-3551-809CC51E6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8325"/>
            <a:ext cx="9144000" cy="1655762"/>
          </a:xfrm>
        </p:spPr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  <a:latin typeface="+mn-ea"/>
              </a:rPr>
              <a:t>1</a:t>
            </a:r>
            <a:r>
              <a:rPr lang="ko-KR" altLang="en-US" b="1" dirty="0">
                <a:solidFill>
                  <a:srgbClr val="002060"/>
                </a:solidFill>
                <a:latin typeface="+mn-ea"/>
              </a:rPr>
              <a:t>주차</a:t>
            </a: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(6. 13~17)</a:t>
            </a:r>
          </a:p>
          <a:p>
            <a:endParaRPr lang="en-US" altLang="ko-KR" b="1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3200" b="1" dirty="0">
                <a:solidFill>
                  <a:srgbClr val="002060"/>
                </a:solidFill>
                <a:latin typeface="+mn-ea"/>
              </a:rPr>
              <a:t>정 준 수</a:t>
            </a:r>
          </a:p>
        </p:txBody>
      </p:sp>
    </p:spTree>
    <p:extLst>
      <p:ext uri="{BB962C8B-B14F-4D97-AF65-F5344CB8AC3E}">
        <p14:creationId xmlns:p14="http://schemas.microsoft.com/office/powerpoint/2010/main" val="76728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4781" t="32624" r="26712" b="19684"/>
          <a:stretch/>
        </p:blipFill>
        <p:spPr>
          <a:xfrm>
            <a:off x="-535116" y="2737197"/>
            <a:ext cx="3691753" cy="24380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6105" t="29174" r="26381" b="24120"/>
          <a:stretch/>
        </p:blipFill>
        <p:spPr>
          <a:xfrm>
            <a:off x="2505540" y="2871791"/>
            <a:ext cx="3488641" cy="2303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25195" t="39525" r="27044" b="12413"/>
          <a:stretch/>
        </p:blipFill>
        <p:spPr>
          <a:xfrm>
            <a:off x="5029546" y="2804495"/>
            <a:ext cx="4271210" cy="28869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35290" t="33890" r="17011" b="16485"/>
          <a:stretch/>
        </p:blipFill>
        <p:spPr>
          <a:xfrm>
            <a:off x="9129226" y="2804495"/>
            <a:ext cx="3573946" cy="24975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10C9F9-D0FF-4721-848B-B02636217596}"/>
              </a:ext>
            </a:extLst>
          </p:cNvPr>
          <p:cNvSpPr txBox="1"/>
          <p:nvPr/>
        </p:nvSpPr>
        <p:spPr>
          <a:xfrm>
            <a:off x="2694843" y="729734"/>
            <a:ext cx="6093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다중공선성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(Multicollinearity)</a:t>
            </a:r>
            <a:r>
              <a:rPr lang="ko-KR" altLang="en-US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 제거</a:t>
            </a:r>
            <a:endParaRPr lang="en-US" altLang="ko-KR" sz="2400" b="1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C93B1-D6DB-4613-9743-DE6A853C33F7}"/>
              </a:ext>
            </a:extLst>
          </p:cNvPr>
          <p:cNvSpPr txBox="1"/>
          <p:nvPr/>
        </p:nvSpPr>
        <p:spPr>
          <a:xfrm>
            <a:off x="3288484" y="1646581"/>
            <a:ext cx="457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독립변수간의</a:t>
            </a:r>
            <a:r>
              <a:rPr lang="ko-KR" altLang="en-US" dirty="0"/>
              <a:t> 상관성</a:t>
            </a:r>
            <a:r>
              <a:rPr lang="en-US" altLang="ko-KR" dirty="0"/>
              <a:t>(Correlation) </a:t>
            </a:r>
            <a:r>
              <a:rPr lang="ko-KR" altLang="en-US" dirty="0"/>
              <a:t>을 제거</a:t>
            </a:r>
          </a:p>
        </p:txBody>
      </p:sp>
    </p:spTree>
    <p:extLst>
      <p:ext uri="{BB962C8B-B14F-4D97-AF65-F5344CB8AC3E}">
        <p14:creationId xmlns:p14="http://schemas.microsoft.com/office/powerpoint/2010/main" val="209014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737" y="2014864"/>
            <a:ext cx="2840353" cy="24143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7" y="2014864"/>
            <a:ext cx="2959348" cy="25154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090" y="2014864"/>
            <a:ext cx="2798055" cy="23783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312" y="1643839"/>
            <a:ext cx="3832348" cy="32574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CE34C2-3B53-423C-899A-A43733A3C54D}"/>
              </a:ext>
            </a:extLst>
          </p:cNvPr>
          <p:cNvSpPr txBox="1"/>
          <p:nvPr/>
        </p:nvSpPr>
        <p:spPr>
          <a:xfrm>
            <a:off x="2694843" y="729734"/>
            <a:ext cx="6093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결과 비교</a:t>
            </a:r>
            <a:endParaRPr lang="en-US" altLang="ko-KR" sz="2400" b="1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69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atter Plot of Imbalanced Binary Classification Problem">
            <a:extLst>
              <a:ext uri="{FF2B5EF4-FFF2-40B4-BE49-F238E27FC236}">
                <a16:creationId xmlns:a16="http://schemas.microsoft.com/office/drawing/2014/main" id="{50CD5C16-8E56-4085-BDB0-A8C9F6503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5" y="2084394"/>
            <a:ext cx="3626839" cy="272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755CC1-A18A-4A8D-94EA-17C5ADFDDC8E}"/>
              </a:ext>
            </a:extLst>
          </p:cNvPr>
          <p:cNvSpPr txBox="1"/>
          <p:nvPr/>
        </p:nvSpPr>
        <p:spPr>
          <a:xfrm>
            <a:off x="2845845" y="369008"/>
            <a:ext cx="6093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SMOTE for Balancing Data</a:t>
            </a:r>
            <a:endParaRPr lang="en-US" altLang="ko-KR" sz="2400" b="1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Scatter Plot of Imbalanced Binary Classification Problem Transformed by SMOTE">
            <a:extLst>
              <a:ext uri="{FF2B5EF4-FFF2-40B4-BE49-F238E27FC236}">
                <a16:creationId xmlns:a16="http://schemas.microsoft.com/office/drawing/2014/main" id="{100502F9-8AAE-4563-8EBD-2093D31D7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894" y="2084394"/>
            <a:ext cx="3626839" cy="272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atter Plot of Imbalanced Dataset Transformed by SMOTE and Random Undersampling">
            <a:extLst>
              <a:ext uri="{FF2B5EF4-FFF2-40B4-BE49-F238E27FC236}">
                <a16:creationId xmlns:a16="http://schemas.microsoft.com/office/drawing/2014/main" id="{5BE8DBCB-5D8C-43FA-B0B6-5A8852C27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774" y="2084394"/>
            <a:ext cx="3626839" cy="272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7CD548A-3647-4E32-BA57-B88B2C975651}"/>
              </a:ext>
            </a:extLst>
          </p:cNvPr>
          <p:cNvSpPr/>
          <p:nvPr/>
        </p:nvSpPr>
        <p:spPr>
          <a:xfrm>
            <a:off x="3450671" y="54119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https://machinelearningmastery.com/smote-oversampling-for-imbalanced-classification/</a:t>
            </a:r>
          </a:p>
        </p:txBody>
      </p:sp>
    </p:spTree>
    <p:extLst>
      <p:ext uri="{BB962C8B-B14F-4D97-AF65-F5344CB8AC3E}">
        <p14:creationId xmlns:p14="http://schemas.microsoft.com/office/powerpoint/2010/main" val="899013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709876-6490-41AD-848B-8756C237D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67" y="1924050"/>
            <a:ext cx="9077325" cy="3009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5AF8F0-7467-4400-9603-564B8C9A6DC9}"/>
              </a:ext>
            </a:extLst>
          </p:cNvPr>
          <p:cNvSpPr txBox="1"/>
          <p:nvPr/>
        </p:nvSpPr>
        <p:spPr>
          <a:xfrm>
            <a:off x="2845845" y="369008"/>
            <a:ext cx="6093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SMOTE </a:t>
            </a:r>
            <a:r>
              <a:rPr lang="ko-KR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작동 방식</a:t>
            </a:r>
            <a:endParaRPr lang="en-US" altLang="ko-KR" sz="2400" b="1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1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B53D7A3-9FDA-E677-EE18-ADFA317F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81DFD-3F71-2D9F-1E4A-5635873F9E2C}"/>
              </a:ext>
            </a:extLst>
          </p:cNvPr>
          <p:cNvSpPr txBox="1"/>
          <p:nvPr/>
        </p:nvSpPr>
        <p:spPr>
          <a:xfrm>
            <a:off x="2845845" y="369008"/>
            <a:ext cx="6093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E7AE0-7E5E-3B3E-C621-D8FFE0B2A409}"/>
              </a:ext>
            </a:extLst>
          </p:cNvPr>
          <p:cNvSpPr txBox="1"/>
          <p:nvPr/>
        </p:nvSpPr>
        <p:spPr>
          <a:xfrm>
            <a:off x="1381539" y="2162350"/>
            <a:ext cx="87588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002060"/>
                </a:solidFill>
              </a:rPr>
              <a:t>색공간</a:t>
            </a: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https://github.com/JSJeong-me/OpenCV_Practitioner_Guide_1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02060"/>
                </a:solidFill>
              </a:rPr>
              <a:t>이미지 프로세싱</a:t>
            </a: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https://github.com/JSJeong-me/OpenCV_Practitioner_Guide_2/blob/main/counts_contours.ipynb</a:t>
            </a:r>
          </a:p>
        </p:txBody>
      </p:sp>
    </p:spTree>
    <p:extLst>
      <p:ext uri="{BB962C8B-B14F-4D97-AF65-F5344CB8AC3E}">
        <p14:creationId xmlns:p14="http://schemas.microsoft.com/office/powerpoint/2010/main" val="112957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CF95BB-0C33-CCD3-0415-DDDBA298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AFD61A-C189-DB70-3CFE-98A47EB9E273}"/>
              </a:ext>
            </a:extLst>
          </p:cNvPr>
          <p:cNvSpPr txBox="1"/>
          <p:nvPr/>
        </p:nvSpPr>
        <p:spPr>
          <a:xfrm>
            <a:off x="3048828" y="324433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https://github.com/JSJeong-me/Vision_tasks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819E0-2575-1415-499A-033F5A2425B1}"/>
              </a:ext>
            </a:extLst>
          </p:cNvPr>
          <p:cNvSpPr txBox="1"/>
          <p:nvPr/>
        </p:nvSpPr>
        <p:spPr>
          <a:xfrm>
            <a:off x="2845845" y="369008"/>
            <a:ext cx="6093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  <a:r>
              <a:rPr lang="ko-KR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endParaRPr lang="en-US" altLang="ko-KR" sz="2400" b="1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77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9FF18B-2DEB-DD93-67B3-D15DAA4757AC}"/>
              </a:ext>
            </a:extLst>
          </p:cNvPr>
          <p:cNvSpPr txBox="1"/>
          <p:nvPr/>
        </p:nvSpPr>
        <p:spPr>
          <a:xfrm>
            <a:off x="4432853" y="616226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실습 및 운영 환경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0EF1E88-4811-84F5-0244-DBE9D7A56194}"/>
              </a:ext>
            </a:extLst>
          </p:cNvPr>
          <p:cNvGrpSpPr/>
          <p:nvPr/>
        </p:nvGrpSpPr>
        <p:grpSpPr>
          <a:xfrm>
            <a:off x="4591933" y="1950948"/>
            <a:ext cx="6732534" cy="3810868"/>
            <a:chOff x="2401741" y="1931070"/>
            <a:chExt cx="6732534" cy="381086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C681C45-0523-4D78-BB75-F10F497B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741" y="1931070"/>
              <a:ext cx="6732534" cy="3810868"/>
            </a:xfrm>
            <a:prstGeom prst="rect">
              <a:avLst/>
            </a:prstGeom>
          </p:spPr>
        </p:pic>
        <p:sp>
          <p:nvSpPr>
            <p:cNvPr id="4" name="TextBox 5">
              <a:extLst>
                <a:ext uri="{FF2B5EF4-FFF2-40B4-BE49-F238E27FC236}">
                  <a16:creationId xmlns:a16="http://schemas.microsoft.com/office/drawing/2014/main" id="{CF45B124-BF62-4F52-A0FE-6A860670EE05}"/>
                </a:ext>
              </a:extLst>
            </p:cNvPr>
            <p:cNvSpPr txBox="1"/>
            <p:nvPr/>
          </p:nvSpPr>
          <p:spPr>
            <a:xfrm>
              <a:off x="2737218" y="2795104"/>
              <a:ext cx="8274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solidFill>
                    <a:srgbClr val="002060"/>
                  </a:solidFill>
                </a:rPr>
                <a:t>Edge</a:t>
              </a:r>
              <a:br>
                <a:rPr lang="en-US" altLang="ko-KR" sz="1600" b="1" dirty="0">
                  <a:solidFill>
                    <a:srgbClr val="002060"/>
                  </a:solidFill>
                </a:rPr>
              </a:br>
              <a:r>
                <a:rPr lang="en-US" altLang="ko-KR" sz="1600" b="1" dirty="0">
                  <a:solidFill>
                    <a:srgbClr val="002060"/>
                  </a:solidFill>
                </a:rPr>
                <a:t>Device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4E2CFD8C-09A6-4B54-8EAE-54C355FCEC6C}"/>
                </a:ext>
              </a:extLst>
            </p:cNvPr>
            <p:cNvSpPr txBox="1"/>
            <p:nvPr/>
          </p:nvSpPr>
          <p:spPr>
            <a:xfrm>
              <a:off x="5463975" y="3087491"/>
              <a:ext cx="91884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/>
                <a:t>AWS</a:t>
              </a:r>
              <a:br>
                <a:rPr lang="en-US" altLang="ko-KR" sz="2400" b="1" dirty="0"/>
              </a:br>
              <a:r>
                <a:rPr lang="en-US" altLang="ko-KR" sz="2400" b="1" dirty="0"/>
                <a:t>Cloud</a:t>
              </a:r>
              <a:endParaRPr lang="ko-KR" altLang="en-US" sz="2400" b="1" dirty="0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8D700EDE-11CA-4CB1-AA39-C998D74AFDF3}"/>
                </a:ext>
              </a:extLst>
            </p:cNvPr>
            <p:cNvSpPr txBox="1"/>
            <p:nvPr/>
          </p:nvSpPr>
          <p:spPr>
            <a:xfrm>
              <a:off x="3076844" y="4573104"/>
              <a:ext cx="10118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solidFill>
                    <a:srgbClr val="002060"/>
                  </a:solidFill>
                </a:rPr>
                <a:t>Machine</a:t>
              </a:r>
              <a:br>
                <a:rPr lang="en-US" altLang="ko-KR" sz="1600" b="1" dirty="0">
                  <a:solidFill>
                    <a:srgbClr val="002060"/>
                  </a:solidFill>
                </a:rPr>
              </a:br>
              <a:r>
                <a:rPr lang="en-US" altLang="ko-KR" sz="1600" b="1" dirty="0">
                  <a:solidFill>
                    <a:srgbClr val="002060"/>
                  </a:solidFill>
                </a:rPr>
                <a:t>Data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9">
              <a:extLst>
                <a:ext uri="{FF2B5EF4-FFF2-40B4-BE49-F238E27FC236}">
                  <a16:creationId xmlns:a16="http://schemas.microsoft.com/office/drawing/2014/main" id="{B570CF94-3C6F-4084-A97E-0CE046E532C4}"/>
                </a:ext>
              </a:extLst>
            </p:cNvPr>
            <p:cNvSpPr txBox="1"/>
            <p:nvPr/>
          </p:nvSpPr>
          <p:spPr>
            <a:xfrm>
              <a:off x="7148075" y="2938092"/>
              <a:ext cx="15573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dirty="0">
                  <a:solidFill>
                    <a:srgbClr val="FF0000"/>
                  </a:solidFill>
                </a:rPr>
                <a:t>Deep learning</a:t>
              </a:r>
              <a:br>
                <a:rPr lang="en-US" altLang="ko-KR" sz="1600" b="1" dirty="0">
                  <a:solidFill>
                    <a:srgbClr val="FF0000"/>
                  </a:solidFill>
                </a:rPr>
              </a:br>
              <a:r>
                <a:rPr lang="en-US" altLang="ko-KR" sz="1600" b="1" dirty="0">
                  <a:solidFill>
                    <a:srgbClr val="FF0000"/>
                  </a:solidFill>
                </a:rPr>
                <a:t>Framework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9AA1A511-B5CE-4CC5-95D2-82323FAED8D5}"/>
                </a:ext>
              </a:extLst>
            </p:cNvPr>
            <p:cNvSpPr txBox="1"/>
            <p:nvPr/>
          </p:nvSpPr>
          <p:spPr>
            <a:xfrm>
              <a:off x="7570723" y="4754192"/>
              <a:ext cx="14159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자동화</a:t>
              </a:r>
              <a:br>
                <a:rPr lang="en-US" altLang="ko-KR" b="1" dirty="0">
                  <a:solidFill>
                    <a:srgbClr val="FF0000"/>
                  </a:solidFill>
                </a:rPr>
              </a:br>
              <a:r>
                <a:rPr lang="en-US" altLang="ko-KR" b="1" dirty="0">
                  <a:solidFill>
                    <a:srgbClr val="FF0000"/>
                  </a:solidFill>
                </a:rPr>
                <a:t>(</a:t>
              </a:r>
              <a:r>
                <a:rPr lang="en-US" altLang="ko-KR" b="1" dirty="0" err="1">
                  <a:solidFill>
                    <a:srgbClr val="FF0000"/>
                  </a:solidFill>
                </a:rPr>
                <a:t>Robocorp</a:t>
              </a:r>
              <a:r>
                <a:rPr lang="en-US" altLang="ko-KR" b="1" dirty="0">
                  <a:solidFill>
                    <a:srgbClr val="FF0000"/>
                  </a:solidFill>
                </a:rPr>
                <a:t>)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114907C3-CD74-E7BA-A25E-E8A8D80AB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760" r="59740"/>
          <a:stretch/>
        </p:blipFill>
        <p:spPr>
          <a:xfrm>
            <a:off x="535876" y="2140299"/>
            <a:ext cx="3718506" cy="2518916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E9770EB9-FB35-68F0-F44B-28305DA4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96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34A28D-CAB7-B267-3935-BD33250C70B4}"/>
              </a:ext>
            </a:extLst>
          </p:cNvPr>
          <p:cNvSpPr txBox="1"/>
          <p:nvPr/>
        </p:nvSpPr>
        <p:spPr>
          <a:xfrm>
            <a:off x="3841770" y="596349"/>
            <a:ext cx="4208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실습 </a:t>
            </a:r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&amp; </a:t>
            </a:r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개발 </a:t>
            </a:r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Framework</a:t>
            </a:r>
            <a:endParaRPr lang="ko-KR" altLang="en-US" sz="2800" b="1" dirty="0">
              <a:solidFill>
                <a:srgbClr val="002060"/>
              </a:solidFill>
              <a:latin typeface="+mn-ea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6EC5FB9-D58D-7244-F759-769F53DEB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520627"/>
              </p:ext>
            </p:extLst>
          </p:nvPr>
        </p:nvGraphicFramePr>
        <p:xfrm>
          <a:off x="958574" y="1965518"/>
          <a:ext cx="10133497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366">
                  <a:extLst>
                    <a:ext uri="{9D8B030D-6E8A-4147-A177-3AD203B41FA5}">
                      <a16:colId xmlns:a16="http://schemas.microsoft.com/office/drawing/2014/main" val="2363962614"/>
                    </a:ext>
                  </a:extLst>
                </a:gridCol>
                <a:gridCol w="3647661">
                  <a:extLst>
                    <a:ext uri="{9D8B030D-6E8A-4147-A177-3AD203B41FA5}">
                      <a16:colId xmlns:a16="http://schemas.microsoft.com/office/drawing/2014/main" val="61820047"/>
                    </a:ext>
                  </a:extLst>
                </a:gridCol>
                <a:gridCol w="4005470">
                  <a:extLst>
                    <a:ext uri="{9D8B030D-6E8A-4147-A177-3AD203B41FA5}">
                      <a16:colId xmlns:a16="http://schemas.microsoft.com/office/drawing/2014/main" val="1180621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</a:t>
                      </a:r>
                      <a:r>
                        <a:rPr lang="en-US" altLang="ko-KR" dirty="0"/>
                        <a:t>Featuring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영상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3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유니정보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scikit-learn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dirty="0"/>
                        <a:t>OpenCV</a:t>
                      </a: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dirty="0" err="1"/>
                        <a:t>Keras</a:t>
                      </a:r>
                      <a:r>
                        <a:rPr lang="en-US" altLang="ko-KR" dirty="0"/>
                        <a:t>(TensorFlow)</a:t>
                      </a: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dirty="0" err="1"/>
                        <a:t>PyTorch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25035"/>
                  </a:ext>
                </a:extLst>
              </a:tr>
              <a:tr h="380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뉴아틀란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scikit-learn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dirty="0"/>
                        <a:t>OpenCV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dirty="0" err="1"/>
                        <a:t>Keras</a:t>
                      </a:r>
                      <a:r>
                        <a:rPr lang="en-US" altLang="ko-KR" dirty="0"/>
                        <a:t>(TensorFlow)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dirty="0" err="1"/>
                        <a:t>PyTorch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99961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11D7A0-5E13-74F3-9398-438C123C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353DFD-49A5-1B32-2512-57000B8FA146}"/>
              </a:ext>
            </a:extLst>
          </p:cNvPr>
          <p:cNvSpPr txBox="1"/>
          <p:nvPr/>
        </p:nvSpPr>
        <p:spPr>
          <a:xfrm>
            <a:off x="4175442" y="513564"/>
            <a:ext cx="384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영상처리 </a:t>
            </a:r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Edge Device</a:t>
            </a:r>
            <a:endParaRPr lang="ko-KR" altLang="en-US" sz="28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93374-8245-5671-B0F3-E345BA16D634}"/>
              </a:ext>
            </a:extLst>
          </p:cNvPr>
          <p:cNvSpPr txBox="1"/>
          <p:nvPr/>
        </p:nvSpPr>
        <p:spPr>
          <a:xfrm>
            <a:off x="3129981" y="5498049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Jetson Nano 4GB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무선 키보드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&amp;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마우스 별도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)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(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  <a:hlinkClick r:id="rId2"/>
              </a:rPr>
              <a:t>https://developer.nvidia.com/embedded/jetson-nano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)</a:t>
            </a:r>
            <a:endParaRPr lang="ko-KR" altLang="en-US" dirty="0"/>
          </a:p>
        </p:txBody>
      </p:sp>
      <p:pic>
        <p:nvPicPr>
          <p:cNvPr id="8" name="그림 7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D6651EB3-87D5-1AD0-6B3F-14B77181F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38" y="1663562"/>
            <a:ext cx="6000750" cy="3371850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D55C7A-064C-668F-F73D-AE375623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1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EC44A1-63BB-C29F-FDBB-13A3305CC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87" y="1276065"/>
            <a:ext cx="4305869" cy="43058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967CF0-DD34-5C08-0E13-B663DE204793}"/>
              </a:ext>
            </a:extLst>
          </p:cNvPr>
          <p:cNvSpPr txBox="1"/>
          <p:nvPr/>
        </p:nvSpPr>
        <p:spPr>
          <a:xfrm>
            <a:off x="1816376" y="5968305"/>
            <a:ext cx="8251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1080P USB 3.0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웹캠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MJPEG 50fps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고속 가변 초점 컴퓨터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PC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웹카메라 카메라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FC1EB-D637-63CC-9679-BC4900B553C7}"/>
              </a:ext>
            </a:extLst>
          </p:cNvPr>
          <p:cNvSpPr txBox="1"/>
          <p:nvPr/>
        </p:nvSpPr>
        <p:spPr>
          <a:xfrm>
            <a:off x="5037042" y="55966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solidFill>
                  <a:srgbClr val="002060"/>
                </a:solidFill>
                <a:latin typeface="+mn-ea"/>
              </a:rPr>
              <a:t>웹카메라</a:t>
            </a:r>
            <a:endParaRPr lang="ko-KR" altLang="en-US" sz="28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EDC8A6-317E-CBCB-4B63-A5533EAC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6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DDDE23-8D5C-7A25-B2D4-C885E5D75B39}"/>
              </a:ext>
            </a:extLst>
          </p:cNvPr>
          <p:cNvSpPr txBox="1"/>
          <p:nvPr/>
        </p:nvSpPr>
        <p:spPr>
          <a:xfrm>
            <a:off x="2375854" y="522737"/>
            <a:ext cx="7028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데이터 수집 </a:t>
            </a:r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&amp; </a:t>
            </a:r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모델 생성 자동화 </a:t>
            </a:r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(Python)</a:t>
            </a:r>
            <a:endParaRPr lang="ko-KR" altLang="en-US" sz="28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529C1-9325-70E1-9932-2228308AF725}"/>
              </a:ext>
            </a:extLst>
          </p:cNvPr>
          <p:cNvSpPr txBox="1"/>
          <p:nvPr/>
        </p:nvSpPr>
        <p:spPr>
          <a:xfrm>
            <a:off x="1766680" y="1793221"/>
            <a:ext cx="77251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u="none" strike="noStrike" dirty="0" err="1">
                <a:solidFill>
                  <a:srgbClr val="002642"/>
                </a:solidFill>
                <a:effectLst/>
                <a:latin typeface="Barlow Semi Condensed" panose="020B0604020202020204" pitchFamily="2" charset="0"/>
              </a:rPr>
              <a:t>RPA.Cloud.AWS</a:t>
            </a:r>
            <a:endParaRPr lang="en-US" altLang="ko-KR" b="1" i="0" u="none" strike="noStrike" dirty="0">
              <a:solidFill>
                <a:srgbClr val="002642"/>
              </a:solidFill>
              <a:effectLst/>
              <a:latin typeface="Barlow Semi Condensed" panose="020B0604020202020204" pitchFamily="2" charset="0"/>
            </a:endParaRPr>
          </a:p>
          <a:p>
            <a:pPr algn="l"/>
            <a:endParaRPr lang="en-US" altLang="ko-KR" b="1" dirty="0">
              <a:solidFill>
                <a:srgbClr val="002642"/>
              </a:solidFill>
              <a:latin typeface="Barlow Semi Condensed" panose="020B0604020202020204" pitchFamily="2" charset="0"/>
            </a:endParaRPr>
          </a:p>
          <a:p>
            <a:pPr algn="l"/>
            <a:endParaRPr lang="en-US" altLang="ko-KR" b="1" i="0" u="none" strike="noStrike" dirty="0">
              <a:solidFill>
                <a:srgbClr val="002642"/>
              </a:solidFill>
              <a:effectLst/>
              <a:latin typeface="Barlow Semi Condensed" panose="020B0604020202020204" pitchFamily="2" charset="0"/>
            </a:endParaRPr>
          </a:p>
          <a:p>
            <a:pPr algn="l"/>
            <a:r>
              <a:rPr lang="en-US" altLang="ko-KR" b="1" i="0" u="none" strike="noStrike" dirty="0">
                <a:solidFill>
                  <a:srgbClr val="002642"/>
                </a:solidFill>
                <a:effectLst/>
                <a:latin typeface="Barlow Semi Condensed" panose="020B0604020202020204" pitchFamily="2" charset="0"/>
              </a:rPr>
              <a:t>https://robocorp.com/docs/libraries/rpa-framework/rpa-cloud-aws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274448-FC6C-D57F-159B-CB0E89D0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725FEF-F717-DC17-9BC8-F7D6A876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7DAB6-C16A-435C-97C6-9947FD8DF96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0F891A-CF48-ED27-FF35-E64E4FF697F8}"/>
              </a:ext>
            </a:extLst>
          </p:cNvPr>
          <p:cNvSpPr txBox="1"/>
          <p:nvPr/>
        </p:nvSpPr>
        <p:spPr>
          <a:xfrm>
            <a:off x="3618246" y="582372"/>
            <a:ext cx="4286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  <a:latin typeface="+mn-ea"/>
              </a:rPr>
              <a:t>데이터 수집 </a:t>
            </a:r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&amp; Featuring</a:t>
            </a:r>
            <a:endParaRPr lang="ko-KR" altLang="en-US" sz="28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42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5E71-102B-1E58-DCDF-B481FE889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330" y="1828631"/>
            <a:ext cx="11904785" cy="1228157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Data</a:t>
            </a:r>
            <a:r>
              <a:rPr lang="ko-KR" altLang="en-US" dirty="0">
                <a:solidFill>
                  <a:srgbClr val="002060"/>
                </a:solidFill>
              </a:rPr>
              <a:t>의 추상화 </a:t>
            </a:r>
            <a:r>
              <a:rPr lang="en-US" altLang="ko-KR" dirty="0">
                <a:solidFill>
                  <a:srgbClr val="002060"/>
                </a:solidFill>
              </a:rPr>
              <a:t>- Featuring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599D8-00B4-70D9-4469-B5FCEC3E2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723" y="3878875"/>
            <a:ext cx="9144000" cy="2287033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2022 05 16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02060"/>
                </a:solidFill>
              </a:rPr>
              <a:t>정 준 수</a:t>
            </a:r>
          </a:p>
        </p:txBody>
      </p:sp>
    </p:spTree>
    <p:extLst>
      <p:ext uri="{BB962C8B-B14F-4D97-AF65-F5344CB8AC3E}">
        <p14:creationId xmlns:p14="http://schemas.microsoft.com/office/powerpoint/2010/main" val="349896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DCC381-23A4-7B8A-C937-D00783A00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91" t="40039" r="27219" b="32551"/>
          <a:stretch/>
        </p:blipFill>
        <p:spPr>
          <a:xfrm>
            <a:off x="1341525" y="2137069"/>
            <a:ext cx="9508950" cy="3004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8DF286-5131-A042-952D-9AF0A70E7812}"/>
              </a:ext>
            </a:extLst>
          </p:cNvPr>
          <p:cNvSpPr txBox="1"/>
          <p:nvPr/>
        </p:nvSpPr>
        <p:spPr>
          <a:xfrm>
            <a:off x="2694843" y="729734"/>
            <a:ext cx="6093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Evolution of Picasso Bull</a:t>
            </a:r>
          </a:p>
        </p:txBody>
      </p:sp>
    </p:spTree>
    <p:extLst>
      <p:ext uri="{BB962C8B-B14F-4D97-AF65-F5344CB8AC3E}">
        <p14:creationId xmlns:p14="http://schemas.microsoft.com/office/powerpoint/2010/main" val="161499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CF9E722297AC345B2A57380052E5E48" ma:contentTypeVersion="2" ma:contentTypeDescription="새 문서를 만듭니다." ma:contentTypeScope="" ma:versionID="a332252610e59512bbdf9c03d473ff9a">
  <xsd:schema xmlns:xsd="http://www.w3.org/2001/XMLSchema" xmlns:xs="http://www.w3.org/2001/XMLSchema" xmlns:p="http://schemas.microsoft.com/office/2006/metadata/properties" xmlns:ns3="fd57ced1-2b3e-49e2-9044-0235051c91ef" targetNamespace="http://schemas.microsoft.com/office/2006/metadata/properties" ma:root="true" ma:fieldsID="ed0832545e9409664daee68c6ba17ea5" ns3:_="">
    <xsd:import namespace="fd57ced1-2b3e-49e2-9044-0235051c91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57ced1-2b3e-49e2-9044-0235051c91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407194-9163-4CE8-993E-702071E26579}">
  <ds:schemaRefs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fd57ced1-2b3e-49e2-9044-0235051c91ef"/>
  </ds:schemaRefs>
</ds:datastoreItem>
</file>

<file path=customXml/itemProps2.xml><?xml version="1.0" encoding="utf-8"?>
<ds:datastoreItem xmlns:ds="http://schemas.openxmlformats.org/officeDocument/2006/customXml" ds:itemID="{8A7D759B-6A5C-41BC-84BB-373A99735B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57ced1-2b3e-49e2-9044-0235051c91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82D803-2F89-4F56-ACEE-FA35ADD782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251</Words>
  <Application>Microsoft Office PowerPoint</Application>
  <PresentationFormat>와이드스크린</PresentationFormat>
  <Paragraphs>67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DINPro</vt:lpstr>
      <vt:lpstr>맑은 고딕</vt:lpstr>
      <vt:lpstr>Arial</vt:lpstr>
      <vt:lpstr>Barlow Semi Condensed</vt:lpstr>
      <vt:lpstr>Open Sans</vt:lpstr>
      <vt:lpstr>Wingdings</vt:lpstr>
      <vt:lpstr>Office 테마</vt:lpstr>
      <vt:lpstr> AI인력양성지원사업   - 유니정보 뉴아틀란 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Data의 추상화 - Featuring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AI인력양성지원사업   - 이로스타일 알앤엑스 에이제이투-</dc:title>
  <dc:creator>한옥영</dc:creator>
  <cp:lastModifiedBy>한옥영</cp:lastModifiedBy>
  <cp:revision>5</cp:revision>
  <dcterms:created xsi:type="dcterms:W3CDTF">2022-06-13T00:03:55Z</dcterms:created>
  <dcterms:modified xsi:type="dcterms:W3CDTF">2022-06-13T03:31:58Z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0x010100ECF9E722297AC345B2A57380052E5E48</vt:lpwstr>
  </property>
</Properties>
</file>