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293" r:id="rId6"/>
    <p:sldId id="294" r:id="rId7"/>
    <p:sldId id="295" r:id="rId8"/>
    <p:sldId id="301" r:id="rId9"/>
    <p:sldId id="296" r:id="rId10"/>
    <p:sldId id="300" r:id="rId11"/>
    <p:sldId id="297" r:id="rId12"/>
    <p:sldId id="302" r:id="rId13"/>
    <p:sldId id="303" r:id="rId14"/>
    <p:sldId id="304" r:id="rId15"/>
    <p:sldId id="305" r:id="rId16"/>
    <p:sldId id="29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19" autoAdjust="0"/>
  </p:normalViewPr>
  <p:slideViewPr>
    <p:cSldViewPr snapToGrid="0">
      <p:cViewPr varScale="1">
        <p:scale>
          <a:sx n="79" d="100"/>
          <a:sy n="79" d="100"/>
        </p:scale>
        <p:origin x="120" y="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Shedding Some Light on the Light Up Puzzle with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James Browning, Robert </a:t>
            </a:r>
            <a:r>
              <a:rPr lang="en-US" dirty="0" err="1">
                <a:solidFill>
                  <a:schemeClr val="tx1"/>
                </a:solidFill>
              </a:rPr>
              <a:t>Perera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dirty="0" err="1">
                <a:solidFill>
                  <a:schemeClr val="tx1"/>
                </a:solidFill>
              </a:rPr>
              <a:t>Libo</a:t>
            </a:r>
            <a:r>
              <a:rPr lang="en-US" dirty="0">
                <a:solidFill>
                  <a:schemeClr val="tx1"/>
                </a:solidFill>
              </a:rPr>
              <a:t> Sun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3C8E-B06B-4C54-90AD-A2C8E910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203" y="0"/>
            <a:ext cx="10058400" cy="1371600"/>
          </a:xfrm>
        </p:spPr>
        <p:txBody>
          <a:bodyPr/>
          <a:lstStyle/>
          <a:p>
            <a:r>
              <a:rPr lang="en-US" b="1" dirty="0"/>
              <a:t>FCNN – Initialization Results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B15E3B-1828-42C4-8380-75CBC887B1DC}"/>
              </a:ext>
            </a:extLst>
          </p:cNvPr>
          <p:cNvSpPr txBox="1">
            <a:spLocks/>
          </p:cNvSpPr>
          <p:nvPr/>
        </p:nvSpPr>
        <p:spPr>
          <a:xfrm>
            <a:off x="435203" y="1372066"/>
            <a:ext cx="5764491" cy="4840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5000 randomly generated boards (1 day)</a:t>
            </a:r>
          </a:p>
          <a:p>
            <a:pPr lvl="2"/>
            <a:r>
              <a:rPr lang="en-US" sz="1700" dirty="0"/>
              <a:t>Train Set: 4000</a:t>
            </a:r>
          </a:p>
          <a:p>
            <a:pPr lvl="2"/>
            <a:r>
              <a:rPr lang="en-US" sz="1700" dirty="0"/>
              <a:t>Test Set: 1000</a:t>
            </a:r>
          </a:p>
          <a:p>
            <a:pPr lvl="2"/>
            <a:endParaRPr lang="en-US" sz="1700" dirty="0"/>
          </a:p>
          <a:p>
            <a:r>
              <a:rPr lang="en-US" sz="2000" dirty="0"/>
              <a:t>Errors:</a:t>
            </a:r>
          </a:p>
          <a:p>
            <a:pPr lvl="2"/>
            <a:r>
              <a:rPr lang="en-US" sz="1700" dirty="0"/>
              <a:t>Incorrect Labels</a:t>
            </a:r>
          </a:p>
          <a:p>
            <a:pPr lvl="2"/>
            <a:r>
              <a:rPr lang="en-US" sz="1700" dirty="0"/>
              <a:t>Not enough training data</a:t>
            </a:r>
          </a:p>
          <a:p>
            <a:pPr lvl="2"/>
            <a:r>
              <a:rPr lang="en-US" sz="1700" dirty="0"/>
              <a:t>Not able to capture a general relationship for initialization</a:t>
            </a:r>
          </a:p>
          <a:p>
            <a:endParaRPr lang="en-US" sz="2000" dirty="0"/>
          </a:p>
          <a:p>
            <a:r>
              <a:rPr lang="en-US" sz="2000" dirty="0"/>
              <a:t>Improvements:</a:t>
            </a:r>
          </a:p>
          <a:p>
            <a:pPr lvl="2"/>
            <a:r>
              <a:rPr lang="en-US" sz="1700" dirty="0"/>
              <a:t>Implement Convolutional Neural Nets (CNN)</a:t>
            </a:r>
          </a:p>
          <a:p>
            <a:pPr lvl="2"/>
            <a:r>
              <a:rPr lang="en-US" sz="1700" dirty="0"/>
              <a:t>Gather more data</a:t>
            </a:r>
          </a:p>
          <a:p>
            <a:pPr lvl="2"/>
            <a:endParaRPr lang="en-US" sz="1700" dirty="0"/>
          </a:p>
          <a:p>
            <a:pPr lvl="2"/>
            <a:endParaRPr lang="en-US" sz="17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9DD596D-D20A-4B14-9BFE-0C8BFCDC6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6433" y="1111686"/>
            <a:ext cx="2152650" cy="2152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3EABDE-9B85-49CB-8A37-7460E901E2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2" t="1329" r="1674" b="2101"/>
          <a:stretch/>
        </p:blipFill>
        <p:spPr>
          <a:xfrm>
            <a:off x="6984206" y="1140261"/>
            <a:ext cx="2083594" cy="20788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534E45-D1EB-4639-886B-86BBEC6811B2}"/>
              </a:ext>
            </a:extLst>
          </p:cNvPr>
          <p:cNvSpPr txBox="1"/>
          <p:nvPr/>
        </p:nvSpPr>
        <p:spPr>
          <a:xfrm>
            <a:off x="7448549" y="3222665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D7C7FA-884F-48E0-8328-B1E9EB55F0FF}"/>
              </a:ext>
            </a:extLst>
          </p:cNvPr>
          <p:cNvSpPr txBox="1"/>
          <p:nvPr/>
        </p:nvSpPr>
        <p:spPr>
          <a:xfrm>
            <a:off x="9699345" y="3232429"/>
            <a:ext cx="13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440F5F-D4AB-4883-B9E6-6A9DC312A2F2}"/>
              </a:ext>
            </a:extLst>
          </p:cNvPr>
          <p:cNvSpPr txBox="1"/>
          <p:nvPr/>
        </p:nvSpPr>
        <p:spPr>
          <a:xfrm>
            <a:off x="7448549" y="6032424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9F967C-3249-4729-98B6-30FFC9FF6A63}"/>
              </a:ext>
            </a:extLst>
          </p:cNvPr>
          <p:cNvSpPr txBox="1"/>
          <p:nvPr/>
        </p:nvSpPr>
        <p:spPr>
          <a:xfrm>
            <a:off x="9699345" y="6042188"/>
            <a:ext cx="13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</a:t>
            </a:r>
          </a:p>
        </p:txBody>
      </p:sp>
      <p:pic>
        <p:nvPicPr>
          <p:cNvPr id="17" name="Picture 16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0A3F7C08-10D8-4CF5-8803-B4F77F2271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61" t="13897" r="4727" b="5568"/>
          <a:stretch/>
        </p:blipFill>
        <p:spPr>
          <a:xfrm>
            <a:off x="6984206" y="3963356"/>
            <a:ext cx="2083594" cy="2078832"/>
          </a:xfrm>
          <a:prstGeom prst="rect">
            <a:avLst/>
          </a:prstGeom>
        </p:spPr>
      </p:pic>
      <p:pic>
        <p:nvPicPr>
          <p:cNvPr id="19" name="Picture 1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F0B870F-A5F2-4AA0-83C0-40C92B6F89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43" t="13282" r="5737" b="5884"/>
          <a:stretch/>
        </p:blipFill>
        <p:spPr>
          <a:xfrm>
            <a:off x="9434512" y="3943350"/>
            <a:ext cx="2083594" cy="207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75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3C8E-B06B-4C54-90AD-A2C8E910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203" y="0"/>
            <a:ext cx="10058400" cy="1371600"/>
          </a:xfrm>
        </p:spPr>
        <p:txBody>
          <a:bodyPr/>
          <a:lstStyle/>
          <a:p>
            <a:r>
              <a:rPr lang="en-US" b="1" dirty="0"/>
              <a:t>Convolutional Neural-Net  (CNN)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B15E3B-1828-42C4-8380-75CBC887B1DC}"/>
              </a:ext>
            </a:extLst>
          </p:cNvPr>
          <p:cNvSpPr txBox="1">
            <a:spLocks/>
          </p:cNvSpPr>
          <p:nvPr/>
        </p:nvSpPr>
        <p:spPr>
          <a:xfrm>
            <a:off x="1274102" y="3636687"/>
            <a:ext cx="5202199" cy="280505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/>
              <a:t>Input:</a:t>
            </a:r>
            <a:r>
              <a:rPr lang="en-US" sz="2000" dirty="0"/>
              <a:t>  7x7 Board – 1 Channel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u="sng" dirty="0"/>
              <a:t>Convolution Layers:</a:t>
            </a:r>
            <a:r>
              <a:rPr lang="en-US" sz="2000" dirty="0"/>
              <a:t>  Four 2D-Convolutions</a:t>
            </a:r>
          </a:p>
          <a:p>
            <a:pPr lvl="1"/>
            <a:r>
              <a:rPr lang="en-US" sz="1800" dirty="0"/>
              <a:t>2DConv1:   Filter (5,5),  Same Padding, Channels (1,32),  Activation (</a:t>
            </a:r>
            <a:r>
              <a:rPr lang="en-US" sz="1800" dirty="0" err="1"/>
              <a:t>ReLU</a:t>
            </a:r>
            <a:r>
              <a:rPr lang="en-US" sz="1800" dirty="0"/>
              <a:t>) </a:t>
            </a:r>
          </a:p>
          <a:p>
            <a:pPr lvl="1"/>
            <a:r>
              <a:rPr lang="en-US" sz="1800" dirty="0"/>
              <a:t>2DConv2:   Filter (5,5),  Same Padding, Channels (32,64),  Activation (</a:t>
            </a:r>
            <a:r>
              <a:rPr lang="en-US" sz="1800" dirty="0" err="1"/>
              <a:t>ReLU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2DConv3:   Filter (5,5),  Same Padding, Channels (64,128),  Activation (</a:t>
            </a:r>
            <a:r>
              <a:rPr lang="en-US" sz="1800" dirty="0" err="1"/>
              <a:t>ReLU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2DConv4:   Filter (5,5),  Same Padding, Channels (128,256),  Activation (</a:t>
            </a:r>
            <a:r>
              <a:rPr lang="en-US" sz="1800" dirty="0" err="1"/>
              <a:t>ReLU</a:t>
            </a:r>
            <a:r>
              <a:rPr lang="en-US" sz="1800" dirty="0"/>
              <a:t>)</a:t>
            </a:r>
          </a:p>
          <a:p>
            <a:endParaRPr lang="en-US" sz="2000" dirty="0"/>
          </a:p>
        </p:txBody>
      </p:sp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D61D3BE4-FF38-4E31-B7D8-127E91D76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083" y="1083151"/>
            <a:ext cx="8833282" cy="223265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F71BF6-E3DF-427E-A1FD-E2D74F5965E5}"/>
              </a:ext>
            </a:extLst>
          </p:cNvPr>
          <p:cNvSpPr txBox="1">
            <a:spLocks/>
          </p:cNvSpPr>
          <p:nvPr/>
        </p:nvSpPr>
        <p:spPr>
          <a:xfrm>
            <a:off x="7008515" y="3634560"/>
            <a:ext cx="5764491" cy="28050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/>
              <a:t>Dense Layers:</a:t>
            </a:r>
            <a:r>
              <a:rPr lang="en-US" sz="2000" dirty="0"/>
              <a:t>  </a:t>
            </a:r>
          </a:p>
          <a:p>
            <a:pPr lvl="2"/>
            <a:r>
              <a:rPr lang="en-US" sz="1700" dirty="0"/>
              <a:t>Forward1:  (256*7*7,  1024)</a:t>
            </a:r>
          </a:p>
          <a:p>
            <a:pPr lvl="2"/>
            <a:r>
              <a:rPr lang="en-US" sz="1700" dirty="0"/>
              <a:t>Forward2:  (1024, 49)</a:t>
            </a:r>
          </a:p>
          <a:p>
            <a:pPr marL="274320" lvl="1" indent="0">
              <a:buNone/>
            </a:pPr>
            <a:endParaRPr lang="en-US" sz="2100" dirty="0"/>
          </a:p>
          <a:p>
            <a:r>
              <a:rPr lang="en-US" sz="2000" u="sng" dirty="0"/>
              <a:t>Loss Function:</a:t>
            </a:r>
            <a:r>
              <a:rPr lang="en-US" sz="2000" dirty="0"/>
              <a:t> </a:t>
            </a:r>
          </a:p>
          <a:p>
            <a:pPr lvl="2"/>
            <a:r>
              <a:rPr lang="en-US" sz="1700" dirty="0"/>
              <a:t>Hubber Loss Function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Optimization: </a:t>
            </a:r>
          </a:p>
          <a:p>
            <a:pPr lvl="2"/>
            <a:r>
              <a:rPr lang="en-US" sz="1700" dirty="0"/>
              <a:t> Adam Optimizer</a:t>
            </a:r>
            <a:endParaRPr lang="en-US" sz="15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3769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3C8E-B06B-4C54-90AD-A2C8E910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203" y="0"/>
            <a:ext cx="10058400" cy="1371600"/>
          </a:xfrm>
        </p:spPr>
        <p:txBody>
          <a:bodyPr/>
          <a:lstStyle/>
          <a:p>
            <a:r>
              <a:rPr lang="en-US" b="1" dirty="0"/>
              <a:t>CNN – Initialization Results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B15E3B-1828-42C4-8380-75CBC887B1DC}"/>
              </a:ext>
            </a:extLst>
          </p:cNvPr>
          <p:cNvSpPr txBox="1">
            <a:spLocks/>
          </p:cNvSpPr>
          <p:nvPr/>
        </p:nvSpPr>
        <p:spPr>
          <a:xfrm>
            <a:off x="435203" y="1372066"/>
            <a:ext cx="5764491" cy="48401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5000 randomly generated boards (1 day)</a:t>
            </a:r>
          </a:p>
          <a:p>
            <a:pPr lvl="2"/>
            <a:r>
              <a:rPr lang="en-US" sz="1700" dirty="0"/>
              <a:t>Train Set: 4000</a:t>
            </a:r>
          </a:p>
          <a:p>
            <a:pPr lvl="2"/>
            <a:r>
              <a:rPr lang="en-US" sz="1700" dirty="0"/>
              <a:t>Test Set: 1000</a:t>
            </a:r>
          </a:p>
          <a:p>
            <a:pPr lvl="2"/>
            <a:endParaRPr lang="en-US" sz="1700" dirty="0"/>
          </a:p>
          <a:p>
            <a:r>
              <a:rPr lang="en-US" sz="2000" dirty="0"/>
              <a:t>Errors:</a:t>
            </a:r>
          </a:p>
          <a:p>
            <a:pPr lvl="2"/>
            <a:r>
              <a:rPr lang="en-US" sz="1700" dirty="0"/>
              <a:t>Errors similar to FCNN </a:t>
            </a:r>
          </a:p>
          <a:p>
            <a:pPr lvl="2"/>
            <a:r>
              <a:rPr lang="en-US" sz="1700" dirty="0"/>
              <a:t>Not enough training data</a:t>
            </a:r>
          </a:p>
          <a:p>
            <a:pPr lvl="2"/>
            <a:r>
              <a:rPr lang="en-US" sz="1700" dirty="0"/>
              <a:t>Not able to capture a general relationship for initialization</a:t>
            </a:r>
          </a:p>
          <a:p>
            <a:endParaRPr lang="en-US" sz="2000" dirty="0"/>
          </a:p>
          <a:p>
            <a:r>
              <a:rPr lang="en-US" sz="2000" dirty="0"/>
              <a:t>Improvements </a:t>
            </a:r>
            <a:r>
              <a:rPr lang="en-US" sz="2000"/>
              <a:t>&amp; Future Work:</a:t>
            </a:r>
            <a:endParaRPr lang="en-US" sz="2000" dirty="0"/>
          </a:p>
          <a:p>
            <a:pPr lvl="2"/>
            <a:r>
              <a:rPr lang="en-US" sz="1700" dirty="0"/>
              <a:t>Gather more data</a:t>
            </a:r>
          </a:p>
          <a:p>
            <a:pPr lvl="2"/>
            <a:r>
              <a:rPr lang="en-US" sz="1700" dirty="0"/>
              <a:t>Currently gathering data for the complete Hill Climb Solution</a:t>
            </a:r>
          </a:p>
          <a:p>
            <a:pPr lvl="2"/>
            <a:endParaRPr lang="en-US" sz="1700" dirty="0"/>
          </a:p>
          <a:p>
            <a:pPr lvl="2"/>
            <a:endParaRPr lang="en-US" sz="1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534E45-D1EB-4639-886B-86BBEC6811B2}"/>
              </a:ext>
            </a:extLst>
          </p:cNvPr>
          <p:cNvSpPr txBox="1"/>
          <p:nvPr/>
        </p:nvSpPr>
        <p:spPr>
          <a:xfrm>
            <a:off x="7448549" y="3222665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D7C7FA-884F-48E0-8328-B1E9EB55F0FF}"/>
              </a:ext>
            </a:extLst>
          </p:cNvPr>
          <p:cNvSpPr txBox="1"/>
          <p:nvPr/>
        </p:nvSpPr>
        <p:spPr>
          <a:xfrm>
            <a:off x="9699345" y="3232429"/>
            <a:ext cx="13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440F5F-D4AB-4883-B9E6-6A9DC312A2F2}"/>
              </a:ext>
            </a:extLst>
          </p:cNvPr>
          <p:cNvSpPr txBox="1"/>
          <p:nvPr/>
        </p:nvSpPr>
        <p:spPr>
          <a:xfrm>
            <a:off x="7448549" y="6032424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9F967C-3249-4729-98B6-30FFC9FF6A63}"/>
              </a:ext>
            </a:extLst>
          </p:cNvPr>
          <p:cNvSpPr txBox="1"/>
          <p:nvPr/>
        </p:nvSpPr>
        <p:spPr>
          <a:xfrm>
            <a:off x="9699345" y="6042188"/>
            <a:ext cx="13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</a:t>
            </a:r>
          </a:p>
        </p:txBody>
      </p:sp>
      <p:pic>
        <p:nvPicPr>
          <p:cNvPr id="12" name="Image19">
            <a:extLst>
              <a:ext uri="{FF2B5EF4-FFF2-40B4-BE49-F238E27FC236}">
                <a16:creationId xmlns:a16="http://schemas.microsoft.com/office/drawing/2014/main" id="{20FF55A3-98D6-478E-B417-6BC865CA458C}"/>
              </a:ext>
            </a:extLst>
          </p:cNvPr>
          <p:cNvPicPr/>
          <p:nvPr/>
        </p:nvPicPr>
        <p:blipFill rotWithShape="1">
          <a:blip r:embed="rId2">
            <a:lum/>
            <a:alphaModFix/>
          </a:blip>
          <a:srcRect l="1591" t="1689" r="1705" b="1391"/>
          <a:stretch/>
        </p:blipFill>
        <p:spPr>
          <a:xfrm>
            <a:off x="7017544" y="1143831"/>
            <a:ext cx="2026444" cy="2049425"/>
          </a:xfrm>
          <a:prstGeom prst="rect">
            <a:avLst/>
          </a:prstGeom>
        </p:spPr>
      </p:pic>
      <p:pic>
        <p:nvPicPr>
          <p:cNvPr id="16" name="Image20">
            <a:extLst>
              <a:ext uri="{FF2B5EF4-FFF2-40B4-BE49-F238E27FC236}">
                <a16:creationId xmlns:a16="http://schemas.microsoft.com/office/drawing/2014/main" id="{C79878E4-CCC3-4EDA-99B2-726ABB3A7AE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lum/>
            <a:alphaModFix/>
          </a:blip>
          <a:srcRect l="1000" t="1258" r="1778" b="1291"/>
          <a:stretch/>
        </p:blipFill>
        <p:spPr>
          <a:xfrm>
            <a:off x="9455945" y="1123950"/>
            <a:ext cx="2083594" cy="2088473"/>
          </a:xfrm>
          <a:prstGeom prst="rect">
            <a:avLst/>
          </a:prstGeom>
        </p:spPr>
      </p:pic>
      <p:pic>
        <p:nvPicPr>
          <p:cNvPr id="18" name="Image21">
            <a:extLst>
              <a:ext uri="{FF2B5EF4-FFF2-40B4-BE49-F238E27FC236}">
                <a16:creationId xmlns:a16="http://schemas.microsoft.com/office/drawing/2014/main" id="{2DF8CE02-A40D-4CC3-BB2A-9211B6479D5F}"/>
              </a:ext>
            </a:extLst>
          </p:cNvPr>
          <p:cNvPicPr/>
          <p:nvPr/>
        </p:nvPicPr>
        <p:blipFill rotWithShape="1">
          <a:blip r:embed="rId4">
            <a:lum/>
            <a:alphaModFix/>
          </a:blip>
          <a:srcRect l="1591" t="1391" r="1705" b="1689"/>
          <a:stretch/>
        </p:blipFill>
        <p:spPr>
          <a:xfrm>
            <a:off x="7050881" y="3954897"/>
            <a:ext cx="2026444" cy="2049425"/>
          </a:xfrm>
          <a:prstGeom prst="rect">
            <a:avLst/>
          </a:prstGeom>
        </p:spPr>
      </p:pic>
      <p:pic>
        <p:nvPicPr>
          <p:cNvPr id="20" name="Image22">
            <a:extLst>
              <a:ext uri="{FF2B5EF4-FFF2-40B4-BE49-F238E27FC236}">
                <a16:creationId xmlns:a16="http://schemas.microsoft.com/office/drawing/2014/main" id="{3D37A0A8-85DA-45A8-B91E-D24AA76544A6}"/>
              </a:ext>
            </a:extLst>
          </p:cNvPr>
          <p:cNvPicPr/>
          <p:nvPr/>
        </p:nvPicPr>
        <p:blipFill rotWithShape="1">
          <a:blip r:embed="rId5">
            <a:lum/>
            <a:alphaModFix/>
          </a:blip>
          <a:srcRect l="1817" t="1232" r="1477" b="1847"/>
          <a:stretch/>
        </p:blipFill>
        <p:spPr>
          <a:xfrm>
            <a:off x="9494044" y="3943950"/>
            <a:ext cx="2026444" cy="204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84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08AB-9A45-4584-9BD3-BB127E738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03B6E-F2BE-4E7E-89E4-779B4BB2F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While we are proud of the work we have done here, there is no doubt that more work (particularly, exploration of different algorithms) could yield even better results.</a:t>
            </a:r>
          </a:p>
          <a:p>
            <a:r>
              <a:rPr lang="en-US" sz="2000" dirty="0"/>
              <a:t>We strongly believe that the Light Up puzzle is an excellent logic puzzle for introducing newcomers to the field of AI to some of the more advanced algorithms available to them.</a:t>
            </a:r>
          </a:p>
        </p:txBody>
      </p:sp>
    </p:spTree>
    <p:extLst>
      <p:ext uri="{BB962C8B-B14F-4D97-AF65-F5344CB8AC3E}">
        <p14:creationId xmlns:p14="http://schemas.microsoft.com/office/powerpoint/2010/main" val="171890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0C30-D636-49E3-8D28-821E8CE4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08C7F-9202-48B1-A6E7-151A7EAD54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Light Up puzzle involves placing light bulbs into white squares to illuminate the entire board without any overlapping rays.</a:t>
            </a:r>
          </a:p>
          <a:p>
            <a:r>
              <a:rPr lang="en-US" sz="2000" dirty="0"/>
              <a:t>Black squares can’t be filled, and black squares with numbers inside them must have that number of adjacent bulbs.</a:t>
            </a:r>
          </a:p>
        </p:txBody>
      </p:sp>
      <p:pic>
        <p:nvPicPr>
          <p:cNvPr id="6" name="Content Placeholder 5" descr="A picture containing shape&#10;&#10;Description automatically generated">
            <a:extLst>
              <a:ext uri="{FF2B5EF4-FFF2-40B4-BE49-F238E27FC236}">
                <a16:creationId xmlns:a16="http://schemas.microsoft.com/office/drawing/2014/main" id="{174703F7-FA7C-4E36-87F1-592FFAF046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10575" y="3137535"/>
            <a:ext cx="2714625" cy="2714625"/>
          </a:xfrm>
        </p:spPr>
      </p:pic>
      <p:pic>
        <p:nvPicPr>
          <p:cNvPr id="8" name="Picture 7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617E5EC7-BF20-4560-9BA8-B238C2FB9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762" y="2103120"/>
            <a:ext cx="1828800" cy="18288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D269D0-F881-4448-91C5-F3CD3CBA6585}"/>
              </a:ext>
            </a:extLst>
          </p:cNvPr>
          <p:cNvCxnSpPr/>
          <p:nvPr/>
        </p:nvCxnSpPr>
        <p:spPr>
          <a:xfrm>
            <a:off x="8410575" y="2635624"/>
            <a:ext cx="692523" cy="3818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050569-7485-478F-8D22-81A7A0EF75AB}"/>
              </a:ext>
            </a:extLst>
          </p:cNvPr>
          <p:cNvCxnSpPr/>
          <p:nvPr/>
        </p:nvCxnSpPr>
        <p:spPr>
          <a:xfrm>
            <a:off x="7598039" y="4112951"/>
            <a:ext cx="692523" cy="3818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21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6A388-7430-43CB-ACA0-6EA508A6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Our Approach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80DC9-62BE-48D7-B2DD-E0F748108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 solve the oft-ignored Light Up puzzle with artificial intelligence, we planned a three-step approach.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First, randomly generate puzzles, then find optimal solutions using hill climbing.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Second, find optimal solutions using simulated annealing.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Third, use the data generated by the hill climbing and simulated annealing algorithms to train a deep neural network.</a:t>
            </a:r>
          </a:p>
        </p:txBody>
      </p:sp>
    </p:spTree>
    <p:extLst>
      <p:ext uri="{BB962C8B-B14F-4D97-AF65-F5344CB8AC3E}">
        <p14:creationId xmlns:p14="http://schemas.microsoft.com/office/powerpoint/2010/main" val="197393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79A0-3FA9-44E0-ADDA-6748EF3E9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65BCD-1C7B-4224-BCCB-2C9DAC57D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Since our midterm presentation, we have…</a:t>
            </a:r>
          </a:p>
          <a:p>
            <a:pPr lvl="1"/>
            <a:r>
              <a:rPr lang="en-US" sz="1800" dirty="0"/>
              <a:t>…completed initialization code for randomly generating Light Up puzzles.</a:t>
            </a:r>
          </a:p>
          <a:p>
            <a:pPr lvl="1"/>
            <a:r>
              <a:rPr lang="en-US" sz="1800" dirty="0"/>
              <a:t>…implemented hill climbing and simulated annealing for finding optimal solutions.</a:t>
            </a:r>
          </a:p>
          <a:p>
            <a:pPr lvl="1"/>
            <a:r>
              <a:rPr lang="en-US" sz="1800" dirty="0"/>
              <a:t>…successfully trained a convolutional neural network using the data generated by hill climbing and simulated annealing.</a:t>
            </a:r>
          </a:p>
          <a:p>
            <a:pPr lvl="2"/>
            <a:r>
              <a:rPr lang="en-US" sz="1700" dirty="0"/>
              <a:t>(Note to self: This one might not actually be ready by the time we present. Check in with Robert for a progress report.)</a:t>
            </a:r>
          </a:p>
        </p:txBody>
      </p:sp>
    </p:spTree>
    <p:extLst>
      <p:ext uri="{BB962C8B-B14F-4D97-AF65-F5344CB8AC3E}">
        <p14:creationId xmlns:p14="http://schemas.microsoft.com/office/powerpoint/2010/main" val="424049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AD10-4E24-4BE6-BA74-68B8612C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CA816-D250-421B-A87B-023559B4F9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Since our midterm presentation, we have…</a:t>
            </a:r>
          </a:p>
          <a:p>
            <a:pPr lvl="1"/>
            <a:r>
              <a:rPr lang="en-US" sz="1800" dirty="0"/>
              <a:t>…completed initialization code for randomly generating Light Up puzzles (see right for an example of how boards </a:t>
            </a:r>
            <a:r>
              <a:rPr lang="en-US" sz="1800"/>
              <a:t>are represented).</a:t>
            </a:r>
            <a:endParaRPr lang="en-US" sz="1800" dirty="0"/>
          </a:p>
          <a:p>
            <a:pPr lvl="1"/>
            <a:r>
              <a:rPr lang="en-US" sz="1800" dirty="0"/>
              <a:t>…implemented hill climbing and simulated annealing for finding optimal solutions.</a:t>
            </a:r>
          </a:p>
          <a:p>
            <a:pPr lvl="1"/>
            <a:r>
              <a:rPr lang="en-US" sz="1800" dirty="0"/>
              <a:t>…successfully trained a convolutional neural network using the data generated by hill climbing and simulated annealing.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86D06-995D-44E0-A3EC-62285EE9C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71534" y="4160520"/>
            <a:ext cx="3720465" cy="26974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[6,6,0,6,6,6,6],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[5,6,6,6,6,6,6],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[6,6,6,6,6,6,6],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[6,6,6,6,5,6,6],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[6,1,6,6,6,6,3],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[6,6,6,6,6,6,6],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[3,6,6,6,6,6,6]</a:t>
            </a:r>
          </a:p>
        </p:txBody>
      </p:sp>
      <p:pic>
        <p:nvPicPr>
          <p:cNvPr id="6" name="Picture 5" descr="A screen shot of a building&#10;&#10;Description automatically generated">
            <a:extLst>
              <a:ext uri="{FF2B5EF4-FFF2-40B4-BE49-F238E27FC236}">
                <a16:creationId xmlns:a16="http://schemas.microsoft.com/office/drawing/2014/main" id="{F832B0DC-7633-4B97-AF28-DDC5FC78B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60" y="2103120"/>
            <a:ext cx="2009775" cy="2057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5A95D0-40E5-4DC6-9FC6-0CF661B267A8}"/>
              </a:ext>
            </a:extLst>
          </p:cNvPr>
          <p:cNvCxnSpPr/>
          <p:nvPr/>
        </p:nvCxnSpPr>
        <p:spPr>
          <a:xfrm>
            <a:off x="8510532" y="3778624"/>
            <a:ext cx="692523" cy="3818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133E34-60F1-4879-8D94-FB9E7F795385}"/>
              </a:ext>
            </a:extLst>
          </p:cNvPr>
          <p:cNvCxnSpPr/>
          <p:nvPr/>
        </p:nvCxnSpPr>
        <p:spPr>
          <a:xfrm>
            <a:off x="7818009" y="4249446"/>
            <a:ext cx="692523" cy="3818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766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3C8E-B06B-4C54-90AD-A2C8E910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Hill 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4790F-C2EE-4292-8006-3AC4B55B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Our work on hill climbing and simulated annealing was divided into three parts:</a:t>
            </a:r>
          </a:p>
          <a:p>
            <a:pPr lvl="1"/>
            <a:r>
              <a:rPr lang="en-US" sz="1800" dirty="0"/>
              <a:t>Vanilla hill climbing with no special puzzle parameters.</a:t>
            </a:r>
          </a:p>
          <a:p>
            <a:pPr lvl="1"/>
            <a:r>
              <a:rPr lang="en-US" sz="1800" dirty="0"/>
              <a:t>Vanilla hill climbing with a puzzle with a single, unique optimal solution.</a:t>
            </a:r>
          </a:p>
          <a:p>
            <a:pPr lvl="1"/>
            <a:r>
              <a:rPr lang="en-US" sz="1800" dirty="0"/>
              <a:t>Simulated annealing with a puzzle with a single, unique optimal solution.</a:t>
            </a:r>
          </a:p>
          <a:p>
            <a:r>
              <a:rPr lang="en-US" sz="2000" dirty="0"/>
              <a:t>The first of those proved to be the weakest implementation — if the puzzle lacked a single, unique optimal solution, vanilla hill climbing could rarely produce a globally optimal solution.</a:t>
            </a:r>
          </a:p>
          <a:p>
            <a:r>
              <a:rPr lang="en-US" sz="2000" dirty="0"/>
              <a:t>If there </a:t>
            </a:r>
            <a:r>
              <a:rPr lang="en-US" sz="2000" i="1" dirty="0"/>
              <a:t>was</a:t>
            </a:r>
            <a:r>
              <a:rPr lang="en-US" sz="2000" dirty="0"/>
              <a:t> a single, unique optimal solution, however, vanilla hill climbing </a:t>
            </a:r>
            <a:r>
              <a:rPr lang="en-US" sz="2000" i="1" dirty="0"/>
              <a:t>could</a:t>
            </a:r>
            <a:r>
              <a:rPr lang="en-US" sz="2000" dirty="0"/>
              <a:t> find it — given enough evaluations.</a:t>
            </a:r>
          </a:p>
        </p:txBody>
      </p:sp>
    </p:spTree>
    <p:extLst>
      <p:ext uri="{BB962C8B-B14F-4D97-AF65-F5344CB8AC3E}">
        <p14:creationId xmlns:p14="http://schemas.microsoft.com/office/powerpoint/2010/main" val="138760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D406-4BA3-4193-B9AB-751146C5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Hill Climbing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422A-5BB4-4624-A557-E5AAD4C112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 the right, you can see sample results from vanilla hill climbing with an optimized puzzle.</a:t>
            </a:r>
          </a:p>
          <a:p>
            <a:r>
              <a:rPr lang="en-US" dirty="0"/>
              <a:t>In one trial, at 300 function evaluations, the algorithm was able to find a globally optimal solution.</a:t>
            </a:r>
          </a:p>
          <a:p>
            <a:r>
              <a:rPr lang="en-US" dirty="0"/>
              <a:t>This particular run was not representative of all runs with these parameters, however, which often required thousands of evaluations.</a:t>
            </a:r>
          </a:p>
        </p:txBody>
      </p:sp>
      <p:pic>
        <p:nvPicPr>
          <p:cNvPr id="10" name="Content Placeholder 9" descr="A close up of a sign&#10;&#10;Description automatically generated">
            <a:extLst>
              <a:ext uri="{FF2B5EF4-FFF2-40B4-BE49-F238E27FC236}">
                <a16:creationId xmlns:a16="http://schemas.microsoft.com/office/drawing/2014/main" id="{3AC6BC85-B88C-4463-96AE-B4EE44D8F5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41255" y="2103438"/>
            <a:ext cx="1503814" cy="3748087"/>
          </a:xfrm>
        </p:spPr>
      </p:pic>
    </p:spTree>
    <p:extLst>
      <p:ext uri="{BB962C8B-B14F-4D97-AF65-F5344CB8AC3E}">
        <p14:creationId xmlns:p14="http://schemas.microsoft.com/office/powerpoint/2010/main" val="83265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3C8E-B06B-4C54-90AD-A2C8E910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Simulated Annealing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4790F-C2EE-4292-8006-3AC4B55B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Simulated annealing was found to be a much more robust algorithm than vanilla hill climbing, often producing globally optimal solutions in less than one thousand function evaluations.</a:t>
            </a:r>
          </a:p>
          <a:p>
            <a:r>
              <a:rPr lang="en-US" sz="2000" dirty="0"/>
              <a:t>“Often” does not mean “always,” however, and simulated annealing would still occasionally have trouble — in one instance, 8,700 evaluations were needed to find the global optimum.</a:t>
            </a:r>
          </a:p>
          <a:p>
            <a:r>
              <a:rPr lang="en-US" sz="2000" dirty="0"/>
              <a:t>This is still an improvement over vanilla hill climbing with the same puzzle parameters, though, which sometimes needed over 10,000 function evaluations to solve a problem of similar complexity.</a:t>
            </a:r>
          </a:p>
        </p:txBody>
      </p:sp>
    </p:spTree>
    <p:extLst>
      <p:ext uri="{BB962C8B-B14F-4D97-AF65-F5344CB8AC3E}">
        <p14:creationId xmlns:p14="http://schemas.microsoft.com/office/powerpoint/2010/main" val="3777218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3C8E-B06B-4C54-90AD-A2C8E910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203" y="0"/>
            <a:ext cx="10058400" cy="1371600"/>
          </a:xfrm>
        </p:spPr>
        <p:txBody>
          <a:bodyPr/>
          <a:lstStyle/>
          <a:p>
            <a:r>
              <a:rPr lang="en-US" b="1" dirty="0"/>
              <a:t>Forward-Feed Neural-Net  (FCNN) </a:t>
            </a:r>
          </a:p>
        </p:txBody>
      </p:sp>
      <p:pic>
        <p:nvPicPr>
          <p:cNvPr id="5" name="Content Placeholder 4" descr="Diagram, shape&#10;&#10;Description automatically generated">
            <a:extLst>
              <a:ext uri="{FF2B5EF4-FFF2-40B4-BE49-F238E27FC236}">
                <a16:creationId xmlns:a16="http://schemas.microsoft.com/office/drawing/2014/main" id="{C8075173-CD84-4C54-AC47-838873434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9934" y="1278731"/>
            <a:ext cx="5256863" cy="430053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B15E3B-1828-42C4-8380-75CBC887B1DC}"/>
              </a:ext>
            </a:extLst>
          </p:cNvPr>
          <p:cNvSpPr txBox="1">
            <a:spLocks/>
          </p:cNvSpPr>
          <p:nvPr/>
        </p:nvSpPr>
        <p:spPr>
          <a:xfrm>
            <a:off x="435203" y="1372066"/>
            <a:ext cx="5764491" cy="4840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/>
              <a:t>Input:</a:t>
            </a:r>
            <a:r>
              <a:rPr lang="en-US" sz="2000" dirty="0"/>
              <a:t>  49 Neurons (7x7 Board)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u="sng" dirty="0"/>
              <a:t>Hidden Layers:</a:t>
            </a:r>
            <a:r>
              <a:rPr lang="en-US" sz="2000" dirty="0"/>
              <a:t>  2 Layers (1024 Neurons each)</a:t>
            </a:r>
          </a:p>
          <a:p>
            <a:endParaRPr lang="en-US" sz="2000" dirty="0"/>
          </a:p>
          <a:p>
            <a:r>
              <a:rPr lang="en-US" sz="2000" u="sng" dirty="0"/>
              <a:t>Activation Functions:</a:t>
            </a:r>
            <a:r>
              <a:rPr lang="en-US" sz="2000" dirty="0"/>
              <a:t>  </a:t>
            </a:r>
            <a:r>
              <a:rPr lang="en-US" sz="2000" dirty="0" err="1"/>
              <a:t>ReLU</a:t>
            </a:r>
            <a:r>
              <a:rPr lang="en-US" sz="2000" dirty="0"/>
              <a:t> and </a:t>
            </a:r>
            <a:r>
              <a:rPr lang="en-US" sz="2000" dirty="0" err="1"/>
              <a:t>Softmax</a:t>
            </a:r>
            <a:endParaRPr lang="en-US" sz="2000" dirty="0"/>
          </a:p>
          <a:p>
            <a:endParaRPr lang="en-US" sz="2000" dirty="0"/>
          </a:p>
          <a:p>
            <a:r>
              <a:rPr lang="en-US" sz="2000" u="sng" dirty="0"/>
              <a:t>Optimization Function:</a:t>
            </a:r>
            <a:r>
              <a:rPr lang="en-US" sz="2000" dirty="0"/>
              <a:t>  Stochastic Gradient 			        Descent</a:t>
            </a:r>
          </a:p>
          <a:p>
            <a:r>
              <a:rPr lang="en-US" sz="2000" u="sng" dirty="0"/>
              <a:t>Output</a:t>
            </a:r>
            <a:r>
              <a:rPr lang="en-US" sz="2000" dirty="0"/>
              <a:t>:  49 Neurons (each neuron corresponds to digit from  0-8)</a:t>
            </a:r>
            <a:endParaRPr lang="en-US" sz="2000" u="sng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2732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{00DAC7BB-99F6-4E8E-8C63-495A48BB037B}tf78829772_win32</Template>
  <TotalTime>70</TotalTime>
  <Words>919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Courier New</vt:lpstr>
      <vt:lpstr>Garamond</vt:lpstr>
      <vt:lpstr>Sagona Book</vt:lpstr>
      <vt:lpstr>Sagona ExtraLight</vt:lpstr>
      <vt:lpstr>SavonVTI</vt:lpstr>
      <vt:lpstr>Shedding Some Light on the Light Up Puzzle with AI</vt:lpstr>
      <vt:lpstr>Recap: Problem Definition</vt:lpstr>
      <vt:lpstr>Recap: Our Approach </vt:lpstr>
      <vt:lpstr>Our Progress</vt:lpstr>
      <vt:lpstr>Our Progress</vt:lpstr>
      <vt:lpstr>Results: Hill Climbing</vt:lpstr>
      <vt:lpstr>Results: Hill Climbing (Cont.)</vt:lpstr>
      <vt:lpstr>Results: Simulated Annealing</vt:lpstr>
      <vt:lpstr>Forward-Feed Neural-Net  (FCNN) </vt:lpstr>
      <vt:lpstr>FCNN – Initialization Results </vt:lpstr>
      <vt:lpstr>Convolutional Neural-Net  (CNN) </vt:lpstr>
      <vt:lpstr>CNN – Initialization Results 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Shedding Some Light on the Light Up Puzzle with AI</dc:title>
  <dc:creator>James Browning</dc:creator>
  <cp:lastModifiedBy>James Browning</cp:lastModifiedBy>
  <cp:revision>15</cp:revision>
  <dcterms:created xsi:type="dcterms:W3CDTF">2020-11-08T19:48:14Z</dcterms:created>
  <dcterms:modified xsi:type="dcterms:W3CDTF">2020-11-16T00:18:26Z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