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301" r:id="rId9"/>
    <p:sldId id="296" r:id="rId10"/>
    <p:sldId id="300" r:id="rId11"/>
    <p:sldId id="309" r:id="rId12"/>
    <p:sldId id="308" r:id="rId13"/>
    <p:sldId id="306" r:id="rId14"/>
    <p:sldId id="307" r:id="rId15"/>
    <p:sldId id="297" r:id="rId16"/>
    <p:sldId id="302" r:id="rId17"/>
    <p:sldId id="303" r:id="rId18"/>
    <p:sldId id="304" r:id="rId19"/>
    <p:sldId id="305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19A"/>
    <a:srgbClr val="E4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8462-7661-3146-BD85-36274904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209571"/>
          </a:xfrm>
        </p:spPr>
        <p:txBody>
          <a:bodyPr/>
          <a:lstStyle/>
          <a:p>
            <a:r>
              <a:rPr lang="en-US" dirty="0"/>
              <a:t>3 Actions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2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DA77-6537-1A44-8229-39971B5C6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1" y="2274401"/>
            <a:ext cx="5394958" cy="9639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3 Actions:</a:t>
            </a:r>
          </a:p>
          <a:p>
            <a:r>
              <a:rPr lang="en-US" dirty="0">
                <a:solidFill>
                  <a:srgbClr val="002060"/>
                </a:solidFill>
              </a:rPr>
              <a:t>Adding /Removing/Moving     A bulb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9273-5669-384B-A5A0-9407C0FB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3" y="2063283"/>
            <a:ext cx="5275214" cy="13452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4800E"/>
                </a:solidFill>
              </a:rPr>
              <a:t>2 Actions:</a:t>
            </a:r>
          </a:p>
          <a:p>
            <a:r>
              <a:rPr lang="en-US" dirty="0">
                <a:solidFill>
                  <a:srgbClr val="E4800E"/>
                </a:solidFill>
              </a:rPr>
              <a:t>Adding /Removing    A bulb</a:t>
            </a:r>
          </a:p>
          <a:p>
            <a:r>
              <a:rPr lang="en-US" dirty="0">
                <a:solidFill>
                  <a:srgbClr val="E4800E"/>
                </a:solidFill>
              </a:rPr>
              <a:t>No Moving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20339-FD8C-F043-BB77-064BDD28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49475"/>
            <a:ext cx="111252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403F-A61E-BB40-90BA-84FDAE837B14}"/>
              </a:ext>
            </a:extLst>
          </p:cNvPr>
          <p:cNvSpPr txBox="1"/>
          <p:nvPr/>
        </p:nvSpPr>
        <p:spPr>
          <a:xfrm>
            <a:off x="6263643" y="783857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Puzzle: 05.txt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639D-93F4-AC42-98E0-E14E1B1DAD3C}"/>
              </a:ext>
            </a:extLst>
          </p:cNvPr>
          <p:cNvSpPr txBox="1"/>
          <p:nvPr/>
        </p:nvSpPr>
        <p:spPr>
          <a:xfrm>
            <a:off x="6263643" y="1159880"/>
            <a:ext cx="425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Logs: 	</a:t>
            </a:r>
            <a:r>
              <a:rPr lang="en-US" dirty="0">
                <a:solidFill>
                  <a:srgbClr val="18319A"/>
                </a:solidFill>
              </a:rPr>
              <a:t>03_05.txt   	 3-actions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E4800E"/>
                </a:solidFill>
              </a:rPr>
              <a:t>04_05.txt	2-actions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54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9B3-F38B-7149-AEE5-C8C45C78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46720"/>
          </a:xfrm>
        </p:spPr>
        <p:txBody>
          <a:bodyPr/>
          <a:lstStyle/>
          <a:p>
            <a:r>
              <a:rPr lang="en-US" dirty="0"/>
              <a:t>T-Test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0126-11D3-C946-8ED3-B4212B0DAA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D1A1-7948-5649-BEB6-72163DA3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886" y="5036348"/>
            <a:ext cx="10225313" cy="943538"/>
          </a:xfrm>
        </p:spPr>
        <p:txBody>
          <a:bodyPr>
            <a:normAutofit/>
          </a:bodyPr>
          <a:lstStyle/>
          <a:p>
            <a:r>
              <a:rPr lang="en-US" dirty="0"/>
              <a:t>P-Value: 4.11 E-08.       Too small to 0.05</a:t>
            </a:r>
          </a:p>
          <a:p>
            <a:r>
              <a:rPr lang="en-US" dirty="0"/>
              <a:t>Statistically speaking:  3 actions has better performance than 2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3D208-1B99-DC49-8D2C-EC728C59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5160"/>
            <a:ext cx="7559343" cy="2728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6F8FD-169F-304D-AE9E-C1B7CFA4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509667"/>
            <a:ext cx="10083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Forward-Feed Neural-Net  (FCNN) 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C8075173-CD84-4C54-AC47-83887343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934" y="1278731"/>
            <a:ext cx="5256863" cy="43005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49 Neurons (7x7 Board)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Hidden Layers:</a:t>
            </a:r>
            <a:r>
              <a:rPr lang="en-US" sz="2000" dirty="0"/>
              <a:t>  2 Layers (1024 Neurons each)</a:t>
            </a:r>
          </a:p>
          <a:p>
            <a:endParaRPr lang="en-US" sz="2000" dirty="0"/>
          </a:p>
          <a:p>
            <a:r>
              <a:rPr lang="en-US" sz="2000" u="sng" dirty="0"/>
              <a:t>Activation Functions:</a:t>
            </a:r>
            <a:r>
              <a:rPr lang="en-US" sz="2000" dirty="0"/>
              <a:t>  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Softmax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Optimization Function:</a:t>
            </a:r>
            <a:r>
              <a:rPr lang="en-US" sz="2000" dirty="0"/>
              <a:t>  Stochastic Gradient 			        Descent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 49 Neurons (each neuron corresponds to digit from  0-8)</a:t>
            </a:r>
            <a:endParaRPr 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73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Incorrect Labels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Improvements:</a:t>
            </a:r>
          </a:p>
          <a:p>
            <a:pPr lvl="2"/>
            <a:r>
              <a:rPr lang="en-US" sz="1700" dirty="0"/>
              <a:t>Implement Convolutional Neural Nets (CNN)</a:t>
            </a:r>
          </a:p>
          <a:p>
            <a:pPr lvl="2"/>
            <a:r>
              <a:rPr lang="en-US" sz="1700" dirty="0"/>
              <a:t>Gather more data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D596D-D20A-4B14-9BFE-0C8BFCDC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433" y="1111686"/>
            <a:ext cx="21526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ABDE-9B85-49CB-8A37-7460E901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t="1329" r="1674" b="2101"/>
          <a:stretch/>
        </p:blipFill>
        <p:spPr>
          <a:xfrm>
            <a:off x="6984206" y="1140261"/>
            <a:ext cx="2083594" cy="2078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7" name="Picture 1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A3F7C08-10D8-4CF5-8803-B4F77F22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" t="13897" r="4727" b="5568"/>
          <a:stretch/>
        </p:blipFill>
        <p:spPr>
          <a:xfrm>
            <a:off x="6984206" y="3963356"/>
            <a:ext cx="2083594" cy="207883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0B870F-A5F2-4AA0-83C0-40C92B6F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3" t="13282" r="5737" b="5884"/>
          <a:stretch/>
        </p:blipFill>
        <p:spPr>
          <a:xfrm>
            <a:off x="9434512" y="3943350"/>
            <a:ext cx="2083594" cy="2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Convolutional Neural-Net  (CNN)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1274102" y="3636687"/>
            <a:ext cx="5202199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7x7 Board – 1 Channel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Convolution Layers:</a:t>
            </a:r>
            <a:r>
              <a:rPr lang="en-US" sz="2000" dirty="0"/>
              <a:t>  Four 2D-Convolutions</a:t>
            </a:r>
          </a:p>
          <a:p>
            <a:pPr lvl="1"/>
            <a:r>
              <a:rPr lang="en-US" sz="1800" dirty="0"/>
              <a:t>2DConv1:   Filter (5,5),  Same Padding, Channels (1,32),  Activation (</a:t>
            </a:r>
            <a:r>
              <a:rPr lang="en-US" sz="1800" dirty="0" err="1"/>
              <a:t>ReLU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2DConv2:   Filter (5,5),  Same Padding, Channels (32,64),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2DConv3:   Filter (5,5),  Same Padding, Channels (64,128),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2DConv4:   Filter (5,5),  Same Padding, Channels (128,256),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endParaRPr lang="en-US" sz="2000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61D3BE4-FF38-4E31-B7D8-127E91D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3" y="1083151"/>
            <a:ext cx="8833282" cy="2232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F71BF6-E3DF-427E-A1FD-E2D74F5965E5}"/>
              </a:ext>
            </a:extLst>
          </p:cNvPr>
          <p:cNvSpPr txBox="1">
            <a:spLocks/>
          </p:cNvSpPr>
          <p:nvPr/>
        </p:nvSpPr>
        <p:spPr>
          <a:xfrm>
            <a:off x="7008515" y="3634560"/>
            <a:ext cx="5764491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Dense Layers:</a:t>
            </a:r>
            <a:r>
              <a:rPr lang="en-US" sz="2000" dirty="0"/>
              <a:t>  </a:t>
            </a:r>
          </a:p>
          <a:p>
            <a:pPr lvl="2"/>
            <a:r>
              <a:rPr lang="en-US" sz="1700" dirty="0"/>
              <a:t>Forward1:  (256*7*7,  1024)</a:t>
            </a:r>
          </a:p>
          <a:p>
            <a:pPr lvl="2"/>
            <a:r>
              <a:rPr lang="en-US" sz="1700" dirty="0"/>
              <a:t>Forward2:  (1024, 49)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sz="2000" u="sng" dirty="0"/>
              <a:t>Loss Function:</a:t>
            </a:r>
            <a:r>
              <a:rPr lang="en-US" sz="2000" dirty="0"/>
              <a:t> </a:t>
            </a:r>
          </a:p>
          <a:p>
            <a:pPr lvl="2"/>
            <a:r>
              <a:rPr lang="en-US" sz="1700" dirty="0"/>
              <a:t>Hubber Loss Function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Optimization: </a:t>
            </a:r>
          </a:p>
          <a:p>
            <a:pPr lvl="2"/>
            <a:r>
              <a:rPr lang="en-US" sz="1700" dirty="0"/>
              <a:t> Adam Optimizer</a:t>
            </a:r>
            <a:endParaRPr lang="en-US" sz="1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76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Errors similar to FCNN 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 </a:t>
            </a:r>
            <a:r>
              <a:rPr lang="en-US" sz="2000"/>
              <a:t>&amp; Future Work:</a:t>
            </a:r>
            <a:endParaRPr lang="en-US" sz="2000" dirty="0"/>
          </a:p>
          <a:p>
            <a:pPr lvl="2"/>
            <a:r>
              <a:rPr lang="en-US" sz="1700" dirty="0"/>
              <a:t>Gather more data</a:t>
            </a:r>
          </a:p>
          <a:p>
            <a:pPr lvl="2"/>
            <a:r>
              <a:rPr lang="en-US" sz="1700" dirty="0"/>
              <a:t>Currently gathering data for the complete Hill Climb Solution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2" name="Image19">
            <a:extLst>
              <a:ext uri="{FF2B5EF4-FFF2-40B4-BE49-F238E27FC236}">
                <a16:creationId xmlns:a16="http://schemas.microsoft.com/office/drawing/2014/main" id="{20FF55A3-98D6-478E-B417-6BC865CA458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591" t="1689" r="1705" b="1391"/>
          <a:stretch/>
        </p:blipFill>
        <p:spPr>
          <a:xfrm>
            <a:off x="7017544" y="1143831"/>
            <a:ext cx="2026444" cy="2049425"/>
          </a:xfrm>
          <a:prstGeom prst="rect">
            <a:avLst/>
          </a:prstGeom>
        </p:spPr>
      </p:pic>
      <p:pic>
        <p:nvPicPr>
          <p:cNvPr id="16" name="Image20">
            <a:extLst>
              <a:ext uri="{FF2B5EF4-FFF2-40B4-BE49-F238E27FC236}">
                <a16:creationId xmlns:a16="http://schemas.microsoft.com/office/drawing/2014/main" id="{C79878E4-CCC3-4EDA-99B2-726ABB3A7AE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lum/>
            <a:alphaModFix/>
          </a:blip>
          <a:srcRect l="1000" t="1258" r="1778" b="1291"/>
          <a:stretch/>
        </p:blipFill>
        <p:spPr>
          <a:xfrm>
            <a:off x="9455945" y="1123950"/>
            <a:ext cx="2083594" cy="2088473"/>
          </a:xfrm>
          <a:prstGeom prst="rect">
            <a:avLst/>
          </a:prstGeom>
        </p:spPr>
      </p:pic>
      <p:pic>
        <p:nvPicPr>
          <p:cNvPr id="18" name="Image21">
            <a:extLst>
              <a:ext uri="{FF2B5EF4-FFF2-40B4-BE49-F238E27FC236}">
                <a16:creationId xmlns:a16="http://schemas.microsoft.com/office/drawing/2014/main" id="{2DF8CE02-A40D-4CC3-BB2A-9211B6479D5F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l="1591" t="1391" r="1705" b="1689"/>
          <a:stretch/>
        </p:blipFill>
        <p:spPr>
          <a:xfrm>
            <a:off x="7050881" y="3954897"/>
            <a:ext cx="2026444" cy="2049425"/>
          </a:xfrm>
          <a:prstGeom prst="rect">
            <a:avLst/>
          </a:prstGeom>
        </p:spPr>
      </p:pic>
      <p:pic>
        <p:nvPicPr>
          <p:cNvPr id="20" name="Image22">
            <a:extLst>
              <a:ext uri="{FF2B5EF4-FFF2-40B4-BE49-F238E27FC236}">
                <a16:creationId xmlns:a16="http://schemas.microsoft.com/office/drawing/2014/main" id="{3D37A0A8-85DA-45A8-B91E-D24AA76544A6}"/>
              </a:ext>
            </a:extLst>
          </p:cNvPr>
          <p:cNvPicPr/>
          <p:nvPr/>
        </p:nvPicPr>
        <p:blipFill rotWithShape="1">
          <a:blip r:embed="rId5">
            <a:lum/>
            <a:alphaModFix/>
          </a:blip>
          <a:srcRect l="1817" t="1232" r="1477" b="1847"/>
          <a:stretch/>
        </p:blipFill>
        <p:spPr>
          <a:xfrm>
            <a:off x="9494044" y="3943950"/>
            <a:ext cx="2026444" cy="20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D10-4E24-4BE6-BA74-68B8612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A816-D250-421B-A87B-023559B4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 (see right for an example of how boards </a:t>
            </a:r>
            <a:r>
              <a:rPr lang="en-US" sz="1800"/>
              <a:t>are represented).</a:t>
            </a:r>
            <a:endParaRPr lang="en-US" sz="1800" dirty="0"/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6D06-995D-44E0-A3EC-62285EE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534" y="4160520"/>
            <a:ext cx="3720465" cy="269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[6,6,0,6,6,6,6],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[6,6,6,6,5,6,6],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[6,1,6,6,6,6,3],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[3,6,6,6,6,6,6]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F832B0DC-7633-4B97-AF28-DDC5FC7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03120"/>
            <a:ext cx="2009775" cy="205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A95D0-40E5-4DC6-9FC6-0CF661B267A8}"/>
              </a:ext>
            </a:extLst>
          </p:cNvPr>
          <p:cNvCxnSpPr/>
          <p:nvPr/>
        </p:nvCxnSpPr>
        <p:spPr>
          <a:xfrm>
            <a:off x="8510532" y="3778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33E34-60F1-4879-8D94-FB9E7F795385}"/>
              </a:ext>
            </a:extLst>
          </p:cNvPr>
          <p:cNvCxnSpPr/>
          <p:nvPr/>
        </p:nvCxnSpPr>
        <p:spPr>
          <a:xfrm>
            <a:off x="7818009" y="4249446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12F-D526-EA4C-9546-DF7C461B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FB24-DCF1-494E-914D-12DFFA45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D8CE8-6AC3-5D4F-A98B-338BBFB1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9910"/>
            <a:ext cx="12184743" cy="67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CF1-735F-DB4D-AACA-63C4704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Vanilla Hill Climbing 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Optimized initialization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E480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Simulated 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E839-657E-0C4D-9532-D61614172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43E-6B65-1D46-B3BD-502C1F2F4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1D955-64CB-0E47-8F37-5D14325F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3" y="3401060"/>
            <a:ext cx="10083800" cy="245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F1576-A1B7-D14E-88CD-12B1F649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7" y="2192763"/>
            <a:ext cx="10045700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F902-3FC8-504D-ABCC-5EC4BF5A3953}"/>
              </a:ext>
            </a:extLst>
          </p:cNvPr>
          <p:cNvSpPr txBox="1"/>
          <p:nvPr/>
        </p:nvSpPr>
        <p:spPr>
          <a:xfrm>
            <a:off x="6096000" y="894564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Puzzle: 03.txt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92005-18E6-1C43-8943-02B7D447352B}"/>
              </a:ext>
            </a:extLst>
          </p:cNvPr>
          <p:cNvSpPr txBox="1"/>
          <p:nvPr/>
        </p:nvSpPr>
        <p:spPr>
          <a:xfrm>
            <a:off x="8113853" y="868101"/>
            <a:ext cx="266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Logs: 	01_03.txt </a:t>
            </a:r>
          </a:p>
          <a:p>
            <a:r>
              <a:rPr lang="en-US" dirty="0"/>
              <a:t>	02_03.txt </a:t>
            </a:r>
            <a:br>
              <a:rPr lang="en-US" dirty="0"/>
            </a:br>
            <a:r>
              <a:rPr lang="en-US" dirty="0"/>
              <a:t>	03_03.txt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36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310</TotalTime>
  <Words>1021</Words>
  <Application>Microsoft Macintosh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Garamond</vt:lpstr>
      <vt:lpstr>Sagona Book</vt:lpstr>
      <vt:lpstr>Sagona ExtraLight</vt:lpstr>
      <vt:lpstr>Times New Roman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Our Progress</vt:lpstr>
      <vt:lpstr>Results: Hill Climbing</vt:lpstr>
      <vt:lpstr>Results: Hill Climbing (Cont.)</vt:lpstr>
      <vt:lpstr>PowerPoint Presentation</vt:lpstr>
      <vt:lpstr>1. Vanilla Hill Climbing  2. Optimized initialization   3. Simulated  Annealing</vt:lpstr>
      <vt:lpstr>3 Actions VS 2 Action</vt:lpstr>
      <vt:lpstr>T-Test result</vt:lpstr>
      <vt:lpstr>Results: Simulated Annealing</vt:lpstr>
      <vt:lpstr>Forward-Feed Neural-Net  (FCNN) </vt:lpstr>
      <vt:lpstr>FCNN – Initialization Results </vt:lpstr>
      <vt:lpstr>Convolutional Neural-Net  (CNN) </vt:lpstr>
      <vt:lpstr>CNN – Initialization Results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Sun Libo</cp:lastModifiedBy>
  <cp:revision>21</cp:revision>
  <dcterms:created xsi:type="dcterms:W3CDTF">2020-11-08T19:48:14Z</dcterms:created>
  <dcterms:modified xsi:type="dcterms:W3CDTF">2020-11-16T07:17:58Z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