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293" r:id="rId6"/>
    <p:sldId id="294" r:id="rId7"/>
    <p:sldId id="295" r:id="rId8"/>
    <p:sldId id="296" r:id="rId9"/>
    <p:sldId id="300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12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Shedding Some Light on the Light Up Puzzle with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James Browning, Robert </a:t>
            </a:r>
            <a:r>
              <a:rPr lang="en-US" dirty="0" err="1">
                <a:solidFill>
                  <a:schemeClr val="tx1"/>
                </a:solidFill>
              </a:rPr>
              <a:t>Perera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>
                <a:solidFill>
                  <a:schemeClr val="tx1"/>
                </a:solidFill>
              </a:rPr>
              <a:t>Libo</a:t>
            </a:r>
            <a:r>
              <a:rPr lang="en-US" dirty="0">
                <a:solidFill>
                  <a:schemeClr val="tx1"/>
                </a:solidFill>
              </a:rPr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C30-D636-49E3-8D28-821E8CE4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8C7F-9202-48B1-A6E7-151A7EAD54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Light Up puzzle involves placing light bulbs into white squares to illuminate the entire board without any overlapping rays.</a:t>
            </a:r>
          </a:p>
          <a:p>
            <a:r>
              <a:rPr lang="en-US" sz="2000" dirty="0"/>
              <a:t>Black squares can’t be filled, and black squares with numbers inside them must have that number of adjacent bulbs.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174703F7-FA7C-4E36-87F1-592FFAF046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10575" y="3137535"/>
            <a:ext cx="2714625" cy="2714625"/>
          </a:xfrm>
        </p:spPr>
      </p:pic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17E5EC7-BF20-4560-9BA8-B238C2FB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2" y="2103120"/>
            <a:ext cx="1828800" cy="1828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269D0-F881-4448-91C5-F3CD3CBA6585}"/>
              </a:ext>
            </a:extLst>
          </p:cNvPr>
          <p:cNvCxnSpPr/>
          <p:nvPr/>
        </p:nvCxnSpPr>
        <p:spPr>
          <a:xfrm>
            <a:off x="8410575" y="2635624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050569-7485-478F-8D22-81A7A0EF75AB}"/>
              </a:ext>
            </a:extLst>
          </p:cNvPr>
          <p:cNvCxnSpPr/>
          <p:nvPr/>
        </p:nvCxnSpPr>
        <p:spPr>
          <a:xfrm>
            <a:off x="7598039" y="4112951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2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A388-7430-43CB-ACA0-6EA508A6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Our Approach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0DC9-62BE-48D7-B2DD-E0F74810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solve the oft-ignored Light Up puzzle with artificial intelligence, we planned a three-step approach.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First, randomly generate puzzles, then find optimal solutions using hill climbing.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Second, find optimal solutions using simulated annealing.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Third, use the data generated by the hill climbing and simulated annealing algorithms to train a deep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97393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79A0-3FA9-44E0-ADDA-6748EF3E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5BCD-1C7B-4224-BCCB-2C9DAC57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Since our midterm presentation, we have…</a:t>
            </a:r>
          </a:p>
          <a:p>
            <a:pPr lvl="1"/>
            <a:r>
              <a:rPr lang="en-US" sz="1800" dirty="0"/>
              <a:t>…completed initialization code for randomly generating Light Up puzzles.</a:t>
            </a:r>
          </a:p>
          <a:p>
            <a:pPr lvl="1"/>
            <a:r>
              <a:rPr lang="en-US" sz="1800" dirty="0"/>
              <a:t>…implemented hill climbing and simulated annealing for finding optimal solutions.</a:t>
            </a:r>
          </a:p>
          <a:p>
            <a:pPr lvl="1"/>
            <a:r>
              <a:rPr lang="en-US" sz="1800" dirty="0"/>
              <a:t>…successfully trained a convolutional neural network using the data generated by hill climbing and simulated annealing.</a:t>
            </a:r>
          </a:p>
          <a:p>
            <a:pPr lvl="2"/>
            <a:r>
              <a:rPr lang="en-US" sz="1700" dirty="0"/>
              <a:t>(Note to self: This one might not actually be ready by the time we present. Check in with Robert for a progress report.)</a:t>
            </a:r>
          </a:p>
        </p:txBody>
      </p:sp>
    </p:spTree>
    <p:extLst>
      <p:ext uri="{BB962C8B-B14F-4D97-AF65-F5344CB8AC3E}">
        <p14:creationId xmlns:p14="http://schemas.microsoft.com/office/powerpoint/2010/main" val="42404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work on hill climbing and simulated annealing was divided into three parts:</a:t>
            </a:r>
          </a:p>
          <a:p>
            <a:pPr lvl="1"/>
            <a:r>
              <a:rPr lang="en-US" sz="1800" dirty="0"/>
              <a:t>Vanilla hill climbing with no special puzzle parameters.</a:t>
            </a:r>
          </a:p>
          <a:p>
            <a:pPr lvl="1"/>
            <a:r>
              <a:rPr lang="en-US" sz="1800" dirty="0"/>
              <a:t>Vanilla hill climbing with a puzzle with a single, unique optimal solution.</a:t>
            </a:r>
          </a:p>
          <a:p>
            <a:pPr lvl="1"/>
            <a:r>
              <a:rPr lang="en-US" sz="1800" dirty="0"/>
              <a:t>Simulated annealing with a puzzle with a single, unique optimal solution.</a:t>
            </a:r>
          </a:p>
          <a:p>
            <a:r>
              <a:rPr lang="en-US" sz="2000" dirty="0"/>
              <a:t>The first of those proved to be the weakest implementation — if the puzzle lacked a single, unique optimal solution, vanilla hill climbing could rarely produce a globally optimal solution.</a:t>
            </a:r>
          </a:p>
          <a:p>
            <a:r>
              <a:rPr lang="en-US" sz="2000" dirty="0"/>
              <a:t>If there </a:t>
            </a:r>
            <a:r>
              <a:rPr lang="en-US" sz="2000" i="1" dirty="0"/>
              <a:t>was</a:t>
            </a:r>
            <a:r>
              <a:rPr lang="en-US" sz="2000" dirty="0"/>
              <a:t> a single, unique optimal solution, however, vanilla hill climbing </a:t>
            </a:r>
            <a:r>
              <a:rPr lang="en-US" sz="2000" i="1" dirty="0"/>
              <a:t>could</a:t>
            </a:r>
            <a:r>
              <a:rPr lang="en-US" sz="2000" dirty="0"/>
              <a:t> find it — given enough evaluations.</a:t>
            </a:r>
          </a:p>
        </p:txBody>
      </p:sp>
    </p:spTree>
    <p:extLst>
      <p:ext uri="{BB962C8B-B14F-4D97-AF65-F5344CB8AC3E}">
        <p14:creationId xmlns:p14="http://schemas.microsoft.com/office/powerpoint/2010/main" val="138760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D406-4BA3-4193-B9AB-751146C5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Hill Climbing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422A-5BB4-4624-A557-E5AAD4C112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the right, you can see sample results from vanilla hill climbing with an optimized puzzle.</a:t>
            </a:r>
          </a:p>
          <a:p>
            <a:r>
              <a:rPr lang="en-US" dirty="0"/>
              <a:t>In one trial, at 300 function evaluations, the algorithm was able to find a globally optimal solution.</a:t>
            </a:r>
          </a:p>
          <a:p>
            <a:r>
              <a:rPr lang="en-US" dirty="0"/>
              <a:t>This particular run was not representative of all runs with these parameters, however, which often required thousands of evaluations.</a:t>
            </a:r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3AC6BC85-B88C-4463-96AE-B4EE44D8F5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41255" y="2103438"/>
            <a:ext cx="1503814" cy="3748087"/>
          </a:xfrm>
        </p:spPr>
      </p:pic>
    </p:spTree>
    <p:extLst>
      <p:ext uri="{BB962C8B-B14F-4D97-AF65-F5344CB8AC3E}">
        <p14:creationId xmlns:p14="http://schemas.microsoft.com/office/powerpoint/2010/main" val="83265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Simulated annealing was found to be a much more robust algorithm than vanilla hill climbing, often producing globally optimal solutions in less than one thousand function evaluations.</a:t>
            </a:r>
          </a:p>
          <a:p>
            <a:r>
              <a:rPr lang="en-US" sz="2000" dirty="0"/>
              <a:t>“Often” does not mean “always,” however, and simulated annealing would still occasionally have trouble — in one instance, 8,700 evaluations were needed to find the global optimum.</a:t>
            </a:r>
          </a:p>
          <a:p>
            <a:r>
              <a:rPr lang="en-US" sz="2000" dirty="0"/>
              <a:t>This is still an improvement over vanilla hill climbing with the same puzzle parameters, though, which sometimes needed over 10,000 function evaluations to solve a problem of similar complexity.</a:t>
            </a:r>
          </a:p>
        </p:txBody>
      </p:sp>
    </p:spTree>
    <p:extLst>
      <p:ext uri="{BB962C8B-B14F-4D97-AF65-F5344CB8AC3E}">
        <p14:creationId xmlns:p14="http://schemas.microsoft.com/office/powerpoint/2010/main" val="377721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Convolutional/Deep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specifics of the deep neural network implementation, such as training variables and success rate, will go here.</a:t>
            </a:r>
          </a:p>
          <a:p>
            <a:r>
              <a:rPr lang="en-US" sz="2000" dirty="0"/>
              <a:t>Anything left to do for this part of the project will go here.</a:t>
            </a:r>
          </a:p>
        </p:txBody>
      </p:sp>
    </p:spTree>
    <p:extLst>
      <p:ext uri="{BB962C8B-B14F-4D97-AF65-F5344CB8AC3E}">
        <p14:creationId xmlns:p14="http://schemas.microsoft.com/office/powerpoint/2010/main" val="397600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08AB-9A45-4584-9BD3-BB127E73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B6E-F2BE-4E7E-89E4-779B4BB2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While we are proud of the work we have done here, there is no doubt that more work (particularly, exploration of different algorithms) could yield even better results.</a:t>
            </a:r>
          </a:p>
          <a:p>
            <a:r>
              <a:rPr lang="en-US" sz="2000" dirty="0"/>
              <a:t>We strongly believe that the Light Up puzzle is an excellent logic puzzle for introducing newcomers to the field of AI to some of the more advanced algorithms available to them.</a:t>
            </a:r>
          </a:p>
        </p:txBody>
      </p:sp>
    </p:spTree>
    <p:extLst>
      <p:ext uri="{BB962C8B-B14F-4D97-AF65-F5344CB8AC3E}">
        <p14:creationId xmlns:p14="http://schemas.microsoft.com/office/powerpoint/2010/main" val="1718903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{00DAC7BB-99F6-4E8E-8C63-495A48BB037B}tf78829772_win32</Template>
  <TotalTime>54</TotalTime>
  <Words>594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Garamond</vt:lpstr>
      <vt:lpstr>Sagona Book</vt:lpstr>
      <vt:lpstr>Sagona ExtraLight</vt:lpstr>
      <vt:lpstr>SavonVTI</vt:lpstr>
      <vt:lpstr>Shedding Some Light on the Light Up Puzzle with AI</vt:lpstr>
      <vt:lpstr>Recap: Problem Definition</vt:lpstr>
      <vt:lpstr>Recap: Our Approach </vt:lpstr>
      <vt:lpstr>Our Progress</vt:lpstr>
      <vt:lpstr>Results: Hill Climbing</vt:lpstr>
      <vt:lpstr>Results: Hill Climbing (Cont.)</vt:lpstr>
      <vt:lpstr>Results: Simulated Annealing</vt:lpstr>
      <vt:lpstr>Results: Convolutional/Deep Neural Network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Shedding Some Light on the Light Up Puzzle with AI</dc:title>
  <dc:creator>James Browning</dc:creator>
  <cp:lastModifiedBy>James Browning</cp:lastModifiedBy>
  <cp:revision>10</cp:revision>
  <dcterms:created xsi:type="dcterms:W3CDTF">2020-11-08T19:48:14Z</dcterms:created>
  <dcterms:modified xsi:type="dcterms:W3CDTF">2020-11-15T19:14:25Z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