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3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1169" r:id="rId7"/>
    <p:sldId id="117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897"/>
  </p:normalViewPr>
  <p:slideViewPr>
    <p:cSldViewPr snapToGrid="0" snapToObjects="1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040931-509E-47A8-B122-AD23DB09FD63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5C5A19-A6B8-4E1A-81F7-4BDBEA682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727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>
            <a:extLst>
              <a:ext uri="{FF2B5EF4-FFF2-40B4-BE49-F238E27FC236}">
                <a16:creationId xmlns:a16="http://schemas.microsoft.com/office/drawing/2014/main" id="{D2675785-279B-4F1F-BA6E-2166B1135C7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>
            <a:extLst>
              <a:ext uri="{FF2B5EF4-FFF2-40B4-BE49-F238E27FC236}">
                <a16:creationId xmlns:a16="http://schemas.microsoft.com/office/drawing/2014/main" id="{F6E6E21A-1F7C-440D-B5E3-66A5CC7711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2708" name="Slide Number Placeholder 3">
            <a:extLst>
              <a:ext uri="{FF2B5EF4-FFF2-40B4-BE49-F238E27FC236}">
                <a16:creationId xmlns:a16="http://schemas.microsoft.com/office/drawing/2014/main" id="{327D6876-1567-493B-AD5F-1FA84CD99C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E0914CB-1F1C-4DBA-8026-F83034419DCA}" type="slidenum">
              <a:rPr lang="en-US" altLang="en-US">
                <a:latin typeface="Arial" panose="020B0604020202020204" pitchFamily="34" charset="0"/>
              </a:rPr>
              <a:pPr eaLnBrk="1" hangingPunct="1"/>
              <a:t>6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7C3F-0FB2-4B2E-BA6A-FEEEFF1AF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0" y="685801"/>
            <a:ext cx="8115300" cy="3046228"/>
          </a:xfrm>
        </p:spPr>
        <p:txBody>
          <a:bodyPr anchor="b">
            <a:normAutofit/>
          </a:bodyPr>
          <a:lstStyle>
            <a:lvl1pPr algn="ctr">
              <a:defRPr sz="36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83AE9-1CC1-4572-A6E5-E97F80E47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4114800"/>
            <a:ext cx="8115300" cy="2057400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4DE7C-68AB-403D-B9D8-7398C292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A57E-7C1A-457B-A4CD-5DCEB057B502}" type="datetime1">
              <a:rPr lang="en-US" smtClean="0"/>
              <a:t>10/18/2020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03E50-6613-4D86-AA22-43B14E727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69AB5-A56D-471F-9236-EFA981E2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63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744C-12E6-455B-B646-2EA92DE0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71C4D-C062-4EEE-9A9A-31ADCC5C8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4DC97-C26E-407A-9E29-68C52D54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749-A4CD-447F-8298-2B7988C91CEA}" type="datetime1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E9353-B771-47FF-975E-72337414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5A858-B8B2-4364-A7D0-B2E8FAE0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248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A6BABE-D80C-4F54-A03C-E1F9EBCA8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85191-EF5B-48BE-AB5D-B7BA4C3D0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A387A-1231-4FE3-8574-D4331A343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44D3-C0BA-4587-A56C-581AB9F841BE}" type="datetime1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21559-4901-4AD3-ABE7-DF023545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6C18E-B751-4E7B-9CD8-1BF44DAB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304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</p:spPr>
        <p:txBody>
          <a:bodyPr>
            <a:normAutofit/>
          </a:bodyPr>
          <a:lstStyle>
            <a:lvl1pPr algn="l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2CE-4F37-411C-A3EE-BBBE223265BF}" type="datetime1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339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2F68-BF19-468D-B422-54B6D189F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77407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BF7D7-84D4-4A39-B44E-9B029EEB1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41624"/>
            <a:ext cx="10515600" cy="1448026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29709-D243-41E8-89FA-62FA7AEB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83D4-708C-4BB5-B4FD-30CE9FA12FD5}" type="datetime1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B99C0-DC2A-4133-A10D-D43A1E05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22EFD-A17E-47F5-8AC9-EFD6D813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463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668D-BFBE-4765-A294-8303931B5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071" y="566278"/>
            <a:ext cx="9512429" cy="965458"/>
          </a:xfrm>
        </p:spPr>
        <p:txBody>
          <a:bodyPr/>
          <a:lstStyle>
            <a:lvl1pPr algn="ctr">
              <a:defRPr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3C212-F55F-4D0D-BFA7-F00A33CAA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9758" y="2057400"/>
            <a:ext cx="5031521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4BDD7-2575-4E82-887D-DCAF9EB15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5408" y="2057401"/>
            <a:ext cx="5016834" cy="4119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AECC8-3C3A-4A5D-AB7A-1F99E502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9B2-65BC-4C2A-A62B-3EABFE9590E4}" type="datetime1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7609B-ACA4-4323-9340-C7DB166D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09EA3-C5C7-4AC6-956A-DB9A3B4F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592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276552" cy="1149350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9FFA7-D3EA-4CB8-A471-94235AD62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360D2-88E8-43C8-92D1-67AB23BBE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F5A-E4A3-476F-A89E-C2B73F2431E4}" type="datetime1">
              <a:rPr lang="en-US" smtClean="0"/>
              <a:t>10/18/2020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25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ADD3-88C8-4B01-8CC6-808C0E41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634E6A-1390-4101-B78E-75923134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515-4A26-4F31-9F61-5A10B1FABBFC}" type="datetime1">
              <a:rPr lang="en-US" smtClean="0"/>
              <a:t>10/18/2020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C7B90-4C99-4653-872A-3572A02D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03516-4D31-49D2-9488-33C734A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094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0D8488-CF25-431B-A87A-AAF141BD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C65-7D1F-4BAB-9695-F7E734143E14}" type="datetime1">
              <a:rPr lang="en-US" smtClean="0"/>
              <a:t>10/18/2020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2F58E5-C92D-4C64-B867-0576B1EAD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16797-ABEC-4FE0-AFDE-36107B96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815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8F2B0-990D-418E-9D10-2464E986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81131-AFFD-4339-9F30-D408B5105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C47F4-7968-4698-8BD3-A583099FA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2BC6F-3996-4B2B-B8F2-DD3A82CCF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4077-BD55-4036-8E92-6558FDF3B653}" type="datetime1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32E66-581A-4CF2-A40A-4E24FAAC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B1C89-C625-4618-81A2-FB34E4DA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880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1486F-443A-4F2D-AB1F-8B1F4C4D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A21213-E7FB-406A-B8CD-735AAC7AD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41A03-500E-49F7-8D99-A1EAFE4D3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1523D-69E9-4EAE-A610-B3A237B7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25F2-7107-4609-BCC2-77C63064A5E8}" type="datetime1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B852F-4134-4AB5-BA87-483B1E1A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4C5CB-918E-4A09-8222-D36E37B6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681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3FE42E8-8B57-452D-A122-4DCE9AC771EF}" type="datetime1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C732-0E3E-49E0-A72E-D4C08CB4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130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2" r:id="rId10"/>
    <p:sldLayoutId id="214748372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591C9781-1BFB-4400-A1AC-1BEAE67287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AB32CAD-5F08-4EE4-B80D-A9E62A650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6781800" cy="54864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395002-07FE-A249-823C-575A2202FF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7552" y="1371599"/>
            <a:ext cx="5020236" cy="236042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Hill Climbing Implement on Light-up puzzle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724E68-C66A-7F4A-9884-FA736356C9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114800"/>
            <a:ext cx="5410200" cy="137160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COMP6600 Final Project</a:t>
            </a:r>
          </a:p>
        </p:txBody>
      </p:sp>
      <p:pic>
        <p:nvPicPr>
          <p:cNvPr id="22" name="Picture 4">
            <a:extLst>
              <a:ext uri="{FF2B5EF4-FFF2-40B4-BE49-F238E27FC236}">
                <a16:creationId xmlns:a16="http://schemas.microsoft.com/office/drawing/2014/main" id="{1AC5595D-B901-4CB0-BD83-6F2765C68F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00" r="49864" b="1"/>
          <a:stretch/>
        </p:blipFill>
        <p:spPr>
          <a:xfrm>
            <a:off x="8153401" y="10"/>
            <a:ext cx="4038600" cy="68579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F41E80A-92FB-6544-BFBE-2650662AAF01}"/>
              </a:ext>
            </a:extLst>
          </p:cNvPr>
          <p:cNvSpPr txBox="1"/>
          <p:nvPr/>
        </p:nvSpPr>
        <p:spPr>
          <a:xfrm>
            <a:off x="2947530" y="4800600"/>
            <a:ext cx="34457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rgbClr val="FFFF00"/>
                </a:solidFill>
              </a:rPr>
              <a:t>James Browning 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FFFF00"/>
                </a:solidFill>
              </a:rPr>
              <a:t>Roberto Perera Aguiar </a:t>
            </a:r>
          </a:p>
          <a:p>
            <a:pPr>
              <a:spcAft>
                <a:spcPts val="600"/>
              </a:spcAft>
            </a:pPr>
            <a:r>
              <a:rPr lang="en-US" dirty="0" err="1">
                <a:solidFill>
                  <a:srgbClr val="FFFF00"/>
                </a:solidFill>
              </a:rPr>
              <a:t>Libo</a:t>
            </a:r>
            <a:r>
              <a:rPr lang="en-US" dirty="0">
                <a:solidFill>
                  <a:srgbClr val="FFFF00"/>
                </a:solidFill>
              </a:rPr>
              <a:t> Sun </a:t>
            </a:r>
          </a:p>
        </p:txBody>
      </p:sp>
    </p:spTree>
    <p:extLst>
      <p:ext uri="{BB962C8B-B14F-4D97-AF65-F5344CB8AC3E}">
        <p14:creationId xmlns:p14="http://schemas.microsoft.com/office/powerpoint/2010/main" val="3629230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3">
            <a:extLst>
              <a:ext uri="{FF2B5EF4-FFF2-40B4-BE49-F238E27FC236}">
                <a16:creationId xmlns:a16="http://schemas.microsoft.com/office/drawing/2014/main" id="{6A121316-E4D0-41D7-9C79-9FF8F36D4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close up of a screen&#10;&#10;Description automatically generated">
            <a:extLst>
              <a:ext uri="{FF2B5EF4-FFF2-40B4-BE49-F238E27FC236}">
                <a16:creationId xmlns:a16="http://schemas.microsoft.com/office/drawing/2014/main" id="{CABBDFD0-8CD2-074A-BC00-91B56FF438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948" r="4265"/>
          <a:stretch/>
        </p:blipFill>
        <p:spPr>
          <a:xfrm>
            <a:off x="20" y="10"/>
            <a:ext cx="6095980" cy="6857990"/>
          </a:xfrm>
          <a:prstGeom prst="rect">
            <a:avLst/>
          </a:prstGeom>
        </p:spPr>
      </p:pic>
      <p:sp>
        <p:nvSpPr>
          <p:cNvPr id="30" name="Rectangle 25">
            <a:extLst>
              <a:ext uri="{FF2B5EF4-FFF2-40B4-BE49-F238E27FC236}">
                <a16:creationId xmlns:a16="http://schemas.microsoft.com/office/drawing/2014/main" id="{07EE0F9E-42CB-4AE4-971C-7BD191D5D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1AEB967B-31A3-42E3-8382-73443D2640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7600" y="1371601"/>
            <a:ext cx="3390900" cy="4114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D27269-1E27-1742-AD16-D276C10C4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2936" y="1674629"/>
            <a:ext cx="2550941" cy="20574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cap="all" spc="300" baseline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Initial puzzle</a:t>
            </a:r>
            <a:endParaRPr lang="en-US" kern="1200" cap="all" spc="300" baseline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76471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309FA25-1772-4961-90BE-D39F20067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A7C3535-4FB5-4E5B-BDFE-FA61877AF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818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339AF9-38CC-4B44-9DA3-A8AAE4110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28" y="239150"/>
            <a:ext cx="5397472" cy="130360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b="1" kern="1200" cap="all" spc="300" baseline="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Initialization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2FD91A-1D96-E24E-9F42-2114AB0754D8}"/>
              </a:ext>
            </a:extLst>
          </p:cNvPr>
          <p:cNvSpPr txBox="1"/>
          <p:nvPr/>
        </p:nvSpPr>
        <p:spPr>
          <a:xfrm>
            <a:off x="685801" y="4014439"/>
            <a:ext cx="5485227" cy="230195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algn="ctr" defTabSz="914400">
              <a:spcAft>
                <a:spcPts val="600"/>
              </a:spcAft>
              <a:buSzPct val="70000"/>
            </a:pPr>
            <a:r>
              <a:rPr lang="en-US" sz="4000" b="1" i="1" dirty="0">
                <a:solidFill>
                  <a:srgbClr val="FF0000"/>
                </a:solidFill>
                <a:latin typeface="+mj-lt"/>
              </a:rPr>
              <a:t>Violations</a:t>
            </a:r>
          </a:p>
          <a:p>
            <a:pPr marL="342900" indent="-228600" defTabSz="914400"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7030A0"/>
                </a:solidFill>
                <a:latin typeface="+mj-lt"/>
              </a:rPr>
              <a:t>No two light bulbs shine on each other. </a:t>
            </a:r>
          </a:p>
          <a:p>
            <a:pPr marL="342900" indent="-228600" defTabSz="914400"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7030A0"/>
                </a:solidFill>
                <a:latin typeface="+mj-lt"/>
              </a:rPr>
              <a:t>The numbers black cell adjacency  </a:t>
            </a:r>
          </a:p>
          <a:p>
            <a:pPr marL="342900" indent="-228600" defTabSz="914400"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  <a:latin typeface="+mj-lt"/>
            </a:endParaRPr>
          </a:p>
          <a:p>
            <a:pPr indent="-228600" defTabSz="914400"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5" name="Content Placeholder 4" descr="A picture containing whiteboard&#10;&#10;Description automatically generated">
            <a:extLst>
              <a:ext uri="{FF2B5EF4-FFF2-40B4-BE49-F238E27FC236}">
                <a16:creationId xmlns:a16="http://schemas.microsoft.com/office/drawing/2014/main" id="{BFB2DC69-7FB2-8140-B482-4F35663C7A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80328" y="1411019"/>
            <a:ext cx="4025872" cy="40359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B434DE2-D171-F245-AFA2-1DCC26C88F1C}"/>
              </a:ext>
            </a:extLst>
          </p:cNvPr>
          <p:cNvSpPr txBox="1"/>
          <p:nvPr/>
        </p:nvSpPr>
        <p:spPr>
          <a:xfrm>
            <a:off x="698528" y="1692584"/>
            <a:ext cx="5485227" cy="23019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algn="ctr" defTabSz="914400">
              <a:spcAft>
                <a:spcPts val="600"/>
              </a:spcAft>
              <a:buSzPct val="70000"/>
            </a:pPr>
            <a:r>
              <a:rPr lang="en-US" sz="4000" b="1" i="1" dirty="0">
                <a:solidFill>
                  <a:srgbClr val="FF0000"/>
                </a:solidFill>
                <a:latin typeface="+mj-lt"/>
              </a:rPr>
              <a:t>Random</a:t>
            </a:r>
          </a:p>
          <a:p>
            <a:pPr marL="342900" indent="-228600" defTabSz="914400"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7030A0"/>
                </a:solidFill>
                <a:latin typeface="+mj-lt"/>
              </a:rPr>
              <a:t>Blindly add bulbs to meet the black cell adjacency.</a:t>
            </a:r>
          </a:p>
          <a:p>
            <a:pPr marL="342900" indent="-228600" defTabSz="914400"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  <a:latin typeface="+mj-lt"/>
            </a:endParaRPr>
          </a:p>
          <a:p>
            <a:pPr indent="-228600" defTabSz="914400"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24303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6A121316-E4D0-41D7-9C79-9FF8F36D4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Content Placeholder 23" descr="A close up of a scoreboard&#10;&#10;Description automatically generated">
            <a:extLst>
              <a:ext uri="{FF2B5EF4-FFF2-40B4-BE49-F238E27FC236}">
                <a16:creationId xmlns:a16="http://schemas.microsoft.com/office/drawing/2014/main" id="{6FC6CC5D-D3B3-7F40-8779-C09333A021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7648"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07EE0F9E-42CB-4AE4-971C-7BD191D5D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1AEB967B-31A3-42E3-8382-73443D2640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7600" y="1371601"/>
            <a:ext cx="3390900" cy="4114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EE46FE-3F32-E54D-B810-2112E37A9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2936" y="1674629"/>
            <a:ext cx="2550941" cy="13298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200" kern="1200" cap="all" spc="30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Generating neighbor(s)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402809E-C202-384C-9B42-546126FBF613}"/>
              </a:ext>
            </a:extLst>
          </p:cNvPr>
          <p:cNvSpPr txBox="1"/>
          <p:nvPr/>
        </p:nvSpPr>
        <p:spPr>
          <a:xfrm>
            <a:off x="7952936" y="3602851"/>
            <a:ext cx="25509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Algorithms:</a:t>
            </a:r>
          </a:p>
          <a:p>
            <a:r>
              <a:rPr lang="en-US" dirty="0"/>
              <a:t>Hill climbing, Simulated annealing, and deep neural networks. </a:t>
            </a:r>
          </a:p>
        </p:txBody>
      </p:sp>
    </p:spTree>
    <p:extLst>
      <p:ext uri="{BB962C8B-B14F-4D97-AF65-F5344CB8AC3E}">
        <p14:creationId xmlns:p14="http://schemas.microsoft.com/office/powerpoint/2010/main" val="925862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60AB7-A8F3-0643-9B7C-F5E63D37F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solution</a:t>
            </a:r>
          </a:p>
        </p:txBody>
      </p:sp>
      <p:pic>
        <p:nvPicPr>
          <p:cNvPr id="5" name="Content Placeholder 4" descr="A picture containing whiteboard&#10;&#10;Description automatically generated">
            <a:extLst>
              <a:ext uri="{FF2B5EF4-FFF2-40B4-BE49-F238E27FC236}">
                <a16:creationId xmlns:a16="http://schemas.microsoft.com/office/drawing/2014/main" id="{DB80F85F-0311-C740-AB90-BEA6799CD0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67903" y="1753507"/>
            <a:ext cx="3917950" cy="39179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9CE61E-F227-1740-8403-6A405A0CDEAB}"/>
              </a:ext>
            </a:extLst>
          </p:cNvPr>
          <p:cNvSpPr txBox="1"/>
          <p:nvPr/>
        </p:nvSpPr>
        <p:spPr>
          <a:xfrm>
            <a:off x="1333500" y="2960914"/>
            <a:ext cx="34344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Maximum cells lit up</a:t>
            </a:r>
          </a:p>
          <a:p>
            <a:pPr marL="342900" indent="-342900">
              <a:buAutoNum type="arabicPeriod"/>
            </a:pPr>
            <a:r>
              <a:rPr lang="en-US" dirty="0"/>
              <a:t>Minimum violations</a:t>
            </a:r>
          </a:p>
        </p:txBody>
      </p:sp>
    </p:spTree>
    <p:extLst>
      <p:ext uri="{BB962C8B-B14F-4D97-AF65-F5344CB8AC3E}">
        <p14:creationId xmlns:p14="http://schemas.microsoft.com/office/powerpoint/2010/main" val="1157426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5">
            <a:extLst>
              <a:ext uri="{FF2B5EF4-FFF2-40B4-BE49-F238E27FC236}">
                <a16:creationId xmlns:a16="http://schemas.microsoft.com/office/drawing/2014/main" id="{977933A0-8D48-49F7-B24A-DA8CAC1D2D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69464" y="6225310"/>
            <a:ext cx="998537" cy="632691"/>
          </a:xfrm>
          <a:prstGeom prst="rect">
            <a:avLst/>
          </a:prstGeom>
          <a:noFill/>
          <a:ln>
            <a:noFill/>
          </a:ln>
        </p:spPr>
        <p:txBody>
          <a:bodyPr wrap="none" lIns="90487" tIns="44450" rIns="90487" bIns="44450"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3555" name="Title 1">
            <a:extLst>
              <a:ext uri="{FF2B5EF4-FFF2-40B4-BE49-F238E27FC236}">
                <a16:creationId xmlns:a16="http://schemas.microsoft.com/office/drawing/2014/main" id="{23F8762A-777A-40BF-A3B9-60DCC77C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5618" y="355374"/>
            <a:ext cx="6340764" cy="598055"/>
          </a:xfrm>
        </p:spPr>
        <p:txBody>
          <a:bodyPr anchor="ctr" anchorCtr="0">
            <a:normAutofit fontScale="90000"/>
          </a:bodyPr>
          <a:lstStyle/>
          <a:p>
            <a:pPr algn="ctr"/>
            <a:r>
              <a:rPr lang="en-US" altLang="en-US" sz="2400" b="1" dirty="0">
                <a:solidFill>
                  <a:schemeClr val="tx1"/>
                </a:solidFill>
              </a:rPr>
              <a:t>Baseline III:  Training a neural network</a:t>
            </a:r>
          </a:p>
        </p:txBody>
      </p:sp>
      <p:sp>
        <p:nvSpPr>
          <p:cNvPr id="23556" name="Content Placeholder 2">
            <a:extLst>
              <a:ext uri="{FF2B5EF4-FFF2-40B4-BE49-F238E27FC236}">
                <a16:creationId xmlns:a16="http://schemas.microsoft.com/office/drawing/2014/main" id="{57FA6FDE-F7B4-4E42-B240-933627E4D1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7649" y="4784988"/>
            <a:ext cx="8682037" cy="1702928"/>
          </a:xfrm>
        </p:spPr>
        <p:txBody>
          <a:bodyPr>
            <a:normAutofit fontScale="70000" lnSpcReduction="20000"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0" dirty="0"/>
              <a:t>Given training set (x</a:t>
            </a:r>
            <a:r>
              <a:rPr lang="en-US" altLang="en-US" sz="2800" b="0" baseline="-25000" dirty="0"/>
              <a:t>1</a:t>
            </a:r>
            <a:r>
              <a:rPr lang="en-US" altLang="en-US" sz="2800" b="0" dirty="0"/>
              <a:t>, y</a:t>
            </a:r>
            <a:r>
              <a:rPr lang="en-US" altLang="en-US" sz="2800" b="0" baseline="-25000" dirty="0"/>
              <a:t>1</a:t>
            </a:r>
            <a:r>
              <a:rPr lang="en-US" altLang="en-US" sz="2800" b="0" dirty="0"/>
              <a:t>), (x</a:t>
            </a:r>
            <a:r>
              <a:rPr lang="en-US" altLang="en-US" sz="2800" b="0" baseline="-25000" dirty="0"/>
              <a:t>2</a:t>
            </a:r>
            <a:r>
              <a:rPr lang="en-US" altLang="en-US" sz="2800" b="0" dirty="0"/>
              <a:t>, y</a:t>
            </a:r>
            <a:r>
              <a:rPr lang="en-US" altLang="en-US" sz="2800" b="0" baseline="-25000" dirty="0"/>
              <a:t>2</a:t>
            </a:r>
            <a:r>
              <a:rPr lang="en-US" altLang="en-US" sz="2800" b="0" dirty="0"/>
              <a:t>), (x</a:t>
            </a:r>
            <a:r>
              <a:rPr lang="en-US" altLang="en-US" sz="2800" b="0" baseline="-25000" dirty="0"/>
              <a:t>3</a:t>
            </a:r>
            <a:r>
              <a:rPr lang="en-US" altLang="en-US" sz="2800" b="0" dirty="0"/>
              <a:t>, y</a:t>
            </a:r>
            <a:r>
              <a:rPr lang="en-US" altLang="en-US" sz="2800" b="0" baseline="-25000" dirty="0"/>
              <a:t>3 </a:t>
            </a:r>
            <a:r>
              <a:rPr lang="en-US" altLang="en-US" sz="2800" b="0" dirty="0"/>
              <a:t>), …. 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000" b="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0" dirty="0"/>
              <a:t>Adjust parameters </a:t>
            </a:r>
            <a:r>
              <a:rPr lang="en-US" altLang="en-US" sz="2800" b="0" dirty="0">
                <a:latin typeface="Symbol" panose="05050102010706020507" pitchFamily="18" charset="2"/>
              </a:rPr>
              <a:t>q</a:t>
            </a:r>
            <a:r>
              <a:rPr lang="en-US" altLang="en-US" sz="2800" b="0" dirty="0"/>
              <a:t> (for every node) to make: 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800" b="0" dirty="0"/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 b="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0" dirty="0"/>
              <a:t>(Use gradient descent. “Backpropagation” algorithm. Susceptible to local optima.)  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5C0D9D1-2C6C-4F75-9994-115B4C278AF6}"/>
              </a:ext>
            </a:extLst>
          </p:cNvPr>
          <p:cNvSpPr/>
          <p:nvPr/>
        </p:nvSpPr>
        <p:spPr>
          <a:xfrm>
            <a:off x="1817649" y="953429"/>
            <a:ext cx="8151541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EA4323-3857-49F4-B6C1-A1B4D172AD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3479" y="1194218"/>
            <a:ext cx="6183773" cy="31926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F38754-440D-4B1F-A350-8BAD3B925F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0337" y="5530708"/>
            <a:ext cx="4825858" cy="42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C1CA7196-CAF1-4234-8849-E335F0BCA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A7C3535-4FB5-4E5B-BDFE-FA61877AF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7600" y="0"/>
            <a:ext cx="47244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EE46FE-3F32-E54D-B810-2112E37A9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7602" y="0"/>
            <a:ext cx="4724400" cy="8715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400" b="1" u="sng" kern="1200" cap="all" spc="30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Approach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6E3B9D4-0839-4E6A-97EE-7754F81D3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497" y="1214438"/>
            <a:ext cx="5087408" cy="263273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402809E-C202-384C-9B42-546126FBF613}"/>
              </a:ext>
            </a:extLst>
          </p:cNvPr>
          <p:cNvSpPr txBox="1"/>
          <p:nvPr/>
        </p:nvSpPr>
        <p:spPr>
          <a:xfrm>
            <a:off x="7467601" y="985838"/>
            <a:ext cx="4724400" cy="5872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-228600" defTabSz="9144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Pct val="7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sng" strike="noStrike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</a:rPr>
              <a:t>Inputs:</a:t>
            </a:r>
          </a:p>
          <a:p>
            <a:pPr marL="742950" lvl="1" indent="-228600" defTabSz="914400">
              <a:lnSpc>
                <a:spcPct val="90000"/>
              </a:lnSpc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kumimoji="0" lang="en-US" sz="1400" b="0" i="0" u="none" strike="noStrike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</a:rPr>
              <a:t>Initial States</a:t>
            </a:r>
          </a:p>
          <a:p>
            <a:pPr marL="742950" lvl="1" indent="-228600" defTabSz="914400">
              <a:lnSpc>
                <a:spcPct val="90000"/>
              </a:lnSpc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  <a:latin typeface="+mj-lt"/>
              </a:rPr>
              <a:t>Initialized Positions</a:t>
            </a:r>
            <a:r>
              <a:rPr kumimoji="0" lang="en-US" sz="1400" b="0" i="0" u="none" strike="noStrike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</a:rPr>
              <a:t> </a:t>
            </a:r>
          </a:p>
          <a:p>
            <a:pPr marR="0" lvl="0" defTabSz="9144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Pct val="70000"/>
              <a:tabLst/>
              <a:defRPr/>
            </a:pPr>
            <a:endParaRPr kumimoji="0" lang="en-US" sz="1400" b="0" i="0" u="none" strike="noStrike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</a:endParaRPr>
          </a:p>
          <a:p>
            <a:pPr marL="0" marR="0" lvl="0" indent="-228600" defTabSz="9144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Pct val="7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u="sng" strike="noStrike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</a:rPr>
              <a:t>Outputs:</a:t>
            </a:r>
          </a:p>
          <a:p>
            <a:pPr marL="742950" lvl="1" indent="-228600" defTabSz="914400">
              <a:lnSpc>
                <a:spcPct val="90000"/>
              </a:lnSpc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  <a:defRPr/>
            </a:pPr>
            <a:r>
              <a:rPr kumimoji="0" lang="en-US" sz="1400" b="0" i="0" u="none" strike="noStrike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</a:rPr>
              <a:t>Vector of moves to solve puzzle</a:t>
            </a:r>
          </a:p>
          <a:p>
            <a:pPr marL="1200150" lvl="2" indent="-228600" defTabSz="914400">
              <a:lnSpc>
                <a:spcPct val="90000"/>
              </a:lnSpc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  <a:latin typeface="+mj-lt"/>
              </a:rPr>
              <a:t>Note: Puzzles which require less moves will have 0 at remaining output vector space.</a:t>
            </a:r>
          </a:p>
          <a:p>
            <a:pPr marL="971550" lvl="2" defTabSz="914400">
              <a:lnSpc>
                <a:spcPct val="90000"/>
              </a:lnSpc>
              <a:spcAft>
                <a:spcPts val="600"/>
              </a:spcAft>
              <a:buSzPct val="70000"/>
            </a:pPr>
            <a:r>
              <a:rPr lang="en-US" sz="1400" dirty="0">
                <a:solidFill>
                  <a:schemeClr val="tx2"/>
                </a:solidFill>
                <a:latin typeface="+mj-lt"/>
              </a:rPr>
              <a:t>			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kumimoji="0" lang="en-US" sz="1400" b="0" i="0" u="sng" strike="noStrike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</a:rPr>
              <a:t>Activation Functions:</a:t>
            </a:r>
          </a:p>
          <a:p>
            <a:pPr marL="742950" lvl="1" indent="-228600" defTabSz="914400">
              <a:lnSpc>
                <a:spcPct val="90000"/>
              </a:lnSpc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kumimoji="0" lang="en-US" sz="1400" b="0" i="0" strike="noStrike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</a:rPr>
              <a:t>Sigmoid: Classification </a:t>
            </a:r>
          </a:p>
          <a:p>
            <a:pPr marL="742950" lvl="1" indent="-228600" defTabSz="914400">
              <a:lnSpc>
                <a:spcPct val="90000"/>
              </a:lnSpc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  <a:latin typeface="+mj-lt"/>
              </a:rPr>
              <a:t>SoftMax: Classification</a:t>
            </a:r>
            <a:endParaRPr kumimoji="0" lang="en-US" sz="1400" b="0" i="0" strike="noStrike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</a:endParaRPr>
          </a:p>
          <a:p>
            <a:pPr marL="742950" lvl="1" indent="-228600" defTabSz="914400">
              <a:lnSpc>
                <a:spcPct val="90000"/>
              </a:lnSpc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  <a:latin typeface="+mj-lt"/>
              </a:rPr>
              <a:t>Tanh: Regression within hidden layers</a:t>
            </a:r>
          </a:p>
          <a:p>
            <a:pPr marL="742950" lvl="1" indent="-228600" defTabSz="914400">
              <a:lnSpc>
                <a:spcPct val="90000"/>
              </a:lnSpc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kumimoji="0" lang="en-US" sz="1400" b="0" i="0" strike="noStrike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</a:rPr>
              <a:t>Re</a:t>
            </a:r>
            <a:r>
              <a:rPr lang="en-US" sz="1400" dirty="0">
                <a:solidFill>
                  <a:schemeClr val="tx2"/>
                </a:solidFill>
                <a:latin typeface="+mj-lt"/>
              </a:rPr>
              <a:t>LU: Regression within hidden layers</a:t>
            </a:r>
          </a:p>
          <a:p>
            <a:pPr marL="742950" lvl="1" indent="-228600" defTabSz="914400">
              <a:lnSpc>
                <a:spcPct val="90000"/>
              </a:lnSpc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endParaRPr kumimoji="0" lang="en-US" sz="1400" b="0" i="0" strike="noStrike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</a:endParaRP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lang="en-US" sz="1400" u="sng" dirty="0">
                <a:solidFill>
                  <a:schemeClr val="tx2"/>
                </a:solidFill>
                <a:latin typeface="+mj-lt"/>
              </a:rPr>
              <a:t>Optimization Method:</a:t>
            </a:r>
          </a:p>
          <a:p>
            <a:pPr marL="742950" lvl="1" indent="-228600" defTabSz="914400">
              <a:lnSpc>
                <a:spcPct val="90000"/>
              </a:lnSpc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kumimoji="0" lang="en-US" sz="1400" b="0" i="0" strike="noStrike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</a:rPr>
              <a:t>Stochastic Gradient Descent</a:t>
            </a:r>
            <a:endParaRPr lang="en-US" sz="1400" dirty="0">
              <a:solidFill>
                <a:schemeClr val="tx2"/>
              </a:solidFill>
              <a:latin typeface="+mj-lt"/>
            </a:endParaRPr>
          </a:p>
          <a:p>
            <a:pPr marL="742950" lvl="1" indent="-228600" defTabSz="914400">
              <a:lnSpc>
                <a:spcPct val="90000"/>
              </a:lnSpc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endParaRPr kumimoji="0" lang="en-US" sz="1400" b="0" i="0" strike="noStrike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</a:endParaRP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lang="en-US" sz="1400" u="sng" dirty="0">
                <a:solidFill>
                  <a:schemeClr val="tx2"/>
                </a:solidFill>
                <a:latin typeface="+mj-lt"/>
              </a:rPr>
              <a:t>Tunning Parameters:</a:t>
            </a:r>
          </a:p>
          <a:p>
            <a:pPr marL="742950" lvl="1" indent="-228600" defTabSz="914400">
              <a:lnSpc>
                <a:spcPct val="90000"/>
              </a:lnSpc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kumimoji="0" lang="en-US" sz="1400" b="0" i="0" strike="noStrike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</a:rPr>
              <a:t>Learning Rate</a:t>
            </a:r>
          </a:p>
          <a:p>
            <a:pPr marL="742950" lvl="1" indent="-228600" defTabSz="914400">
              <a:lnSpc>
                <a:spcPct val="90000"/>
              </a:lnSpc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  <a:latin typeface="+mj-lt"/>
              </a:rPr>
              <a:t>Number of Neurons &amp; Hidden Layers</a:t>
            </a:r>
            <a:endParaRPr kumimoji="0" lang="en-US" sz="1400" b="0" i="0" strike="noStrike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CE6397F-B073-4CE8-BA12-D5FCBF6330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976" y="396454"/>
            <a:ext cx="5886450" cy="470389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78C708CF-CEC3-4E60-B054-6921D2496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976" y="4186958"/>
            <a:ext cx="5886450" cy="2274588"/>
          </a:xfrm>
        </p:spPr>
        <p:txBody>
          <a:bodyPr>
            <a:normAutofit lnSpcReduction="10000"/>
          </a:bodyPr>
          <a:lstStyle/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b="0" dirty="0"/>
              <a:t>Once the Simulated Annealing AI algorithm has been successfully developed, the goal is to:</a:t>
            </a:r>
          </a:p>
          <a:p>
            <a:pPr marL="0" indent="0" algn="just">
              <a:spcBef>
                <a:spcPct val="0"/>
              </a:spcBef>
              <a:buNone/>
            </a:pPr>
            <a:endParaRPr lang="en-US" altLang="en-US" sz="2000" b="0" dirty="0"/>
          </a:p>
          <a:p>
            <a:pPr marL="800100" lvl="1" indent="-342900" algn="just">
              <a:spcBef>
                <a:spcPct val="0"/>
              </a:spcBef>
              <a:buFont typeface="+mj-lt"/>
              <a:buAutoNum type="arabicPeriod"/>
            </a:pPr>
            <a:r>
              <a:rPr lang="en-US" altLang="en-US" sz="1600" b="0" dirty="0"/>
              <a:t>Run Simulated Annealing for approximately one week in order to store a large dataset of Initial States, Initialized Positions, and Solution steps to solve the puzzle.</a:t>
            </a:r>
          </a:p>
          <a:p>
            <a:pPr marL="800100" lvl="1" indent="-342900" algn="just">
              <a:spcBef>
                <a:spcPct val="0"/>
              </a:spcBef>
              <a:buFont typeface="+mj-lt"/>
              <a:buAutoNum type="arabicPeriod"/>
            </a:pPr>
            <a:endParaRPr lang="en-US" altLang="en-US" sz="1600" b="0" dirty="0"/>
          </a:p>
          <a:p>
            <a:pPr marL="800100" lvl="1" indent="-342900" algn="just">
              <a:spcBef>
                <a:spcPct val="0"/>
              </a:spcBef>
              <a:buFont typeface="+mj-lt"/>
              <a:buAutoNum type="arabicPeriod"/>
            </a:pPr>
            <a:r>
              <a:rPr lang="en-US" altLang="en-US" sz="1600" b="0" dirty="0"/>
              <a:t> Use Deep Neural Networks to predict the Solution </a:t>
            </a:r>
            <a:r>
              <a:rPr lang="en-US" altLang="en-US" sz="1600" dirty="0"/>
              <a:t>S</a:t>
            </a:r>
            <a:r>
              <a:rPr lang="en-US" altLang="en-US" sz="1600" b="0" dirty="0"/>
              <a:t>teps given any Initial Configuration.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48351370"/>
      </p:ext>
    </p:extLst>
  </p:cSld>
  <p:clrMapOvr>
    <a:masterClrMapping/>
  </p:clrMapOvr>
</p:sld>
</file>

<file path=ppt/theme/theme1.xml><?xml version="1.0" encoding="utf-8"?>
<a:theme xmlns:a="http://schemas.openxmlformats.org/drawingml/2006/main" name="ClassicFrameVTI">
  <a:themeElements>
    <a:clrScheme name="Custom 22">
      <a:dk1>
        <a:sysClr val="windowText" lastClr="000000"/>
      </a:dk1>
      <a:lt1>
        <a:sysClr val="window" lastClr="FFFFFF"/>
      </a:lt1>
      <a:dk2>
        <a:srgbClr val="293737"/>
      </a:dk2>
      <a:lt2>
        <a:srgbClr val="EEF2F0"/>
      </a:lt2>
      <a:accent1>
        <a:srgbClr val="749090"/>
      </a:accent1>
      <a:accent2>
        <a:srgbClr val="A5A5A5"/>
      </a:accent2>
      <a:accent3>
        <a:srgbClr val="91A39B"/>
      </a:accent3>
      <a:accent4>
        <a:srgbClr val="A9A698"/>
      </a:accent4>
      <a:accent5>
        <a:srgbClr val="A2A79A"/>
      </a:accent5>
      <a:accent6>
        <a:srgbClr val="897F65"/>
      </a:accent6>
      <a:hlink>
        <a:srgbClr val="92872F"/>
      </a:hlink>
      <a:folHlink>
        <a:srgbClr val="AB73A9"/>
      </a:folHlink>
    </a:clrScheme>
    <a:fontScheme name="Goudy and Gill Sans">
      <a:majorFont>
        <a:latin typeface="Goudy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FrameVTI" id="{4FA2A165-EC65-4FB0-B019-8C8876A1D8E3}" vid="{9D78F1F1-8226-42FD-A1A3-975EDF6D60F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256</Words>
  <Application>Microsoft Office PowerPoint</Application>
  <PresentationFormat>Widescreen</PresentationFormat>
  <Paragraphs>52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Gill Sans MT</vt:lpstr>
      <vt:lpstr>Goudy Old Style</vt:lpstr>
      <vt:lpstr>Helvetica</vt:lpstr>
      <vt:lpstr>Symbol</vt:lpstr>
      <vt:lpstr>Wingdings</vt:lpstr>
      <vt:lpstr>ClassicFrameVTI</vt:lpstr>
      <vt:lpstr>Hill Climbing Implement on Light-up puzzle</vt:lpstr>
      <vt:lpstr>Initial puzzle</vt:lpstr>
      <vt:lpstr>Initialization</vt:lpstr>
      <vt:lpstr>Generating neighbor(s)</vt:lpstr>
      <vt:lpstr>Best solution</vt:lpstr>
      <vt:lpstr>Baseline III:  Training a neural network</vt:lpstr>
      <vt:lpstr>Approach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Hill Climbing Implement on Light-up puzzle</dc:title>
  <dc:creator>Robert Perera</dc:creator>
  <cp:lastModifiedBy>Robert Perera</cp:lastModifiedBy>
  <cp:revision>4</cp:revision>
  <dcterms:created xsi:type="dcterms:W3CDTF">2020-10-18T13:40:09Z</dcterms:created>
  <dcterms:modified xsi:type="dcterms:W3CDTF">2020-10-18T13:58:36Z</dcterms:modified>
</cp:coreProperties>
</file>