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1169" r:id="rId7"/>
    <p:sldId id="11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5897"/>
  </p:normalViewPr>
  <p:slideViewPr>
    <p:cSldViewPr snapToGrid="0" snapToObjects="1">
      <p:cViewPr varScale="1">
        <p:scale>
          <a:sx n="80" d="100"/>
          <a:sy n="80" d="100"/>
        </p:scale>
        <p:origin x="120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40931-509E-47A8-B122-AD23DB09FD63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C5A19-A6B8-4E1A-81F7-4BDBEA68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2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D2675785-279B-4F1F-BA6E-2166B1135C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F6E6E21A-1F7C-440D-B5E3-66A5CC77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327D6876-1567-493B-AD5F-1FA84CD99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0914CB-1F1C-4DBA-8026-F83034419DCA}" type="slidenum">
              <a:rPr lang="en-US" altLang="en-US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5002-07FE-A249-823C-575A2202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582" y="1207509"/>
            <a:ext cx="5020236" cy="22214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Shedding Some Light on the Light-Up Puzzle with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24E68-C66A-7F4A-9884-FA736356C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5410200" cy="4562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 6600/6606 Final Project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1AC5595D-B901-4CB0-BD83-6F2765C6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0" r="4986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1E80A-92FB-6544-BFBE-2650662AAF01}"/>
              </a:ext>
            </a:extLst>
          </p:cNvPr>
          <p:cNvSpPr txBox="1"/>
          <p:nvPr/>
        </p:nvSpPr>
        <p:spPr>
          <a:xfrm>
            <a:off x="2353838" y="4573273"/>
            <a:ext cx="3445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James Browning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FF00"/>
                </a:solidFill>
              </a:rPr>
              <a:t>Roberto </a:t>
            </a:r>
            <a:r>
              <a:rPr lang="en-US" dirty="0" err="1">
                <a:solidFill>
                  <a:srgbClr val="FFFF00"/>
                </a:solidFill>
              </a:rPr>
              <a:t>Perera</a:t>
            </a:r>
            <a:r>
              <a:rPr lang="en-US" dirty="0">
                <a:solidFill>
                  <a:srgbClr val="FFFF00"/>
                </a:solidFill>
              </a:rPr>
              <a:t> Aguiar</a:t>
            </a:r>
          </a:p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rgbClr val="FFFF00"/>
                </a:solidFill>
              </a:rPr>
              <a:t>Libo</a:t>
            </a:r>
            <a:r>
              <a:rPr lang="en-US" dirty="0">
                <a:solidFill>
                  <a:srgbClr val="FFFF00"/>
                </a:solidFill>
              </a:rPr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362923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CABBDFD0-8CD2-074A-BC00-91B56FF4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8" r="426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7269-1E27-1742-AD16-D276C10C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Initial puzzle</a:t>
            </a:r>
          </a:p>
        </p:txBody>
      </p:sp>
    </p:spTree>
    <p:extLst>
      <p:ext uri="{BB962C8B-B14F-4D97-AF65-F5344CB8AC3E}">
        <p14:creationId xmlns:p14="http://schemas.microsoft.com/office/powerpoint/2010/main" val="387647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39AF9-38CC-4B44-9DA3-A8AAE411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cap="all" spc="300" baseline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D91A-1D96-E24E-9F42-2114AB0754D8}"/>
              </a:ext>
            </a:extLst>
          </p:cNvPr>
          <p:cNvSpPr txBox="1"/>
          <p:nvPr/>
        </p:nvSpPr>
        <p:spPr>
          <a:xfrm>
            <a:off x="685801" y="4144365"/>
            <a:ext cx="5485227" cy="217202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Violations</a:t>
            </a:r>
          </a:p>
          <a:p>
            <a:pPr marL="114300" defTabSz="914400">
              <a:spcAft>
                <a:spcPts val="600"/>
              </a:spcAft>
              <a:buSzPct val="70000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Rule violations include…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Two bulbs shining on each other.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The number of bulbs next to a black cell not being equal to the number inside that cell.</a:t>
            </a: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BFB2DC69-7FB2-8140-B482-4F35663C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328" y="1411019"/>
            <a:ext cx="4025872" cy="403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34DE2-D171-F245-AFA2-1DCC26C88F1C}"/>
              </a:ext>
            </a:extLst>
          </p:cNvPr>
          <p:cNvSpPr txBox="1"/>
          <p:nvPr/>
        </p:nvSpPr>
        <p:spPr>
          <a:xfrm>
            <a:off x="698528" y="1692584"/>
            <a:ext cx="5485227" cy="230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Random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Blindly add bulbs to meet the black cell adjacency.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43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0AB7-A8F3-0643-9B7C-F5E63D37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State</a:t>
            </a: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DB80F85F-0311-C740-AB90-BEA6799C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903" y="1753507"/>
            <a:ext cx="3917950" cy="3917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CE61E-F227-1740-8403-6A405A0CDEAB}"/>
              </a:ext>
            </a:extLst>
          </p:cNvPr>
          <p:cNvSpPr txBox="1"/>
          <p:nvPr/>
        </p:nvSpPr>
        <p:spPr>
          <a:xfrm>
            <a:off x="1333500" y="2960914"/>
            <a:ext cx="3434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Maximum number of white cells are lit up.</a:t>
            </a:r>
          </a:p>
          <a:p>
            <a:pPr marL="342900" indent="-342900">
              <a:buAutoNum type="arabicPeriod"/>
            </a:pPr>
            <a:r>
              <a:rPr lang="en-US" dirty="0"/>
              <a:t>Minimum number of violations made.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9EA4-BCB0-8242-B455-0FF85AF6F629}"/>
              </a:ext>
            </a:extLst>
          </p:cNvPr>
          <p:cNvSpPr txBox="1"/>
          <p:nvPr/>
        </p:nvSpPr>
        <p:spPr>
          <a:xfrm>
            <a:off x="1486104" y="4397765"/>
            <a:ext cx="3129233" cy="1273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defTabSz="914400">
              <a:spcAft>
                <a:spcPts val="600"/>
              </a:spcAft>
              <a:buSzPct val="70000"/>
            </a:pPr>
            <a:r>
              <a:rPr lang="en-US" dirty="0">
                <a:solidFill>
                  <a:schemeClr val="tx2"/>
                </a:solidFill>
                <a:latin typeface="+mj-lt"/>
              </a:rPr>
              <a:t>Algorithms to be used include…</a:t>
            </a: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Hill climbing</a:t>
            </a: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Simulated annealing</a:t>
            </a: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Deep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115742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EBD63AD-33A9-4D22-9A5B-438B663EC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AD9CC4-644A-42E5-A6A6-082517F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800" y="510494"/>
            <a:ext cx="4741045" cy="1022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Generating neighbor(s)</a:t>
            </a:r>
          </a:p>
        </p:txBody>
      </p:sp>
      <p:pic>
        <p:nvPicPr>
          <p:cNvPr id="24" name="Content Placeholder 23" descr="A close up of a scoreboard&#10;&#10;Description automatically generated">
            <a:extLst>
              <a:ext uri="{FF2B5EF4-FFF2-40B4-BE49-F238E27FC236}">
                <a16:creationId xmlns:a16="http://schemas.microsoft.com/office/drawing/2014/main" id="{6FC6CC5D-D3B3-7F40-8779-C09333A0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99" r="9335"/>
          <a:stretch/>
        </p:blipFill>
        <p:spPr>
          <a:xfrm>
            <a:off x="685801" y="685800"/>
            <a:ext cx="4724400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7A4EA8-5F9F-7F43-A2B8-38743396C04B}"/>
              </a:ext>
            </a:extLst>
          </p:cNvPr>
          <p:cNvSpPr txBox="1"/>
          <p:nvPr/>
        </p:nvSpPr>
        <p:spPr>
          <a:xfrm>
            <a:off x="6701170" y="2042074"/>
            <a:ext cx="4724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Possible actions:</a:t>
            </a:r>
            <a:br>
              <a:rPr lang="en-US" sz="1600" dirty="0"/>
            </a:br>
            <a:r>
              <a:rPr lang="en-US" sz="1600" dirty="0"/>
              <a:t>1. Removing a bulb from a cell.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2.  Adding a bulb into an empty cell.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3. Moving a bulb from one cell to another empty cell.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CE546-4B61-544A-B5EA-F231E6797F1F}"/>
              </a:ext>
            </a:extLst>
          </p:cNvPr>
          <p:cNvSpPr txBox="1"/>
          <p:nvPr/>
        </p:nvSpPr>
        <p:spPr>
          <a:xfrm>
            <a:off x="6781800" y="3428999"/>
            <a:ext cx="3090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Fitness score:</a:t>
            </a:r>
          </a:p>
          <a:p>
            <a:pPr>
              <a:spcAft>
                <a:spcPts val="600"/>
              </a:spcAft>
            </a:pPr>
            <a:r>
              <a:rPr lang="en-US" dirty="0"/>
              <a:t>Positive: number of lit up cells</a:t>
            </a:r>
          </a:p>
          <a:p>
            <a:pPr>
              <a:spcAft>
                <a:spcPts val="600"/>
              </a:spcAft>
            </a:pPr>
            <a:r>
              <a:rPr lang="en-US" dirty="0"/>
              <a:t>Negative: number of violations</a:t>
            </a:r>
          </a:p>
        </p:txBody>
      </p:sp>
    </p:spTree>
    <p:extLst>
      <p:ext uri="{BB962C8B-B14F-4D97-AF65-F5344CB8AC3E}">
        <p14:creationId xmlns:p14="http://schemas.microsoft.com/office/powerpoint/2010/main" val="9258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977933A0-8D48-49F7-B24A-DA8CAC1D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9464" y="6225310"/>
            <a:ext cx="998537" cy="632691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23F8762A-777A-40BF-A3B9-60DCC77C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618" y="355374"/>
            <a:ext cx="6340764" cy="598055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altLang="en-US" sz="2400" b="1" dirty="0">
                <a:solidFill>
                  <a:schemeClr val="tx1"/>
                </a:solidFill>
              </a:rPr>
              <a:t>Baseline III:  Training a neural network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57FA6FDE-F7B4-4E42-B240-933627E4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649" y="4784988"/>
            <a:ext cx="8682037" cy="1702928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Given training set (x</a:t>
            </a:r>
            <a:r>
              <a:rPr lang="en-US" altLang="en-US" sz="2800" b="0" baseline="-25000" dirty="0"/>
              <a:t>1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1</a:t>
            </a:r>
            <a:r>
              <a:rPr lang="en-US" altLang="en-US" sz="2800" b="0" dirty="0"/>
              <a:t>), (x</a:t>
            </a:r>
            <a:r>
              <a:rPr lang="en-US" altLang="en-US" sz="2800" b="0" baseline="-25000" dirty="0"/>
              <a:t>2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2</a:t>
            </a:r>
            <a:r>
              <a:rPr lang="en-US" altLang="en-US" sz="2800" b="0" dirty="0"/>
              <a:t>), (x</a:t>
            </a:r>
            <a:r>
              <a:rPr lang="en-US" altLang="en-US" sz="2800" b="0" baseline="-25000" dirty="0"/>
              <a:t>3</a:t>
            </a:r>
            <a:r>
              <a:rPr lang="en-US" altLang="en-US" sz="2800" b="0" dirty="0"/>
              <a:t>, y</a:t>
            </a:r>
            <a:r>
              <a:rPr lang="en-US" altLang="en-US" sz="2800" b="0" baseline="-25000" dirty="0"/>
              <a:t>3 </a:t>
            </a:r>
            <a:r>
              <a:rPr lang="en-US" altLang="en-US" sz="2800" b="0" dirty="0"/>
              <a:t>), …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Adjust parameters </a:t>
            </a:r>
            <a:r>
              <a:rPr lang="en-US" altLang="en-US" sz="2800" b="0" dirty="0">
                <a:latin typeface="Symbol" panose="05050102010706020507" pitchFamily="18" charset="2"/>
              </a:rPr>
              <a:t>q</a:t>
            </a:r>
            <a:r>
              <a:rPr lang="en-US" altLang="en-US" sz="2800" b="0" dirty="0"/>
              <a:t> (for every node) to make: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/>
              <a:t>(Use gradient descent. “Backpropagation” algorithm. Susceptible to local optima.)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C0D9D1-2C6C-4F75-9994-115B4C278AF6}"/>
              </a:ext>
            </a:extLst>
          </p:cNvPr>
          <p:cNvSpPr/>
          <p:nvPr/>
        </p:nvSpPr>
        <p:spPr>
          <a:xfrm>
            <a:off x="1817649" y="953429"/>
            <a:ext cx="8151541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A4323-3857-49F4-B6C1-A1B4D172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79" y="1194218"/>
            <a:ext cx="6183773" cy="3192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F38754-440D-4B1F-A350-8BAD3B925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337" y="5530708"/>
            <a:ext cx="4825858" cy="42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2" y="0"/>
            <a:ext cx="4724400" cy="871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u="sng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3B9D4-0839-4E6A-97EE-7754F81D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97" y="1214438"/>
            <a:ext cx="5087408" cy="26327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02809E-C202-384C-9B42-546126FBF613}"/>
              </a:ext>
            </a:extLst>
          </p:cNvPr>
          <p:cNvSpPr txBox="1"/>
          <p:nvPr/>
        </p:nvSpPr>
        <p:spPr>
          <a:xfrm>
            <a:off x="7467601" y="985838"/>
            <a:ext cx="4724400" cy="587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Inputs: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Initial States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Initialized Positions</a:t>
            </a: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</a:p>
          <a:p>
            <a:pPr marR="0" lvl="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endParaRPr kumimoji="0" lang="en-US" sz="1400" b="0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Outputs: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Vector of moves to solve puzzle</a:t>
            </a:r>
          </a:p>
          <a:p>
            <a:pPr marL="1200150" lvl="2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Note: Puzzles which require less moves will have 0 at remaining output vector space.</a:t>
            </a:r>
          </a:p>
          <a:p>
            <a:pPr marL="971550" lvl="2" defTabSz="914400">
              <a:lnSpc>
                <a:spcPct val="90000"/>
              </a:lnSpc>
              <a:spcAft>
                <a:spcPts val="600"/>
              </a:spcAft>
              <a:buSzPct val="70000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			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u="sng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Activation Functions: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Sigmoid: Classification 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SoftMax: Classification</a:t>
            </a: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Tanh: Regression within hidden layers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Re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LU: Regression within hidden layers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+mj-lt"/>
              </a:rPr>
              <a:t>Optimization Method: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Stochastic Gradient Descent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tx2"/>
                </a:solidFill>
                <a:latin typeface="+mj-lt"/>
              </a:rPr>
              <a:t>Tunning Parameters: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kumimoji="0" lang="en-US" sz="1400" b="0" i="0" strike="noStrike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Learning Rate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Number of Neurons &amp; Hidden Layers</a:t>
            </a:r>
            <a:endParaRPr kumimoji="0" lang="en-US" sz="1400" b="0" i="0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E6397F-B073-4CE8-BA12-D5FCBF63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6" y="396454"/>
            <a:ext cx="5886450" cy="47038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8C708CF-CEC3-4E60-B054-6921D249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76" y="4186958"/>
            <a:ext cx="5886450" cy="2274588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/>
              <a:t>Once the simulated annealing algorithm has been successfully developed, our goal is to: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US" altLang="en-US" sz="2000" b="0" dirty="0"/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0" dirty="0"/>
              <a:t>Run Simulated Annealing for approximately one week in order to store a large dataset of Initial States, Initialized Positions, and Solution steps to solve the puzzle.</a:t>
            </a:r>
          </a:p>
          <a:p>
            <a:pPr marL="800100" lvl="1" indent="-3429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0" dirty="0"/>
              <a:t>Use Deep Neural Networks to predict the Solution </a:t>
            </a:r>
            <a:r>
              <a:rPr lang="en-US" altLang="en-US" sz="1600" dirty="0"/>
              <a:t>S</a:t>
            </a:r>
            <a:r>
              <a:rPr lang="en-US" altLang="en-US" sz="1600" b="0" dirty="0"/>
              <a:t>teps given any Initial Configuration.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835137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336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Goudy Old Style</vt:lpstr>
      <vt:lpstr>Helvetica</vt:lpstr>
      <vt:lpstr>Symbol</vt:lpstr>
      <vt:lpstr>Wingdings</vt:lpstr>
      <vt:lpstr>ClassicFrameVTI</vt:lpstr>
      <vt:lpstr>Shedding Some Light on the Light-Up Puzzle with Artificial Intelligence</vt:lpstr>
      <vt:lpstr>Initial puzzle</vt:lpstr>
      <vt:lpstr>Initialization</vt:lpstr>
      <vt:lpstr>Goal State</vt:lpstr>
      <vt:lpstr>Generating neighbor(s)</vt:lpstr>
      <vt:lpstr>Baseline III:  Training a neural network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Climbing Implement on Light-up puzzle</dc:title>
  <dc:creator>Sun Libo</dc:creator>
  <cp:lastModifiedBy>James Browning</cp:lastModifiedBy>
  <cp:revision>6</cp:revision>
  <dcterms:created xsi:type="dcterms:W3CDTF">2020-10-18T16:29:56Z</dcterms:created>
  <dcterms:modified xsi:type="dcterms:W3CDTF">2020-10-18T22:47:59Z</dcterms:modified>
</cp:coreProperties>
</file>