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1169" r:id="rId7"/>
    <p:sldId id="11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0931-509E-47A8-B122-AD23DB09FD6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C5A19-A6B8-4E1A-81F7-4BDBEA68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2675785-279B-4F1F-BA6E-2166B1135C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F6E6E21A-1F7C-440D-B5E3-66A5CC7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27D6876-1567-493B-AD5F-1FA84CD99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914CB-1F1C-4DBA-8026-F83034419DCA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Hill Climbing Implement on Light-up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COMP6600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947530" y="4800600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James Browning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Roberto Perera Aguiar 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FF00"/>
                </a:solidFill>
              </a:rPr>
              <a:t>Libo</a:t>
            </a:r>
            <a:r>
              <a:rPr lang="en-US" dirty="0">
                <a:solidFill>
                  <a:srgbClr val="FFFF00"/>
                </a:solidFill>
              </a:rPr>
              <a:t> Sun 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4144365"/>
            <a:ext cx="5485227" cy="2172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No two light bulbs shine on each other.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numbers black cell adjacency 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34DE2-D171-F245-AFA2-1DCC26C88F1C}"/>
              </a:ext>
            </a:extLst>
          </p:cNvPr>
          <p:cNvSpPr txBox="1"/>
          <p:nvPr/>
        </p:nvSpPr>
        <p:spPr>
          <a:xfrm>
            <a:off x="698528" y="1692584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Random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Blindly add bulbs to meet the black cell adjacency.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State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cells lit up</a:t>
            </a:r>
          </a:p>
          <a:p>
            <a:pPr marL="342900" indent="-342900">
              <a:buAutoNum type="arabicPeriod"/>
            </a:pPr>
            <a:r>
              <a:rPr lang="en-US" dirty="0"/>
              <a:t>Minimum violations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9EA4-BCB0-8242-B455-0FF85AF6F629}"/>
              </a:ext>
            </a:extLst>
          </p:cNvPr>
          <p:cNvSpPr txBox="1"/>
          <p:nvPr/>
        </p:nvSpPr>
        <p:spPr>
          <a:xfrm>
            <a:off x="1274325" y="4397765"/>
            <a:ext cx="4821675" cy="127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Algorithms: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Hill climbing, Simulated annealing, and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9" r="9335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6701170" y="5014913"/>
            <a:ext cx="4821675" cy="127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Algorithms: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Hill climbing, Simulated annealing, and deep neural networks.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A4EA8-5F9F-7F43-A2B8-38743396C04B}"/>
              </a:ext>
            </a:extLst>
          </p:cNvPr>
          <p:cNvSpPr txBox="1"/>
          <p:nvPr/>
        </p:nvSpPr>
        <p:spPr>
          <a:xfrm>
            <a:off x="6701170" y="2042074"/>
            <a:ext cx="4724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Actions:</a:t>
            </a:r>
            <a:br>
              <a:rPr lang="en-US" sz="1600" dirty="0"/>
            </a:br>
            <a:r>
              <a:rPr lang="en-US" sz="1600" dirty="0"/>
              <a:t>1.Removing a bulb from a cell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2. Adding a bulb into an empty cell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3. Moving a bulb from one cell to another empty cell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CE546-4B61-544A-B5EA-F231E6797F1F}"/>
              </a:ext>
            </a:extLst>
          </p:cNvPr>
          <p:cNvSpPr txBox="1"/>
          <p:nvPr/>
        </p:nvSpPr>
        <p:spPr>
          <a:xfrm>
            <a:off x="6781800" y="3428999"/>
            <a:ext cx="309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Fitness score: </a:t>
            </a:r>
          </a:p>
          <a:p>
            <a:pPr>
              <a:spcAft>
                <a:spcPts val="600"/>
              </a:spcAft>
            </a:pPr>
            <a:r>
              <a:rPr lang="en-US" dirty="0"/>
              <a:t>Positive: number of lit up cells</a:t>
            </a:r>
          </a:p>
          <a:p>
            <a:pPr>
              <a:spcAft>
                <a:spcPts val="600"/>
              </a:spcAft>
            </a:pPr>
            <a:r>
              <a:rPr lang="en-US" dirty="0"/>
              <a:t>Negative: number of violations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977933A0-8D48-49F7-B24A-DA8CAC1D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64" y="6225310"/>
            <a:ext cx="998537" cy="63269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23F8762A-777A-40BF-A3B9-60DCC77C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618" y="355374"/>
            <a:ext cx="6340764" cy="598055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Baseline III:  Training a neural network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57FA6FDE-F7B4-4E42-B240-933627E4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649" y="4784988"/>
            <a:ext cx="8682037" cy="170292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Given training set (x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3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3 </a:t>
            </a:r>
            <a:r>
              <a:rPr lang="en-US" altLang="en-US" sz="2800" b="0" dirty="0"/>
              <a:t>), ….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Adjust parameters </a:t>
            </a:r>
            <a:r>
              <a:rPr lang="en-US" altLang="en-US" sz="2800" b="0" dirty="0">
                <a:latin typeface="Symbol" panose="05050102010706020507" pitchFamily="18" charset="2"/>
              </a:rPr>
              <a:t>q</a:t>
            </a:r>
            <a:r>
              <a:rPr lang="en-US" altLang="en-US" sz="2800" b="0" dirty="0"/>
              <a:t> (for every node) to make: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(Use gradient descent. “Backpropagation” algorithm. Susceptible to local optima.)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0D9D1-2C6C-4F75-9994-115B4C278AF6}"/>
              </a:ext>
            </a:extLst>
          </p:cNvPr>
          <p:cNvSpPr/>
          <p:nvPr/>
        </p:nvSpPr>
        <p:spPr>
          <a:xfrm>
            <a:off x="1817649" y="953429"/>
            <a:ext cx="815154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4323-3857-49F4-B6C1-A1B4D172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79" y="1194218"/>
            <a:ext cx="6183773" cy="319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38754-440D-4B1F-A350-8BAD3B925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37" y="5530708"/>
            <a:ext cx="4825858" cy="42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2" y="0"/>
            <a:ext cx="4724400" cy="87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3B9D4-0839-4E6A-97EE-7754F81D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7" y="1214438"/>
            <a:ext cx="5087408" cy="26327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467601" y="985838"/>
            <a:ext cx="4724400" cy="587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Initial States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Initialized Positions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endPara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Outputs: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Vector of moves to solve puzzle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Note: Puzzles which require less moves will have 0 at remaining output vector space.</a:t>
            </a:r>
          </a:p>
          <a:p>
            <a:pPr marL="971550" lvl="2" defTabSz="914400">
              <a:lnSpc>
                <a:spcPct val="90000"/>
              </a:lnSpc>
              <a:spcAft>
                <a:spcPts val="6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	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Activation Functions: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Sigmoid: Classification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SoftMax: Classification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Tanh: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Re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LU: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Optimization Method: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Stochastic Gradient Descent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Tunning Parameters: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Learning Rate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Number of Neurons &amp; Hidden Layers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6397F-B073-4CE8-BA12-D5FCBF63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6" y="396454"/>
            <a:ext cx="5886450" cy="47038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C708CF-CEC3-4E60-B054-6921D24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6" y="4186958"/>
            <a:ext cx="5886450" cy="227458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/>
              <a:t>Once the Simulated Annealing AI algorithm has been successfully developed, the goal is to: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Run Simulated Annealing for approximately one week in order to store a large dataset of Initial States, Initialized Positions, and Solution steps to solve the puzzle.</a:t>
            </a:r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endParaRPr lang="en-US" altLang="en-US" sz="16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 Use Deep Neural Networks to predict the Solution </a:t>
            </a:r>
            <a:r>
              <a:rPr lang="en-US" altLang="en-US" sz="1600" dirty="0"/>
              <a:t>S</a:t>
            </a:r>
            <a:r>
              <a:rPr lang="en-US" altLang="en-US" sz="1600" b="0" dirty="0"/>
              <a:t>teps given any Initial Configuration.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316</Words>
  <Application>Microsoft Macintosh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Helvetica</vt:lpstr>
      <vt:lpstr>Symbol</vt:lpstr>
      <vt:lpstr>Wingdings</vt:lpstr>
      <vt:lpstr>ClassicFrameVTI</vt:lpstr>
      <vt:lpstr>Hill Climbing Implement on Light-up puzzle</vt:lpstr>
      <vt:lpstr>Initial puzzle</vt:lpstr>
      <vt:lpstr>Initialization</vt:lpstr>
      <vt:lpstr>Goal State</vt:lpstr>
      <vt:lpstr>Generating neighbor(s)</vt:lpstr>
      <vt:lpstr>Baseline III:  Training a neural network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Sun Libo</dc:creator>
  <cp:lastModifiedBy>Sun Libo</cp:lastModifiedBy>
  <cp:revision>4</cp:revision>
  <dcterms:created xsi:type="dcterms:W3CDTF">2020-10-18T16:29:56Z</dcterms:created>
  <dcterms:modified xsi:type="dcterms:W3CDTF">2020-10-18T17:00:39Z</dcterms:modified>
</cp:coreProperties>
</file>