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1169" r:id="rId7"/>
    <p:sldId id="11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5897"/>
  </p:normalViewPr>
  <p:slideViewPr>
    <p:cSldViewPr snapToGrid="0" snapToObjects="1">
      <p:cViewPr varScale="1">
        <p:scale>
          <a:sx n="111" d="100"/>
          <a:sy n="111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40931-509E-47A8-B122-AD23DB09FD6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C5A19-A6B8-4E1A-81F7-4BDBEA68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2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D2675785-279B-4F1F-BA6E-2166B1135C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F6E6E21A-1F7C-440D-B5E3-66A5CC771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327D6876-1567-493B-AD5F-1FA84CD99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0914CB-1F1C-4DBA-8026-F83034419DCA}" type="slidenum">
              <a:rPr lang="en-US" altLang="en-US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10/18/20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3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6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9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10/18/20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10/18/20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9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10/18/20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1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8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8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3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2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91C9781-1BFB-4400-A1AC-1BEAE672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B32CAD-5F08-4EE4-B80D-A9E62A650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67818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95002-07FE-A249-823C-575A2202F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7552" y="1371599"/>
            <a:ext cx="5020236" cy="23604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Hill Climbing Implement on Light-up puzzle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24E68-C66A-7F4A-9884-FA736356C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5410200" cy="13716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COMP6600 Final Project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1AC5595D-B901-4CB0-BD83-6F2765C68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00" r="49864" b="1"/>
          <a:stretch/>
        </p:blipFill>
        <p:spPr>
          <a:xfrm>
            <a:off x="8153401" y="10"/>
            <a:ext cx="403860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41E80A-92FB-6544-BFBE-2650662AAF01}"/>
              </a:ext>
            </a:extLst>
          </p:cNvPr>
          <p:cNvSpPr txBox="1"/>
          <p:nvPr/>
        </p:nvSpPr>
        <p:spPr>
          <a:xfrm>
            <a:off x="2947530" y="4800600"/>
            <a:ext cx="3445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00"/>
                </a:solidFill>
              </a:rPr>
              <a:t>James Browning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FFFF00"/>
                </a:solidFill>
              </a:rPr>
              <a:t>Roberto Perera Aguiar 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FFFF00"/>
                </a:solidFill>
              </a:rPr>
              <a:t>Libo</a:t>
            </a:r>
            <a:r>
              <a:rPr lang="en-US" dirty="0">
                <a:solidFill>
                  <a:srgbClr val="FFFF00"/>
                </a:solidFill>
              </a:rPr>
              <a:t> Sun </a:t>
            </a:r>
          </a:p>
        </p:txBody>
      </p:sp>
    </p:spTree>
    <p:extLst>
      <p:ext uri="{BB962C8B-B14F-4D97-AF65-F5344CB8AC3E}">
        <p14:creationId xmlns:p14="http://schemas.microsoft.com/office/powerpoint/2010/main" val="362923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screen&#10;&#10;Description automatically generated">
            <a:extLst>
              <a:ext uri="{FF2B5EF4-FFF2-40B4-BE49-F238E27FC236}">
                <a16:creationId xmlns:a16="http://schemas.microsoft.com/office/drawing/2014/main" id="{CABBDFD0-8CD2-074A-BC00-91B56FF43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48" r="4265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0" name="Rectangle 25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27269-1E27-1742-AD16-D276C10C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2936" y="1674629"/>
            <a:ext cx="2550941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Initial puzzle</a:t>
            </a:r>
            <a:endParaRPr lang="en-US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647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309FA25-1772-4961-90BE-D39F2006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39AF9-38CC-4B44-9DA3-A8AAE411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239150"/>
            <a:ext cx="5397472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cap="all" spc="300" baseline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Initialization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FD91A-1D96-E24E-9F42-2114AB0754D8}"/>
              </a:ext>
            </a:extLst>
          </p:cNvPr>
          <p:cNvSpPr txBox="1"/>
          <p:nvPr/>
        </p:nvSpPr>
        <p:spPr>
          <a:xfrm>
            <a:off x="685801" y="4144365"/>
            <a:ext cx="5485227" cy="21720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algn="ctr" defTabSz="914400">
              <a:spcAft>
                <a:spcPts val="600"/>
              </a:spcAft>
              <a:buSzPct val="70000"/>
            </a:pPr>
            <a:r>
              <a:rPr lang="en-US" sz="4000" b="1" i="1" dirty="0">
                <a:solidFill>
                  <a:srgbClr val="FF0000"/>
                </a:solidFill>
                <a:latin typeface="+mj-lt"/>
              </a:rPr>
              <a:t>Violations</a:t>
            </a:r>
          </a:p>
          <a:p>
            <a:pPr marL="342900"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030A0"/>
                </a:solidFill>
                <a:latin typeface="+mj-lt"/>
              </a:rPr>
              <a:t>No two light bulbs shine on each other. </a:t>
            </a:r>
          </a:p>
          <a:p>
            <a:pPr marL="342900"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030A0"/>
                </a:solidFill>
                <a:latin typeface="+mj-lt"/>
              </a:rPr>
              <a:t>The numbers black cell adjacency  </a:t>
            </a:r>
          </a:p>
          <a:p>
            <a:pPr marL="342900"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  <a:p>
            <a:pPr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" name="Content Placeholder 4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BFB2DC69-7FB2-8140-B482-4F35663C7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0328" y="1411019"/>
            <a:ext cx="4025872" cy="40359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434DE2-D171-F245-AFA2-1DCC26C88F1C}"/>
              </a:ext>
            </a:extLst>
          </p:cNvPr>
          <p:cNvSpPr txBox="1"/>
          <p:nvPr/>
        </p:nvSpPr>
        <p:spPr>
          <a:xfrm>
            <a:off x="698528" y="1692584"/>
            <a:ext cx="5485227" cy="2301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algn="ctr" defTabSz="914400">
              <a:spcAft>
                <a:spcPts val="600"/>
              </a:spcAft>
              <a:buSzPct val="70000"/>
            </a:pPr>
            <a:r>
              <a:rPr lang="en-US" sz="4000" b="1" i="1" dirty="0">
                <a:solidFill>
                  <a:srgbClr val="FF0000"/>
                </a:solidFill>
                <a:latin typeface="+mj-lt"/>
              </a:rPr>
              <a:t>Random</a:t>
            </a:r>
          </a:p>
          <a:p>
            <a:pPr marL="342900"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030A0"/>
                </a:solidFill>
                <a:latin typeface="+mj-lt"/>
              </a:rPr>
              <a:t>Blindly add bulbs to meet the black cell adjacency.</a:t>
            </a:r>
          </a:p>
          <a:p>
            <a:pPr marL="342900"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  <a:p>
            <a:pPr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430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0AB7-A8F3-0643-9B7C-F5E63D37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State</a:t>
            </a:r>
          </a:p>
        </p:txBody>
      </p:sp>
      <p:pic>
        <p:nvPicPr>
          <p:cNvPr id="5" name="Content Placeholder 4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DB80F85F-0311-C740-AB90-BEA6799CD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7903" y="1753507"/>
            <a:ext cx="3917950" cy="3917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9CE61E-F227-1740-8403-6A405A0CDEAB}"/>
              </a:ext>
            </a:extLst>
          </p:cNvPr>
          <p:cNvSpPr txBox="1"/>
          <p:nvPr/>
        </p:nvSpPr>
        <p:spPr>
          <a:xfrm>
            <a:off x="1333500" y="2960914"/>
            <a:ext cx="3434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Maximum cells lit up</a:t>
            </a:r>
          </a:p>
          <a:p>
            <a:pPr marL="342900" indent="-342900">
              <a:buAutoNum type="arabicPeriod"/>
            </a:pPr>
            <a:r>
              <a:rPr lang="en-US" dirty="0"/>
              <a:t>Minimum violations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99EA4-BCB0-8242-B455-0FF85AF6F629}"/>
              </a:ext>
            </a:extLst>
          </p:cNvPr>
          <p:cNvSpPr txBox="1"/>
          <p:nvPr/>
        </p:nvSpPr>
        <p:spPr>
          <a:xfrm>
            <a:off x="1274325" y="4397765"/>
            <a:ext cx="4821675" cy="1273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Algorithms:</a:t>
            </a:r>
          </a:p>
          <a:p>
            <a:pPr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Hill climbing, Simulated annealing, and deep neural networks. </a:t>
            </a:r>
          </a:p>
        </p:txBody>
      </p:sp>
    </p:spTree>
    <p:extLst>
      <p:ext uri="{BB962C8B-B14F-4D97-AF65-F5344CB8AC3E}">
        <p14:creationId xmlns:p14="http://schemas.microsoft.com/office/powerpoint/2010/main" val="115742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EBD63AD-33A9-4D22-9A5B-438B663EC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AD9CC4-644A-42E5-A6A6-082517FA6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E46FE-3F32-E54D-B810-2112E37A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800" y="510494"/>
            <a:ext cx="4741045" cy="10228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Generating neighbor(s)</a:t>
            </a:r>
          </a:p>
        </p:txBody>
      </p:sp>
      <p:pic>
        <p:nvPicPr>
          <p:cNvPr id="24" name="Content Placeholder 23" descr="A close up of a scoreboard&#10;&#10;Description automatically generated">
            <a:extLst>
              <a:ext uri="{FF2B5EF4-FFF2-40B4-BE49-F238E27FC236}">
                <a16:creationId xmlns:a16="http://schemas.microsoft.com/office/drawing/2014/main" id="{6FC6CC5D-D3B3-7F40-8779-C09333A02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99" r="9335"/>
          <a:stretch/>
        </p:blipFill>
        <p:spPr>
          <a:xfrm>
            <a:off x="685801" y="685800"/>
            <a:ext cx="4724400" cy="5486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7A4EA8-5F9F-7F43-A2B8-38743396C04B}"/>
              </a:ext>
            </a:extLst>
          </p:cNvPr>
          <p:cNvSpPr txBox="1"/>
          <p:nvPr/>
        </p:nvSpPr>
        <p:spPr>
          <a:xfrm>
            <a:off x="6701170" y="2042074"/>
            <a:ext cx="4724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Actions:</a:t>
            </a:r>
            <a:br>
              <a:rPr lang="en-US" sz="1600" dirty="0"/>
            </a:br>
            <a:r>
              <a:rPr lang="en-US" sz="1600" dirty="0"/>
              <a:t>1.Removing a bulb from a cell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2. Adding a bulb into an empty cell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3. Moving a bulb from one cell to another empty cell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CE546-4B61-544A-B5EA-F231E6797F1F}"/>
              </a:ext>
            </a:extLst>
          </p:cNvPr>
          <p:cNvSpPr txBox="1"/>
          <p:nvPr/>
        </p:nvSpPr>
        <p:spPr>
          <a:xfrm>
            <a:off x="6781800" y="3428999"/>
            <a:ext cx="30904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Fitness score: </a:t>
            </a:r>
          </a:p>
          <a:p>
            <a:pPr>
              <a:spcAft>
                <a:spcPts val="600"/>
              </a:spcAft>
            </a:pPr>
            <a:r>
              <a:rPr lang="en-US" dirty="0"/>
              <a:t>Positive: number of lit up cells</a:t>
            </a:r>
          </a:p>
          <a:p>
            <a:pPr>
              <a:spcAft>
                <a:spcPts val="600"/>
              </a:spcAft>
            </a:pPr>
            <a:r>
              <a:rPr lang="en-US" dirty="0"/>
              <a:t>Negative: number of violations</a:t>
            </a:r>
          </a:p>
        </p:txBody>
      </p:sp>
    </p:spTree>
    <p:extLst>
      <p:ext uri="{BB962C8B-B14F-4D97-AF65-F5344CB8AC3E}">
        <p14:creationId xmlns:p14="http://schemas.microsoft.com/office/powerpoint/2010/main" val="92586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>
            <a:extLst>
              <a:ext uri="{FF2B5EF4-FFF2-40B4-BE49-F238E27FC236}">
                <a16:creationId xmlns:a16="http://schemas.microsoft.com/office/drawing/2014/main" id="{977933A0-8D48-49F7-B24A-DA8CAC1D2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9464" y="6225310"/>
            <a:ext cx="998537" cy="632691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555" name="Title 1">
            <a:extLst>
              <a:ext uri="{FF2B5EF4-FFF2-40B4-BE49-F238E27FC236}">
                <a16:creationId xmlns:a16="http://schemas.microsoft.com/office/drawing/2014/main" id="{23F8762A-777A-40BF-A3B9-60DCC77C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618" y="355374"/>
            <a:ext cx="6340764" cy="598055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n-US" altLang="en-US" sz="2400" b="1" dirty="0">
                <a:solidFill>
                  <a:schemeClr val="tx1"/>
                </a:solidFill>
              </a:rPr>
              <a:t>Baseline III:  Training a neural network</a:t>
            </a:r>
          </a:p>
        </p:txBody>
      </p:sp>
      <p:sp>
        <p:nvSpPr>
          <p:cNvPr id="23556" name="Content Placeholder 2">
            <a:extLst>
              <a:ext uri="{FF2B5EF4-FFF2-40B4-BE49-F238E27FC236}">
                <a16:creationId xmlns:a16="http://schemas.microsoft.com/office/drawing/2014/main" id="{57FA6FDE-F7B4-4E42-B240-933627E4D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649" y="4784988"/>
            <a:ext cx="8682037" cy="1702928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/>
              <a:t>Given training set (x</a:t>
            </a:r>
            <a:r>
              <a:rPr lang="en-US" altLang="en-US" sz="2800" b="0" baseline="-25000" dirty="0"/>
              <a:t>1</a:t>
            </a:r>
            <a:r>
              <a:rPr lang="en-US" altLang="en-US" sz="2800" b="0" dirty="0"/>
              <a:t>, y</a:t>
            </a:r>
            <a:r>
              <a:rPr lang="en-US" altLang="en-US" sz="2800" b="0" baseline="-25000" dirty="0"/>
              <a:t>1</a:t>
            </a:r>
            <a:r>
              <a:rPr lang="en-US" altLang="en-US" sz="2800" b="0" dirty="0"/>
              <a:t>), (x</a:t>
            </a:r>
            <a:r>
              <a:rPr lang="en-US" altLang="en-US" sz="2800" b="0" baseline="-25000" dirty="0"/>
              <a:t>2</a:t>
            </a:r>
            <a:r>
              <a:rPr lang="en-US" altLang="en-US" sz="2800" b="0" dirty="0"/>
              <a:t>, y</a:t>
            </a:r>
            <a:r>
              <a:rPr lang="en-US" altLang="en-US" sz="2800" b="0" baseline="-25000" dirty="0"/>
              <a:t>2</a:t>
            </a:r>
            <a:r>
              <a:rPr lang="en-US" altLang="en-US" sz="2800" b="0" dirty="0"/>
              <a:t>), (x</a:t>
            </a:r>
            <a:r>
              <a:rPr lang="en-US" altLang="en-US" sz="2800" b="0" baseline="-25000" dirty="0"/>
              <a:t>3</a:t>
            </a:r>
            <a:r>
              <a:rPr lang="en-US" altLang="en-US" sz="2800" b="0" dirty="0"/>
              <a:t>, y</a:t>
            </a:r>
            <a:r>
              <a:rPr lang="en-US" altLang="en-US" sz="2800" b="0" baseline="-25000" dirty="0"/>
              <a:t>3 </a:t>
            </a:r>
            <a:r>
              <a:rPr lang="en-US" altLang="en-US" sz="2800" b="0" dirty="0"/>
              <a:t>), ….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/>
              <a:t>Adjust parameters </a:t>
            </a:r>
            <a:r>
              <a:rPr lang="en-US" altLang="en-US" sz="2800" b="0" dirty="0">
                <a:latin typeface="Symbol" panose="05050102010706020507" pitchFamily="18" charset="2"/>
              </a:rPr>
              <a:t>q</a:t>
            </a:r>
            <a:r>
              <a:rPr lang="en-US" altLang="en-US" sz="2800" b="0" dirty="0"/>
              <a:t> (for every node) to make: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/>
              <a:t>(Use gradient descent. “Backpropagation” algorithm. Susceptible to local optima.)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C0D9D1-2C6C-4F75-9994-115B4C278AF6}"/>
              </a:ext>
            </a:extLst>
          </p:cNvPr>
          <p:cNvSpPr/>
          <p:nvPr/>
        </p:nvSpPr>
        <p:spPr>
          <a:xfrm>
            <a:off x="1817649" y="953429"/>
            <a:ext cx="8151541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A4323-3857-49F4-B6C1-A1B4D172A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479" y="1194218"/>
            <a:ext cx="6183773" cy="3192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F38754-440D-4B1F-A350-8BAD3B925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337" y="5530708"/>
            <a:ext cx="4825858" cy="42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E46FE-3F32-E54D-B810-2112E37A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2" y="0"/>
            <a:ext cx="4724400" cy="8715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b="1" u="sng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Approach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E3B9D4-0839-4E6A-97EE-7754F81D3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97" y="1214438"/>
            <a:ext cx="5087408" cy="26327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402809E-C202-384C-9B42-546126FBF613}"/>
              </a:ext>
            </a:extLst>
          </p:cNvPr>
          <p:cNvSpPr txBox="1"/>
          <p:nvPr/>
        </p:nvSpPr>
        <p:spPr>
          <a:xfrm>
            <a:off x="7467601" y="985838"/>
            <a:ext cx="4724400" cy="587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sng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Inputs: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Initial States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Initialized Positions</a:t>
            </a: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 </a:t>
            </a:r>
          </a:p>
          <a:p>
            <a:pPr marR="0" lvl="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tabLst/>
              <a:defRPr/>
            </a:pPr>
            <a:endParaRPr kumimoji="0" lang="en-US" sz="1400" b="0" i="0" u="none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  <a:p>
            <a:pPr marL="0" marR="0" lvl="0" indent="-22860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u="sng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Outputs: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Vector of moves to solve puzzle</a:t>
            </a:r>
          </a:p>
          <a:p>
            <a:pPr marL="1200150" lvl="2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Note: Puzzles which require less moves will have 0 at remaining output vector space.</a:t>
            </a:r>
          </a:p>
          <a:p>
            <a:pPr marL="971550" lvl="2" defTabSz="914400">
              <a:lnSpc>
                <a:spcPct val="90000"/>
              </a:lnSpc>
              <a:spcAft>
                <a:spcPts val="600"/>
              </a:spcAft>
              <a:buSzPct val="70000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		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kumimoji="0" lang="en-US" sz="1400" b="0" i="0" u="sng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Activation Functions: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kumimoji="0" lang="en-US" sz="1400" b="0" i="0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Sigmoid: Classification 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SoftMax: Classification</a:t>
            </a:r>
            <a:endParaRPr kumimoji="0" lang="en-US" sz="1400" b="0" i="0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Tanh: Regression within hidden layers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kumimoji="0" lang="en-US" sz="1400" b="0" i="0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Re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LU: Regression within hidden layers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kumimoji="0" lang="en-US" sz="1400" b="0" i="0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tx2"/>
                </a:solidFill>
                <a:latin typeface="+mj-lt"/>
              </a:rPr>
              <a:t>Optimization Method: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kumimoji="0" lang="en-US" sz="1400" b="0" i="0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Stochastic Gradient Descent</a:t>
            </a:r>
            <a:endParaRPr lang="en-US" sz="1400" dirty="0">
              <a:solidFill>
                <a:schemeClr val="tx2"/>
              </a:solidFill>
              <a:latin typeface="+mj-lt"/>
            </a:endParaRP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kumimoji="0" lang="en-US" sz="1400" b="0" i="0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tx2"/>
                </a:solidFill>
                <a:latin typeface="+mj-lt"/>
              </a:rPr>
              <a:t>Tunning Parameters: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kumimoji="0" lang="en-US" sz="1400" b="0" i="0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Learning Rate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Number of Neurons &amp; Hidden Layers</a:t>
            </a:r>
            <a:endParaRPr kumimoji="0" lang="en-US" sz="1400" b="0" i="0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E6397F-B073-4CE8-BA12-D5FCBF633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76" y="396454"/>
            <a:ext cx="5886450" cy="47038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8C708CF-CEC3-4E60-B054-6921D2496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976" y="4186958"/>
            <a:ext cx="5886450" cy="2274588"/>
          </a:xfrm>
        </p:spPr>
        <p:txBody>
          <a:bodyPr>
            <a:normAutofit lnSpcReduction="10000"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0" dirty="0"/>
              <a:t>Once the Simulated Annealing AI algorithm has been successfully developed, the goal is to: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000" b="0" dirty="0"/>
          </a:p>
          <a:p>
            <a:pPr marL="800100" lvl="1" indent="-3429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b="0" dirty="0"/>
              <a:t>Run Simulated Annealing for approximately one week in order to store a large dataset of Initial States, Initialized Positions, and Solution steps to solve the puzzle.</a:t>
            </a:r>
          </a:p>
          <a:p>
            <a:pPr marL="800100" lvl="1" indent="-342900" algn="just">
              <a:spcBef>
                <a:spcPct val="0"/>
              </a:spcBef>
              <a:buFont typeface="+mj-lt"/>
              <a:buAutoNum type="arabicPeriod"/>
            </a:pPr>
            <a:endParaRPr lang="en-US" altLang="en-US" sz="1600" b="0" dirty="0"/>
          </a:p>
          <a:p>
            <a:pPr marL="800100" lvl="1" indent="-3429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b="0" dirty="0"/>
              <a:t> Use Deep Neural Networks to predict the Solution </a:t>
            </a:r>
            <a:r>
              <a:rPr lang="en-US" altLang="en-US" sz="1600" dirty="0"/>
              <a:t>S</a:t>
            </a:r>
            <a:r>
              <a:rPr lang="en-US" altLang="en-US" sz="1600" b="0" dirty="0"/>
              <a:t>teps given any Initial Configuration.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835137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303</Words>
  <Application>Microsoft Macintosh PowerPoint</Application>
  <PresentationFormat>Widescreen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Gill Sans MT</vt:lpstr>
      <vt:lpstr>Goudy Old Style</vt:lpstr>
      <vt:lpstr>Helvetica</vt:lpstr>
      <vt:lpstr>Symbol</vt:lpstr>
      <vt:lpstr>Wingdings</vt:lpstr>
      <vt:lpstr>ClassicFrameVTI</vt:lpstr>
      <vt:lpstr>Hill Climbing Implement on Light-up puzzle</vt:lpstr>
      <vt:lpstr>Initial puzzle</vt:lpstr>
      <vt:lpstr>Initialization</vt:lpstr>
      <vt:lpstr>Goal State</vt:lpstr>
      <vt:lpstr>Generating neighbor(s)</vt:lpstr>
      <vt:lpstr>Baseline III:  Training a neural network</vt:lpstr>
      <vt:lpstr>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Hill Climbing Implement on Light-up puzzle</dc:title>
  <dc:creator>Sun Libo</dc:creator>
  <cp:lastModifiedBy>Sun Libo</cp:lastModifiedBy>
  <cp:revision>5</cp:revision>
  <dcterms:created xsi:type="dcterms:W3CDTF">2020-10-18T16:29:56Z</dcterms:created>
  <dcterms:modified xsi:type="dcterms:W3CDTF">2020-10-18T17:57:05Z</dcterms:modified>
</cp:coreProperties>
</file>