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DAF89-D38F-4073-96B9-0C304EB65FF1}" v="34" dt="2024-02-17T23:04:11.612"/>
    <p1510:client id="{AB7E8224-25A6-4789-9337-C50EDF1B5649}" v="73" dt="2024-02-18T02:37:30.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2358A-21F4-4EF4-8471-F215E42D5C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AA93EBE-E7A3-4EA5-A026-FF2D398E3B54}">
      <dgm:prSet/>
      <dgm:spPr/>
      <dgm:t>
        <a:bodyPr/>
        <a:lstStyle/>
        <a:p>
          <a:pPr>
            <a:lnSpc>
              <a:spcPct val="100000"/>
            </a:lnSpc>
          </a:pPr>
          <a:r>
            <a:rPr lang="en-IN" dirty="0">
              <a:solidFill>
                <a:schemeClr val="bg1"/>
              </a:solidFill>
            </a:rPr>
            <a:t>Model - It represents the business layer of application. It is an object to carry the data that can also contain the logic to update controller if data is changed.</a:t>
          </a:r>
          <a:endParaRPr lang="en-US" dirty="0">
            <a:solidFill>
              <a:schemeClr val="bg1"/>
            </a:solidFill>
          </a:endParaRPr>
        </a:p>
      </dgm:t>
    </dgm:pt>
    <dgm:pt modelId="{18EE2E55-489B-443F-BC8F-22138D8FA53B}" type="parTrans" cxnId="{09CC4D6C-0850-47CC-990D-3BE59C62C720}">
      <dgm:prSet/>
      <dgm:spPr/>
      <dgm:t>
        <a:bodyPr/>
        <a:lstStyle/>
        <a:p>
          <a:endParaRPr lang="en-US"/>
        </a:p>
      </dgm:t>
    </dgm:pt>
    <dgm:pt modelId="{4FF04C63-BE63-41BF-9AE7-3623C95DED86}" type="sibTrans" cxnId="{09CC4D6C-0850-47CC-990D-3BE59C62C720}">
      <dgm:prSet/>
      <dgm:spPr/>
      <dgm:t>
        <a:bodyPr/>
        <a:lstStyle/>
        <a:p>
          <a:endParaRPr lang="en-US"/>
        </a:p>
      </dgm:t>
    </dgm:pt>
    <dgm:pt modelId="{89C0378A-4442-4366-8D50-85632D23C199}">
      <dgm:prSet/>
      <dgm:spPr/>
      <dgm:t>
        <a:bodyPr/>
        <a:lstStyle/>
        <a:p>
          <a:pPr>
            <a:lnSpc>
              <a:spcPct val="100000"/>
            </a:lnSpc>
          </a:pPr>
          <a:r>
            <a:rPr lang="en-IN" dirty="0">
              <a:solidFill>
                <a:schemeClr val="bg1"/>
              </a:solidFill>
            </a:rPr>
            <a:t>View - It represents the presentation layer of application. It is used to visualize the data that the model contains. </a:t>
          </a:r>
          <a:endParaRPr lang="en-US" dirty="0">
            <a:solidFill>
              <a:schemeClr val="bg1"/>
            </a:solidFill>
          </a:endParaRPr>
        </a:p>
      </dgm:t>
    </dgm:pt>
    <dgm:pt modelId="{6729E378-2AD6-4599-84DB-9E27018FEC88}" type="parTrans" cxnId="{298CF7D0-7B75-4C4C-88C5-8170F61B7700}">
      <dgm:prSet/>
      <dgm:spPr/>
      <dgm:t>
        <a:bodyPr/>
        <a:lstStyle/>
        <a:p>
          <a:endParaRPr lang="en-US"/>
        </a:p>
      </dgm:t>
    </dgm:pt>
    <dgm:pt modelId="{D5B9A90A-FD59-4A33-9C56-50E3CA792C07}" type="sibTrans" cxnId="{298CF7D0-7B75-4C4C-88C5-8170F61B7700}">
      <dgm:prSet/>
      <dgm:spPr/>
      <dgm:t>
        <a:bodyPr/>
        <a:lstStyle/>
        <a:p>
          <a:endParaRPr lang="en-US"/>
        </a:p>
      </dgm:t>
    </dgm:pt>
    <dgm:pt modelId="{8CEA0321-8364-452C-961C-A5F7EA027D3A}">
      <dgm:prSet/>
      <dgm:spPr/>
      <dgm:t>
        <a:bodyPr/>
        <a:lstStyle/>
        <a:p>
          <a:pPr>
            <a:lnSpc>
              <a:spcPct val="100000"/>
            </a:lnSpc>
          </a:pPr>
          <a:r>
            <a:rPr lang="en-IN" dirty="0">
              <a:solidFill>
                <a:schemeClr val="bg1"/>
              </a:solidFill>
            </a:rPr>
            <a:t>Controller - It works on both the model and view. It is used to manage the flow of application, i.e., data flow in the model object and to update the view whenever data is changed. </a:t>
          </a:r>
          <a:endParaRPr lang="en-US" dirty="0">
            <a:solidFill>
              <a:schemeClr val="bg1"/>
            </a:solidFill>
          </a:endParaRPr>
        </a:p>
      </dgm:t>
    </dgm:pt>
    <dgm:pt modelId="{DCD4D4AC-4DFA-4270-8F7F-7E3645E8A705}" type="parTrans" cxnId="{88033A88-00CD-4ED1-957C-4893924EE00E}">
      <dgm:prSet/>
      <dgm:spPr/>
      <dgm:t>
        <a:bodyPr/>
        <a:lstStyle/>
        <a:p>
          <a:endParaRPr lang="en-US"/>
        </a:p>
      </dgm:t>
    </dgm:pt>
    <dgm:pt modelId="{333C76F7-3E5D-4766-8F82-99C09BC53C22}" type="sibTrans" cxnId="{88033A88-00CD-4ED1-957C-4893924EE00E}">
      <dgm:prSet/>
      <dgm:spPr/>
      <dgm:t>
        <a:bodyPr/>
        <a:lstStyle/>
        <a:p>
          <a:endParaRPr lang="en-US"/>
        </a:p>
      </dgm:t>
    </dgm:pt>
    <dgm:pt modelId="{DE02646D-FC6F-4A94-827D-A2BEC9C110CB}" type="pres">
      <dgm:prSet presAssocID="{4CE2358A-21F4-4EF4-8471-F215E42D5CFC}" presName="root" presStyleCnt="0">
        <dgm:presLayoutVars>
          <dgm:dir/>
          <dgm:resizeHandles val="exact"/>
        </dgm:presLayoutVars>
      </dgm:prSet>
      <dgm:spPr/>
    </dgm:pt>
    <dgm:pt modelId="{DB5B548E-CA0C-4DD5-B7F8-E9A7D869808D}" type="pres">
      <dgm:prSet presAssocID="{9AA93EBE-E7A3-4EA5-A026-FF2D398E3B54}" presName="compNode" presStyleCnt="0"/>
      <dgm:spPr/>
    </dgm:pt>
    <dgm:pt modelId="{CD4EC4CE-CFC1-450E-BEF2-6D6E4A85922F}" type="pres">
      <dgm:prSet presAssocID="{9AA93EBE-E7A3-4EA5-A026-FF2D398E3B54}" presName="bgRect" presStyleLbl="bgShp" presStyleIdx="0" presStyleCnt="3"/>
      <dgm:spPr/>
    </dgm:pt>
    <dgm:pt modelId="{CE33DCAC-4487-415D-867A-C980E6CF1D5B}" type="pres">
      <dgm:prSet presAssocID="{9AA93EBE-E7A3-4EA5-A026-FF2D398E3B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FF996BB-56E2-4759-8981-7D2D5CDD8F6D}" type="pres">
      <dgm:prSet presAssocID="{9AA93EBE-E7A3-4EA5-A026-FF2D398E3B54}" presName="spaceRect" presStyleCnt="0"/>
      <dgm:spPr/>
    </dgm:pt>
    <dgm:pt modelId="{A93261B7-4D4D-4C1C-BA7F-7DFAE2A011D7}" type="pres">
      <dgm:prSet presAssocID="{9AA93EBE-E7A3-4EA5-A026-FF2D398E3B54}" presName="parTx" presStyleLbl="revTx" presStyleIdx="0" presStyleCnt="3">
        <dgm:presLayoutVars>
          <dgm:chMax val="0"/>
          <dgm:chPref val="0"/>
        </dgm:presLayoutVars>
      </dgm:prSet>
      <dgm:spPr/>
    </dgm:pt>
    <dgm:pt modelId="{A943BBEF-DB5F-4F91-A67C-AF950C29578F}" type="pres">
      <dgm:prSet presAssocID="{4FF04C63-BE63-41BF-9AE7-3623C95DED86}" presName="sibTrans" presStyleCnt="0"/>
      <dgm:spPr/>
    </dgm:pt>
    <dgm:pt modelId="{BFB69A05-EB81-4854-BCDF-9A58E53CFBE2}" type="pres">
      <dgm:prSet presAssocID="{89C0378A-4442-4366-8D50-85632D23C199}" presName="compNode" presStyleCnt="0"/>
      <dgm:spPr/>
    </dgm:pt>
    <dgm:pt modelId="{9A5A1073-38EC-4405-BB0F-65C91F71F5F2}" type="pres">
      <dgm:prSet presAssocID="{89C0378A-4442-4366-8D50-85632D23C199}" presName="bgRect" presStyleLbl="bgShp" presStyleIdx="1" presStyleCnt="3"/>
      <dgm:spPr/>
    </dgm:pt>
    <dgm:pt modelId="{E690B607-F411-4182-925B-757996CAD35C}" type="pres">
      <dgm:prSet presAssocID="{89C0378A-4442-4366-8D50-85632D23C1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1AD017FA-A977-4102-B209-F5F50788DFA6}" type="pres">
      <dgm:prSet presAssocID="{89C0378A-4442-4366-8D50-85632D23C199}" presName="spaceRect" presStyleCnt="0"/>
      <dgm:spPr/>
    </dgm:pt>
    <dgm:pt modelId="{E056A4CE-A0F7-4C42-9D50-C308824C6804}" type="pres">
      <dgm:prSet presAssocID="{89C0378A-4442-4366-8D50-85632D23C199}" presName="parTx" presStyleLbl="revTx" presStyleIdx="1" presStyleCnt="3">
        <dgm:presLayoutVars>
          <dgm:chMax val="0"/>
          <dgm:chPref val="0"/>
        </dgm:presLayoutVars>
      </dgm:prSet>
      <dgm:spPr/>
    </dgm:pt>
    <dgm:pt modelId="{522679EC-BD44-454F-80EB-F6125FF1FAE3}" type="pres">
      <dgm:prSet presAssocID="{D5B9A90A-FD59-4A33-9C56-50E3CA792C07}" presName="sibTrans" presStyleCnt="0"/>
      <dgm:spPr/>
    </dgm:pt>
    <dgm:pt modelId="{6BEAE59F-E135-4A70-829B-08E7266C9A78}" type="pres">
      <dgm:prSet presAssocID="{8CEA0321-8364-452C-961C-A5F7EA027D3A}" presName="compNode" presStyleCnt="0"/>
      <dgm:spPr/>
    </dgm:pt>
    <dgm:pt modelId="{C041B836-A98A-4816-ABE6-7D164B62AB69}" type="pres">
      <dgm:prSet presAssocID="{8CEA0321-8364-452C-961C-A5F7EA027D3A}" presName="bgRect" presStyleLbl="bgShp" presStyleIdx="2" presStyleCnt="3"/>
      <dgm:spPr/>
    </dgm:pt>
    <dgm:pt modelId="{D89FFA1D-B00E-47BB-91AE-D199D14C7BF3}" type="pres">
      <dgm:prSet presAssocID="{8CEA0321-8364-452C-961C-A5F7EA027D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67DE59BD-6A7E-46DC-A90C-937BAADF2759}" type="pres">
      <dgm:prSet presAssocID="{8CEA0321-8364-452C-961C-A5F7EA027D3A}" presName="spaceRect" presStyleCnt="0"/>
      <dgm:spPr/>
    </dgm:pt>
    <dgm:pt modelId="{3D5BA5D5-21B8-4C6C-8CF4-324F283BF9ED}" type="pres">
      <dgm:prSet presAssocID="{8CEA0321-8364-452C-961C-A5F7EA027D3A}" presName="parTx" presStyleLbl="revTx" presStyleIdx="2" presStyleCnt="3">
        <dgm:presLayoutVars>
          <dgm:chMax val="0"/>
          <dgm:chPref val="0"/>
        </dgm:presLayoutVars>
      </dgm:prSet>
      <dgm:spPr/>
    </dgm:pt>
  </dgm:ptLst>
  <dgm:cxnLst>
    <dgm:cxn modelId="{AE5B2C07-7E6E-4544-8964-CA29279A6AED}" type="presOf" srcId="{9AA93EBE-E7A3-4EA5-A026-FF2D398E3B54}" destId="{A93261B7-4D4D-4C1C-BA7F-7DFAE2A011D7}" srcOrd="0" destOrd="0" presId="urn:microsoft.com/office/officeart/2018/2/layout/IconVerticalSolidList"/>
    <dgm:cxn modelId="{595FEE0A-8CAF-49BA-802D-703F733ABA83}" type="presOf" srcId="{8CEA0321-8364-452C-961C-A5F7EA027D3A}" destId="{3D5BA5D5-21B8-4C6C-8CF4-324F283BF9ED}" srcOrd="0" destOrd="0" presId="urn:microsoft.com/office/officeart/2018/2/layout/IconVerticalSolidList"/>
    <dgm:cxn modelId="{09CC4D6C-0850-47CC-990D-3BE59C62C720}" srcId="{4CE2358A-21F4-4EF4-8471-F215E42D5CFC}" destId="{9AA93EBE-E7A3-4EA5-A026-FF2D398E3B54}" srcOrd="0" destOrd="0" parTransId="{18EE2E55-489B-443F-BC8F-22138D8FA53B}" sibTransId="{4FF04C63-BE63-41BF-9AE7-3623C95DED86}"/>
    <dgm:cxn modelId="{88033A88-00CD-4ED1-957C-4893924EE00E}" srcId="{4CE2358A-21F4-4EF4-8471-F215E42D5CFC}" destId="{8CEA0321-8364-452C-961C-A5F7EA027D3A}" srcOrd="2" destOrd="0" parTransId="{DCD4D4AC-4DFA-4270-8F7F-7E3645E8A705}" sibTransId="{333C76F7-3E5D-4766-8F82-99C09BC53C22}"/>
    <dgm:cxn modelId="{3D630CAA-15DB-4F3C-A063-2A797BAFFED5}" type="presOf" srcId="{89C0378A-4442-4366-8D50-85632D23C199}" destId="{E056A4CE-A0F7-4C42-9D50-C308824C6804}" srcOrd="0" destOrd="0" presId="urn:microsoft.com/office/officeart/2018/2/layout/IconVerticalSolidList"/>
    <dgm:cxn modelId="{CB5EA2AF-FAB6-44F4-A194-71CEC22941B3}" type="presOf" srcId="{4CE2358A-21F4-4EF4-8471-F215E42D5CFC}" destId="{DE02646D-FC6F-4A94-827D-A2BEC9C110CB}" srcOrd="0" destOrd="0" presId="urn:microsoft.com/office/officeart/2018/2/layout/IconVerticalSolidList"/>
    <dgm:cxn modelId="{298CF7D0-7B75-4C4C-88C5-8170F61B7700}" srcId="{4CE2358A-21F4-4EF4-8471-F215E42D5CFC}" destId="{89C0378A-4442-4366-8D50-85632D23C199}" srcOrd="1" destOrd="0" parTransId="{6729E378-2AD6-4599-84DB-9E27018FEC88}" sibTransId="{D5B9A90A-FD59-4A33-9C56-50E3CA792C07}"/>
    <dgm:cxn modelId="{7210DA9F-9135-4B28-A5D8-13004CC78F14}" type="presParOf" srcId="{DE02646D-FC6F-4A94-827D-A2BEC9C110CB}" destId="{DB5B548E-CA0C-4DD5-B7F8-E9A7D869808D}" srcOrd="0" destOrd="0" presId="urn:microsoft.com/office/officeart/2018/2/layout/IconVerticalSolidList"/>
    <dgm:cxn modelId="{6B7F71A9-8267-4EE1-AB5B-853EEEA3EFEC}" type="presParOf" srcId="{DB5B548E-CA0C-4DD5-B7F8-E9A7D869808D}" destId="{CD4EC4CE-CFC1-450E-BEF2-6D6E4A85922F}" srcOrd="0" destOrd="0" presId="urn:microsoft.com/office/officeart/2018/2/layout/IconVerticalSolidList"/>
    <dgm:cxn modelId="{23974337-AE0D-45C1-98AA-CE907F973B6C}" type="presParOf" srcId="{DB5B548E-CA0C-4DD5-B7F8-E9A7D869808D}" destId="{CE33DCAC-4487-415D-867A-C980E6CF1D5B}" srcOrd="1" destOrd="0" presId="urn:microsoft.com/office/officeart/2018/2/layout/IconVerticalSolidList"/>
    <dgm:cxn modelId="{6048B7DB-232A-4DFD-A32F-935C7AF65978}" type="presParOf" srcId="{DB5B548E-CA0C-4DD5-B7F8-E9A7D869808D}" destId="{CFF996BB-56E2-4759-8981-7D2D5CDD8F6D}" srcOrd="2" destOrd="0" presId="urn:microsoft.com/office/officeart/2018/2/layout/IconVerticalSolidList"/>
    <dgm:cxn modelId="{E2421CEB-6D50-427A-AB35-D446F4BEF5EB}" type="presParOf" srcId="{DB5B548E-CA0C-4DD5-B7F8-E9A7D869808D}" destId="{A93261B7-4D4D-4C1C-BA7F-7DFAE2A011D7}" srcOrd="3" destOrd="0" presId="urn:microsoft.com/office/officeart/2018/2/layout/IconVerticalSolidList"/>
    <dgm:cxn modelId="{1141D47E-96AC-45B4-84F8-AE3D23118207}" type="presParOf" srcId="{DE02646D-FC6F-4A94-827D-A2BEC9C110CB}" destId="{A943BBEF-DB5F-4F91-A67C-AF950C29578F}" srcOrd="1" destOrd="0" presId="urn:microsoft.com/office/officeart/2018/2/layout/IconVerticalSolidList"/>
    <dgm:cxn modelId="{8F706623-1EBF-4663-A501-0763D6E51566}" type="presParOf" srcId="{DE02646D-FC6F-4A94-827D-A2BEC9C110CB}" destId="{BFB69A05-EB81-4854-BCDF-9A58E53CFBE2}" srcOrd="2" destOrd="0" presId="urn:microsoft.com/office/officeart/2018/2/layout/IconVerticalSolidList"/>
    <dgm:cxn modelId="{8A992694-CEEB-4949-96F3-1D3266883553}" type="presParOf" srcId="{BFB69A05-EB81-4854-BCDF-9A58E53CFBE2}" destId="{9A5A1073-38EC-4405-BB0F-65C91F71F5F2}" srcOrd="0" destOrd="0" presId="urn:microsoft.com/office/officeart/2018/2/layout/IconVerticalSolidList"/>
    <dgm:cxn modelId="{2DB0E34A-A331-4821-954E-9AC46246A0AC}" type="presParOf" srcId="{BFB69A05-EB81-4854-BCDF-9A58E53CFBE2}" destId="{E690B607-F411-4182-925B-757996CAD35C}" srcOrd="1" destOrd="0" presId="urn:microsoft.com/office/officeart/2018/2/layout/IconVerticalSolidList"/>
    <dgm:cxn modelId="{4F2C6BD7-A95B-47B9-96AC-4B162426DB5D}" type="presParOf" srcId="{BFB69A05-EB81-4854-BCDF-9A58E53CFBE2}" destId="{1AD017FA-A977-4102-B209-F5F50788DFA6}" srcOrd="2" destOrd="0" presId="urn:microsoft.com/office/officeart/2018/2/layout/IconVerticalSolidList"/>
    <dgm:cxn modelId="{813266CE-44D8-4947-B102-2C5D3D3F51B1}" type="presParOf" srcId="{BFB69A05-EB81-4854-BCDF-9A58E53CFBE2}" destId="{E056A4CE-A0F7-4C42-9D50-C308824C6804}" srcOrd="3" destOrd="0" presId="urn:microsoft.com/office/officeart/2018/2/layout/IconVerticalSolidList"/>
    <dgm:cxn modelId="{EAC773DC-6907-413A-AB1A-ED979A4511D7}" type="presParOf" srcId="{DE02646D-FC6F-4A94-827D-A2BEC9C110CB}" destId="{522679EC-BD44-454F-80EB-F6125FF1FAE3}" srcOrd="3" destOrd="0" presId="urn:microsoft.com/office/officeart/2018/2/layout/IconVerticalSolidList"/>
    <dgm:cxn modelId="{51199F74-2E3B-4023-A1C3-D305D29955A9}" type="presParOf" srcId="{DE02646D-FC6F-4A94-827D-A2BEC9C110CB}" destId="{6BEAE59F-E135-4A70-829B-08E7266C9A78}" srcOrd="4" destOrd="0" presId="urn:microsoft.com/office/officeart/2018/2/layout/IconVerticalSolidList"/>
    <dgm:cxn modelId="{A940215C-65FD-4ECD-B2A0-6207D1E6BF53}" type="presParOf" srcId="{6BEAE59F-E135-4A70-829B-08E7266C9A78}" destId="{C041B836-A98A-4816-ABE6-7D164B62AB69}" srcOrd="0" destOrd="0" presId="urn:microsoft.com/office/officeart/2018/2/layout/IconVerticalSolidList"/>
    <dgm:cxn modelId="{E38EAA13-0E66-4F53-9A9D-1253DC632D9B}" type="presParOf" srcId="{6BEAE59F-E135-4A70-829B-08E7266C9A78}" destId="{D89FFA1D-B00E-47BB-91AE-D199D14C7BF3}" srcOrd="1" destOrd="0" presId="urn:microsoft.com/office/officeart/2018/2/layout/IconVerticalSolidList"/>
    <dgm:cxn modelId="{9BB1AEC4-14BC-411C-9C3C-6B27BEC56D8E}" type="presParOf" srcId="{6BEAE59F-E135-4A70-829B-08E7266C9A78}" destId="{67DE59BD-6A7E-46DC-A90C-937BAADF2759}" srcOrd="2" destOrd="0" presId="urn:microsoft.com/office/officeart/2018/2/layout/IconVerticalSolidList"/>
    <dgm:cxn modelId="{F5B90515-D140-4CCF-80D6-CDCBD4F94DA0}" type="presParOf" srcId="{6BEAE59F-E135-4A70-829B-08E7266C9A78}" destId="{3D5BA5D5-21B8-4C6C-8CF4-324F283BF9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EC4CE-CFC1-450E-BEF2-6D6E4A85922F}">
      <dsp:nvSpPr>
        <dsp:cNvPr id="0" name=""/>
        <dsp:cNvSpPr/>
      </dsp:nvSpPr>
      <dsp:spPr>
        <a:xfrm>
          <a:off x="0" y="462"/>
          <a:ext cx="6109854" cy="1081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3DCAC-4487-415D-867A-C980E6CF1D5B}">
      <dsp:nvSpPr>
        <dsp:cNvPr id="0" name=""/>
        <dsp:cNvSpPr/>
      </dsp:nvSpPr>
      <dsp:spPr>
        <a:xfrm>
          <a:off x="327108" y="243766"/>
          <a:ext cx="594742" cy="5947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261B7-4D4D-4C1C-BA7F-7DFAE2A011D7}">
      <dsp:nvSpPr>
        <dsp:cNvPr id="0" name=""/>
        <dsp:cNvSpPr/>
      </dsp:nvSpPr>
      <dsp:spPr>
        <a:xfrm>
          <a:off x="1248960" y="462"/>
          <a:ext cx="4860893" cy="10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43" tIns="114443" rIns="114443" bIns="114443" numCol="1" spcCol="1270" anchor="ctr" anchorCtr="0">
          <a:noAutofit/>
        </a:bodyPr>
        <a:lstStyle/>
        <a:p>
          <a:pPr marL="0" lvl="0" indent="0" algn="l" defTabSz="622300">
            <a:lnSpc>
              <a:spcPct val="100000"/>
            </a:lnSpc>
            <a:spcBef>
              <a:spcPct val="0"/>
            </a:spcBef>
            <a:spcAft>
              <a:spcPct val="35000"/>
            </a:spcAft>
            <a:buNone/>
          </a:pPr>
          <a:r>
            <a:rPr lang="en-IN" sz="1400" kern="1200" dirty="0">
              <a:solidFill>
                <a:schemeClr val="bg1"/>
              </a:solidFill>
            </a:rPr>
            <a:t>Model - It represents the business layer of application. It is an object to carry the data that can also contain the logic to update controller if data is changed.</a:t>
          </a:r>
          <a:endParaRPr lang="en-US" sz="1400" kern="1200" dirty="0">
            <a:solidFill>
              <a:schemeClr val="bg1"/>
            </a:solidFill>
          </a:endParaRPr>
        </a:p>
      </dsp:txBody>
      <dsp:txXfrm>
        <a:off x="1248960" y="462"/>
        <a:ext cx="4860893" cy="1081350"/>
      </dsp:txXfrm>
    </dsp:sp>
    <dsp:sp modelId="{9A5A1073-38EC-4405-BB0F-65C91F71F5F2}">
      <dsp:nvSpPr>
        <dsp:cNvPr id="0" name=""/>
        <dsp:cNvSpPr/>
      </dsp:nvSpPr>
      <dsp:spPr>
        <a:xfrm>
          <a:off x="0" y="1352150"/>
          <a:ext cx="6109854" cy="1081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0B607-F411-4182-925B-757996CAD35C}">
      <dsp:nvSpPr>
        <dsp:cNvPr id="0" name=""/>
        <dsp:cNvSpPr/>
      </dsp:nvSpPr>
      <dsp:spPr>
        <a:xfrm>
          <a:off x="327108" y="1595454"/>
          <a:ext cx="594742" cy="5947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56A4CE-A0F7-4C42-9D50-C308824C6804}">
      <dsp:nvSpPr>
        <dsp:cNvPr id="0" name=""/>
        <dsp:cNvSpPr/>
      </dsp:nvSpPr>
      <dsp:spPr>
        <a:xfrm>
          <a:off x="1248960" y="1352150"/>
          <a:ext cx="4860893" cy="10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43" tIns="114443" rIns="114443" bIns="114443" numCol="1" spcCol="1270" anchor="ctr" anchorCtr="0">
          <a:noAutofit/>
        </a:bodyPr>
        <a:lstStyle/>
        <a:p>
          <a:pPr marL="0" lvl="0" indent="0" algn="l" defTabSz="622300">
            <a:lnSpc>
              <a:spcPct val="100000"/>
            </a:lnSpc>
            <a:spcBef>
              <a:spcPct val="0"/>
            </a:spcBef>
            <a:spcAft>
              <a:spcPct val="35000"/>
            </a:spcAft>
            <a:buNone/>
          </a:pPr>
          <a:r>
            <a:rPr lang="en-IN" sz="1400" kern="1200" dirty="0">
              <a:solidFill>
                <a:schemeClr val="bg1"/>
              </a:solidFill>
            </a:rPr>
            <a:t>View - It represents the presentation layer of application. It is used to visualize the data that the model contains. </a:t>
          </a:r>
          <a:endParaRPr lang="en-US" sz="1400" kern="1200" dirty="0">
            <a:solidFill>
              <a:schemeClr val="bg1"/>
            </a:solidFill>
          </a:endParaRPr>
        </a:p>
      </dsp:txBody>
      <dsp:txXfrm>
        <a:off x="1248960" y="1352150"/>
        <a:ext cx="4860893" cy="1081350"/>
      </dsp:txXfrm>
    </dsp:sp>
    <dsp:sp modelId="{C041B836-A98A-4816-ABE6-7D164B62AB69}">
      <dsp:nvSpPr>
        <dsp:cNvPr id="0" name=""/>
        <dsp:cNvSpPr/>
      </dsp:nvSpPr>
      <dsp:spPr>
        <a:xfrm>
          <a:off x="0" y="2703839"/>
          <a:ext cx="6109854" cy="1081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FFA1D-B00E-47BB-91AE-D199D14C7BF3}">
      <dsp:nvSpPr>
        <dsp:cNvPr id="0" name=""/>
        <dsp:cNvSpPr/>
      </dsp:nvSpPr>
      <dsp:spPr>
        <a:xfrm>
          <a:off x="327108" y="2947143"/>
          <a:ext cx="594742" cy="5947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5BA5D5-21B8-4C6C-8CF4-324F283BF9ED}">
      <dsp:nvSpPr>
        <dsp:cNvPr id="0" name=""/>
        <dsp:cNvSpPr/>
      </dsp:nvSpPr>
      <dsp:spPr>
        <a:xfrm>
          <a:off x="1248960" y="2703839"/>
          <a:ext cx="4860893" cy="108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43" tIns="114443" rIns="114443" bIns="114443" numCol="1" spcCol="1270" anchor="ctr" anchorCtr="0">
          <a:noAutofit/>
        </a:bodyPr>
        <a:lstStyle/>
        <a:p>
          <a:pPr marL="0" lvl="0" indent="0" algn="l" defTabSz="622300">
            <a:lnSpc>
              <a:spcPct val="100000"/>
            </a:lnSpc>
            <a:spcBef>
              <a:spcPct val="0"/>
            </a:spcBef>
            <a:spcAft>
              <a:spcPct val="35000"/>
            </a:spcAft>
            <a:buNone/>
          </a:pPr>
          <a:r>
            <a:rPr lang="en-IN" sz="1400" kern="1200" dirty="0">
              <a:solidFill>
                <a:schemeClr val="bg1"/>
              </a:solidFill>
            </a:rPr>
            <a:t>Controller - It works on both the model and view. It is used to manage the flow of application, i.e., data flow in the model object and to update the view whenever data is changed. </a:t>
          </a:r>
          <a:endParaRPr lang="en-US" sz="1400" kern="1200" dirty="0">
            <a:solidFill>
              <a:schemeClr val="bg1"/>
            </a:solidFill>
          </a:endParaRPr>
        </a:p>
      </dsp:txBody>
      <dsp:txXfrm>
        <a:off x="1248960" y="2703839"/>
        <a:ext cx="4860893" cy="1081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3F2F9-4F6A-4B82-BE71-9410AB0C86DC}"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A27C8-EEA8-4B88-8FAD-0AFBAFF4EA5B}" type="slidenum">
              <a:rPr lang="en-IN" smtClean="0"/>
              <a:t>‹#›</a:t>
            </a:fld>
            <a:endParaRPr lang="en-IN"/>
          </a:p>
        </p:txBody>
      </p:sp>
    </p:spTree>
    <p:extLst>
      <p:ext uri="{BB962C8B-B14F-4D97-AF65-F5344CB8AC3E}">
        <p14:creationId xmlns:p14="http://schemas.microsoft.com/office/powerpoint/2010/main" val="402977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6A27C8-EEA8-4B88-8FAD-0AFBAFF4EA5B}" type="slidenum">
              <a:rPr lang="en-IN" smtClean="0"/>
              <a:t>5</a:t>
            </a:fld>
            <a:endParaRPr lang="en-IN"/>
          </a:p>
        </p:txBody>
      </p:sp>
    </p:spTree>
    <p:extLst>
      <p:ext uri="{BB962C8B-B14F-4D97-AF65-F5344CB8AC3E}">
        <p14:creationId xmlns:p14="http://schemas.microsoft.com/office/powerpoint/2010/main" val="260331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642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DDACF91-A80A-4A1E-AFF6-75ED855BC5A1}"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415292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3724074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21976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1297752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08923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3895474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2890395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402799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196889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ACF91-A80A-4A1E-AFF6-75ED855BC5A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98093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DACF91-A80A-4A1E-AFF6-75ED855BC5A1}"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219747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DACF91-A80A-4A1E-AFF6-75ED855BC5A1}"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869254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ACF91-A80A-4A1E-AFF6-75ED855BC5A1}"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3161332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ACF91-A80A-4A1E-AFF6-75ED855BC5A1}"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760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ACF91-A80A-4A1E-AFF6-75ED855BC5A1}"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2965647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ACF91-A80A-4A1E-AFF6-75ED855BC5A1}"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DE1538-358F-49C2-A848-FC59F9AA5FFD}" type="slidenum">
              <a:rPr lang="en-IN" smtClean="0"/>
              <a:t>‹#›</a:t>
            </a:fld>
            <a:endParaRPr lang="en-IN"/>
          </a:p>
        </p:txBody>
      </p:sp>
    </p:spTree>
    <p:extLst>
      <p:ext uri="{BB962C8B-B14F-4D97-AF65-F5344CB8AC3E}">
        <p14:creationId xmlns:p14="http://schemas.microsoft.com/office/powerpoint/2010/main" val="49247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DDACF91-A80A-4A1E-AFF6-75ED855BC5A1}" type="datetimeFigureOut">
              <a:rPr lang="en-IN" smtClean="0"/>
              <a:t>17-02-2024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DE1538-358F-49C2-A848-FC59F9AA5FFD}" type="slidenum">
              <a:rPr lang="en-IN" smtClean="0"/>
              <a:t>‹#›</a:t>
            </a:fld>
            <a:endParaRPr lang="en-IN"/>
          </a:p>
        </p:txBody>
      </p:sp>
    </p:spTree>
    <p:extLst>
      <p:ext uri="{BB962C8B-B14F-4D97-AF65-F5344CB8AC3E}">
        <p14:creationId xmlns:p14="http://schemas.microsoft.com/office/powerpoint/2010/main" val="42365618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hyperlink" Target="https://junit.org/junit4/"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86A5-4261-D9E9-9E85-7113A81C348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12E864C-C482-1C83-D546-C374B8FBD16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29DF37A-07F4-25CB-BEC6-E5DB5E209FC2}"/>
              </a:ext>
            </a:extLst>
          </p:cNvPr>
          <p:cNvPicPr>
            <a:picLocks noChangeAspect="1"/>
          </p:cNvPicPr>
          <p:nvPr/>
        </p:nvPicPr>
        <p:blipFill>
          <a:blip r:embed="rId2"/>
          <a:stretch>
            <a:fillRect/>
          </a:stretch>
        </p:blipFill>
        <p:spPr>
          <a:xfrm>
            <a:off x="-1" y="0"/>
            <a:ext cx="12192001" cy="6852980"/>
          </a:xfrm>
          <a:prstGeom prst="rect">
            <a:avLst/>
          </a:prstGeom>
        </p:spPr>
      </p:pic>
      <p:pic>
        <p:nvPicPr>
          <p:cNvPr id="7" name="Picture 6">
            <a:extLst>
              <a:ext uri="{FF2B5EF4-FFF2-40B4-BE49-F238E27FC236}">
                <a16:creationId xmlns:a16="http://schemas.microsoft.com/office/drawing/2014/main" id="{77B803C2-0ED1-6C21-F9B0-8E54C0FCFD48}"/>
              </a:ext>
            </a:extLst>
          </p:cNvPr>
          <p:cNvPicPr>
            <a:picLocks noChangeAspect="1"/>
          </p:cNvPicPr>
          <p:nvPr/>
        </p:nvPicPr>
        <p:blipFill>
          <a:blip r:embed="rId3"/>
          <a:stretch>
            <a:fillRect/>
          </a:stretch>
        </p:blipFill>
        <p:spPr>
          <a:xfrm>
            <a:off x="0" y="0"/>
            <a:ext cx="6733309" cy="6852980"/>
          </a:xfrm>
          <a:prstGeom prst="rect">
            <a:avLst/>
          </a:prstGeom>
        </p:spPr>
      </p:pic>
      <p:pic>
        <p:nvPicPr>
          <p:cNvPr id="9" name="Picture 8">
            <a:extLst>
              <a:ext uri="{FF2B5EF4-FFF2-40B4-BE49-F238E27FC236}">
                <a16:creationId xmlns:a16="http://schemas.microsoft.com/office/drawing/2014/main" id="{9E5F8CB3-919F-DDC0-D021-2F54BBA3AC2D}"/>
              </a:ext>
            </a:extLst>
          </p:cNvPr>
          <p:cNvPicPr>
            <a:picLocks noChangeAspect="1"/>
          </p:cNvPicPr>
          <p:nvPr/>
        </p:nvPicPr>
        <p:blipFill rotWithShape="1">
          <a:blip r:embed="rId4"/>
          <a:srcRect t="1361"/>
          <a:stretch/>
        </p:blipFill>
        <p:spPr>
          <a:xfrm>
            <a:off x="6730648" y="0"/>
            <a:ext cx="5464013" cy="6858000"/>
          </a:xfrm>
          <a:prstGeom prst="rect">
            <a:avLst/>
          </a:prstGeom>
        </p:spPr>
      </p:pic>
      <p:sp>
        <p:nvSpPr>
          <p:cNvPr id="10" name="TextBox 9">
            <a:extLst>
              <a:ext uri="{FF2B5EF4-FFF2-40B4-BE49-F238E27FC236}">
                <a16:creationId xmlns:a16="http://schemas.microsoft.com/office/drawing/2014/main" id="{65024CD4-576F-142D-3C20-9ECF88E64702}"/>
              </a:ext>
            </a:extLst>
          </p:cNvPr>
          <p:cNvSpPr txBox="1"/>
          <p:nvPr/>
        </p:nvSpPr>
        <p:spPr>
          <a:xfrm>
            <a:off x="631986" y="1063139"/>
            <a:ext cx="5464013" cy="4893647"/>
          </a:xfrm>
          <a:prstGeom prst="rect">
            <a:avLst/>
          </a:prstGeom>
          <a:noFill/>
          <a:ln>
            <a:solidFill>
              <a:schemeClr val="accent1"/>
            </a:solidFill>
          </a:ln>
        </p:spPr>
        <p:txBody>
          <a:bodyPr wrap="square" lIns="91440" tIns="45720" rIns="91440" bIns="45720" rtlCol="0" anchor="t">
            <a:spAutoFit/>
          </a:bodyPr>
          <a:lstStyle/>
          <a:p>
            <a:pPr algn="ctr"/>
            <a:r>
              <a:rPr lang="en-US" sz="4000" dirty="0">
                <a:solidFill>
                  <a:srgbClr val="B99E4A"/>
                </a:solidFill>
                <a:latin typeface="Times New Roman" panose="02020603050405020304" pitchFamily="18" charset="0"/>
                <a:cs typeface="Times New Roman" panose="02020603050405020304" pitchFamily="18" charset="0"/>
              </a:rPr>
              <a:t>SOEN 6441 – BUILD 1     WARZONE GAME</a:t>
            </a:r>
          </a:p>
          <a:p>
            <a:endParaRPr lang="en-US" sz="1800" dirty="0">
              <a:solidFill>
                <a:srgbClr val="B99E4A"/>
              </a:solidFill>
              <a:latin typeface="Times New Roman" panose="02020603050405020304" pitchFamily="18" charset="0"/>
              <a:cs typeface="Times New Roman" panose="02020603050405020304" pitchFamily="18" charset="0"/>
            </a:endParaRPr>
          </a:p>
          <a:p>
            <a:endParaRPr lang="en-US" sz="1800" dirty="0">
              <a:solidFill>
                <a:srgbClr val="B99E4A"/>
              </a:solidFill>
              <a:latin typeface="Times New Roman" panose="02020603050405020304" pitchFamily="18" charset="0"/>
              <a:cs typeface="Times New Roman" panose="02020603050405020304" pitchFamily="18" charset="0"/>
            </a:endParaRPr>
          </a:p>
          <a:p>
            <a:r>
              <a:rPr lang="en-US" sz="2000" dirty="0">
                <a:solidFill>
                  <a:srgbClr val="B99E4A"/>
                </a:solidFill>
                <a:latin typeface="Times New Roman"/>
                <a:cs typeface="Times New Roman"/>
              </a:rPr>
              <a:t>MADE BY TEAM 15-</a:t>
            </a:r>
            <a:endParaRPr lang="en-US" sz="2000" dirty="0">
              <a:solidFill>
                <a:srgbClr val="B99E4A"/>
              </a:solidFill>
              <a:latin typeface="Times New Roman" panose="02020603050405020304" pitchFamily="18" charset="0"/>
              <a:cs typeface="Times New Roman" panose="02020603050405020304" pitchFamily="18" charset="0"/>
            </a:endParaRPr>
          </a:p>
          <a:p>
            <a:endParaRPr lang="en-US" sz="2000" dirty="0">
              <a:solidFill>
                <a:srgbClr val="B99E4A"/>
              </a:solidFill>
              <a:latin typeface="Times New Roman" panose="02020603050405020304" pitchFamily="18" charset="0"/>
              <a:cs typeface="Times New Roman" panose="02020603050405020304" pitchFamily="18" charset="0"/>
            </a:endParaRPr>
          </a:p>
          <a:p>
            <a:pPr marL="342900" indent="-342900">
              <a:buAutoNum type="arabicPeriod"/>
            </a:pPr>
            <a:r>
              <a:rPr lang="en-US" sz="2000" dirty="0">
                <a:solidFill>
                  <a:srgbClr val="B99E4A"/>
                </a:solidFill>
                <a:latin typeface="Times New Roman" panose="02020603050405020304" pitchFamily="18" charset="0"/>
                <a:cs typeface="Times New Roman" panose="02020603050405020304" pitchFamily="18" charset="0"/>
              </a:rPr>
              <a:t>AMIR ASIF (40290282)</a:t>
            </a:r>
          </a:p>
          <a:p>
            <a:pPr marL="342900" indent="-342900">
              <a:buAutoNum type="arabicPeriod"/>
            </a:pPr>
            <a:r>
              <a:rPr lang="en-US" sz="2000" dirty="0">
                <a:solidFill>
                  <a:srgbClr val="B99E4A"/>
                </a:solidFill>
                <a:latin typeface="Times New Roman" panose="02020603050405020304" pitchFamily="18" charset="0"/>
                <a:cs typeface="Times New Roman" panose="02020603050405020304" pitchFamily="18" charset="0"/>
              </a:rPr>
              <a:t>HEEBA SHAIKH (40278184)</a:t>
            </a:r>
          </a:p>
          <a:p>
            <a:pPr marL="342900" indent="-342900">
              <a:buAutoNum type="arabicPeriod"/>
            </a:pPr>
            <a:r>
              <a:rPr lang="en-US" sz="2000" dirty="0">
                <a:solidFill>
                  <a:srgbClr val="B99E4A"/>
                </a:solidFill>
                <a:latin typeface="Times New Roman" panose="02020603050405020304" pitchFamily="18" charset="0"/>
                <a:cs typeface="Times New Roman" panose="02020603050405020304" pitchFamily="18" charset="0"/>
              </a:rPr>
              <a:t>JAIWANT SINGH MAHUN (40270569)</a:t>
            </a:r>
          </a:p>
          <a:p>
            <a:pPr marL="342900" indent="-342900">
              <a:buAutoNum type="arabicPeriod"/>
            </a:pPr>
            <a:r>
              <a:rPr lang="en-US" sz="2000" dirty="0">
                <a:solidFill>
                  <a:srgbClr val="B99E4A"/>
                </a:solidFill>
                <a:latin typeface="Times New Roman" panose="02020603050405020304" pitchFamily="18" charset="0"/>
                <a:cs typeface="Times New Roman" panose="02020603050405020304" pitchFamily="18" charset="0"/>
              </a:rPr>
              <a:t>MEHAKVEER SINGH (40293616)</a:t>
            </a:r>
          </a:p>
          <a:p>
            <a:pPr marL="342900" indent="-342900">
              <a:buAutoNum type="arabicPeriod"/>
            </a:pPr>
            <a:r>
              <a:rPr lang="en-US" sz="2000" dirty="0">
                <a:solidFill>
                  <a:srgbClr val="B99E4A"/>
                </a:solidFill>
                <a:latin typeface="Times New Roman" panose="02020603050405020304" pitchFamily="18" charset="0"/>
                <a:cs typeface="Times New Roman" panose="02020603050405020304" pitchFamily="18" charset="0"/>
              </a:rPr>
              <a:t>PANKAJ KUMAR SHARMA (40269802)</a:t>
            </a:r>
          </a:p>
          <a:p>
            <a:pPr marL="342900" indent="-342900">
              <a:buAutoNum type="arabicPeriod"/>
            </a:pPr>
            <a:r>
              <a:rPr lang="en-US" sz="2000" dirty="0">
                <a:solidFill>
                  <a:srgbClr val="B99E4A"/>
                </a:solidFill>
                <a:latin typeface="Times New Roman" panose="02020603050405020304" pitchFamily="18" charset="0"/>
                <a:cs typeface="Times New Roman" panose="02020603050405020304" pitchFamily="18" charset="0"/>
              </a:rPr>
              <a:t>PUNAMKUMAR VEKARIYA (40290462)</a:t>
            </a:r>
          </a:p>
          <a:p>
            <a:endParaRPr lang="en-IN" dirty="0"/>
          </a:p>
          <a:p>
            <a:endParaRPr lang="en-IN" dirty="0"/>
          </a:p>
        </p:txBody>
      </p:sp>
    </p:spTree>
    <p:extLst>
      <p:ext uri="{BB962C8B-B14F-4D97-AF65-F5344CB8AC3E}">
        <p14:creationId xmlns:p14="http://schemas.microsoft.com/office/powerpoint/2010/main" val="76013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F30414-4BC5-ACF3-79CD-4ADF3B3C8FEA}"/>
              </a:ext>
            </a:extLst>
          </p:cNvPr>
          <p:cNvSpPr>
            <a:spLocks noGrp="1"/>
          </p:cNvSpPr>
          <p:nvPr>
            <p:ph type="body" idx="1"/>
          </p:nvPr>
        </p:nvSpPr>
        <p:spPr>
          <a:xfrm>
            <a:off x="892031" y="1794163"/>
            <a:ext cx="10033209" cy="3286991"/>
          </a:xfrm>
        </p:spPr>
        <p:txBody>
          <a:bodyPr>
            <a:noAutofit/>
          </a:bodyPr>
          <a:lstStyle/>
          <a:p>
            <a:r>
              <a:rPr lang="en-US" sz="2000" dirty="0">
                <a:solidFill>
                  <a:srgbClr val="202124"/>
                </a:solidFill>
                <a:latin typeface="Times New Roman"/>
                <a:cs typeface="Times New Roman"/>
              </a:rPr>
              <a:t>Test case Name</a:t>
            </a:r>
            <a:endParaRPr lang="en-US" dirty="0">
              <a:latin typeface="Times New Roman"/>
              <a:cs typeface="Times New Roman"/>
            </a:endParaRPr>
          </a:p>
          <a:p>
            <a:r>
              <a:rPr lang="en-US" sz="3200" dirty="0">
                <a:solidFill>
                  <a:schemeClr val="bg1"/>
                </a:solidFill>
                <a:latin typeface="Times New Roman"/>
                <a:cs typeface="Times New Roman"/>
              </a:rPr>
              <a:t>(1) Map validation - </a:t>
            </a:r>
            <a:r>
              <a:rPr lang="en-US" sz="1600" err="1">
                <a:solidFill>
                  <a:schemeClr val="bg1"/>
                </a:solidFill>
                <a:latin typeface="Times New Roman"/>
                <a:cs typeface="Times New Roman"/>
              </a:rPr>
              <a:t>validateMapIsAConnectedGraphOfCountries</a:t>
            </a:r>
            <a:r>
              <a:rPr lang="en-US" sz="1400" dirty="0">
                <a:solidFill>
                  <a:schemeClr val="bg1"/>
                </a:solidFill>
                <a:latin typeface="Times New Roman"/>
                <a:cs typeface="Times New Roman"/>
              </a:rPr>
              <a:t>()</a:t>
            </a:r>
            <a:endParaRPr lang="en-US" sz="1400">
              <a:solidFill>
                <a:schemeClr val="bg1"/>
              </a:solidFill>
              <a:latin typeface="Times New Roman"/>
              <a:cs typeface="Times New Roman" panose="02020603050405020304" pitchFamily="18" charset="0"/>
            </a:endParaRPr>
          </a:p>
          <a:p>
            <a:r>
              <a:rPr lang="en-US" sz="3200" dirty="0">
                <a:solidFill>
                  <a:schemeClr val="bg1"/>
                </a:solidFill>
                <a:latin typeface="Times New Roman"/>
                <a:cs typeface="Times New Roman"/>
              </a:rPr>
              <a:t>(2) Continent validation - </a:t>
            </a:r>
            <a:r>
              <a:rPr lang="en-US" sz="1600" err="1">
                <a:solidFill>
                  <a:schemeClr val="bg1"/>
                </a:solidFill>
                <a:latin typeface="Times New Roman"/>
                <a:cs typeface="Times New Roman"/>
              </a:rPr>
              <a:t>validateContinentSubgraphConnectivity</a:t>
            </a:r>
            <a:r>
              <a:rPr lang="en-US" sz="1600" dirty="0">
                <a:solidFill>
                  <a:schemeClr val="bg1"/>
                </a:solidFill>
                <a:latin typeface="Times New Roman"/>
                <a:cs typeface="Times New Roman"/>
              </a:rPr>
              <a:t>()</a:t>
            </a:r>
            <a:endParaRPr lang="en-US" sz="1600">
              <a:solidFill>
                <a:schemeClr val="bg1"/>
              </a:solidFill>
              <a:latin typeface="Times New Roman"/>
              <a:cs typeface="Times New Roman"/>
            </a:endParaRPr>
          </a:p>
          <a:p>
            <a:r>
              <a:rPr lang="en-US" sz="3200" dirty="0">
                <a:solidFill>
                  <a:schemeClr val="bg1"/>
                </a:solidFill>
                <a:latin typeface="Times New Roman"/>
                <a:cs typeface="Times New Roman"/>
              </a:rPr>
              <a:t>(3) Calculation of number of reinforcement armies. </a:t>
            </a:r>
          </a:p>
          <a:p>
            <a:r>
              <a:rPr lang="en-US" sz="1600" dirty="0">
                <a:solidFill>
                  <a:schemeClr val="bg1"/>
                </a:solidFill>
                <a:latin typeface="Times New Roman"/>
                <a:cs typeface="Times New Roman"/>
              </a:rPr>
              <a:t> - </a:t>
            </a:r>
            <a:r>
              <a:rPr lang="en-US" sz="1600" err="1">
                <a:solidFill>
                  <a:schemeClr val="bg1"/>
                </a:solidFill>
                <a:latin typeface="Times New Roman"/>
                <a:cs typeface="Times New Roman"/>
              </a:rPr>
              <a:t>getNoOfArmies</a:t>
            </a:r>
            <a:r>
              <a:rPr lang="en-US" sz="1600" dirty="0">
                <a:solidFill>
                  <a:schemeClr val="bg1"/>
                </a:solidFill>
                <a:latin typeface="Times New Roman"/>
                <a:cs typeface="Times New Roman"/>
              </a:rPr>
              <a:t>()</a:t>
            </a:r>
            <a:endParaRPr lang="en-US" sz="1600">
              <a:solidFill>
                <a:schemeClr val="bg1"/>
              </a:solidFill>
              <a:latin typeface="Times New Roman"/>
              <a:cs typeface="Times New Roman"/>
            </a:endParaRPr>
          </a:p>
          <a:p>
            <a:r>
              <a:rPr lang="en-US" sz="3200" dirty="0">
                <a:solidFill>
                  <a:schemeClr val="bg1"/>
                </a:solidFill>
                <a:latin typeface="Times New Roman"/>
                <a:cs typeface="Times New Roman"/>
              </a:rPr>
              <a:t>(4) Player cannot deploy more armies that there is 	  in their reinforcement pool.  - </a:t>
            </a:r>
            <a:r>
              <a:rPr lang="en-US" sz="1600" err="1">
                <a:solidFill>
                  <a:srgbClr val="202124"/>
                </a:solidFill>
                <a:latin typeface="Times New Roman"/>
                <a:ea typeface="+mn-lt"/>
                <a:cs typeface="+mn-lt"/>
              </a:rPr>
              <a:t>validateInvalidDeployOrder</a:t>
            </a:r>
            <a:r>
              <a:rPr lang="en-US" sz="1600" dirty="0">
                <a:solidFill>
                  <a:srgbClr val="202124"/>
                </a:solidFill>
                <a:latin typeface="Times New Roman"/>
                <a:ea typeface="+mn-lt"/>
                <a:cs typeface="+mn-lt"/>
              </a:rPr>
              <a:t>()</a:t>
            </a:r>
            <a:endParaRPr lang="en-IN" sz="1600">
              <a:solidFill>
                <a:schemeClr val="bg1"/>
              </a:solidFill>
              <a:latin typeface="Times New Roman"/>
              <a:cs typeface="Times New Roman" panose="02020603050405020304" pitchFamily="18" charset="0"/>
            </a:endParaRPr>
          </a:p>
          <a:p>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330E7C2-70F9-C357-17A3-434883D45814}"/>
              </a:ext>
            </a:extLst>
          </p:cNvPr>
          <p:cNvSpPr txBox="1">
            <a:spLocks/>
          </p:cNvSpPr>
          <p:nvPr/>
        </p:nvSpPr>
        <p:spPr>
          <a:xfrm>
            <a:off x="4500343" y="-487603"/>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TEST CASES</a:t>
            </a:r>
            <a:endParaRPr lang="en-IN" u="sng" dirty="0">
              <a:solidFill>
                <a:schemeClr val="accent1">
                  <a:lumMod val="75000"/>
                </a:schemeClr>
              </a:solidFill>
            </a:endParaRPr>
          </a:p>
        </p:txBody>
      </p:sp>
    </p:spTree>
    <p:extLst>
      <p:ext uri="{BB962C8B-B14F-4D97-AF65-F5344CB8AC3E}">
        <p14:creationId xmlns:p14="http://schemas.microsoft.com/office/powerpoint/2010/main" val="380634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5DD7C-B402-D398-6D56-F1B589C5C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14B7A0-D769-037D-334E-0EB95E6F257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1014C93-D65A-55FC-7DC7-357154D37A5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9708025-6E4A-7A67-53FD-6410DEF06979}"/>
              </a:ext>
            </a:extLst>
          </p:cNvPr>
          <p:cNvPicPr>
            <a:picLocks noChangeAspect="1"/>
          </p:cNvPicPr>
          <p:nvPr/>
        </p:nvPicPr>
        <p:blipFill>
          <a:blip r:embed="rId2"/>
          <a:stretch>
            <a:fillRect/>
          </a:stretch>
        </p:blipFill>
        <p:spPr>
          <a:xfrm>
            <a:off x="-1" y="0"/>
            <a:ext cx="12192001" cy="6852980"/>
          </a:xfrm>
          <a:prstGeom prst="rect">
            <a:avLst/>
          </a:prstGeom>
        </p:spPr>
      </p:pic>
      <p:pic>
        <p:nvPicPr>
          <p:cNvPr id="7" name="Picture 6">
            <a:extLst>
              <a:ext uri="{FF2B5EF4-FFF2-40B4-BE49-F238E27FC236}">
                <a16:creationId xmlns:a16="http://schemas.microsoft.com/office/drawing/2014/main" id="{41AEC9B5-C28C-FDC6-1138-822D7A3E8479}"/>
              </a:ext>
            </a:extLst>
          </p:cNvPr>
          <p:cNvPicPr>
            <a:picLocks noChangeAspect="1"/>
          </p:cNvPicPr>
          <p:nvPr/>
        </p:nvPicPr>
        <p:blipFill>
          <a:blip r:embed="rId3"/>
          <a:stretch>
            <a:fillRect/>
          </a:stretch>
        </p:blipFill>
        <p:spPr>
          <a:xfrm>
            <a:off x="0" y="-5020"/>
            <a:ext cx="6733309" cy="6852980"/>
          </a:xfrm>
          <a:prstGeom prst="rect">
            <a:avLst/>
          </a:prstGeom>
        </p:spPr>
      </p:pic>
      <p:pic>
        <p:nvPicPr>
          <p:cNvPr id="9" name="Picture 8">
            <a:extLst>
              <a:ext uri="{FF2B5EF4-FFF2-40B4-BE49-F238E27FC236}">
                <a16:creationId xmlns:a16="http://schemas.microsoft.com/office/drawing/2014/main" id="{3756FF96-CF8B-0D20-3BAE-AFA760DD53B5}"/>
              </a:ext>
            </a:extLst>
          </p:cNvPr>
          <p:cNvPicPr>
            <a:picLocks noChangeAspect="1"/>
          </p:cNvPicPr>
          <p:nvPr/>
        </p:nvPicPr>
        <p:blipFill rotWithShape="1">
          <a:blip r:embed="rId4"/>
          <a:srcRect t="1361"/>
          <a:stretch/>
        </p:blipFill>
        <p:spPr>
          <a:xfrm>
            <a:off x="6730648" y="0"/>
            <a:ext cx="5464013" cy="6858000"/>
          </a:xfrm>
          <a:prstGeom prst="rect">
            <a:avLst/>
          </a:prstGeom>
        </p:spPr>
      </p:pic>
      <p:sp>
        <p:nvSpPr>
          <p:cNvPr id="10" name="TextBox 9">
            <a:extLst>
              <a:ext uri="{FF2B5EF4-FFF2-40B4-BE49-F238E27FC236}">
                <a16:creationId xmlns:a16="http://schemas.microsoft.com/office/drawing/2014/main" id="{7B29F018-51A0-13D3-8F85-0044E80C8C4B}"/>
              </a:ext>
            </a:extLst>
          </p:cNvPr>
          <p:cNvSpPr txBox="1"/>
          <p:nvPr/>
        </p:nvSpPr>
        <p:spPr>
          <a:xfrm>
            <a:off x="489193" y="2311053"/>
            <a:ext cx="5464013" cy="1877437"/>
          </a:xfrm>
          <a:prstGeom prst="rect">
            <a:avLst/>
          </a:prstGeom>
          <a:noFill/>
          <a:ln>
            <a:solidFill>
              <a:schemeClr val="accent1"/>
            </a:solidFill>
          </a:ln>
        </p:spPr>
        <p:txBody>
          <a:bodyPr wrap="square" rtlCol="0">
            <a:spAutoFit/>
          </a:bodyPr>
          <a:lstStyle/>
          <a:p>
            <a:pPr algn="ctr"/>
            <a:endParaRPr lang="en-US" sz="4000" dirty="0">
              <a:solidFill>
                <a:srgbClr val="B99E4A"/>
              </a:solidFill>
              <a:latin typeface="Times New Roman" panose="02020603050405020304" pitchFamily="18" charset="0"/>
              <a:cs typeface="Times New Roman" panose="02020603050405020304" pitchFamily="18" charset="0"/>
            </a:endParaRPr>
          </a:p>
          <a:p>
            <a:pPr algn="ctr"/>
            <a:r>
              <a:rPr lang="en-US" sz="4000" dirty="0">
                <a:solidFill>
                  <a:srgbClr val="B99E4A"/>
                </a:solidFill>
                <a:latin typeface="Times New Roman" panose="02020603050405020304" pitchFamily="18" charset="0"/>
                <a:cs typeface="Times New Roman" panose="02020603050405020304" pitchFamily="18" charset="0"/>
              </a:rPr>
              <a:t>THANKYOU</a:t>
            </a:r>
            <a:endParaRPr lang="en-US" sz="2000" dirty="0">
              <a:solidFill>
                <a:srgbClr val="B99E4A"/>
              </a:solidFill>
              <a:latin typeface="Times New Roman" panose="02020603050405020304" pitchFamily="18"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8F76631D-FEE7-5B83-23C0-EF10F2C952BA}"/>
              </a:ext>
            </a:extLst>
          </p:cNvPr>
          <p:cNvPicPr>
            <a:picLocks noChangeAspect="1"/>
          </p:cNvPicPr>
          <p:nvPr/>
        </p:nvPicPr>
        <p:blipFill>
          <a:blip r:embed="rId5"/>
          <a:stretch>
            <a:fillRect/>
          </a:stretch>
        </p:blipFill>
        <p:spPr>
          <a:xfrm>
            <a:off x="6727987" y="10040"/>
            <a:ext cx="5464013" cy="6837920"/>
          </a:xfrm>
          <a:prstGeom prst="rect">
            <a:avLst/>
          </a:prstGeom>
        </p:spPr>
      </p:pic>
    </p:spTree>
    <p:extLst>
      <p:ext uri="{BB962C8B-B14F-4D97-AF65-F5344CB8AC3E}">
        <p14:creationId xmlns:p14="http://schemas.microsoft.com/office/powerpoint/2010/main" val="92256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0CD9-6080-F1CF-048A-B67C7B783194}"/>
              </a:ext>
            </a:extLst>
          </p:cNvPr>
          <p:cNvSpPr>
            <a:spLocks noGrp="1"/>
          </p:cNvSpPr>
          <p:nvPr>
            <p:ph type="title"/>
          </p:nvPr>
        </p:nvSpPr>
        <p:spPr>
          <a:xfrm>
            <a:off x="206230" y="217439"/>
            <a:ext cx="8534400" cy="1507067"/>
          </a:xfrm>
        </p:spPr>
        <p:txBody>
          <a:bodyPr>
            <a:normAutofit/>
          </a:body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Architectural Design </a:t>
            </a:r>
            <a:endParaRPr lang="en-IN" u="sng" dirty="0">
              <a:solidFill>
                <a:schemeClr val="accent1">
                  <a:lumMod val="75000"/>
                </a:schemeClr>
              </a:solidFill>
            </a:endParaRPr>
          </a:p>
        </p:txBody>
      </p:sp>
      <p:pic>
        <p:nvPicPr>
          <p:cNvPr id="6" name="Picture 5" descr="A diagram of a person's process">
            <a:extLst>
              <a:ext uri="{FF2B5EF4-FFF2-40B4-BE49-F238E27FC236}">
                <a16:creationId xmlns:a16="http://schemas.microsoft.com/office/drawing/2014/main" id="{38E77F8D-BB3F-F6F8-05E9-48AC948E709F}"/>
              </a:ext>
            </a:extLst>
          </p:cNvPr>
          <p:cNvPicPr>
            <a:picLocks noChangeAspect="1"/>
          </p:cNvPicPr>
          <p:nvPr/>
        </p:nvPicPr>
        <p:blipFill>
          <a:blip r:embed="rId2"/>
          <a:stretch>
            <a:fillRect/>
          </a:stretch>
        </p:blipFill>
        <p:spPr>
          <a:xfrm>
            <a:off x="6938011" y="970972"/>
            <a:ext cx="5032029" cy="5096268"/>
          </a:xfrm>
          <a:prstGeom prst="rect">
            <a:avLst/>
          </a:prstGeom>
        </p:spPr>
      </p:pic>
      <p:graphicFrame>
        <p:nvGraphicFramePr>
          <p:cNvPr id="8" name="TextBox 4">
            <a:extLst>
              <a:ext uri="{FF2B5EF4-FFF2-40B4-BE49-F238E27FC236}">
                <a16:creationId xmlns:a16="http://schemas.microsoft.com/office/drawing/2014/main" id="{3A7C15F4-1AB0-1640-ABA3-7A32D900BFED}"/>
              </a:ext>
            </a:extLst>
          </p:cNvPr>
          <p:cNvGraphicFramePr/>
          <p:nvPr>
            <p:extLst>
              <p:ext uri="{D42A27DB-BD31-4B8C-83A1-F6EECF244321}">
                <p14:modId xmlns:p14="http://schemas.microsoft.com/office/powerpoint/2010/main" val="2947401545"/>
              </p:ext>
            </p:extLst>
          </p:nvPr>
        </p:nvGraphicFramePr>
        <p:xfrm>
          <a:off x="221960" y="1828029"/>
          <a:ext cx="6109854"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94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0B5ADF-242E-6E49-A932-EB4E1A493DC9}"/>
              </a:ext>
            </a:extLst>
          </p:cNvPr>
          <p:cNvPicPr>
            <a:picLocks noGrp="1" noChangeAspect="1"/>
          </p:cNvPicPr>
          <p:nvPr>
            <p:ph idx="1"/>
          </p:nvPr>
        </p:nvPicPr>
        <p:blipFill>
          <a:blip r:embed="rId2"/>
          <a:stretch>
            <a:fillRect/>
          </a:stretch>
        </p:blipFill>
        <p:spPr>
          <a:xfrm>
            <a:off x="633845" y="1413164"/>
            <a:ext cx="11003030" cy="4634345"/>
          </a:xfrm>
          <a:prstGeom prst="rect">
            <a:avLst/>
          </a:prstGeom>
        </p:spPr>
      </p:pic>
      <p:sp>
        <p:nvSpPr>
          <p:cNvPr id="7" name="Title 1">
            <a:extLst>
              <a:ext uri="{FF2B5EF4-FFF2-40B4-BE49-F238E27FC236}">
                <a16:creationId xmlns:a16="http://schemas.microsoft.com/office/drawing/2014/main" id="{B7732EF3-DFB2-3AAF-7533-E1CB42C51D44}"/>
              </a:ext>
            </a:extLst>
          </p:cNvPr>
          <p:cNvSpPr>
            <a:spLocks noGrp="1"/>
          </p:cNvSpPr>
          <p:nvPr>
            <p:ph type="title"/>
          </p:nvPr>
        </p:nvSpPr>
        <p:spPr>
          <a:xfrm>
            <a:off x="4670177" y="-200229"/>
            <a:ext cx="8534400" cy="1507067"/>
          </a:xfrm>
        </p:spPr>
        <p:txBody>
          <a:bodyPr>
            <a:normAutofit/>
          </a:body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OUR DESIGN</a:t>
            </a:r>
            <a:endParaRPr lang="en-IN" u="sng" dirty="0">
              <a:solidFill>
                <a:schemeClr val="accent1">
                  <a:lumMod val="75000"/>
                </a:schemeClr>
              </a:solidFill>
            </a:endParaRPr>
          </a:p>
        </p:txBody>
      </p:sp>
    </p:spTree>
    <p:extLst>
      <p:ext uri="{BB962C8B-B14F-4D97-AF65-F5344CB8AC3E}">
        <p14:creationId xmlns:p14="http://schemas.microsoft.com/office/powerpoint/2010/main" val="19285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9B690FF-7700-C198-203C-41EEC1BE8193}"/>
              </a:ext>
            </a:extLst>
          </p:cNvPr>
          <p:cNvPicPr>
            <a:picLocks noChangeAspect="1"/>
          </p:cNvPicPr>
          <p:nvPr/>
        </p:nvPicPr>
        <p:blipFill>
          <a:blip r:embed="rId2"/>
          <a:stretch>
            <a:fillRect/>
          </a:stretch>
        </p:blipFill>
        <p:spPr>
          <a:xfrm>
            <a:off x="758536" y="1278082"/>
            <a:ext cx="10900064" cy="5256896"/>
          </a:xfrm>
          <a:prstGeom prst="rect">
            <a:avLst/>
          </a:prstGeom>
        </p:spPr>
      </p:pic>
      <p:sp>
        <p:nvSpPr>
          <p:cNvPr id="3" name="Title 1">
            <a:extLst>
              <a:ext uri="{FF2B5EF4-FFF2-40B4-BE49-F238E27FC236}">
                <a16:creationId xmlns:a16="http://schemas.microsoft.com/office/drawing/2014/main" id="{366E2EFC-E8A6-7ADB-D7C1-273500003043}"/>
              </a:ext>
            </a:extLst>
          </p:cNvPr>
          <p:cNvSpPr txBox="1">
            <a:spLocks/>
          </p:cNvSpPr>
          <p:nvPr/>
        </p:nvSpPr>
        <p:spPr>
          <a:xfrm>
            <a:off x="4102302" y="323022"/>
            <a:ext cx="8534400" cy="15070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Class diagram</a:t>
            </a:r>
            <a:endParaRPr lang="en-IN" u="sng" dirty="0">
              <a:solidFill>
                <a:schemeClr val="accent1">
                  <a:lumMod val="75000"/>
                </a:schemeClr>
              </a:solidFill>
            </a:endParaRPr>
          </a:p>
        </p:txBody>
      </p:sp>
    </p:spTree>
    <p:extLst>
      <p:ext uri="{BB962C8B-B14F-4D97-AF65-F5344CB8AC3E}">
        <p14:creationId xmlns:p14="http://schemas.microsoft.com/office/powerpoint/2010/main" val="293695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0F0D47-1FB7-AE15-B5C1-C239D083CCEB}"/>
              </a:ext>
            </a:extLst>
          </p:cNvPr>
          <p:cNvSpPr>
            <a:spLocks noGrp="1"/>
          </p:cNvSpPr>
          <p:nvPr>
            <p:ph type="body" idx="1"/>
          </p:nvPr>
        </p:nvSpPr>
        <p:spPr>
          <a:xfrm>
            <a:off x="1828800" y="1194954"/>
            <a:ext cx="8534400" cy="2940627"/>
          </a:xfrm>
        </p:spPr>
        <p:txBody>
          <a:bodyPr>
            <a:normAutofit/>
          </a:bodyPr>
          <a:lstStyle/>
          <a:p>
            <a:pPr algn="just"/>
            <a:r>
              <a:rPr lang="en-IN" sz="2800" dirty="0">
                <a:solidFill>
                  <a:schemeClr val="bg1"/>
                </a:solidFill>
                <a:latin typeface="Times New Roman" panose="02020603050405020304" pitchFamily="18" charset="0"/>
                <a:cs typeface="Times New Roman" panose="02020603050405020304" pitchFamily="18" charset="0"/>
              </a:rPr>
              <a:t>It is a document generator tool in Java programming language for generating standard documentation in HTML format. Declarations generates API documentation. It parses the ad documentation in a set of source file describing classes, methods, constructors, and fields. </a:t>
            </a:r>
            <a:endParaRPr lang="en-IN" sz="2800" dirty="0">
              <a:solidFill>
                <a:schemeClr val="bg1"/>
              </a:solidFill>
              <a:effectLst/>
              <a:latin typeface="Times New Roman" panose="02020603050405020304" pitchFamily="18" charset="0"/>
              <a:cs typeface="Times New Roman" panose="02020603050405020304" pitchFamily="18" charset="0"/>
            </a:endParaRPr>
          </a:p>
          <a:p>
            <a:pPr algn="just"/>
            <a:endParaRPr lang="en-IN" sz="2800" dirty="0"/>
          </a:p>
        </p:txBody>
      </p:sp>
      <p:sp>
        <p:nvSpPr>
          <p:cNvPr id="4" name="Title 1">
            <a:extLst>
              <a:ext uri="{FF2B5EF4-FFF2-40B4-BE49-F238E27FC236}">
                <a16:creationId xmlns:a16="http://schemas.microsoft.com/office/drawing/2014/main" id="{91B87490-D38C-00A3-51CE-6E6F3128129F}"/>
              </a:ext>
            </a:extLst>
          </p:cNvPr>
          <p:cNvSpPr txBox="1">
            <a:spLocks/>
          </p:cNvSpPr>
          <p:nvPr/>
        </p:nvSpPr>
        <p:spPr>
          <a:xfrm>
            <a:off x="4091911" y="250286"/>
            <a:ext cx="8534400" cy="1507067"/>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JAVADOCS</a:t>
            </a:r>
            <a:endParaRPr lang="en-IN" u="sng" dirty="0">
              <a:solidFill>
                <a:schemeClr val="accent1">
                  <a:lumMod val="75000"/>
                </a:schemeClr>
              </a:solidFill>
            </a:endParaRPr>
          </a:p>
        </p:txBody>
      </p:sp>
      <p:pic>
        <p:nvPicPr>
          <p:cNvPr id="6" name="Picture 5">
            <a:extLst>
              <a:ext uri="{FF2B5EF4-FFF2-40B4-BE49-F238E27FC236}">
                <a16:creationId xmlns:a16="http://schemas.microsoft.com/office/drawing/2014/main" id="{DA679C36-9ED4-EF3B-D67D-63852E1EB3DA}"/>
              </a:ext>
            </a:extLst>
          </p:cNvPr>
          <p:cNvPicPr>
            <a:picLocks noChangeAspect="1"/>
          </p:cNvPicPr>
          <p:nvPr/>
        </p:nvPicPr>
        <p:blipFill>
          <a:blip r:embed="rId3"/>
          <a:stretch>
            <a:fillRect/>
          </a:stretch>
        </p:blipFill>
        <p:spPr>
          <a:xfrm>
            <a:off x="1004936" y="3816566"/>
            <a:ext cx="4861981" cy="2568163"/>
          </a:xfrm>
          <a:prstGeom prst="rect">
            <a:avLst/>
          </a:prstGeom>
        </p:spPr>
      </p:pic>
      <p:pic>
        <p:nvPicPr>
          <p:cNvPr id="7" name="Content Placeholder 4">
            <a:extLst>
              <a:ext uri="{FF2B5EF4-FFF2-40B4-BE49-F238E27FC236}">
                <a16:creationId xmlns:a16="http://schemas.microsoft.com/office/drawing/2014/main" id="{E4391E68-3D7F-32A2-2B6A-4578BC89F485}"/>
              </a:ext>
            </a:extLst>
          </p:cNvPr>
          <p:cNvPicPr>
            <a:picLocks noChangeAspect="1"/>
          </p:cNvPicPr>
          <p:nvPr/>
        </p:nvPicPr>
        <p:blipFill>
          <a:blip r:embed="rId4"/>
          <a:stretch>
            <a:fillRect/>
          </a:stretch>
        </p:blipFill>
        <p:spPr>
          <a:xfrm>
            <a:off x="6504710" y="3816566"/>
            <a:ext cx="4861980" cy="2568163"/>
          </a:xfrm>
          <a:prstGeom prst="rect">
            <a:avLst/>
          </a:prstGeom>
        </p:spPr>
      </p:pic>
    </p:spTree>
    <p:extLst>
      <p:ext uri="{BB962C8B-B14F-4D97-AF65-F5344CB8AC3E}">
        <p14:creationId xmlns:p14="http://schemas.microsoft.com/office/powerpoint/2010/main" val="200885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B393DB-14E3-513A-C9DA-86FA7A008074}"/>
              </a:ext>
            </a:extLst>
          </p:cNvPr>
          <p:cNvSpPr>
            <a:spLocks noGrp="1"/>
          </p:cNvSpPr>
          <p:nvPr>
            <p:ph type="body" idx="1"/>
          </p:nvPr>
        </p:nvSpPr>
        <p:spPr>
          <a:xfrm>
            <a:off x="684213" y="1330036"/>
            <a:ext cx="9685914" cy="4664364"/>
          </a:xfrm>
        </p:spPr>
        <p:txBody>
          <a:bodyPr>
            <a:normAutofit lnSpcReduction="10000"/>
          </a:bodyPr>
          <a:lstStyle/>
          <a:p>
            <a:pPr marL="285750" indent="-285750">
              <a:buClr>
                <a:srgbClr val="D4B757"/>
              </a:buClr>
              <a:buFont typeface="Wingdings" pitchFamily="2" charset="2"/>
              <a:buChar char="q"/>
            </a:pPr>
            <a:r>
              <a:rPr lang="en-US" sz="2400" dirty="0">
                <a:solidFill>
                  <a:schemeClr val="bg1"/>
                </a:solidFill>
                <a:latin typeface="Times New Roman" panose="02020603050405020304" pitchFamily="18" charset="0"/>
                <a:cs typeface="Times New Roman" panose="02020603050405020304" pitchFamily="18" charset="0"/>
              </a:rPr>
              <a:t>Data Members, Member Functions &amp; Methods Parameter</a:t>
            </a:r>
          </a:p>
          <a:p>
            <a:pPr marL="742950" lvl="1" indent="-28575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All are in lower camelCase like </a:t>
            </a:r>
            <a:r>
              <a:rPr lang="en-IN" sz="2400" i="1" dirty="0">
                <a:solidFill>
                  <a:schemeClr val="bg1"/>
                </a:solidFill>
                <a:latin typeface="Times New Roman" panose="02020603050405020304" pitchFamily="18" charset="0"/>
                <a:cs typeface="Times New Roman" panose="02020603050405020304" pitchFamily="18" charset="0"/>
              </a:rPr>
              <a:t>int addCountryNeighbour (int p_neighbourID) </a:t>
            </a:r>
            <a:r>
              <a:rPr lang="en-IN" sz="2400" dirty="0">
                <a:solidFill>
                  <a:schemeClr val="bg1"/>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And data members like </a:t>
            </a:r>
            <a:r>
              <a:rPr lang="en-IN" sz="2400" i="1" dirty="0">
                <a:solidFill>
                  <a:schemeClr val="bg1"/>
                </a:solidFill>
                <a:latin typeface="Times New Roman" panose="02020603050405020304" pitchFamily="18" charset="0"/>
                <a:cs typeface="Times New Roman" panose="02020603050405020304" pitchFamily="18" charset="0"/>
              </a:rPr>
              <a:t>int d_countryName</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Clr>
                <a:srgbClr val="D4B757"/>
              </a:buClr>
              <a:buFont typeface="Wingdings" pitchFamily="2" charset="2"/>
              <a:buChar char="q"/>
            </a:pPr>
            <a:r>
              <a:rPr lang="en-US" sz="2400" dirty="0">
                <a:solidFill>
                  <a:schemeClr val="bg1"/>
                </a:solidFill>
                <a:latin typeface="Times New Roman" panose="02020603050405020304" pitchFamily="18" charset="0"/>
                <a:cs typeface="Times New Roman" panose="02020603050405020304" pitchFamily="18" charset="0"/>
              </a:rPr>
              <a:t>Classes</a:t>
            </a:r>
          </a:p>
          <a:p>
            <a:pPr marL="742950" lvl="1" indent="-285750">
              <a:buClr>
                <a:schemeClr val="bg1"/>
              </a:buCl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Class names are in upper CamelCase like </a:t>
            </a:r>
            <a:r>
              <a:rPr lang="en-IN" sz="2400" i="1" dirty="0">
                <a:solidFill>
                  <a:schemeClr val="bg1"/>
                </a:solidFill>
                <a:latin typeface="Times New Roman" panose="02020603050405020304" pitchFamily="18" charset="0"/>
                <a:cs typeface="Times New Roman" panose="02020603050405020304" pitchFamily="18" charset="0"/>
              </a:rPr>
              <a:t>MainGameEngine.java </a:t>
            </a:r>
            <a:endParaRPr lang="en-IN" sz="2400" dirty="0">
              <a:solidFill>
                <a:schemeClr val="bg1"/>
              </a:solidFill>
              <a:latin typeface="Times New Roman" panose="02020603050405020304" pitchFamily="18" charset="0"/>
              <a:cs typeface="Times New Roman" panose="02020603050405020304" pitchFamily="18" charset="0"/>
            </a:endParaRPr>
          </a:p>
          <a:p>
            <a:pPr marL="285750" indent="-285750">
              <a:buClr>
                <a:srgbClr val="D4B757"/>
              </a:buClr>
              <a:buFont typeface="Wingdings" pitchFamily="2" charset="2"/>
              <a:buChar char="q"/>
            </a:pPr>
            <a:r>
              <a:rPr lang="en-IN" sz="2400" dirty="0">
                <a:solidFill>
                  <a:schemeClr val="bg1"/>
                </a:solidFill>
                <a:latin typeface="Times New Roman" panose="02020603050405020304" pitchFamily="18" charset="0"/>
                <a:cs typeface="Times New Roman" panose="02020603050405020304" pitchFamily="18" charset="0"/>
              </a:rPr>
              <a:t>Local Variables</a:t>
            </a:r>
          </a:p>
          <a:p>
            <a:pPr marL="742950" lvl="1" indent="-285750">
              <a:buClr>
                <a:schemeClr val="bg1"/>
              </a:buClr>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They follow lower camelCase along with "I_." stating it is a local variable like</a:t>
            </a:r>
            <a:r>
              <a:rPr lang="en-IN" sz="2400" i="1" dirty="0">
                <a:solidFill>
                  <a:schemeClr val="bg1"/>
                </a:solidFill>
                <a:latin typeface="Times New Roman" panose="02020603050405020304" pitchFamily="18" charset="0"/>
                <a:cs typeface="Times New Roman" panose="02020603050405020304" pitchFamily="18" charset="0"/>
              </a:rPr>
              <a:t> </a:t>
            </a:r>
          </a:p>
          <a:p>
            <a:pPr lvl="1">
              <a:buClr>
                <a:schemeClr val="bg1"/>
              </a:buClr>
            </a:pPr>
            <a:r>
              <a:rPr lang="en-IN" sz="2400" i="1" dirty="0">
                <a:solidFill>
                  <a:schemeClr val="bg1"/>
                </a:solidFill>
                <a:latin typeface="Times New Roman" panose="02020603050405020304" pitchFamily="18" charset="0"/>
                <a:cs typeface="Times New Roman" panose="02020603050405020304" pitchFamily="18" charset="0"/>
              </a:rPr>
              <a:t>      boolean l_isPresent = true; </a:t>
            </a:r>
          </a:p>
          <a:p>
            <a:endParaRPr lang="en-IN" dirty="0">
              <a:solidFill>
                <a:schemeClr val="bg1"/>
              </a:solidFill>
            </a:endParaRPr>
          </a:p>
        </p:txBody>
      </p:sp>
      <p:sp>
        <p:nvSpPr>
          <p:cNvPr id="4" name="Title 1">
            <a:extLst>
              <a:ext uri="{FF2B5EF4-FFF2-40B4-BE49-F238E27FC236}">
                <a16:creationId xmlns:a16="http://schemas.microsoft.com/office/drawing/2014/main" id="{BF6D1521-28DE-AD2E-8B12-453B4A5CCBE9}"/>
              </a:ext>
            </a:extLst>
          </p:cNvPr>
          <p:cNvSpPr txBox="1">
            <a:spLocks/>
          </p:cNvSpPr>
          <p:nvPr/>
        </p:nvSpPr>
        <p:spPr>
          <a:xfrm>
            <a:off x="3657600" y="-522347"/>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NAMING COVENTION</a:t>
            </a:r>
            <a:endParaRPr lang="en-IN" u="sng" dirty="0">
              <a:solidFill>
                <a:schemeClr val="accent1">
                  <a:lumMod val="75000"/>
                </a:schemeClr>
              </a:solidFill>
            </a:endParaRPr>
          </a:p>
        </p:txBody>
      </p:sp>
    </p:spTree>
    <p:extLst>
      <p:ext uri="{BB962C8B-B14F-4D97-AF65-F5344CB8AC3E}">
        <p14:creationId xmlns:p14="http://schemas.microsoft.com/office/powerpoint/2010/main" val="242982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021517-1793-20B1-2F96-C9FB6DC78BB0}"/>
              </a:ext>
            </a:extLst>
          </p:cNvPr>
          <p:cNvSpPr txBox="1">
            <a:spLocks/>
          </p:cNvSpPr>
          <p:nvPr/>
        </p:nvSpPr>
        <p:spPr>
          <a:xfrm>
            <a:off x="2286000" y="-643467"/>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EXAMPLES OF NAMING COVENTION</a:t>
            </a:r>
            <a:endParaRPr lang="en-IN" u="sng" dirty="0">
              <a:solidFill>
                <a:schemeClr val="accent1">
                  <a:lumMod val="75000"/>
                </a:schemeClr>
              </a:solidFill>
            </a:endParaRPr>
          </a:p>
        </p:txBody>
      </p:sp>
      <p:pic>
        <p:nvPicPr>
          <p:cNvPr id="5" name="Picture 4">
            <a:extLst>
              <a:ext uri="{FF2B5EF4-FFF2-40B4-BE49-F238E27FC236}">
                <a16:creationId xmlns:a16="http://schemas.microsoft.com/office/drawing/2014/main" id="{2751CD25-2814-78D7-B482-9C188F3242BC}"/>
              </a:ext>
            </a:extLst>
          </p:cNvPr>
          <p:cNvPicPr>
            <a:picLocks noChangeAspect="1"/>
          </p:cNvPicPr>
          <p:nvPr/>
        </p:nvPicPr>
        <p:blipFill>
          <a:blip r:embed="rId2"/>
          <a:stretch>
            <a:fillRect/>
          </a:stretch>
        </p:blipFill>
        <p:spPr>
          <a:xfrm>
            <a:off x="676171" y="1447949"/>
            <a:ext cx="4384034" cy="4721088"/>
          </a:xfrm>
          <a:prstGeom prst="rect">
            <a:avLst/>
          </a:prstGeom>
        </p:spPr>
      </p:pic>
      <p:pic>
        <p:nvPicPr>
          <p:cNvPr id="6" name="Picture 5">
            <a:extLst>
              <a:ext uri="{FF2B5EF4-FFF2-40B4-BE49-F238E27FC236}">
                <a16:creationId xmlns:a16="http://schemas.microsoft.com/office/drawing/2014/main" id="{4AD88CE8-519F-3F85-BB12-3AC91C041DAE}"/>
              </a:ext>
            </a:extLst>
          </p:cNvPr>
          <p:cNvPicPr>
            <a:picLocks noChangeAspect="1"/>
          </p:cNvPicPr>
          <p:nvPr/>
        </p:nvPicPr>
        <p:blipFill>
          <a:blip r:embed="rId3"/>
          <a:stretch>
            <a:fillRect/>
          </a:stretch>
        </p:blipFill>
        <p:spPr>
          <a:xfrm>
            <a:off x="6448090" y="1447949"/>
            <a:ext cx="5067739" cy="1045869"/>
          </a:xfrm>
          <a:prstGeom prst="rect">
            <a:avLst/>
          </a:prstGeom>
        </p:spPr>
      </p:pic>
      <p:pic>
        <p:nvPicPr>
          <p:cNvPr id="7" name="Picture 6">
            <a:extLst>
              <a:ext uri="{FF2B5EF4-FFF2-40B4-BE49-F238E27FC236}">
                <a16:creationId xmlns:a16="http://schemas.microsoft.com/office/drawing/2014/main" id="{8EF617FB-064F-B236-2BC4-7F890D61749E}"/>
              </a:ext>
            </a:extLst>
          </p:cNvPr>
          <p:cNvPicPr>
            <a:picLocks noChangeAspect="1"/>
          </p:cNvPicPr>
          <p:nvPr/>
        </p:nvPicPr>
        <p:blipFill>
          <a:blip r:embed="rId4"/>
          <a:stretch>
            <a:fillRect/>
          </a:stretch>
        </p:blipFill>
        <p:spPr>
          <a:xfrm>
            <a:off x="6448090" y="2941277"/>
            <a:ext cx="5067739" cy="1287823"/>
          </a:xfrm>
          <a:prstGeom prst="rect">
            <a:avLst/>
          </a:prstGeom>
        </p:spPr>
      </p:pic>
      <p:pic>
        <p:nvPicPr>
          <p:cNvPr id="8" name="Content Placeholder 6">
            <a:extLst>
              <a:ext uri="{FF2B5EF4-FFF2-40B4-BE49-F238E27FC236}">
                <a16:creationId xmlns:a16="http://schemas.microsoft.com/office/drawing/2014/main" id="{831F0626-D5B3-246B-18F6-15C56DB5A45A}"/>
              </a:ext>
            </a:extLst>
          </p:cNvPr>
          <p:cNvPicPr>
            <a:picLocks noChangeAspect="1"/>
          </p:cNvPicPr>
          <p:nvPr/>
        </p:nvPicPr>
        <p:blipFill>
          <a:blip r:embed="rId5"/>
          <a:stretch>
            <a:fillRect/>
          </a:stretch>
        </p:blipFill>
        <p:spPr>
          <a:xfrm>
            <a:off x="6448090" y="4676559"/>
            <a:ext cx="5067739" cy="1492478"/>
          </a:xfrm>
          <a:prstGeom prst="rect">
            <a:avLst/>
          </a:prstGeom>
        </p:spPr>
      </p:pic>
    </p:spTree>
    <p:extLst>
      <p:ext uri="{BB962C8B-B14F-4D97-AF65-F5344CB8AC3E}">
        <p14:creationId xmlns:p14="http://schemas.microsoft.com/office/powerpoint/2010/main" val="75342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F24CBC-B813-78D8-B7F5-32D2359EEE44}"/>
              </a:ext>
            </a:extLst>
          </p:cNvPr>
          <p:cNvSpPr>
            <a:spLocks noGrp="1"/>
          </p:cNvSpPr>
          <p:nvPr>
            <p:ph type="body" idx="1"/>
          </p:nvPr>
        </p:nvSpPr>
        <p:spPr>
          <a:xfrm>
            <a:off x="923432" y="1336963"/>
            <a:ext cx="8534400" cy="4959928"/>
          </a:xfrm>
        </p:spPr>
        <p:txBody>
          <a:bodyPr>
            <a:normAutofit/>
          </a:bodyPr>
          <a:lstStyle/>
          <a:p>
            <a:pPr algn="just"/>
            <a:r>
              <a:rPr lang="en-US" sz="2000" b="0" i="0" dirty="0">
                <a:solidFill>
                  <a:schemeClr val="bg1"/>
                </a:solidFill>
                <a:effectLst/>
                <a:latin typeface="Times New Roman" panose="02020603050405020304" pitchFamily="18" charset="0"/>
                <a:cs typeface="Times New Roman" panose="02020603050405020304" pitchFamily="18" charset="0"/>
              </a:rPr>
              <a:t>JUnit 4 is a widely used testing framework for Java programming. </a:t>
            </a:r>
            <a:r>
              <a:rPr lang="en-US" sz="2000" b="0" i="0" dirty="0">
                <a:solidFill>
                  <a:schemeClr val="bg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It allows developers to write repeatable tests for their code, ensuring that the program logic works as expected</a:t>
            </a:r>
            <a:r>
              <a:rPr lang="en-US" sz="2000" b="0" i="0" dirty="0">
                <a:solidFill>
                  <a:schemeClr val="bg1"/>
                </a:solidFill>
                <a:effectLst/>
                <a:latin typeface="Times New Roman" panose="02020603050405020304" pitchFamily="18" charset="0"/>
                <a:cs typeface="Times New Roman" panose="02020603050405020304" pitchFamily="18" charset="0"/>
              </a:rPr>
              <a:t> .</a:t>
            </a:r>
          </a:p>
          <a:p>
            <a:pPr algn="just"/>
            <a:endParaRPr lang="en-US" sz="2000" b="0" i="0" dirty="0">
              <a:solidFill>
                <a:schemeClr val="bg1"/>
              </a:solidFill>
              <a:effectLst/>
              <a:latin typeface="Times New Roman" panose="02020603050405020304" pitchFamily="18" charset="0"/>
              <a:cs typeface="Times New Roman" panose="02020603050405020304" pitchFamily="18" charset="0"/>
            </a:endParaRPr>
          </a:p>
          <a:p>
            <a:r>
              <a:rPr lang="en-US" sz="2000" b="0" i="0" dirty="0">
                <a:solidFill>
                  <a:schemeClr val="bg1"/>
                </a:solidFill>
                <a:effectLst/>
                <a:latin typeface="Times New Roman" panose="02020603050405020304" pitchFamily="18" charset="0"/>
                <a:cs typeface="Times New Roman" panose="02020603050405020304" pitchFamily="18" charset="0"/>
              </a:rPr>
              <a:t>JUnit 4 is a popular testing framework for Java that offers several benefits:</a:t>
            </a:r>
          </a:p>
          <a:p>
            <a:pPr marL="457200" indent="-457200">
              <a:buFont typeface="Courier New" panose="02070309020205020404" pitchFamily="49" charset="0"/>
              <a:buChar char="o"/>
            </a:pPr>
            <a:r>
              <a:rPr lang="en-US" sz="2000" b="1" dirty="0">
                <a:solidFill>
                  <a:schemeClr val="bg1"/>
                </a:solidFill>
                <a:latin typeface="Times New Roman" panose="02020603050405020304" pitchFamily="18" charset="0"/>
                <a:cs typeface="Times New Roman" panose="02020603050405020304" pitchFamily="18" charset="0"/>
              </a:rPr>
              <a:t>Code Organization:</a:t>
            </a:r>
            <a:r>
              <a:rPr lang="en-US" sz="2000" dirty="0">
                <a:solidFill>
                  <a:schemeClr val="bg1"/>
                </a:solidFill>
                <a:latin typeface="Times New Roman" panose="02020603050405020304" pitchFamily="18" charset="0"/>
                <a:cs typeface="Times New Roman" panose="02020603050405020304" pitchFamily="18" charset="0"/>
              </a:rPr>
              <a:t> JUnit can help you keep your code organized and easy to read</a:t>
            </a:r>
            <a:r>
              <a:rPr lang="en-US" sz="2000" b="0" i="0" dirty="0">
                <a:solidFill>
                  <a:schemeClr val="bg1"/>
                </a:solidFill>
                <a:effectLst/>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r>
              <a:rPr lang="en-US" sz="2000" b="1" dirty="0">
                <a:solidFill>
                  <a:schemeClr val="bg1"/>
                </a:solidFill>
                <a:latin typeface="Times New Roman" panose="02020603050405020304" pitchFamily="18" charset="0"/>
                <a:cs typeface="Times New Roman" panose="02020603050405020304" pitchFamily="18" charset="0"/>
              </a:rPr>
              <a:t>Error Detection:</a:t>
            </a:r>
            <a:r>
              <a:rPr lang="en-US" sz="2000" dirty="0">
                <a:solidFill>
                  <a:schemeClr val="bg1"/>
                </a:solidFill>
                <a:latin typeface="Times New Roman" panose="02020603050405020304" pitchFamily="18" charset="0"/>
                <a:cs typeface="Times New Roman" panose="02020603050405020304" pitchFamily="18" charset="0"/>
              </a:rPr>
              <a:t> JUnit can help you detect and fix errors in your code</a:t>
            </a:r>
            <a:r>
              <a:rPr lang="en-US" sz="2000" b="0" i="0" dirty="0">
                <a:solidFill>
                  <a:schemeClr val="bg1"/>
                </a:solidFill>
                <a:effectLst/>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r>
              <a:rPr lang="en-US" sz="2000" b="1" dirty="0">
                <a:solidFill>
                  <a:schemeClr val="bg1"/>
                </a:solidFill>
                <a:latin typeface="Times New Roman" panose="02020603050405020304" pitchFamily="18" charset="0"/>
                <a:cs typeface="Times New Roman" panose="02020603050405020304" pitchFamily="18" charset="0"/>
              </a:rPr>
              <a:t>Quality Improvement:</a:t>
            </a:r>
            <a:r>
              <a:rPr lang="en-US" sz="2000" dirty="0">
                <a:solidFill>
                  <a:schemeClr val="bg1"/>
                </a:solidFill>
                <a:latin typeface="Times New Roman" panose="02020603050405020304" pitchFamily="18" charset="0"/>
                <a:cs typeface="Times New Roman" panose="02020603050405020304" pitchFamily="18" charset="0"/>
              </a:rPr>
              <a:t> JUnit can help you improve the quality of your software</a:t>
            </a:r>
            <a:r>
              <a:rPr lang="en-US" sz="2000" b="0" i="0" dirty="0">
                <a:solidFill>
                  <a:schemeClr val="bg1"/>
                </a:solidFill>
                <a:effectLst/>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r>
              <a:rPr lang="en-US" sz="2000" b="1" dirty="0">
                <a:solidFill>
                  <a:schemeClr val="bg1"/>
                </a:solidFill>
                <a:latin typeface="Times New Roman" panose="02020603050405020304" pitchFamily="18" charset="0"/>
                <a:cs typeface="Times New Roman" panose="02020603050405020304" pitchFamily="18" charset="0"/>
              </a:rPr>
              <a:t>Efficiency: </a:t>
            </a:r>
            <a:r>
              <a:rPr lang="en-US" sz="2000" dirty="0">
                <a:solidFill>
                  <a:schemeClr val="bg1"/>
                </a:solidFill>
                <a:latin typeface="Times New Roman" panose="02020603050405020304" pitchFamily="18" charset="0"/>
                <a:cs typeface="Times New Roman" panose="02020603050405020304" pitchFamily="18" charset="0"/>
              </a:rPr>
              <a:t>Junit can help you work more efficiently and improve your testing process.</a:t>
            </a:r>
            <a:endParaRPr lang="en-US" sz="2000" b="0" i="0" dirty="0">
              <a:solidFill>
                <a:schemeClr val="bg1"/>
              </a:solidFill>
              <a:effectLst/>
              <a:latin typeface="Times New Roman" panose="02020603050405020304" pitchFamily="18" charset="0"/>
              <a:cs typeface="Times New Roman" panose="02020603050405020304" pitchFamily="18" charset="0"/>
            </a:endParaRPr>
          </a:p>
          <a:p>
            <a:endParaRPr lang="en-IN" sz="2000" dirty="0"/>
          </a:p>
        </p:txBody>
      </p:sp>
      <p:sp>
        <p:nvSpPr>
          <p:cNvPr id="4" name="Title 1">
            <a:extLst>
              <a:ext uri="{FF2B5EF4-FFF2-40B4-BE49-F238E27FC236}">
                <a16:creationId xmlns:a16="http://schemas.microsoft.com/office/drawing/2014/main" id="{CC2B0751-53A8-6EEE-9590-EC1A82CA32DE}"/>
              </a:ext>
            </a:extLst>
          </p:cNvPr>
          <p:cNvSpPr txBox="1">
            <a:spLocks/>
          </p:cNvSpPr>
          <p:nvPr/>
        </p:nvSpPr>
        <p:spPr>
          <a:xfrm>
            <a:off x="4951412" y="-643467"/>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JuNIT 4</a:t>
            </a:r>
            <a:endParaRPr lang="en-IN" u="sng" dirty="0">
              <a:solidFill>
                <a:schemeClr val="accent1">
                  <a:lumMod val="75000"/>
                </a:schemeClr>
              </a:solidFill>
            </a:endParaRPr>
          </a:p>
        </p:txBody>
      </p:sp>
    </p:spTree>
    <p:extLst>
      <p:ext uri="{BB962C8B-B14F-4D97-AF65-F5344CB8AC3E}">
        <p14:creationId xmlns:p14="http://schemas.microsoft.com/office/powerpoint/2010/main" val="307757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93287D-E6D7-F468-CDDC-712241ACA9FC}"/>
              </a:ext>
            </a:extLst>
          </p:cNvPr>
          <p:cNvSpPr txBox="1">
            <a:spLocks/>
          </p:cNvSpPr>
          <p:nvPr/>
        </p:nvSpPr>
        <p:spPr>
          <a:xfrm>
            <a:off x="3032062" y="-643467"/>
            <a:ext cx="8534400" cy="1507067"/>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chemeClr val="accent1">
                    <a:lumMod val="75000"/>
                  </a:schemeClr>
                </a:solidFill>
                <a:latin typeface="Times New Roman" panose="02020603050405020304" pitchFamily="18" charset="0"/>
                <a:cs typeface="Times New Roman" panose="02020603050405020304" pitchFamily="18" charset="0"/>
              </a:rPr>
              <a:t>JuNIT TEST CASE EXAMPLES</a:t>
            </a:r>
            <a:endParaRPr lang="en-IN" u="sng" dirty="0">
              <a:solidFill>
                <a:schemeClr val="accent1">
                  <a:lumMod val="75000"/>
                </a:schemeClr>
              </a:solidFill>
            </a:endParaRPr>
          </a:p>
        </p:txBody>
      </p:sp>
      <p:pic>
        <p:nvPicPr>
          <p:cNvPr id="5" name="Picture 4">
            <a:extLst>
              <a:ext uri="{FF2B5EF4-FFF2-40B4-BE49-F238E27FC236}">
                <a16:creationId xmlns:a16="http://schemas.microsoft.com/office/drawing/2014/main" id="{29819D72-E1CB-AAAB-7A54-F2190832FBAE}"/>
              </a:ext>
            </a:extLst>
          </p:cNvPr>
          <p:cNvPicPr>
            <a:picLocks noChangeAspect="1"/>
          </p:cNvPicPr>
          <p:nvPr/>
        </p:nvPicPr>
        <p:blipFill>
          <a:blip r:embed="rId2"/>
          <a:stretch>
            <a:fillRect/>
          </a:stretch>
        </p:blipFill>
        <p:spPr>
          <a:xfrm>
            <a:off x="915253" y="1303265"/>
            <a:ext cx="10795301" cy="2582935"/>
          </a:xfrm>
          <a:prstGeom prst="rect">
            <a:avLst/>
          </a:prstGeom>
        </p:spPr>
      </p:pic>
      <p:pic>
        <p:nvPicPr>
          <p:cNvPr id="6" name="Picture 5">
            <a:extLst>
              <a:ext uri="{FF2B5EF4-FFF2-40B4-BE49-F238E27FC236}">
                <a16:creationId xmlns:a16="http://schemas.microsoft.com/office/drawing/2014/main" id="{B5342612-6F64-02AA-E855-E6905180932F}"/>
              </a:ext>
            </a:extLst>
          </p:cNvPr>
          <p:cNvPicPr>
            <a:picLocks noChangeAspect="1"/>
          </p:cNvPicPr>
          <p:nvPr/>
        </p:nvPicPr>
        <p:blipFill>
          <a:blip r:embed="rId3"/>
          <a:stretch>
            <a:fillRect/>
          </a:stretch>
        </p:blipFill>
        <p:spPr>
          <a:xfrm>
            <a:off x="915252" y="4008403"/>
            <a:ext cx="10795302" cy="2491788"/>
          </a:xfrm>
          <a:prstGeom prst="rect">
            <a:avLst/>
          </a:prstGeom>
        </p:spPr>
      </p:pic>
    </p:spTree>
    <p:extLst>
      <p:ext uri="{BB962C8B-B14F-4D97-AF65-F5344CB8AC3E}">
        <p14:creationId xmlns:p14="http://schemas.microsoft.com/office/powerpoint/2010/main" val="717245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75</TotalTime>
  <Words>419</Words>
  <Application>Microsoft Office PowerPoint</Application>
  <PresentationFormat>Widescreen</PresentationFormat>
  <Paragraphs>47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PowerPoint Presentation</vt:lpstr>
      <vt:lpstr>Architectural Design </vt:lpstr>
      <vt:lpstr>OUR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Pankaj Sharma</cp:lastModifiedBy>
  <cp:revision>34</cp:revision>
  <dcterms:created xsi:type="dcterms:W3CDTF">2024-02-17T22:06:26Z</dcterms:created>
  <dcterms:modified xsi:type="dcterms:W3CDTF">2024-02-18T02:37:36Z</dcterms:modified>
</cp:coreProperties>
</file>