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3" r:id="rId3"/>
    <p:sldId id="285" r:id="rId4"/>
    <p:sldId id="288" r:id="rId5"/>
    <p:sldId id="291" r:id="rId6"/>
    <p:sldId id="287" r:id="rId7"/>
    <p:sldId id="289" r:id="rId8"/>
    <p:sldId id="293" r:id="rId9"/>
    <p:sldId id="290" r:id="rId10"/>
    <p:sldId id="292" r:id="rId11"/>
    <p:sldId id="286" r:id="rId12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7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02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7/24/2024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pt.com/" TargetMode="External"/><Relationship Id="rId3" Type="http://schemas.openxmlformats.org/officeDocument/2006/relationships/hyperlink" Target="https://mathworld.wolfram.com/GammaFunction.html" TargetMode="External"/><Relationship Id="rId7" Type="http://schemas.openxmlformats.org/officeDocument/2006/relationships/hyperlink" Target="https://www.roma1.infn.it/~bonvini/math/Marco_Bonvini__Gamma_funct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Stirling%27s_approximation" TargetMode="External"/><Relationship Id="rId5" Type="http://schemas.openxmlformats.org/officeDocument/2006/relationships/hyperlink" Target="https://math.libretexts.org/Bookshelves/Analysis/Complex_Variables_with_Applications_(Orloff)/14%3A_Analytic_Continuation_and_the_Gamma_Function/14.02%3A_Definition_and_properties_of_the_Gamma_function" TargetMode="External"/><Relationship Id="rId4" Type="http://schemas.openxmlformats.org/officeDocument/2006/relationships/hyperlink" Target="https://en.wikipedia.org/wiki/Gamma_function" TargetMode="External"/><Relationship Id="rId9" Type="http://schemas.openxmlformats.org/officeDocument/2006/relationships/hyperlink" Target="https://www.javatpoint.com/javafx-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SM2512/soen6011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8" y="2092687"/>
            <a:ext cx="5545137" cy="2669813"/>
          </a:xfrm>
        </p:spPr>
        <p:txBody>
          <a:bodyPr anchorCtr="1"/>
          <a:lstStyle/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altLang="en-US" sz="4000" dirty="0">
                <a:latin typeface="Tahoma" pitchFamily="34" charset="0"/>
                <a:cs typeface="Tahoma" pitchFamily="34" charset="0"/>
              </a:rPr>
              <a:t>PROJECT ETERNITY</a:t>
            </a:r>
          </a:p>
          <a:p>
            <a:pPr marL="0" indent="0" algn="ctr">
              <a:buFontTx/>
              <a:buNone/>
            </a:pPr>
            <a:r>
              <a:rPr lang="en-US" altLang="en-US" sz="2800" dirty="0">
                <a:latin typeface="Tahoma" pitchFamily="34" charset="0"/>
                <a:cs typeface="Tahoma" pitchFamily="34" charset="0"/>
              </a:rPr>
              <a:t>DELIVERABLE - 2</a:t>
            </a:r>
          </a:p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JAIWANT SINGH MAHUN</a:t>
            </a:r>
          </a:p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40270569</a:t>
            </a:r>
          </a:p>
          <a:p>
            <a:pPr marL="0" indent="0" algn="ctr"/>
            <a:endParaRPr lang="en-US" alt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2798432" y="5641975"/>
            <a:ext cx="3491904" cy="30777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Wednesday, July 24, 2024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SOEN-6011 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581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3"/>
              </a:rPr>
              <a:t>[1] https://mathworld.wolfram.com/GammaFunction.html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4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4"/>
              </a:rPr>
              <a:t>[2] https://en.wikipedia.org/wiki/Gamma_function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5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5"/>
              </a:rPr>
              <a:t>[3]https://math.libretexts.org/Bookshelves/Analysis/Complex_Variables_with_Applications_(Orloff)/14%3A_Analytic_Continuation_and_the_Gamma_Function/14.02%3A_Definition_and_properties_of_the_Gamma_function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6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6"/>
              </a:rPr>
              <a:t>[4]https://en.wikipedia.org/wiki/Stirling%27s_approximation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7"/>
              </a:rPr>
              <a:t>[5]https://www.roma1.infn.it/~bonvini/math/Marco_Bonvini__Gamma_function.pdf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8"/>
              </a:rPr>
              <a:t>[6]https://chatgpt.com/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9"/>
              </a:rPr>
              <a:t>[7]https://www.javatpoint.com/javafx-tutorial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r>
              <a:rPr lang="en-US" sz="1200" dirty="0"/>
              <a:t>PG 9.</a:t>
            </a:r>
            <a:endParaRPr lang="en-US" altLang="en-US" sz="12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REFERENCES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40501" y="920792"/>
            <a:ext cx="8662987" cy="70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4000" dirty="0">
                <a:latin typeface="+mj-lt"/>
              </a:rPr>
              <a:t>F4 (Gamma Function) : </a:t>
            </a:r>
            <a:r>
              <a:rPr lang="el-GR" sz="4000" dirty="0">
                <a:latin typeface="+mj-lt"/>
              </a:rPr>
              <a:t>Γ(</a:t>
            </a:r>
            <a:r>
              <a:rPr lang="en-CA" sz="4000" dirty="0">
                <a:latin typeface="+mj-lt"/>
              </a:rPr>
              <a:t>x) </a:t>
            </a:r>
            <a:endParaRPr lang="en-US" altLang="en-US" sz="4000" dirty="0">
              <a:solidFill>
                <a:srgbClr val="1C1C1C"/>
              </a:solidFill>
              <a:latin typeface="+mj-lt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Transcendental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AFBC7-C0F8-D8D5-D54C-28423B363EC6}"/>
              </a:ext>
            </a:extLst>
          </p:cNvPr>
          <p:cNvSpPr txBox="1"/>
          <p:nvPr/>
        </p:nvSpPr>
        <p:spPr>
          <a:xfrm>
            <a:off x="779383" y="1751986"/>
            <a:ext cx="758522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DEFINITION</a:t>
            </a:r>
          </a:p>
          <a:p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A gamma function, represented by </a:t>
            </a:r>
            <a:r>
              <a:rPr lang="el-GR" sz="1600" dirty="0">
                <a:latin typeface="+mj-lt"/>
              </a:rPr>
              <a:t>Γ(</a:t>
            </a:r>
            <a:r>
              <a:rPr lang="en-CA" sz="1600" dirty="0">
                <a:latin typeface="+mj-lt"/>
              </a:rPr>
              <a:t>x) , </a:t>
            </a:r>
            <a:r>
              <a:rPr lang="en-US" sz="1600" dirty="0">
                <a:latin typeface="+mj-lt"/>
              </a:rPr>
              <a:t>is an extension of factorial function to non integers and complex numbers. It can be represented in 2 ways :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For positive integers, it can be represented as :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	                    </a:t>
            </a:r>
            <a:r>
              <a:rPr lang="el-GR" sz="1600" dirty="0">
                <a:latin typeface="+mj-lt"/>
              </a:rPr>
              <a:t>Γ(</a:t>
            </a:r>
            <a:r>
              <a:rPr lang="en-CA" sz="1600" dirty="0">
                <a:latin typeface="+mj-lt"/>
              </a:rPr>
              <a:t>z) = (z-1)!  for  z ∈ Z+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For any real number &gt; 0, gamma function can be represented as: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				 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where, z is a complex number and real part is strictly positive (Re(z)&gt;0)</a:t>
            </a:r>
          </a:p>
          <a:p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PG 2.</a:t>
            </a:r>
            <a:r>
              <a:rPr lang="en-CA" sz="2800" b="1" dirty="0">
                <a:latin typeface="+mj-lt"/>
              </a:rPr>
              <a:t>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0ED7F-DAD2-6BB5-838C-70428CDF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50" y="4490564"/>
            <a:ext cx="2227210" cy="67156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0C72B-BC37-17E5-3359-C187E7F22FF7}"/>
              </a:ext>
            </a:extLst>
          </p:cNvPr>
          <p:cNvSpPr txBox="1"/>
          <p:nvPr/>
        </p:nvSpPr>
        <p:spPr>
          <a:xfrm>
            <a:off x="555390" y="441856"/>
            <a:ext cx="80332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Domain</a:t>
            </a:r>
            <a:r>
              <a:rPr lang="en-US" dirty="0">
                <a:latin typeface="+mj-lt"/>
              </a:rPr>
              <a:t> </a:t>
            </a: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+mj-lt"/>
              </a:rPr>
              <a:t>Γ(</a:t>
            </a:r>
            <a:r>
              <a:rPr lang="en-CA" sz="1600" dirty="0">
                <a:latin typeface="+mj-lt"/>
              </a:rPr>
              <a:t>z) is defined for all complex number z where, z is not a non-positive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2800" dirty="0">
                <a:latin typeface="+mj-lt"/>
              </a:rPr>
              <a:t>Co-Domain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+mj-lt"/>
              </a:rPr>
              <a:t>Γ(</a:t>
            </a:r>
            <a:r>
              <a:rPr lang="en-CA" sz="1600" dirty="0">
                <a:latin typeface="+mj-lt"/>
              </a:rPr>
              <a:t>z) function can produce all complex numbers except non-positive integers, where function is non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2800" dirty="0">
                <a:latin typeface="+mj-lt"/>
              </a:rPr>
              <a:t>Plot Representation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1200" dirty="0">
                <a:latin typeface="+mj-lt"/>
              </a:rPr>
              <a:t>PG 3.</a:t>
            </a:r>
          </a:p>
          <a:p>
            <a:endParaRPr lang="en-CA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56C0A-AE5B-817A-C2D3-9B30F022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26" y="3979042"/>
            <a:ext cx="3455754" cy="2022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8CAE0-2789-7091-99D7-52ABB5B83B10}"/>
              </a:ext>
            </a:extLst>
          </p:cNvPr>
          <p:cNvSpPr txBox="1"/>
          <p:nvPr/>
        </p:nvSpPr>
        <p:spPr>
          <a:xfrm>
            <a:off x="3430533" y="6020314"/>
            <a:ext cx="2773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latin typeface="+mj-lt"/>
              </a:rPr>
              <a:t>[1] Plot of Gamma function</a:t>
            </a:r>
          </a:p>
        </p:txBody>
      </p:sp>
    </p:spTree>
    <p:extLst>
      <p:ext uri="{BB962C8B-B14F-4D97-AF65-F5344CB8AC3E}">
        <p14:creationId xmlns:p14="http://schemas.microsoft.com/office/powerpoint/2010/main" val="2099050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DC539-2365-E50D-D134-E739C59B7FB1}"/>
              </a:ext>
            </a:extLst>
          </p:cNvPr>
          <p:cNvSpPr txBox="1"/>
          <p:nvPr/>
        </p:nvSpPr>
        <p:spPr>
          <a:xfrm>
            <a:off x="644376" y="490952"/>
            <a:ext cx="799026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ASSUMPTIONS</a:t>
            </a:r>
            <a:endParaRPr lang="en-US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Assumes that computational libraries/ </a:t>
            </a:r>
            <a:r>
              <a:rPr lang="en-CA" sz="1600" b="1" dirty="0">
                <a:latin typeface="+mj-lt"/>
              </a:rPr>
              <a:t>programming languages will be able to support very large values</a:t>
            </a:r>
            <a:r>
              <a:rPr lang="en-CA" sz="1600" dirty="0">
                <a:latin typeface="+mj-lt"/>
              </a:rPr>
              <a:t> along with high precision. </a:t>
            </a:r>
          </a:p>
          <a:p>
            <a:r>
              <a:rPr lang="en-CA" sz="1600" dirty="0">
                <a:latin typeface="+mj-lt"/>
              </a:rPr>
              <a:t>    </a:t>
            </a:r>
            <a:r>
              <a:rPr lang="en-CA" sz="1600" dirty="0" err="1">
                <a:latin typeface="+mj-lt"/>
              </a:rPr>
              <a:t>Eg</a:t>
            </a:r>
            <a:r>
              <a:rPr lang="en-CA" sz="1600" dirty="0">
                <a:latin typeface="+mj-lt"/>
              </a:rPr>
              <a:t> : </a:t>
            </a:r>
            <a:r>
              <a:rPr lang="en-CA" sz="1600" dirty="0" err="1">
                <a:latin typeface="+mj-lt"/>
              </a:rPr>
              <a:t>BigDecimal</a:t>
            </a:r>
            <a:r>
              <a:rPr lang="en-CA" sz="1600" dirty="0">
                <a:latin typeface="+mj-lt"/>
              </a:rPr>
              <a:t> in Java.</a:t>
            </a:r>
          </a:p>
          <a:p>
            <a:endParaRPr lang="en-CA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Assume that </a:t>
            </a:r>
            <a:r>
              <a:rPr lang="en-CA" sz="1600" b="1" dirty="0">
                <a:latin typeface="+mj-lt"/>
              </a:rPr>
              <a:t>application is using Java swing for GUI.</a:t>
            </a:r>
          </a:p>
          <a:p>
            <a:endParaRPr lang="en-CA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Assumes</a:t>
            </a:r>
            <a:r>
              <a:rPr lang="en-CA" sz="1600" b="1" dirty="0">
                <a:latin typeface="+mj-lt"/>
              </a:rPr>
              <a:t> application</a:t>
            </a:r>
            <a:r>
              <a:rPr lang="en-CA" sz="1600" dirty="0">
                <a:latin typeface="+mj-lt"/>
              </a:rPr>
              <a:t> is </a:t>
            </a:r>
            <a:r>
              <a:rPr lang="en-CA" sz="1600" b="1" dirty="0">
                <a:latin typeface="+mj-lt"/>
              </a:rPr>
              <a:t>runnable on any system with JAVA</a:t>
            </a:r>
            <a:r>
              <a:rPr lang="en-CA" sz="1600" dirty="0">
                <a:latin typeface="+mj-lt"/>
              </a:rPr>
              <a:t>.</a:t>
            </a:r>
          </a:p>
          <a:p>
            <a:r>
              <a:rPr lang="en-CA" sz="1600" dirty="0">
                <a:latin typeface="+mj-lt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For practical computations, certain </a:t>
            </a:r>
            <a:r>
              <a:rPr lang="en-CA" sz="1600" b="1" dirty="0">
                <a:latin typeface="+mj-lt"/>
              </a:rPr>
              <a:t>approximations or rounding offs</a:t>
            </a:r>
            <a:r>
              <a:rPr lang="en-CA" sz="1600" dirty="0">
                <a:latin typeface="+mj-lt"/>
              </a:rPr>
              <a:t> can be made for </a:t>
            </a:r>
            <a:r>
              <a:rPr lang="en-CA" sz="1600" dirty="0" err="1">
                <a:latin typeface="+mj-lt"/>
              </a:rPr>
              <a:t>tradeoffs</a:t>
            </a:r>
            <a:r>
              <a:rPr lang="en-CA" sz="1600" dirty="0">
                <a:latin typeface="+mj-lt"/>
              </a:rPr>
              <a:t> between computation speed and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Gamma function is </a:t>
            </a:r>
            <a:r>
              <a:rPr lang="en-CA" sz="1600" b="1" dirty="0">
                <a:latin typeface="+mj-lt"/>
              </a:rPr>
              <a:t>continuous and differentiable for positive real numbers</a:t>
            </a:r>
            <a:r>
              <a:rPr lang="en-CA" sz="16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+mj-lt"/>
            </a:endParaRPr>
          </a:p>
          <a:p>
            <a:endParaRPr lang="en-CA" sz="18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sz="18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1200" dirty="0">
                <a:latin typeface="+mj-lt"/>
              </a:rPr>
              <a:t>PG 4.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137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F7E5F-95E5-5FA7-BC72-F97E06371D87}"/>
              </a:ext>
            </a:extLst>
          </p:cNvPr>
          <p:cNvSpPr txBox="1"/>
          <p:nvPr/>
        </p:nvSpPr>
        <p:spPr>
          <a:xfrm>
            <a:off x="362077" y="135012"/>
            <a:ext cx="804549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+mj-lt"/>
              </a:rPr>
              <a:t>REQUIREMENTS</a:t>
            </a:r>
          </a:p>
          <a:p>
            <a:endParaRPr lang="en-US" sz="2800" dirty="0"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+mj-lt"/>
              </a:rPr>
              <a:t>FUNCTIONAL REQUIREMENTS :</a:t>
            </a:r>
          </a:p>
          <a:p>
            <a:endParaRPr lang="en-US" sz="26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GAMMA-REQ-001</a:t>
            </a:r>
          </a:p>
          <a:p>
            <a:pPr algn="just"/>
            <a:r>
              <a:rPr lang="en-CA" sz="1400" dirty="0">
                <a:latin typeface="+mj-lt"/>
              </a:rPr>
              <a:t>       Title : Function Equation</a:t>
            </a:r>
          </a:p>
          <a:p>
            <a:pPr algn="just"/>
            <a:r>
              <a:rPr lang="en-CA" sz="1400" dirty="0">
                <a:latin typeface="+mj-lt"/>
              </a:rPr>
              <a:t>       Description : 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must satisfy : 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 = (z-1)</a:t>
            </a:r>
            <a:r>
              <a:rPr lang="el-GR" sz="1400" dirty="0">
                <a:latin typeface="+mj-lt"/>
              </a:rPr>
              <a:t> Γ(</a:t>
            </a:r>
            <a:r>
              <a:rPr lang="en-CA" sz="1400" dirty="0">
                <a:latin typeface="+mj-lt"/>
              </a:rPr>
              <a:t>z-1)  for Re(z)&gt;0</a:t>
            </a:r>
          </a:p>
          <a:p>
            <a:pPr algn="just"/>
            <a:r>
              <a:rPr lang="en-CA" sz="1400" dirty="0">
                <a:latin typeface="+mj-lt"/>
              </a:rPr>
              <a:t>       Stakeholder Priority : High</a:t>
            </a:r>
          </a:p>
          <a:p>
            <a:pPr algn="just"/>
            <a:r>
              <a:rPr lang="en-CA" sz="1400" dirty="0">
                <a:latin typeface="+mj-lt"/>
              </a:rPr>
              <a:t>       Rationale : The equation is </a:t>
            </a:r>
            <a:r>
              <a:rPr lang="en-CA" sz="1400" b="1" dirty="0">
                <a:latin typeface="+mj-lt"/>
              </a:rPr>
              <a:t>recursive property of Gamma functions</a:t>
            </a:r>
          </a:p>
          <a:p>
            <a:pPr algn="just"/>
            <a:r>
              <a:rPr lang="en-CA" sz="1400" dirty="0">
                <a:latin typeface="+mj-lt"/>
              </a:rPr>
              <a:t>       Difficulty : Nominal</a:t>
            </a:r>
          </a:p>
          <a:p>
            <a:pPr algn="just"/>
            <a:r>
              <a:rPr lang="en-CA" sz="1400" dirty="0">
                <a:latin typeface="+mj-lt"/>
              </a:rPr>
              <a:t>       Type : Functional</a:t>
            </a:r>
          </a:p>
          <a:p>
            <a:pPr algn="just"/>
            <a:r>
              <a:rPr lang="en-CA" sz="1400" dirty="0">
                <a:latin typeface="+mj-lt"/>
              </a:rPr>
              <a:t>       Assumption : z is a positive real number.</a:t>
            </a: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GAMMA-REQ-002</a:t>
            </a:r>
          </a:p>
          <a:p>
            <a:pPr algn="just"/>
            <a:r>
              <a:rPr lang="en-CA" sz="1400" dirty="0">
                <a:latin typeface="+mj-lt"/>
              </a:rPr>
              <a:t>      Title : Function Equation for positive integers</a:t>
            </a:r>
          </a:p>
          <a:p>
            <a:pPr algn="just"/>
            <a:r>
              <a:rPr lang="en-CA" sz="1400" dirty="0">
                <a:latin typeface="+mj-lt"/>
              </a:rPr>
              <a:t>       Description : For any positive integer z,  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shall satisfy : 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 = (z-1)</a:t>
            </a:r>
            <a:r>
              <a:rPr lang="en-US" sz="1400" dirty="0">
                <a:latin typeface="+mj-lt"/>
              </a:rPr>
              <a:t>!</a:t>
            </a:r>
            <a:r>
              <a:rPr lang="en-CA" sz="1400" dirty="0">
                <a:latin typeface="+mj-lt"/>
              </a:rPr>
              <a:t> , z ∈ Z+</a:t>
            </a:r>
          </a:p>
          <a:p>
            <a:pPr algn="just"/>
            <a:r>
              <a:rPr lang="en-CA" sz="1400" dirty="0">
                <a:latin typeface="+mj-lt"/>
              </a:rPr>
              <a:t>       Stakeholder Priority : High</a:t>
            </a:r>
          </a:p>
          <a:p>
            <a:pPr algn="just"/>
            <a:r>
              <a:rPr lang="en-CA" sz="1400" dirty="0">
                <a:latin typeface="+mj-lt"/>
              </a:rPr>
              <a:t>       Rationale : Ensures function is </a:t>
            </a:r>
            <a:r>
              <a:rPr lang="en-CA" sz="1400" b="1" dirty="0">
                <a:latin typeface="+mj-lt"/>
              </a:rPr>
              <a:t>consistent for positive integers</a:t>
            </a:r>
            <a:r>
              <a:rPr lang="en-CA" sz="1400" dirty="0">
                <a:latin typeface="+mj-lt"/>
              </a:rPr>
              <a:t>.</a:t>
            </a:r>
          </a:p>
          <a:p>
            <a:pPr algn="just"/>
            <a:r>
              <a:rPr lang="en-CA" sz="1400" dirty="0">
                <a:latin typeface="+mj-lt"/>
              </a:rPr>
              <a:t>       Difficulty : Nominal</a:t>
            </a:r>
          </a:p>
          <a:p>
            <a:pPr algn="just"/>
            <a:r>
              <a:rPr lang="en-CA" sz="1400" dirty="0">
                <a:latin typeface="+mj-lt"/>
              </a:rPr>
              <a:t>       Type : Functional</a:t>
            </a:r>
          </a:p>
          <a:p>
            <a:pPr algn="just"/>
            <a:r>
              <a:rPr lang="en-CA" sz="1400" dirty="0">
                <a:latin typeface="+mj-lt"/>
              </a:rPr>
              <a:t>       Assumption : z is a positive integer.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PG 5.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809233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5E682-1FD1-6350-7329-067256E6C2F7}"/>
              </a:ext>
            </a:extLst>
          </p:cNvPr>
          <p:cNvSpPr txBox="1"/>
          <p:nvPr/>
        </p:nvSpPr>
        <p:spPr>
          <a:xfrm>
            <a:off x="512432" y="476343"/>
            <a:ext cx="82418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GAMMA-REQ-003</a:t>
            </a:r>
          </a:p>
          <a:p>
            <a:pPr algn="just"/>
            <a:r>
              <a:rPr lang="en-CA" sz="1200" dirty="0">
                <a:latin typeface="+mj-lt"/>
              </a:rPr>
              <a:t>       </a:t>
            </a:r>
            <a:r>
              <a:rPr lang="en-CA" sz="1400" dirty="0">
                <a:latin typeface="+mj-lt"/>
              </a:rPr>
              <a:t>Title : Euler Infinite Product</a:t>
            </a:r>
          </a:p>
          <a:p>
            <a:pPr algn="just">
              <a:lnSpc>
                <a:spcPct val="150000"/>
              </a:lnSpc>
            </a:pPr>
            <a:r>
              <a:rPr lang="en-CA" sz="1400" dirty="0">
                <a:latin typeface="+mj-lt"/>
              </a:rPr>
              <a:t>       Description : For any real number z except non positive integers, </a:t>
            </a:r>
          </a:p>
          <a:p>
            <a:pPr algn="just">
              <a:lnSpc>
                <a:spcPct val="150000"/>
              </a:lnSpc>
            </a:pPr>
            <a:r>
              <a:rPr lang="en-CA" sz="1400" dirty="0">
                <a:latin typeface="+mj-lt"/>
              </a:rPr>
              <a:t>		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satisfies : </a:t>
            </a:r>
          </a:p>
          <a:p>
            <a:pPr algn="just"/>
            <a:r>
              <a:rPr lang="en-CA" sz="1400" dirty="0">
                <a:latin typeface="+mj-lt"/>
              </a:rPr>
              <a:t>       Stakeholder Priority : Medium</a:t>
            </a:r>
          </a:p>
          <a:p>
            <a:pPr algn="just"/>
            <a:r>
              <a:rPr lang="en-CA" sz="1400" dirty="0">
                <a:latin typeface="+mj-lt"/>
              </a:rPr>
              <a:t>       Rationale : </a:t>
            </a:r>
            <a:r>
              <a:rPr lang="en-CA" sz="1400" b="1" dirty="0">
                <a:latin typeface="+mj-lt"/>
              </a:rPr>
              <a:t>Efficient estimate of complex number z </a:t>
            </a:r>
            <a:r>
              <a:rPr lang="en-CA" sz="1400" dirty="0">
                <a:latin typeface="+mj-lt"/>
              </a:rPr>
              <a:t>including </a:t>
            </a:r>
          </a:p>
          <a:p>
            <a:pPr algn="just"/>
            <a:r>
              <a:rPr lang="en-CA" sz="1400" dirty="0">
                <a:latin typeface="+mj-lt"/>
              </a:rPr>
              <a:t>	           negative real numbers except non positive integers.</a:t>
            </a:r>
          </a:p>
          <a:p>
            <a:pPr algn="just"/>
            <a:r>
              <a:rPr lang="en-CA" sz="1400" dirty="0">
                <a:latin typeface="+mj-lt"/>
              </a:rPr>
              <a:t>       Difficulty : Nominal</a:t>
            </a:r>
          </a:p>
          <a:p>
            <a:pPr algn="just"/>
            <a:r>
              <a:rPr lang="en-CA" sz="1400" dirty="0">
                <a:latin typeface="+mj-lt"/>
              </a:rPr>
              <a:t>       Type : Functional</a:t>
            </a:r>
          </a:p>
          <a:p>
            <a:pPr algn="just"/>
            <a:r>
              <a:rPr lang="en-CA" sz="1400" dirty="0">
                <a:latin typeface="+mj-lt"/>
              </a:rPr>
              <a:t>       Assumption: For practical computation, n is taken as a large no. (80k)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	</a:t>
            </a:r>
          </a:p>
          <a:p>
            <a:pPr algn="just"/>
            <a:endParaRPr lang="en-CA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	</a:t>
            </a:r>
            <a:endParaRPr lang="en-US" sz="1200" dirty="0">
              <a:latin typeface="+mj-lt"/>
            </a:endParaRPr>
          </a:p>
          <a:p>
            <a:pPr algn="just"/>
            <a:endParaRPr lang="en-US" sz="1200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PG 6.</a:t>
            </a:r>
            <a:endParaRPr lang="en-CA" sz="12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F19F5-D730-6940-FA87-AF2D5B0C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43" y="1675379"/>
            <a:ext cx="2953868" cy="5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924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1D3FB-ED49-6345-B126-2480B7337AAA}"/>
              </a:ext>
            </a:extLst>
          </p:cNvPr>
          <p:cNvSpPr txBox="1"/>
          <p:nvPr/>
        </p:nvSpPr>
        <p:spPr>
          <a:xfrm>
            <a:off x="405037" y="104328"/>
            <a:ext cx="787365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600" dirty="0">
                <a:latin typeface="+mj-lt"/>
              </a:rPr>
              <a:t>II.   NON-</a:t>
            </a:r>
            <a:r>
              <a:rPr lang="en-US" sz="2600" dirty="0">
                <a:latin typeface="+mj-lt"/>
              </a:rPr>
              <a:t>FUNCTIONAL REQUIREMENTS :</a:t>
            </a:r>
            <a:endParaRPr lang="en-CA" sz="2600" dirty="0">
              <a:latin typeface="+mj-lt"/>
            </a:endParaRPr>
          </a:p>
          <a:p>
            <a:pPr algn="just"/>
            <a:endParaRPr lang="en-CA" sz="1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GAMMA-REQ-004</a:t>
            </a:r>
          </a:p>
          <a:p>
            <a:pPr algn="just"/>
            <a:r>
              <a:rPr lang="en-CA" sz="1800" dirty="0">
                <a:latin typeface="+mj-lt"/>
              </a:rPr>
              <a:t>     </a:t>
            </a:r>
            <a:r>
              <a:rPr lang="en-CA" sz="1600" dirty="0">
                <a:latin typeface="+mj-lt"/>
              </a:rPr>
              <a:t>  </a:t>
            </a:r>
            <a:r>
              <a:rPr lang="en-CA" sz="1400" dirty="0">
                <a:latin typeface="+mj-lt"/>
              </a:rPr>
              <a:t>Title : Usability</a:t>
            </a:r>
          </a:p>
          <a:p>
            <a:pPr algn="just"/>
            <a:r>
              <a:rPr lang="en-CA" sz="1400" dirty="0">
                <a:latin typeface="+mj-lt"/>
              </a:rPr>
              <a:t>       Description : </a:t>
            </a:r>
            <a:r>
              <a:rPr lang="en-US" sz="1400" dirty="0">
                <a:latin typeface="+mj-lt"/>
              </a:rPr>
              <a:t>User Interface of </a:t>
            </a:r>
            <a:r>
              <a:rPr lang="en-US" sz="1400" b="1" dirty="0">
                <a:latin typeface="+mj-lt"/>
              </a:rPr>
              <a:t>application should be easy to use and navigate</a:t>
            </a:r>
            <a:r>
              <a:rPr lang="en-US" sz="1400" dirty="0">
                <a:latin typeface="+mj-lt"/>
              </a:rPr>
              <a:t>.</a:t>
            </a:r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       Rationale : The application’s GUI should be easy to use</a:t>
            </a:r>
          </a:p>
          <a:p>
            <a:pPr algn="just"/>
            <a:r>
              <a:rPr lang="en-CA" sz="1400" dirty="0">
                <a:latin typeface="+mj-lt"/>
              </a:rPr>
              <a:t>       Type : Non-Functional</a:t>
            </a:r>
          </a:p>
          <a:p>
            <a:pPr algn="just"/>
            <a:r>
              <a:rPr lang="en-CA" sz="1400" dirty="0">
                <a:latin typeface="+mj-lt"/>
              </a:rPr>
              <a:t>       Assumption : GUI is runnable as java application on any system which has java.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GAMMA-REQ-005</a:t>
            </a:r>
          </a:p>
          <a:p>
            <a:pPr algn="just"/>
            <a:r>
              <a:rPr lang="en-CA" sz="1800" dirty="0">
                <a:latin typeface="+mj-lt"/>
              </a:rPr>
              <a:t>     </a:t>
            </a:r>
            <a:r>
              <a:rPr lang="en-CA" sz="1600" dirty="0">
                <a:latin typeface="+mj-lt"/>
              </a:rPr>
              <a:t>  </a:t>
            </a:r>
            <a:r>
              <a:rPr lang="en-CA" sz="1400" dirty="0">
                <a:latin typeface="+mj-lt"/>
              </a:rPr>
              <a:t>Title : Reliability</a:t>
            </a:r>
          </a:p>
          <a:p>
            <a:pPr algn="just"/>
            <a:r>
              <a:rPr lang="en-CA" sz="1400" dirty="0">
                <a:latin typeface="+mj-lt"/>
              </a:rPr>
              <a:t>       Description : The </a:t>
            </a:r>
            <a:r>
              <a:rPr lang="en-CA" sz="1400" b="1" dirty="0">
                <a:latin typeface="+mj-lt"/>
              </a:rPr>
              <a:t>application must handle invalid input values. </a:t>
            </a:r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       Rationale : The application’s GUI should be easy to use</a:t>
            </a:r>
          </a:p>
          <a:p>
            <a:pPr algn="just"/>
            <a:r>
              <a:rPr lang="en-CA" sz="1400" dirty="0">
                <a:latin typeface="+mj-lt"/>
              </a:rPr>
              <a:t>       Type : Non-Functional</a:t>
            </a:r>
          </a:p>
          <a:p>
            <a:pPr algn="just"/>
            <a:r>
              <a:rPr lang="en-CA" sz="1400" dirty="0">
                <a:latin typeface="+mj-lt"/>
              </a:rPr>
              <a:t>       Assumption : GUI is runnable as java application on any system which has java.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GAMMA-REQ-006</a:t>
            </a:r>
          </a:p>
          <a:p>
            <a:pPr algn="just"/>
            <a:r>
              <a:rPr lang="en-CA" sz="1600" dirty="0">
                <a:latin typeface="+mj-lt"/>
              </a:rPr>
              <a:t>      </a:t>
            </a:r>
            <a:r>
              <a:rPr lang="en-CA" sz="1400" dirty="0">
                <a:latin typeface="+mj-lt"/>
              </a:rPr>
              <a:t>Title : Computation Efficiency</a:t>
            </a:r>
          </a:p>
          <a:p>
            <a:pPr algn="just"/>
            <a:r>
              <a:rPr lang="en-CA" sz="1400" dirty="0">
                <a:latin typeface="+mj-lt"/>
              </a:rPr>
              <a:t>       Description : For computational efficiency, </a:t>
            </a:r>
            <a:r>
              <a:rPr lang="en-CA" sz="1400" b="1" dirty="0">
                <a:latin typeface="+mj-lt"/>
              </a:rPr>
              <a:t>the results computation is fast and precise</a:t>
            </a:r>
            <a:r>
              <a:rPr lang="en-CA" sz="1400" dirty="0">
                <a:latin typeface="+mj-lt"/>
              </a:rPr>
              <a:t>.</a:t>
            </a:r>
          </a:p>
          <a:p>
            <a:pPr algn="just"/>
            <a:r>
              <a:rPr lang="en-CA" sz="1400" dirty="0">
                <a:latin typeface="+mj-lt"/>
              </a:rPr>
              <a:t>       Rationale : Efficient computation of gamma value.</a:t>
            </a:r>
          </a:p>
          <a:p>
            <a:pPr algn="just"/>
            <a:r>
              <a:rPr lang="en-CA" sz="1400" dirty="0">
                <a:latin typeface="+mj-lt"/>
              </a:rPr>
              <a:t>       Type : Non-Functional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Pg 7.</a:t>
            </a:r>
          </a:p>
        </p:txBody>
      </p:sp>
    </p:spTree>
    <p:extLst>
      <p:ext uri="{BB962C8B-B14F-4D97-AF65-F5344CB8AC3E}">
        <p14:creationId xmlns:p14="http://schemas.microsoft.com/office/powerpoint/2010/main" val="34099054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5EA5F-BCF4-BA43-ED01-971EACDA821C}"/>
              </a:ext>
            </a:extLst>
          </p:cNvPr>
          <p:cNvSpPr txBox="1"/>
          <p:nvPr/>
        </p:nvSpPr>
        <p:spPr>
          <a:xfrm>
            <a:off x="457199" y="71527"/>
            <a:ext cx="8229601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600" dirty="0">
                <a:latin typeface="+mj-lt"/>
              </a:rPr>
              <a:t>III. TECHNICAL REQUIREMENTS :</a:t>
            </a:r>
          </a:p>
          <a:p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GAMMA-REQ-007</a:t>
            </a:r>
          </a:p>
          <a:p>
            <a:pPr algn="just"/>
            <a:r>
              <a:rPr lang="en-CA" sz="1400" dirty="0">
                <a:latin typeface="+mj-lt"/>
              </a:rPr>
              <a:t>      Title : Exception Handling</a:t>
            </a:r>
          </a:p>
          <a:p>
            <a:pPr algn="just"/>
            <a:r>
              <a:rPr lang="en-CA" sz="1400" dirty="0">
                <a:latin typeface="+mj-lt"/>
              </a:rPr>
              <a:t>       Description : The </a:t>
            </a:r>
            <a:r>
              <a:rPr lang="en-CA" sz="1400" b="1" dirty="0">
                <a:latin typeface="+mj-lt"/>
              </a:rPr>
              <a:t>application</a:t>
            </a:r>
            <a:r>
              <a:rPr lang="en-CA" sz="1400" dirty="0">
                <a:latin typeface="+mj-lt"/>
              </a:rPr>
              <a:t> </a:t>
            </a:r>
            <a:r>
              <a:rPr lang="en-CA" sz="1400" b="1" dirty="0">
                <a:latin typeface="+mj-lt"/>
              </a:rPr>
              <a:t>should implement Exception handling mechanism</a:t>
            </a:r>
          </a:p>
          <a:p>
            <a:pPr algn="just"/>
            <a:r>
              <a:rPr lang="en-CA" sz="1400" b="1" dirty="0">
                <a:latin typeface="+mj-lt"/>
              </a:rPr>
              <a:t>                          </a:t>
            </a:r>
            <a:r>
              <a:rPr lang="en-CA" sz="1400" dirty="0">
                <a:latin typeface="+mj-lt"/>
              </a:rPr>
              <a:t>for runtime errors.</a:t>
            </a:r>
          </a:p>
          <a:p>
            <a:pPr algn="just">
              <a:lnSpc>
                <a:spcPct val="150000"/>
              </a:lnSpc>
            </a:pPr>
            <a:r>
              <a:rPr lang="en-CA" sz="1400" dirty="0">
                <a:latin typeface="+mj-lt"/>
              </a:rPr>
              <a:t>       Rationale : Error Handling mechanism for GUI application</a:t>
            </a:r>
          </a:p>
          <a:p>
            <a:pPr algn="just"/>
            <a:r>
              <a:rPr lang="en-CA" sz="1400" dirty="0">
                <a:latin typeface="+mj-lt"/>
              </a:rPr>
              <a:t>       Type : Technical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GAMMA-REQ-008</a:t>
            </a:r>
          </a:p>
          <a:p>
            <a:pPr algn="just"/>
            <a:r>
              <a:rPr lang="en-CA" sz="1400" dirty="0">
                <a:latin typeface="+mj-lt"/>
              </a:rPr>
              <a:t>     Title : GUI Technical Stack</a:t>
            </a:r>
          </a:p>
          <a:p>
            <a:pPr algn="just"/>
            <a:r>
              <a:rPr lang="en-CA" sz="1400" dirty="0">
                <a:latin typeface="+mj-lt"/>
              </a:rPr>
              <a:t>       Description : The </a:t>
            </a:r>
            <a:r>
              <a:rPr lang="en-CA" sz="1400" b="1" dirty="0">
                <a:latin typeface="+mj-lt"/>
              </a:rPr>
              <a:t>GUI should use JAVA Swing and app is Platform Independent.</a:t>
            </a:r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       Rationale : The application’s GUI should run on Java Swing and app can run on any system </a:t>
            </a:r>
          </a:p>
          <a:p>
            <a:pPr algn="just"/>
            <a:r>
              <a:rPr lang="en-CA" sz="1400" dirty="0">
                <a:latin typeface="+mj-lt"/>
              </a:rPr>
              <a:t>	       with java in it.</a:t>
            </a:r>
          </a:p>
          <a:p>
            <a:pPr algn="just"/>
            <a:r>
              <a:rPr lang="en-CA" sz="1400" dirty="0">
                <a:latin typeface="+mj-lt"/>
              </a:rPr>
              <a:t>       Type : Technical</a:t>
            </a:r>
          </a:p>
          <a:p>
            <a:pPr algn="just"/>
            <a:r>
              <a:rPr lang="en-CA" sz="1400" dirty="0">
                <a:latin typeface="+mj-lt"/>
              </a:rPr>
              <a:t>       </a:t>
            </a: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GAMMA-REQ-009</a:t>
            </a:r>
          </a:p>
          <a:p>
            <a:pPr algn="just"/>
            <a:r>
              <a:rPr lang="en-CA" sz="1400" dirty="0">
                <a:latin typeface="+mj-lt"/>
              </a:rPr>
              <a:t>     Title : Power method computation</a:t>
            </a:r>
          </a:p>
          <a:p>
            <a:pPr algn="just"/>
            <a:r>
              <a:rPr lang="en-CA" sz="1400" dirty="0">
                <a:latin typeface="+mj-lt"/>
              </a:rPr>
              <a:t>       Description : </a:t>
            </a:r>
            <a:r>
              <a:rPr lang="en-CA" sz="1400" b="1" dirty="0">
                <a:latin typeface="+mj-lt"/>
              </a:rPr>
              <a:t>Replace in built-in Power method by</a:t>
            </a:r>
            <a:r>
              <a:rPr lang="en-CA" sz="1400" dirty="0">
                <a:latin typeface="+mj-lt"/>
              </a:rPr>
              <a:t>: </a:t>
            </a:r>
          </a:p>
          <a:p>
            <a:pPr algn="just"/>
            <a:r>
              <a:rPr lang="en-CA" sz="1400" dirty="0">
                <a:latin typeface="+mj-lt"/>
              </a:rPr>
              <a:t>		x^(n + </a:t>
            </a:r>
            <a:r>
              <a:rPr lang="en-CA" sz="1400" dirty="0" err="1">
                <a:latin typeface="+mj-lt"/>
              </a:rPr>
              <a:t>fractionalPart</a:t>
            </a:r>
            <a:r>
              <a:rPr lang="en-CA" sz="1400" dirty="0">
                <a:latin typeface="+mj-lt"/>
              </a:rPr>
              <a:t>) = </a:t>
            </a:r>
            <a:r>
              <a:rPr lang="en-CA" sz="1400" dirty="0" err="1">
                <a:latin typeface="+mj-lt"/>
              </a:rPr>
              <a:t>x^n</a:t>
            </a:r>
            <a:r>
              <a:rPr lang="en-CA" sz="1400" dirty="0">
                <a:latin typeface="+mj-lt"/>
              </a:rPr>
              <a:t> * x^(</a:t>
            </a:r>
            <a:r>
              <a:rPr lang="en-CA" sz="1400" dirty="0" err="1">
                <a:latin typeface="+mj-lt"/>
              </a:rPr>
              <a:t>fractionalPart</a:t>
            </a:r>
            <a:r>
              <a:rPr lang="en-CA" sz="1400" dirty="0">
                <a:latin typeface="+mj-lt"/>
              </a:rPr>
              <a:t>)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       Rationale : The </a:t>
            </a:r>
            <a:r>
              <a:rPr lang="en-CA" sz="1400" b="1" dirty="0">
                <a:latin typeface="+mj-lt"/>
              </a:rPr>
              <a:t>application</a:t>
            </a:r>
            <a:r>
              <a:rPr lang="en-CA" sz="1400" dirty="0">
                <a:latin typeface="+mj-lt"/>
              </a:rPr>
              <a:t> </a:t>
            </a:r>
            <a:r>
              <a:rPr lang="en-CA" sz="1400" b="1" dirty="0">
                <a:latin typeface="+mj-lt"/>
              </a:rPr>
              <a:t>should not use any in built function.</a:t>
            </a:r>
          </a:p>
          <a:p>
            <a:pPr algn="just"/>
            <a:r>
              <a:rPr lang="en-CA" sz="1400" dirty="0">
                <a:latin typeface="+mj-lt"/>
              </a:rPr>
              <a:t>       Type : Technical</a:t>
            </a:r>
          </a:p>
          <a:p>
            <a:pPr algn="just"/>
            <a:r>
              <a:rPr lang="en-CA" sz="1400" dirty="0">
                <a:latin typeface="+mj-lt"/>
              </a:rPr>
              <a:t>       </a:t>
            </a:r>
          </a:p>
          <a:p>
            <a:pPr algn="just"/>
            <a:r>
              <a:rPr lang="en-US" sz="1400" dirty="0">
                <a:latin typeface="+mj-lt"/>
              </a:rPr>
              <a:t>PG 7.</a:t>
            </a: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09702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8CF49E-748A-D5E2-705A-0485FBD308A4}"/>
              </a:ext>
            </a:extLst>
          </p:cNvPr>
          <p:cNvSpPr txBox="1"/>
          <p:nvPr/>
        </p:nvSpPr>
        <p:spPr>
          <a:xfrm>
            <a:off x="923605" y="61369"/>
            <a:ext cx="729678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+mj-lt"/>
              </a:rPr>
              <a:t>IMPLEMENTATION</a:t>
            </a:r>
          </a:p>
          <a:p>
            <a:pPr algn="ctr"/>
            <a:r>
              <a:rPr lang="en-CA" sz="2800" dirty="0">
                <a:latin typeface="+mj-lt"/>
              </a:rPr>
              <a:t> </a:t>
            </a:r>
          </a:p>
          <a:p>
            <a:r>
              <a:rPr lang="en-CA" sz="1600" dirty="0">
                <a:latin typeface="+mj-lt"/>
              </a:rPr>
              <a:t>GUI</a:t>
            </a:r>
            <a:r>
              <a:rPr lang="en-CA" sz="2800" dirty="0">
                <a:latin typeface="+mj-lt"/>
              </a:rPr>
              <a:t> :  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                                                                    CORRECT INPUT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                 </a:t>
            </a:r>
          </a:p>
          <a:p>
            <a:r>
              <a:rPr lang="en-CA" dirty="0">
                <a:latin typeface="+mj-lt"/>
              </a:rPr>
              <a:t>		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                                                                    INCORRECT INPUT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 err="1">
                <a:latin typeface="+mj-lt"/>
              </a:rPr>
              <a:t>Github</a:t>
            </a:r>
            <a:r>
              <a:rPr lang="en-CA" dirty="0">
                <a:latin typeface="+mj-lt"/>
              </a:rPr>
              <a:t> Link : </a:t>
            </a:r>
            <a:r>
              <a:rPr lang="en-CA" dirty="0">
                <a:latin typeface="+mj-lt"/>
                <a:hlinkClick r:id="rId2"/>
              </a:rPr>
              <a:t>https://github.com/JSM2512/soen6011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sz="1200" dirty="0">
                <a:latin typeface="+mj-lt"/>
              </a:rPr>
              <a:t>Pg 8.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5C670-BFE2-6AC4-B1AD-8052A892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53" y="3260337"/>
            <a:ext cx="3919506" cy="2374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DC5E5-76A0-C491-73D6-54C5E47F3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751" y="667735"/>
            <a:ext cx="3919507" cy="23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158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Pages>0</Pages>
  <Words>986</Words>
  <Characters>0</Characters>
  <Application>Microsoft Office PowerPoint</Application>
  <DocSecurity>0</DocSecurity>
  <PresentationFormat>On-screen Show (4:3)</PresentationFormat>
  <Lines>0</Lines>
  <Paragraphs>205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Jaiwant Mahun</cp:lastModifiedBy>
  <cp:revision>153</cp:revision>
  <dcterms:created xsi:type="dcterms:W3CDTF">2016-04-06T04:18:14Z</dcterms:created>
  <dcterms:modified xsi:type="dcterms:W3CDTF">2024-07-24T23:54:03Z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