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3" r:id="rId3"/>
    <p:sldId id="285" r:id="rId4"/>
    <p:sldId id="288" r:id="rId5"/>
    <p:sldId id="291" r:id="rId6"/>
    <p:sldId id="287" r:id="rId7"/>
    <p:sldId id="289" r:id="rId8"/>
    <p:sldId id="293" r:id="rId9"/>
    <p:sldId id="290" r:id="rId10"/>
    <p:sldId id="292" r:id="rId11"/>
    <p:sldId id="286" r:id="rId12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4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72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8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02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D175-F3B0-4107-B202-FEF209F2F612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2C77-0561-41E1-87A1-A3DA5E671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0470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256B1-25D9-4EC8-AE9C-BDD969ABD0C8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961A-6167-49C5-8FD5-AAE8E08CC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018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B17A-E4F0-4369-8985-4923262F2095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3FED0-3EBB-4A75-AC21-4B812E9FB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175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6C8AB-2AA8-4634-9135-ABC39AA9885C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2029-35AD-4979-85B9-71776324D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9135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D1EE8-EB56-46EF-8475-A0084E2BD22D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88D4E-4785-4830-845E-5FCA58396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54104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AEE45-9D8C-46BF-B9D2-BC9A36369B05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3B71-A7C6-4D01-AC30-66082249C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67504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0014D-39EA-492F-A4A9-B594EAE6C631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DD8E-B6C6-44D5-9F9F-4CE8DE5F8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6450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2C6E-6AFC-4735-B769-2444056DD15D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9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437EB-F3E2-4C20-83C5-7D95958D5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219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31B25-FBBC-451D-89D2-F574D7298FA3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5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19117-7E9C-490C-BE69-3985EC6A8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37783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FD884-FFA9-4E59-B234-8A69036847B9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4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1005-36E8-478E-8B5A-F3DAC943D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70298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0F32-791C-46C2-9AA5-4D2A1ECA0CC1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2DD17-0F9F-4988-83AE-EE64C71C7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21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75ECD-EA29-4C60-BB97-7FA329FBBD53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CDEA-84A3-41CC-95F3-8F27A923E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093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4AE-51CE-4ECF-BFE1-EC1F4BA5DFB3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8585D-1766-4AAF-B460-F8324DE34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57695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A8E4-0407-4E83-A964-DAB31FC3F3F5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DDCE0-12F0-469C-87BF-8E02E4D30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0923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96875"/>
            <a:ext cx="2114550" cy="4154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6191250" cy="4154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C831-E3EA-484E-83F8-BFF26F94BE77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7121F-7037-411B-B0E4-F56EF3263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306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396875"/>
            <a:ext cx="8070850" cy="558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2E358-C0C2-4C3E-B03F-5094527661D3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B4D1-D449-4FC0-95C5-30BD465C8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04830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DB78C-F225-4086-9256-525EC88C048A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6F7A-B7B7-48D1-AE5C-33E4D2379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8566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D7825-0402-4C3C-90A2-2BB53533249F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6241-6338-4698-A8F9-C13F3A965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38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5770A-9C07-4AC8-B19B-4480ABB8E987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9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4B63-D14A-4D68-A7DD-4D0A146D2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1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B8A4E-9462-4B59-A32B-FF14B49364BC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C1E6-CB94-4E3D-964E-00669913D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1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C9B00-0154-4BE1-B64F-3C4F67AB34DB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9EFC-EF07-4857-ADCD-1D78F0F8F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55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BB4C9-B0F8-4E30-840A-89C90BB046F8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128-B7C4-48EC-B4E6-B5EBDC450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856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D35C-62BE-4183-AF61-A3E5D9A53C1A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D2C5-0B5F-4EE1-BC4B-6CF40DAEF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802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Holder 2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Holder 3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2AEAF448-DE4D-4BFD-BBC9-509FB8951B1C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1029" name="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B9F6CDD-36FF-4D8A-8966-BF3A0297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31" name="Text Placeholder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Holder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6575" y="396875"/>
            <a:ext cx="80708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2052" name="Holder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42900" y="1490663"/>
            <a:ext cx="8458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sp>
        <p:nvSpPr>
          <p:cNvPr id="2053" name="Holder 4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Holder 5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0BAF1658-3439-4F7F-B621-CB94387D049C}" type="datetime1">
              <a:rPr lang="en-US" altLang="en-US"/>
              <a:pPr>
                <a:defRPr/>
              </a:pPr>
              <a:t>7/22/2024</a:t>
            </a:fld>
            <a:endParaRPr lang="en-US" altLang="en-US"/>
          </a:p>
        </p:txBody>
      </p:sp>
      <p:sp>
        <p:nvSpPr>
          <p:cNvPr id="2055" name="Holder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96212F0-F424-4350-9656-96476B52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gpt.com/" TargetMode="External"/><Relationship Id="rId3" Type="http://schemas.openxmlformats.org/officeDocument/2006/relationships/hyperlink" Target="https://mathworld.wolfram.com/GammaFunction.html" TargetMode="External"/><Relationship Id="rId7" Type="http://schemas.openxmlformats.org/officeDocument/2006/relationships/hyperlink" Target="https://www.roma1.infn.it/~bonvini/math/Marco_Bonvini__Gamma_functio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en.wikipedia.org/wiki/Stirling%27s_approximation" TargetMode="External"/><Relationship Id="rId5" Type="http://schemas.openxmlformats.org/officeDocument/2006/relationships/hyperlink" Target="https://math.libretexts.org/Bookshelves/Analysis/Complex_Variables_with_Applications_(Orloff)/14%3A_Analytic_Continuation_and_the_Gamma_Function/14.02%3A_Definition_and_properties_of_the_Gamma_function" TargetMode="External"/><Relationship Id="rId4" Type="http://schemas.openxmlformats.org/officeDocument/2006/relationships/hyperlink" Target="https://en.wikipedia.org/wiki/Gamma_fun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SM2512/soen6011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3"/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1862138" y="2092687"/>
            <a:ext cx="5545137" cy="2669813"/>
          </a:xfrm>
        </p:spPr>
        <p:txBody>
          <a:bodyPr anchorCtr="1"/>
          <a:lstStyle/>
          <a:p>
            <a:pPr marL="0" indent="0" algn="ctr">
              <a:buFontTx/>
              <a:buNone/>
            </a:pPr>
            <a:r>
              <a:rPr lang="en-US" altLang="en-US" sz="2000" dirty="0">
                <a:latin typeface="Tahoma" pitchFamily="34" charset="0"/>
                <a:cs typeface="Tahoma" pitchFamily="34" charset="0"/>
              </a:rPr>
              <a:t>    </a:t>
            </a:r>
            <a:r>
              <a:rPr lang="en-US" altLang="en-US" sz="4000" dirty="0">
                <a:latin typeface="Tahoma" pitchFamily="34" charset="0"/>
                <a:cs typeface="Tahoma" pitchFamily="34" charset="0"/>
              </a:rPr>
              <a:t>PROJECT ETERNITY</a:t>
            </a:r>
          </a:p>
          <a:p>
            <a:pPr marL="0" indent="0" algn="ctr">
              <a:buFontTx/>
              <a:buNone/>
            </a:pPr>
            <a:r>
              <a:rPr lang="en-US" altLang="en-US" sz="2800" dirty="0">
                <a:latin typeface="Tahoma" pitchFamily="34" charset="0"/>
                <a:cs typeface="Tahoma" pitchFamily="34" charset="0"/>
              </a:rPr>
              <a:t>DELIVERABLE - 2</a:t>
            </a:r>
          </a:p>
          <a:p>
            <a:pPr marL="0" indent="0" algn="ctr">
              <a:buFontTx/>
              <a:buNone/>
            </a:pPr>
            <a:r>
              <a:rPr lang="en-US" altLang="en-US" sz="2000" dirty="0">
                <a:latin typeface="Tahoma" pitchFamily="34" charset="0"/>
                <a:cs typeface="Tahoma" pitchFamily="34" charset="0"/>
              </a:rPr>
              <a:t>JAIWANT SINGH MAHUN</a:t>
            </a:r>
          </a:p>
          <a:p>
            <a:pPr marL="0" indent="0" algn="ctr">
              <a:buFontTx/>
              <a:buNone/>
            </a:pPr>
            <a:r>
              <a:rPr lang="en-US" altLang="en-US" sz="2000" dirty="0">
                <a:latin typeface="Tahoma" pitchFamily="34" charset="0"/>
                <a:cs typeface="Tahoma" pitchFamily="34" charset="0"/>
              </a:rPr>
              <a:t>40270569</a:t>
            </a:r>
          </a:p>
          <a:p>
            <a:pPr marL="0" indent="0" algn="ctr"/>
            <a:endParaRPr lang="en-US" alt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object 7"/>
          <p:cNvSpPr>
            <a:spLocks noChangeArrowheads="1"/>
          </p:cNvSpPr>
          <p:nvPr/>
        </p:nvSpPr>
        <p:spPr bwMode="auto">
          <a:xfrm>
            <a:off x="2798432" y="5641975"/>
            <a:ext cx="3491904" cy="30777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Wednesday, July 24, 2024</a:t>
            </a:r>
          </a:p>
        </p:txBody>
      </p:sp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SOEN-6011 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519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3"/>
              </a:rPr>
              <a:t>[1] https://mathworld.wolfram.com/GammaFunction.html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  <a:hlinkClick r:id="rId4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4"/>
              </a:rPr>
              <a:t>[2] https://en.wikipedia.org/wiki/Gamma_function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  <a:hlinkClick r:id="rId5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5"/>
              </a:rPr>
              <a:t>[3]https://math.libretexts.org/Bookshelves/Analysis/Complex_Variables_with_Applications_(Orloff)/14%3A_Analytic_Continuation_and_the_Gamma_Function/14.02%3A_Definition_and_properties_of_the_Gamma_function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  <a:hlinkClick r:id="rId6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6"/>
              </a:rPr>
              <a:t>[4]https://en.wikipedia.org/wiki/Stirling%27s_approximation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7"/>
              </a:rPr>
              <a:t>[5]https://www.roma1.infn.it/~bonvini/math/Marco_Bonvini__Gamma_function.pdf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8"/>
              </a:rPr>
              <a:t>[6]https://chatgpt.com/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algn="just"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algn="just" eaLnBrk="1">
              <a:spcAft>
                <a:spcPct val="0"/>
              </a:spcAft>
              <a:buNone/>
            </a:pPr>
            <a:r>
              <a:rPr lang="en-US" sz="1200" dirty="0"/>
              <a:t>PG 9.</a:t>
            </a:r>
            <a:endParaRPr lang="en-US" altLang="en-US" sz="12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REFERENCES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40501" y="920792"/>
            <a:ext cx="8662987" cy="70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4000" dirty="0">
                <a:latin typeface="+mj-lt"/>
              </a:rPr>
              <a:t>F4 (Gamma Function) : </a:t>
            </a:r>
            <a:r>
              <a:rPr lang="el-GR" sz="4000" dirty="0">
                <a:latin typeface="+mj-lt"/>
              </a:rPr>
              <a:t>Γ(</a:t>
            </a:r>
            <a:r>
              <a:rPr lang="en-CA" sz="4000" dirty="0">
                <a:latin typeface="+mj-lt"/>
              </a:rPr>
              <a:t>x) </a:t>
            </a:r>
            <a:endParaRPr lang="en-US" altLang="en-US" sz="4000" dirty="0">
              <a:solidFill>
                <a:srgbClr val="1C1C1C"/>
              </a:solidFill>
              <a:latin typeface="+mj-lt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Transcendental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AFBC7-C0F8-D8D5-D54C-28423B363EC6}"/>
              </a:ext>
            </a:extLst>
          </p:cNvPr>
          <p:cNvSpPr txBox="1"/>
          <p:nvPr/>
        </p:nvSpPr>
        <p:spPr>
          <a:xfrm>
            <a:off x="779383" y="1751986"/>
            <a:ext cx="758522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DEFINITION</a:t>
            </a:r>
          </a:p>
          <a:p>
            <a:endParaRPr lang="en-US" dirty="0">
              <a:latin typeface="+mj-lt"/>
            </a:endParaRPr>
          </a:p>
          <a:p>
            <a:r>
              <a:rPr lang="en-US" sz="1600" dirty="0">
                <a:latin typeface="+mj-lt"/>
              </a:rPr>
              <a:t>A gamma function, represented by </a:t>
            </a:r>
            <a:r>
              <a:rPr lang="el-GR" sz="1600" dirty="0">
                <a:latin typeface="+mj-lt"/>
              </a:rPr>
              <a:t>Γ(</a:t>
            </a:r>
            <a:r>
              <a:rPr lang="en-CA" sz="1600" dirty="0">
                <a:latin typeface="+mj-lt"/>
              </a:rPr>
              <a:t>x) , </a:t>
            </a:r>
            <a:r>
              <a:rPr lang="en-US" sz="1600" dirty="0">
                <a:latin typeface="+mj-lt"/>
              </a:rPr>
              <a:t>is an extension of factorial function to non integers and complex numbers. It can be represented in 2 ways :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For positive integers, it can be represented as :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	                    </a:t>
            </a:r>
            <a:r>
              <a:rPr lang="el-GR" sz="1600" dirty="0">
                <a:latin typeface="+mj-lt"/>
              </a:rPr>
              <a:t>Γ(</a:t>
            </a:r>
            <a:r>
              <a:rPr lang="en-CA" sz="1600" dirty="0">
                <a:latin typeface="+mj-lt"/>
              </a:rPr>
              <a:t>z) = (z-1)!  for  z ∈ Z+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For any real number &gt; 0, gamma function can be represented as: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				 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where, z is a complex number and real part is strictly positive (Re(z)&gt;0)</a:t>
            </a:r>
          </a:p>
          <a:p>
            <a:endParaRPr lang="en-US" sz="1200" dirty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PG 2.</a:t>
            </a:r>
            <a:r>
              <a:rPr lang="en-CA" sz="2800" b="1" dirty="0">
                <a:latin typeface="+mj-lt"/>
              </a:rPr>
              <a:t>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10ED7F-DAD2-6BB5-838C-70428CDFF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850" y="4490564"/>
            <a:ext cx="2227210" cy="67156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0C72B-BC37-17E5-3359-C187E7F22FF7}"/>
              </a:ext>
            </a:extLst>
          </p:cNvPr>
          <p:cNvSpPr txBox="1"/>
          <p:nvPr/>
        </p:nvSpPr>
        <p:spPr>
          <a:xfrm>
            <a:off x="555390" y="441856"/>
            <a:ext cx="803321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Domain</a:t>
            </a:r>
            <a:r>
              <a:rPr lang="en-US" dirty="0">
                <a:latin typeface="+mj-lt"/>
              </a:rPr>
              <a:t> </a:t>
            </a:r>
          </a:p>
          <a:p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+mj-lt"/>
              </a:rPr>
              <a:t>Γ(</a:t>
            </a:r>
            <a:r>
              <a:rPr lang="en-CA" sz="1600" dirty="0">
                <a:latin typeface="+mj-lt"/>
              </a:rPr>
              <a:t>z) is defined for all complex number z where, z is not a non-positive integer.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r>
              <a:rPr lang="en-US" sz="2800" dirty="0">
                <a:latin typeface="+mj-lt"/>
              </a:rPr>
              <a:t>Co-Domain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+mj-lt"/>
              </a:rPr>
              <a:t>Γ(</a:t>
            </a:r>
            <a:r>
              <a:rPr lang="en-CA" sz="1600" dirty="0">
                <a:latin typeface="+mj-lt"/>
              </a:rPr>
              <a:t>z) function can produce all complex numbers except non-positive integers, where function is non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r>
              <a:rPr lang="en-US" sz="2800" dirty="0">
                <a:latin typeface="+mj-lt"/>
              </a:rPr>
              <a:t>Plot Representation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sz="1200" dirty="0">
                <a:latin typeface="+mj-lt"/>
              </a:rPr>
              <a:t>PG 3.</a:t>
            </a:r>
          </a:p>
          <a:p>
            <a:endParaRPr lang="en-CA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56C0A-AE5B-817A-C2D3-9B30F022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26" y="3979042"/>
            <a:ext cx="3455754" cy="2022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D8CAE0-2789-7091-99D7-52ABB5B83B10}"/>
              </a:ext>
            </a:extLst>
          </p:cNvPr>
          <p:cNvSpPr txBox="1"/>
          <p:nvPr/>
        </p:nvSpPr>
        <p:spPr>
          <a:xfrm>
            <a:off x="3430533" y="6020314"/>
            <a:ext cx="2773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latin typeface="+mj-lt"/>
              </a:rPr>
              <a:t>[1] Plot of Gamma function</a:t>
            </a:r>
          </a:p>
        </p:txBody>
      </p:sp>
    </p:spTree>
    <p:extLst>
      <p:ext uri="{BB962C8B-B14F-4D97-AF65-F5344CB8AC3E}">
        <p14:creationId xmlns:p14="http://schemas.microsoft.com/office/powerpoint/2010/main" val="20990505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8DC539-2365-E50D-D134-E739C59B7FB1}"/>
              </a:ext>
            </a:extLst>
          </p:cNvPr>
          <p:cNvSpPr txBox="1"/>
          <p:nvPr/>
        </p:nvSpPr>
        <p:spPr>
          <a:xfrm>
            <a:off x="644376" y="490952"/>
            <a:ext cx="799026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ASSUMPTIONS</a:t>
            </a:r>
            <a:endParaRPr lang="en-US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</a:rPr>
              <a:t>Assumes that computational libraries/ </a:t>
            </a:r>
            <a:r>
              <a:rPr lang="en-CA" sz="1600" b="1" dirty="0">
                <a:latin typeface="+mj-lt"/>
              </a:rPr>
              <a:t>programming languages will be able to support very large values</a:t>
            </a:r>
            <a:r>
              <a:rPr lang="en-CA" sz="1600" dirty="0">
                <a:latin typeface="+mj-lt"/>
              </a:rPr>
              <a:t> along with high precision. </a:t>
            </a:r>
          </a:p>
          <a:p>
            <a:r>
              <a:rPr lang="en-CA" sz="1600" dirty="0">
                <a:latin typeface="+mj-lt"/>
              </a:rPr>
              <a:t>    </a:t>
            </a:r>
            <a:r>
              <a:rPr lang="en-CA" sz="1600" dirty="0" err="1">
                <a:latin typeface="+mj-lt"/>
              </a:rPr>
              <a:t>Eg</a:t>
            </a:r>
            <a:r>
              <a:rPr lang="en-CA" sz="1600" dirty="0">
                <a:latin typeface="+mj-lt"/>
              </a:rPr>
              <a:t> : </a:t>
            </a:r>
            <a:r>
              <a:rPr lang="en-CA" sz="1600" dirty="0" err="1">
                <a:latin typeface="+mj-lt"/>
              </a:rPr>
              <a:t>BigDecimal</a:t>
            </a:r>
            <a:r>
              <a:rPr lang="en-CA" sz="1600" dirty="0">
                <a:latin typeface="+mj-lt"/>
              </a:rPr>
              <a:t> in Java.</a:t>
            </a:r>
          </a:p>
          <a:p>
            <a:endParaRPr lang="en-CA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</a:rPr>
              <a:t>Assume that </a:t>
            </a:r>
            <a:r>
              <a:rPr lang="en-CA" sz="1600" b="1" dirty="0">
                <a:latin typeface="+mj-lt"/>
              </a:rPr>
              <a:t>application is using Java swing for GUI.</a:t>
            </a:r>
          </a:p>
          <a:p>
            <a:endParaRPr lang="en-CA" sz="1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</a:rPr>
              <a:t>Assumes</a:t>
            </a:r>
            <a:r>
              <a:rPr lang="en-CA" sz="1600" b="1" dirty="0">
                <a:latin typeface="+mj-lt"/>
              </a:rPr>
              <a:t> application</a:t>
            </a:r>
            <a:r>
              <a:rPr lang="en-CA" sz="1600" dirty="0">
                <a:latin typeface="+mj-lt"/>
              </a:rPr>
              <a:t> is </a:t>
            </a:r>
            <a:r>
              <a:rPr lang="en-CA" sz="1600" b="1" dirty="0">
                <a:latin typeface="+mj-lt"/>
              </a:rPr>
              <a:t>runnable on any system with JAVA</a:t>
            </a:r>
            <a:r>
              <a:rPr lang="en-CA" sz="1600" dirty="0">
                <a:latin typeface="+mj-lt"/>
              </a:rPr>
              <a:t>.</a:t>
            </a:r>
          </a:p>
          <a:p>
            <a:r>
              <a:rPr lang="en-CA" sz="1600" dirty="0">
                <a:latin typeface="+mj-lt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</a:rPr>
              <a:t>For practical computations, certain </a:t>
            </a:r>
            <a:r>
              <a:rPr lang="en-CA" sz="1600" b="1" dirty="0">
                <a:latin typeface="+mj-lt"/>
              </a:rPr>
              <a:t>approximations or rounding offs</a:t>
            </a:r>
            <a:r>
              <a:rPr lang="en-CA" sz="1600" dirty="0">
                <a:latin typeface="+mj-lt"/>
              </a:rPr>
              <a:t> can be made for </a:t>
            </a:r>
            <a:r>
              <a:rPr lang="en-CA" sz="1600" dirty="0" err="1">
                <a:latin typeface="+mj-lt"/>
              </a:rPr>
              <a:t>tradeoffs</a:t>
            </a:r>
            <a:r>
              <a:rPr lang="en-CA" sz="1600" dirty="0">
                <a:latin typeface="+mj-lt"/>
              </a:rPr>
              <a:t> between computation speed and precision.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</a:rPr>
              <a:t>Gamma function is </a:t>
            </a:r>
            <a:r>
              <a:rPr lang="en-CA" sz="1600" b="1" dirty="0">
                <a:latin typeface="+mj-lt"/>
              </a:rPr>
              <a:t>continuous and differentiable for positive real numbers</a:t>
            </a:r>
            <a:r>
              <a:rPr lang="en-CA" sz="1600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>
              <a:latin typeface="+mj-lt"/>
            </a:endParaRPr>
          </a:p>
          <a:p>
            <a:endParaRPr lang="en-CA" sz="1800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sz="1800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r>
              <a:rPr lang="en-US" sz="1200" dirty="0">
                <a:latin typeface="+mj-lt"/>
              </a:rPr>
              <a:t>PG 4.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3137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F7E5F-95E5-5FA7-BC72-F97E06371D87}"/>
              </a:ext>
            </a:extLst>
          </p:cNvPr>
          <p:cNvSpPr txBox="1"/>
          <p:nvPr/>
        </p:nvSpPr>
        <p:spPr>
          <a:xfrm>
            <a:off x="362077" y="135012"/>
            <a:ext cx="804549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+mj-lt"/>
              </a:rPr>
              <a:t>REQUIREMENTS</a:t>
            </a:r>
          </a:p>
          <a:p>
            <a:endParaRPr lang="en-US" sz="2800" dirty="0">
              <a:latin typeface="+mj-lt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600" dirty="0">
                <a:latin typeface="+mj-lt"/>
              </a:rPr>
              <a:t>FUNCTIONAL REQUIREMENTS :</a:t>
            </a:r>
          </a:p>
          <a:p>
            <a:endParaRPr lang="en-US" sz="26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GAMMA-REQ-001</a:t>
            </a:r>
          </a:p>
          <a:p>
            <a:pPr algn="just"/>
            <a:r>
              <a:rPr lang="en-CA" sz="1400" dirty="0">
                <a:latin typeface="+mj-lt"/>
              </a:rPr>
              <a:t>       Title : Function Equation</a:t>
            </a:r>
          </a:p>
          <a:p>
            <a:pPr algn="just"/>
            <a:r>
              <a:rPr lang="en-CA" sz="1400" dirty="0">
                <a:latin typeface="+mj-lt"/>
              </a:rPr>
              <a:t>       Description : </a:t>
            </a:r>
            <a:r>
              <a:rPr lang="el-GR" sz="1400" dirty="0">
                <a:latin typeface="+mj-lt"/>
              </a:rPr>
              <a:t>Γ(</a:t>
            </a:r>
            <a:r>
              <a:rPr lang="en-CA" sz="1400" dirty="0">
                <a:latin typeface="+mj-lt"/>
              </a:rPr>
              <a:t>z) must satisfy : </a:t>
            </a:r>
            <a:r>
              <a:rPr lang="el-GR" sz="1400" dirty="0">
                <a:latin typeface="+mj-lt"/>
              </a:rPr>
              <a:t>Γ(</a:t>
            </a:r>
            <a:r>
              <a:rPr lang="en-CA" sz="1400" dirty="0">
                <a:latin typeface="+mj-lt"/>
              </a:rPr>
              <a:t>z)  = (z-1)</a:t>
            </a:r>
            <a:r>
              <a:rPr lang="el-GR" sz="1400" dirty="0">
                <a:latin typeface="+mj-lt"/>
              </a:rPr>
              <a:t> Γ(</a:t>
            </a:r>
            <a:r>
              <a:rPr lang="en-CA" sz="1400" dirty="0">
                <a:latin typeface="+mj-lt"/>
              </a:rPr>
              <a:t>z-1)  for Re(z)&gt;0</a:t>
            </a:r>
          </a:p>
          <a:p>
            <a:pPr algn="just"/>
            <a:r>
              <a:rPr lang="en-CA" sz="1400" dirty="0">
                <a:latin typeface="+mj-lt"/>
              </a:rPr>
              <a:t>       Stakeholder Priority : High</a:t>
            </a:r>
          </a:p>
          <a:p>
            <a:pPr algn="just"/>
            <a:r>
              <a:rPr lang="en-CA" sz="1400" dirty="0">
                <a:latin typeface="+mj-lt"/>
              </a:rPr>
              <a:t>       Rationale : The equation is </a:t>
            </a:r>
            <a:r>
              <a:rPr lang="en-CA" sz="1400" b="1" dirty="0">
                <a:latin typeface="+mj-lt"/>
              </a:rPr>
              <a:t>recursive property of Gamma functions</a:t>
            </a:r>
          </a:p>
          <a:p>
            <a:pPr algn="just"/>
            <a:r>
              <a:rPr lang="en-CA" sz="1400" dirty="0">
                <a:latin typeface="+mj-lt"/>
              </a:rPr>
              <a:t>       Difficulty : Nominal</a:t>
            </a:r>
          </a:p>
          <a:p>
            <a:pPr algn="just"/>
            <a:r>
              <a:rPr lang="en-CA" sz="1400" dirty="0">
                <a:latin typeface="+mj-lt"/>
              </a:rPr>
              <a:t>       Type : Functional</a:t>
            </a:r>
          </a:p>
          <a:p>
            <a:pPr algn="just"/>
            <a:r>
              <a:rPr lang="en-CA" sz="1400" dirty="0">
                <a:latin typeface="+mj-lt"/>
              </a:rPr>
              <a:t>       Assumption : z is a positive real number.</a:t>
            </a:r>
          </a:p>
          <a:p>
            <a:pPr algn="just"/>
            <a:endParaRPr lang="en-CA" sz="1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GAMMA-REQ-002</a:t>
            </a:r>
          </a:p>
          <a:p>
            <a:pPr algn="just"/>
            <a:r>
              <a:rPr lang="en-CA" sz="1400" dirty="0">
                <a:latin typeface="+mj-lt"/>
              </a:rPr>
              <a:t>      Title : Function Equation for positive integers</a:t>
            </a:r>
          </a:p>
          <a:p>
            <a:pPr algn="just"/>
            <a:r>
              <a:rPr lang="en-CA" sz="1400" dirty="0">
                <a:latin typeface="+mj-lt"/>
              </a:rPr>
              <a:t>       Description : For any positive integer z,  </a:t>
            </a:r>
            <a:r>
              <a:rPr lang="el-GR" sz="1400" dirty="0">
                <a:latin typeface="+mj-lt"/>
              </a:rPr>
              <a:t>Γ(</a:t>
            </a:r>
            <a:r>
              <a:rPr lang="en-CA" sz="1400" dirty="0">
                <a:latin typeface="+mj-lt"/>
              </a:rPr>
              <a:t>z) shall satisfy : </a:t>
            </a:r>
            <a:r>
              <a:rPr lang="el-GR" sz="1400" dirty="0">
                <a:latin typeface="+mj-lt"/>
              </a:rPr>
              <a:t>Γ(</a:t>
            </a:r>
            <a:r>
              <a:rPr lang="en-CA" sz="1400" dirty="0">
                <a:latin typeface="+mj-lt"/>
              </a:rPr>
              <a:t>z)  = (z-1)</a:t>
            </a:r>
            <a:r>
              <a:rPr lang="en-US" sz="1400" dirty="0">
                <a:latin typeface="+mj-lt"/>
              </a:rPr>
              <a:t>!</a:t>
            </a:r>
            <a:r>
              <a:rPr lang="en-CA" sz="1400" dirty="0">
                <a:latin typeface="+mj-lt"/>
              </a:rPr>
              <a:t> , z ∈ Z+</a:t>
            </a:r>
          </a:p>
          <a:p>
            <a:pPr algn="just"/>
            <a:r>
              <a:rPr lang="en-CA" sz="1400" dirty="0">
                <a:latin typeface="+mj-lt"/>
              </a:rPr>
              <a:t>       Stakeholder Priority : High</a:t>
            </a:r>
          </a:p>
          <a:p>
            <a:pPr algn="just"/>
            <a:r>
              <a:rPr lang="en-CA" sz="1400" dirty="0">
                <a:latin typeface="+mj-lt"/>
              </a:rPr>
              <a:t>       Rationale : Ensures function is </a:t>
            </a:r>
            <a:r>
              <a:rPr lang="en-CA" sz="1400" b="1" dirty="0">
                <a:latin typeface="+mj-lt"/>
              </a:rPr>
              <a:t>consistent for positive integers</a:t>
            </a:r>
            <a:r>
              <a:rPr lang="en-CA" sz="1400" dirty="0">
                <a:latin typeface="+mj-lt"/>
              </a:rPr>
              <a:t>.</a:t>
            </a:r>
          </a:p>
          <a:p>
            <a:pPr algn="just"/>
            <a:r>
              <a:rPr lang="en-CA" sz="1400" dirty="0">
                <a:latin typeface="+mj-lt"/>
              </a:rPr>
              <a:t>       Difficulty : Nominal</a:t>
            </a:r>
          </a:p>
          <a:p>
            <a:pPr algn="just"/>
            <a:r>
              <a:rPr lang="en-CA" sz="1400" dirty="0">
                <a:latin typeface="+mj-lt"/>
              </a:rPr>
              <a:t>       Type : Functional</a:t>
            </a:r>
          </a:p>
          <a:p>
            <a:pPr algn="just"/>
            <a:r>
              <a:rPr lang="en-CA" sz="1400" dirty="0">
                <a:latin typeface="+mj-lt"/>
              </a:rPr>
              <a:t>       Assumption : z is a positive integer.</a:t>
            </a: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dirty="0">
              <a:latin typeface="+mj-lt"/>
            </a:endParaRPr>
          </a:p>
          <a:p>
            <a:pPr algn="just"/>
            <a:r>
              <a:rPr lang="en-US" sz="1200" dirty="0">
                <a:latin typeface="+mj-lt"/>
              </a:rPr>
              <a:t>PG 5.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809233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D5E682-1FD1-6350-7329-067256E6C2F7}"/>
              </a:ext>
            </a:extLst>
          </p:cNvPr>
          <p:cNvSpPr txBox="1"/>
          <p:nvPr/>
        </p:nvSpPr>
        <p:spPr>
          <a:xfrm>
            <a:off x="512432" y="476343"/>
            <a:ext cx="824187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CA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GAMMA-REQ-003</a:t>
            </a:r>
          </a:p>
          <a:p>
            <a:pPr algn="just"/>
            <a:r>
              <a:rPr lang="en-CA" sz="1200" dirty="0">
                <a:latin typeface="+mj-lt"/>
              </a:rPr>
              <a:t>       </a:t>
            </a:r>
            <a:r>
              <a:rPr lang="en-CA" sz="1400" dirty="0">
                <a:latin typeface="+mj-lt"/>
              </a:rPr>
              <a:t>Title : Euler Infinite Product</a:t>
            </a:r>
          </a:p>
          <a:p>
            <a:pPr algn="just">
              <a:lnSpc>
                <a:spcPct val="150000"/>
              </a:lnSpc>
            </a:pPr>
            <a:r>
              <a:rPr lang="en-CA" sz="1400" dirty="0">
                <a:latin typeface="+mj-lt"/>
              </a:rPr>
              <a:t>       Description : For any real number z except non positive integers, </a:t>
            </a:r>
          </a:p>
          <a:p>
            <a:pPr algn="just">
              <a:lnSpc>
                <a:spcPct val="150000"/>
              </a:lnSpc>
            </a:pPr>
            <a:r>
              <a:rPr lang="en-CA" sz="1400" dirty="0">
                <a:latin typeface="+mj-lt"/>
              </a:rPr>
              <a:t>		</a:t>
            </a:r>
            <a:r>
              <a:rPr lang="el-GR" sz="1400" dirty="0">
                <a:latin typeface="+mj-lt"/>
              </a:rPr>
              <a:t>Γ(</a:t>
            </a:r>
            <a:r>
              <a:rPr lang="en-CA" sz="1400" dirty="0">
                <a:latin typeface="+mj-lt"/>
              </a:rPr>
              <a:t>z) satisfies : </a:t>
            </a:r>
          </a:p>
          <a:p>
            <a:pPr algn="just"/>
            <a:r>
              <a:rPr lang="en-CA" sz="1400" dirty="0">
                <a:latin typeface="+mj-lt"/>
              </a:rPr>
              <a:t>       Stakeholder Priority : Medium</a:t>
            </a:r>
          </a:p>
          <a:p>
            <a:pPr algn="just"/>
            <a:r>
              <a:rPr lang="en-CA" sz="1400" dirty="0">
                <a:latin typeface="+mj-lt"/>
              </a:rPr>
              <a:t>       Rationale : </a:t>
            </a:r>
            <a:r>
              <a:rPr lang="en-CA" sz="1400" b="1" dirty="0">
                <a:latin typeface="+mj-lt"/>
              </a:rPr>
              <a:t>Efficient estimate of complex number z </a:t>
            </a:r>
            <a:r>
              <a:rPr lang="en-CA" sz="1400" dirty="0">
                <a:latin typeface="+mj-lt"/>
              </a:rPr>
              <a:t>including </a:t>
            </a:r>
          </a:p>
          <a:p>
            <a:pPr algn="just"/>
            <a:r>
              <a:rPr lang="en-CA" sz="1400" dirty="0">
                <a:latin typeface="+mj-lt"/>
              </a:rPr>
              <a:t>	           negative real numbers except non positive integers.</a:t>
            </a:r>
          </a:p>
          <a:p>
            <a:pPr algn="just"/>
            <a:r>
              <a:rPr lang="en-CA" sz="1400" dirty="0">
                <a:latin typeface="+mj-lt"/>
              </a:rPr>
              <a:t>       Difficulty : Nominal</a:t>
            </a:r>
          </a:p>
          <a:p>
            <a:pPr algn="just"/>
            <a:r>
              <a:rPr lang="en-CA" sz="1400" dirty="0">
                <a:latin typeface="+mj-lt"/>
              </a:rPr>
              <a:t>       Type : Functional</a:t>
            </a:r>
          </a:p>
          <a:p>
            <a:pPr algn="just"/>
            <a:r>
              <a:rPr lang="en-CA" sz="1400" dirty="0">
                <a:latin typeface="+mj-lt"/>
              </a:rPr>
              <a:t>       Assumption: For practical computation, n is taken as a large no. (80k)</a:t>
            </a: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r>
              <a:rPr lang="en-CA" dirty="0">
                <a:latin typeface="+mj-lt"/>
              </a:rPr>
              <a:t>	</a:t>
            </a:r>
          </a:p>
          <a:p>
            <a:pPr algn="just"/>
            <a:endParaRPr lang="en-CA" dirty="0">
              <a:latin typeface="+mj-lt"/>
            </a:endParaRPr>
          </a:p>
          <a:p>
            <a:pPr algn="just"/>
            <a:r>
              <a:rPr lang="en-CA" dirty="0">
                <a:latin typeface="+mj-lt"/>
              </a:rPr>
              <a:t>	</a:t>
            </a:r>
            <a:endParaRPr lang="en-US" sz="1200" dirty="0">
              <a:latin typeface="+mj-lt"/>
            </a:endParaRPr>
          </a:p>
          <a:p>
            <a:pPr algn="just"/>
            <a:endParaRPr lang="en-US" sz="1200" dirty="0">
              <a:latin typeface="+mj-lt"/>
            </a:endParaRPr>
          </a:p>
          <a:p>
            <a:pPr algn="just"/>
            <a:r>
              <a:rPr lang="en-US" sz="1200" dirty="0">
                <a:latin typeface="+mj-lt"/>
              </a:rPr>
              <a:t>PG 6.</a:t>
            </a:r>
            <a:endParaRPr lang="en-CA" sz="12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F19F5-D730-6940-FA87-AF2D5B0C7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243" y="1675379"/>
            <a:ext cx="2953868" cy="5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5924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1D3FB-ED49-6345-B126-2480B7337AAA}"/>
              </a:ext>
            </a:extLst>
          </p:cNvPr>
          <p:cNvSpPr txBox="1"/>
          <p:nvPr/>
        </p:nvSpPr>
        <p:spPr>
          <a:xfrm>
            <a:off x="405037" y="104328"/>
            <a:ext cx="787365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2600" dirty="0">
                <a:latin typeface="+mj-lt"/>
              </a:rPr>
              <a:t>II.   NON-</a:t>
            </a:r>
            <a:r>
              <a:rPr lang="en-US" sz="2600" dirty="0">
                <a:latin typeface="+mj-lt"/>
              </a:rPr>
              <a:t>FUNCTIONAL REQUIREMENTS :</a:t>
            </a:r>
            <a:endParaRPr lang="en-CA" sz="2600" dirty="0">
              <a:latin typeface="+mj-lt"/>
            </a:endParaRPr>
          </a:p>
          <a:p>
            <a:pPr algn="just"/>
            <a:endParaRPr lang="en-CA" sz="1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GAMMA-REQ-004</a:t>
            </a:r>
          </a:p>
          <a:p>
            <a:pPr algn="just"/>
            <a:r>
              <a:rPr lang="en-CA" sz="1800" dirty="0">
                <a:latin typeface="+mj-lt"/>
              </a:rPr>
              <a:t>     </a:t>
            </a:r>
            <a:r>
              <a:rPr lang="en-CA" sz="1600" dirty="0">
                <a:latin typeface="+mj-lt"/>
              </a:rPr>
              <a:t>  </a:t>
            </a:r>
            <a:r>
              <a:rPr lang="en-CA" sz="1400" dirty="0">
                <a:latin typeface="+mj-lt"/>
              </a:rPr>
              <a:t>Title : Usability</a:t>
            </a:r>
          </a:p>
          <a:p>
            <a:pPr algn="just"/>
            <a:r>
              <a:rPr lang="en-CA" sz="1400" dirty="0">
                <a:latin typeface="+mj-lt"/>
              </a:rPr>
              <a:t>       Description : </a:t>
            </a:r>
            <a:r>
              <a:rPr lang="en-US" sz="1400" dirty="0">
                <a:latin typeface="+mj-lt"/>
              </a:rPr>
              <a:t>User Interface of </a:t>
            </a:r>
            <a:r>
              <a:rPr lang="en-US" sz="1400" b="1" dirty="0">
                <a:latin typeface="+mj-lt"/>
              </a:rPr>
              <a:t>application should be easy to use and navigate</a:t>
            </a:r>
            <a:r>
              <a:rPr lang="en-US" sz="1400" dirty="0">
                <a:latin typeface="+mj-lt"/>
              </a:rPr>
              <a:t>.</a:t>
            </a:r>
            <a:endParaRPr lang="en-CA" sz="1400" dirty="0">
              <a:latin typeface="+mj-lt"/>
            </a:endParaRPr>
          </a:p>
          <a:p>
            <a:pPr algn="just"/>
            <a:r>
              <a:rPr lang="en-CA" sz="1400" dirty="0">
                <a:latin typeface="+mj-lt"/>
              </a:rPr>
              <a:t>       Rationale : The application’s GUI should be easy to use</a:t>
            </a:r>
          </a:p>
          <a:p>
            <a:pPr algn="just"/>
            <a:r>
              <a:rPr lang="en-CA" sz="1400" dirty="0">
                <a:latin typeface="+mj-lt"/>
              </a:rPr>
              <a:t>       Type : Non-Functional</a:t>
            </a:r>
          </a:p>
          <a:p>
            <a:pPr algn="just"/>
            <a:r>
              <a:rPr lang="en-CA" sz="1400" dirty="0">
                <a:latin typeface="+mj-lt"/>
              </a:rPr>
              <a:t>       Assumption : GUI is runnable as java application on any system which has java.</a:t>
            </a: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GAMMA-REQ-005</a:t>
            </a:r>
          </a:p>
          <a:p>
            <a:pPr algn="just"/>
            <a:r>
              <a:rPr lang="en-CA" sz="1800" dirty="0">
                <a:latin typeface="+mj-lt"/>
              </a:rPr>
              <a:t>     </a:t>
            </a:r>
            <a:r>
              <a:rPr lang="en-CA" sz="1600" dirty="0">
                <a:latin typeface="+mj-lt"/>
              </a:rPr>
              <a:t>  </a:t>
            </a:r>
            <a:r>
              <a:rPr lang="en-CA" sz="1400" dirty="0">
                <a:latin typeface="+mj-lt"/>
              </a:rPr>
              <a:t>Title : Reliability</a:t>
            </a:r>
          </a:p>
          <a:p>
            <a:pPr algn="just"/>
            <a:r>
              <a:rPr lang="en-CA" sz="1400" dirty="0">
                <a:latin typeface="+mj-lt"/>
              </a:rPr>
              <a:t>       Description : The </a:t>
            </a:r>
            <a:r>
              <a:rPr lang="en-CA" sz="1400" b="1" dirty="0">
                <a:latin typeface="+mj-lt"/>
              </a:rPr>
              <a:t>application must handle invalid input values. </a:t>
            </a:r>
            <a:endParaRPr lang="en-CA" sz="1400" dirty="0">
              <a:latin typeface="+mj-lt"/>
            </a:endParaRPr>
          </a:p>
          <a:p>
            <a:pPr algn="just"/>
            <a:r>
              <a:rPr lang="en-CA" sz="1400" dirty="0">
                <a:latin typeface="+mj-lt"/>
              </a:rPr>
              <a:t>       Rationale : The application’s GUI should be easy to use</a:t>
            </a:r>
          </a:p>
          <a:p>
            <a:pPr algn="just"/>
            <a:r>
              <a:rPr lang="en-CA" sz="1400" dirty="0">
                <a:latin typeface="+mj-lt"/>
              </a:rPr>
              <a:t>       Type : Non-Functional</a:t>
            </a:r>
          </a:p>
          <a:p>
            <a:pPr algn="just"/>
            <a:r>
              <a:rPr lang="en-CA" sz="1400" dirty="0">
                <a:latin typeface="+mj-lt"/>
              </a:rPr>
              <a:t>       Assumption : GUI is runnable as java application on any system which has java.</a:t>
            </a: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GAMMA-REQ-006</a:t>
            </a:r>
          </a:p>
          <a:p>
            <a:pPr algn="just"/>
            <a:r>
              <a:rPr lang="en-CA" sz="1600" dirty="0">
                <a:latin typeface="+mj-lt"/>
              </a:rPr>
              <a:t>      </a:t>
            </a:r>
            <a:r>
              <a:rPr lang="en-CA" sz="1400" dirty="0">
                <a:latin typeface="+mj-lt"/>
              </a:rPr>
              <a:t>Title : Computation Efficiency</a:t>
            </a:r>
          </a:p>
          <a:p>
            <a:pPr algn="just"/>
            <a:r>
              <a:rPr lang="en-CA" sz="1400" dirty="0">
                <a:latin typeface="+mj-lt"/>
              </a:rPr>
              <a:t>       Description : For computational efficiency, </a:t>
            </a:r>
            <a:r>
              <a:rPr lang="en-CA" sz="1400" b="1" dirty="0">
                <a:latin typeface="+mj-lt"/>
              </a:rPr>
              <a:t>the results computation is fast and precise</a:t>
            </a:r>
            <a:r>
              <a:rPr lang="en-CA" sz="1400" dirty="0">
                <a:latin typeface="+mj-lt"/>
              </a:rPr>
              <a:t>.</a:t>
            </a:r>
          </a:p>
          <a:p>
            <a:pPr algn="just"/>
            <a:r>
              <a:rPr lang="en-CA" sz="1400" dirty="0">
                <a:latin typeface="+mj-lt"/>
              </a:rPr>
              <a:t>       Rationale : Efficient computation of gamma value.</a:t>
            </a:r>
          </a:p>
          <a:p>
            <a:pPr algn="just"/>
            <a:r>
              <a:rPr lang="en-CA" sz="1400" dirty="0">
                <a:latin typeface="+mj-lt"/>
              </a:rPr>
              <a:t>       Type : Non-Functional</a:t>
            </a: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r>
              <a:rPr lang="en-CA" sz="1400" dirty="0">
                <a:latin typeface="+mj-lt"/>
              </a:rPr>
              <a:t>Pg 7.</a:t>
            </a:r>
          </a:p>
        </p:txBody>
      </p:sp>
    </p:spTree>
    <p:extLst>
      <p:ext uri="{BB962C8B-B14F-4D97-AF65-F5344CB8AC3E}">
        <p14:creationId xmlns:p14="http://schemas.microsoft.com/office/powerpoint/2010/main" val="340990548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5EA5F-BCF4-BA43-ED01-971EACDA821C}"/>
              </a:ext>
            </a:extLst>
          </p:cNvPr>
          <p:cNvSpPr txBox="1"/>
          <p:nvPr/>
        </p:nvSpPr>
        <p:spPr>
          <a:xfrm>
            <a:off x="457199" y="71527"/>
            <a:ext cx="8229601" cy="666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2600" dirty="0">
                <a:latin typeface="+mj-lt"/>
              </a:rPr>
              <a:t>III. TECHNICAL REQUIREMENTS :</a:t>
            </a:r>
          </a:p>
          <a:p>
            <a:endParaRPr lang="en-CA" sz="1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GAMMA-REQ-007</a:t>
            </a:r>
          </a:p>
          <a:p>
            <a:pPr algn="just"/>
            <a:r>
              <a:rPr lang="en-CA" sz="1400" dirty="0">
                <a:latin typeface="+mj-lt"/>
              </a:rPr>
              <a:t>      Title : Exception Handling</a:t>
            </a:r>
          </a:p>
          <a:p>
            <a:pPr algn="just"/>
            <a:r>
              <a:rPr lang="en-CA" sz="1400" dirty="0">
                <a:latin typeface="+mj-lt"/>
              </a:rPr>
              <a:t>       Description : The </a:t>
            </a:r>
            <a:r>
              <a:rPr lang="en-CA" sz="1400" b="1" dirty="0">
                <a:latin typeface="+mj-lt"/>
              </a:rPr>
              <a:t>application</a:t>
            </a:r>
            <a:r>
              <a:rPr lang="en-CA" sz="1400" dirty="0">
                <a:latin typeface="+mj-lt"/>
              </a:rPr>
              <a:t> </a:t>
            </a:r>
            <a:r>
              <a:rPr lang="en-CA" sz="1400" b="1" dirty="0">
                <a:latin typeface="+mj-lt"/>
              </a:rPr>
              <a:t>should implement Exception handling mechanism</a:t>
            </a:r>
          </a:p>
          <a:p>
            <a:pPr algn="just"/>
            <a:r>
              <a:rPr lang="en-CA" sz="1400" b="1" dirty="0">
                <a:latin typeface="+mj-lt"/>
              </a:rPr>
              <a:t>                          </a:t>
            </a:r>
            <a:r>
              <a:rPr lang="en-CA" sz="1400" dirty="0">
                <a:latin typeface="+mj-lt"/>
              </a:rPr>
              <a:t>for runtime errors.</a:t>
            </a:r>
          </a:p>
          <a:p>
            <a:pPr algn="just">
              <a:lnSpc>
                <a:spcPct val="150000"/>
              </a:lnSpc>
            </a:pPr>
            <a:r>
              <a:rPr lang="en-CA" sz="1400" dirty="0">
                <a:latin typeface="+mj-lt"/>
              </a:rPr>
              <a:t>       Rationale : Error Handling mechanism for GUI application</a:t>
            </a:r>
          </a:p>
          <a:p>
            <a:pPr algn="just"/>
            <a:r>
              <a:rPr lang="en-CA" sz="1400" dirty="0">
                <a:latin typeface="+mj-lt"/>
              </a:rPr>
              <a:t>       Type : Technical</a:t>
            </a: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endParaRPr lang="en-CA" sz="1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GAMMA-REQ-008</a:t>
            </a:r>
          </a:p>
          <a:p>
            <a:pPr algn="just"/>
            <a:r>
              <a:rPr lang="en-CA" sz="1400" dirty="0">
                <a:latin typeface="+mj-lt"/>
              </a:rPr>
              <a:t>     Title : GUI Technical Stack</a:t>
            </a:r>
          </a:p>
          <a:p>
            <a:pPr algn="just"/>
            <a:r>
              <a:rPr lang="en-CA" sz="1400" dirty="0">
                <a:latin typeface="+mj-lt"/>
              </a:rPr>
              <a:t>       Description : The </a:t>
            </a:r>
            <a:r>
              <a:rPr lang="en-CA" sz="1400" b="1" dirty="0">
                <a:latin typeface="+mj-lt"/>
              </a:rPr>
              <a:t>GUI should use JAVA Swing and app is Platform Independent.</a:t>
            </a:r>
            <a:endParaRPr lang="en-CA" sz="1400" dirty="0">
              <a:latin typeface="+mj-lt"/>
            </a:endParaRPr>
          </a:p>
          <a:p>
            <a:pPr algn="just"/>
            <a:r>
              <a:rPr lang="en-CA" sz="1400" dirty="0">
                <a:latin typeface="+mj-lt"/>
              </a:rPr>
              <a:t>       Rationale : The application’s GUI should run on Java Swing and app can run on any system </a:t>
            </a:r>
          </a:p>
          <a:p>
            <a:pPr algn="just"/>
            <a:r>
              <a:rPr lang="en-CA" sz="1400" dirty="0">
                <a:latin typeface="+mj-lt"/>
              </a:rPr>
              <a:t>	       with java in it.</a:t>
            </a:r>
          </a:p>
          <a:p>
            <a:pPr algn="just"/>
            <a:r>
              <a:rPr lang="en-CA" sz="1400" dirty="0">
                <a:latin typeface="+mj-lt"/>
              </a:rPr>
              <a:t>       Type : Technical</a:t>
            </a:r>
          </a:p>
          <a:p>
            <a:pPr algn="just"/>
            <a:r>
              <a:rPr lang="en-CA" sz="1400" dirty="0">
                <a:latin typeface="+mj-lt"/>
              </a:rPr>
              <a:t>       </a:t>
            </a:r>
          </a:p>
          <a:p>
            <a:pPr algn="just"/>
            <a:endParaRPr lang="en-CA" sz="1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+mj-lt"/>
              </a:rPr>
              <a:t>ID : </a:t>
            </a:r>
            <a:r>
              <a:rPr lang="en-CA" sz="2400" dirty="0"/>
              <a:t>GAMMA-REQ-009</a:t>
            </a:r>
          </a:p>
          <a:p>
            <a:pPr algn="just"/>
            <a:r>
              <a:rPr lang="en-CA" sz="1400" dirty="0">
                <a:latin typeface="+mj-lt"/>
              </a:rPr>
              <a:t>     Title : Power method computation</a:t>
            </a:r>
          </a:p>
          <a:p>
            <a:pPr algn="just"/>
            <a:r>
              <a:rPr lang="en-CA" sz="1400" dirty="0">
                <a:latin typeface="+mj-lt"/>
              </a:rPr>
              <a:t>       Description : </a:t>
            </a:r>
            <a:r>
              <a:rPr lang="en-CA" sz="1400" b="1" dirty="0">
                <a:latin typeface="+mj-lt"/>
              </a:rPr>
              <a:t>Replace in built-in Power method by</a:t>
            </a:r>
            <a:r>
              <a:rPr lang="en-CA" sz="1400" dirty="0">
                <a:latin typeface="+mj-lt"/>
              </a:rPr>
              <a:t>: </a:t>
            </a:r>
          </a:p>
          <a:p>
            <a:pPr algn="just"/>
            <a:r>
              <a:rPr lang="en-CA" sz="1400" dirty="0">
                <a:latin typeface="+mj-lt"/>
              </a:rPr>
              <a:t>		x^(n + </a:t>
            </a:r>
            <a:r>
              <a:rPr lang="en-CA" sz="1400" dirty="0" err="1">
                <a:latin typeface="+mj-lt"/>
              </a:rPr>
              <a:t>fractionalPart</a:t>
            </a:r>
            <a:r>
              <a:rPr lang="en-CA" sz="1400" dirty="0">
                <a:latin typeface="+mj-lt"/>
              </a:rPr>
              <a:t>) = </a:t>
            </a:r>
            <a:r>
              <a:rPr lang="en-CA" sz="1400" dirty="0" err="1">
                <a:latin typeface="+mj-lt"/>
              </a:rPr>
              <a:t>x^n</a:t>
            </a:r>
            <a:r>
              <a:rPr lang="en-CA" sz="1400" dirty="0">
                <a:latin typeface="+mj-lt"/>
              </a:rPr>
              <a:t> * x^(</a:t>
            </a:r>
            <a:r>
              <a:rPr lang="en-CA" sz="1400" dirty="0" err="1">
                <a:latin typeface="+mj-lt"/>
              </a:rPr>
              <a:t>fractionalPart</a:t>
            </a:r>
            <a:r>
              <a:rPr lang="en-CA" sz="1400" dirty="0">
                <a:latin typeface="+mj-lt"/>
              </a:rPr>
              <a:t>)</a:t>
            </a:r>
          </a:p>
          <a:p>
            <a:pPr algn="just"/>
            <a:endParaRPr lang="en-CA" sz="1400" dirty="0">
              <a:latin typeface="+mj-lt"/>
            </a:endParaRPr>
          </a:p>
          <a:p>
            <a:pPr algn="just"/>
            <a:r>
              <a:rPr lang="en-CA" sz="1400" dirty="0">
                <a:latin typeface="+mj-lt"/>
              </a:rPr>
              <a:t>       Rationale : The </a:t>
            </a:r>
            <a:r>
              <a:rPr lang="en-CA" sz="1400" b="1" dirty="0">
                <a:latin typeface="+mj-lt"/>
              </a:rPr>
              <a:t>application</a:t>
            </a:r>
            <a:r>
              <a:rPr lang="en-CA" sz="1400" dirty="0">
                <a:latin typeface="+mj-lt"/>
              </a:rPr>
              <a:t> </a:t>
            </a:r>
            <a:r>
              <a:rPr lang="en-CA" sz="1400" b="1" dirty="0">
                <a:latin typeface="+mj-lt"/>
              </a:rPr>
              <a:t>should not use any in built function.</a:t>
            </a:r>
          </a:p>
          <a:p>
            <a:pPr algn="just"/>
            <a:r>
              <a:rPr lang="en-CA" sz="1400" dirty="0">
                <a:latin typeface="+mj-lt"/>
              </a:rPr>
              <a:t>       Type : Technical</a:t>
            </a:r>
          </a:p>
          <a:p>
            <a:pPr algn="just"/>
            <a:r>
              <a:rPr lang="en-CA" sz="1400" dirty="0">
                <a:latin typeface="+mj-lt"/>
              </a:rPr>
              <a:t>       </a:t>
            </a:r>
          </a:p>
          <a:p>
            <a:pPr algn="just"/>
            <a:r>
              <a:rPr lang="en-US" sz="1400" dirty="0">
                <a:latin typeface="+mj-lt"/>
              </a:rPr>
              <a:t>PG 7.</a:t>
            </a:r>
            <a:endParaRPr lang="en-C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709702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8CF49E-748A-D5E2-705A-0485FBD308A4}"/>
              </a:ext>
            </a:extLst>
          </p:cNvPr>
          <p:cNvSpPr txBox="1"/>
          <p:nvPr/>
        </p:nvSpPr>
        <p:spPr>
          <a:xfrm>
            <a:off x="923605" y="61369"/>
            <a:ext cx="7296789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latin typeface="+mj-lt"/>
              </a:rPr>
              <a:t>IMPLEMENTATION</a:t>
            </a:r>
          </a:p>
          <a:p>
            <a:pPr algn="ctr"/>
            <a:r>
              <a:rPr lang="en-CA" sz="2800" dirty="0">
                <a:latin typeface="+mj-lt"/>
              </a:rPr>
              <a:t> </a:t>
            </a:r>
          </a:p>
          <a:p>
            <a:r>
              <a:rPr lang="en-CA" sz="1600" dirty="0">
                <a:latin typeface="+mj-lt"/>
              </a:rPr>
              <a:t>GUI</a:t>
            </a:r>
            <a:r>
              <a:rPr lang="en-CA" sz="2800" dirty="0">
                <a:latin typeface="+mj-lt"/>
              </a:rPr>
              <a:t> :  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                                                                    CORRECT INPUT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                 </a:t>
            </a:r>
          </a:p>
          <a:p>
            <a:r>
              <a:rPr lang="en-CA" dirty="0">
                <a:latin typeface="+mj-lt"/>
              </a:rPr>
              <a:t>		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                                                                    INCORRECT INPUT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 err="1">
                <a:latin typeface="+mj-lt"/>
              </a:rPr>
              <a:t>Github</a:t>
            </a:r>
            <a:r>
              <a:rPr lang="en-CA" dirty="0">
                <a:latin typeface="+mj-lt"/>
              </a:rPr>
              <a:t> Link : </a:t>
            </a:r>
            <a:r>
              <a:rPr lang="en-CA" dirty="0">
                <a:latin typeface="+mj-lt"/>
                <a:hlinkClick r:id="rId2"/>
              </a:rPr>
              <a:t>https://github.com/JSM2512/soen6011</a:t>
            </a: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sz="1200" dirty="0">
                <a:latin typeface="+mj-lt"/>
              </a:rPr>
              <a:t>Pg 8.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B7AB2-4C76-1A0E-7D18-2531B56BE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753" y="713147"/>
            <a:ext cx="3919506" cy="23601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53C328-31AD-8629-F2BF-BAB7013EC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752" y="3252514"/>
            <a:ext cx="3919505" cy="23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7158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1">
  <a:themeElements>
    <a:clrScheme name="Default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 1">
      <a:majorFont>
        <a:latin typeface="Tahoma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Pages>0</Pages>
  <Words>974</Words>
  <Characters>0</Characters>
  <Application>Microsoft Office PowerPoint</Application>
  <DocSecurity>0</DocSecurity>
  <PresentationFormat>On-screen Show (4:3)</PresentationFormat>
  <Lines>0</Lines>
  <Paragraphs>203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StarSymbol</vt:lpstr>
      <vt:lpstr>Tahoma</vt:lpstr>
      <vt:lpstr>Times New Roman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Jaiwant Mahun</cp:lastModifiedBy>
  <cp:revision>150</cp:revision>
  <dcterms:created xsi:type="dcterms:W3CDTF">2016-04-06T04:18:14Z</dcterms:created>
  <dcterms:modified xsi:type="dcterms:W3CDTF">2024-07-22T23:06:38Z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