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p:scale>
          <a:sx n="66" d="100"/>
          <a:sy n="66" d="100"/>
        </p:scale>
        <p:origin x="-6556" y="76"/>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0355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javatpoint.com/javafx-tutorial" TargetMode="External"/><Relationship Id="rId13" Type="http://schemas.openxmlformats.org/officeDocument/2006/relationships/hyperlink" Target="https://www.tutorialspoint.com/jdb/index.htm" TargetMode="External"/><Relationship Id="rId18" Type="http://schemas.openxmlformats.org/officeDocument/2006/relationships/image" Target="../media/image11.png"/><Relationship Id="rId3" Type="http://schemas.openxmlformats.org/officeDocument/2006/relationships/hyperlink" Target="https://mathworld.wolfram.com/GammaFunction.html" TargetMode="External"/><Relationship Id="rId21" Type="http://schemas.openxmlformats.org/officeDocument/2006/relationships/image" Target="../media/image14.png"/><Relationship Id="rId7" Type="http://schemas.openxmlformats.org/officeDocument/2006/relationships/hyperlink" Target="https://www.roma1.infn.it/~bonvini/math/Marco_Bonvini__Gamma_function.pdf" TargetMode="External"/><Relationship Id="rId12" Type="http://schemas.openxmlformats.org/officeDocument/2006/relationships/hyperlink" Target="https://semver.org/" TargetMode="External"/><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en.wikipedia.org/wiki/Stirling%27s_approximation" TargetMode="External"/><Relationship Id="rId11" Type="http://schemas.openxmlformats.org/officeDocument/2006/relationships/hyperlink" Target="https://plugins.jetbrains.com/plugin/7973-sonarlint" TargetMode="External"/><Relationship Id="rId24" Type="http://schemas.openxmlformats.org/officeDocument/2006/relationships/image" Target="../media/image17.png"/><Relationship Id="rId5" Type="http://schemas.openxmlformats.org/officeDocument/2006/relationships/hyperlink" Target="https://math.libretexts.org/Bookshelves/Analysis/Complex_Variables_with_Applications_(Orloff)/14%3A_Analytic_Continuation_and_the_Gamma_Function/14.02%3A_Definition_and_properties_of_the_Gamma_function" TargetMode="External"/><Relationship Id="rId15" Type="http://schemas.openxmlformats.org/officeDocument/2006/relationships/hyperlink" Target="https://github.com/JSM2512/soen6011" TargetMode="External"/><Relationship Id="rId23" Type="http://schemas.openxmlformats.org/officeDocument/2006/relationships/image" Target="../media/image16.png"/><Relationship Id="rId10" Type="http://schemas.openxmlformats.org/officeDocument/2006/relationships/hyperlink" Target="https://checkstyle.sourceforge.io/google_style.html" TargetMode="External"/><Relationship Id="rId19" Type="http://schemas.openxmlformats.org/officeDocument/2006/relationships/image" Target="../media/image12.png"/><Relationship Id="rId4" Type="http://schemas.openxmlformats.org/officeDocument/2006/relationships/hyperlink" Target="https://en.wikipedia.org/wiki/Gamma_function" TargetMode="External"/><Relationship Id="rId9" Type="http://schemas.openxmlformats.org/officeDocument/2006/relationships/hyperlink" Target="https://google.github.io/styleguide/javaguide.html" TargetMode="External"/><Relationship Id="rId14" Type="http://schemas.openxmlformats.org/officeDocument/2006/relationships/hyperlink" Target="https://github.com/" TargetMode="External"/><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1"/>
            <a:ext cx="10056813" cy="3785630"/>
          </a:xfrm>
        </p:spPr>
        <p:txBody>
          <a:bodyPr/>
          <a:lstStyle/>
          <a:p>
            <a:r>
              <a:rPr lang="en-US" b="1" dirty="0"/>
              <a:t>The Gamma Function</a:t>
            </a:r>
            <a:r>
              <a:rPr lang="en-US" dirty="0"/>
              <a:t>, an </a:t>
            </a:r>
            <a:r>
              <a:rPr lang="en-US" b="1" dirty="0"/>
              <a:t>extension of the factorial function to complex and real number </a:t>
            </a:r>
            <a:r>
              <a:rPr lang="en-US" dirty="0"/>
              <a:t>arguments, plays a pivotal role in various fields of mathematics and applied sciences. This project presents the implementation of the Gamma Function calculator using Java, leveraging </a:t>
            </a:r>
            <a:r>
              <a:rPr lang="en-US" b="1" dirty="0"/>
              <a:t>Factorial and Euler's infinite product formula </a:t>
            </a:r>
            <a:r>
              <a:rPr lang="en-US" dirty="0"/>
              <a:t>for computation. The application features a user-friendly </a:t>
            </a:r>
            <a:r>
              <a:rPr lang="en-US" b="1" dirty="0"/>
              <a:t>graphical interface </a:t>
            </a:r>
            <a:r>
              <a:rPr lang="en-US" dirty="0"/>
              <a:t>developed with Java Swing, ensuring accessibility and adherence to established programming styles. Through rigorous </a:t>
            </a:r>
            <a:r>
              <a:rPr lang="en-US" b="1" dirty="0"/>
              <a:t>use of styling tools </a:t>
            </a:r>
            <a:r>
              <a:rPr lang="en-US" dirty="0"/>
              <a:t>such as </a:t>
            </a:r>
            <a:r>
              <a:rPr lang="en-US"/>
              <a:t>CheckStyle</a:t>
            </a:r>
            <a:r>
              <a:rPr lang="en-US" dirty="0"/>
              <a:t>, and </a:t>
            </a:r>
            <a:r>
              <a:rPr lang="en-US" b="1" dirty="0"/>
              <a:t>static code analyzers </a:t>
            </a:r>
            <a:r>
              <a:rPr lang="en-US" dirty="0"/>
              <a:t>like </a:t>
            </a:r>
            <a:r>
              <a:rPr lang="en-US" dirty="0" err="1"/>
              <a:t>SonarLint</a:t>
            </a:r>
            <a:r>
              <a:rPr lang="en-US" dirty="0"/>
              <a:t>, the project maintains high code quality and conformance to </a:t>
            </a:r>
            <a:r>
              <a:rPr lang="en-US" b="1" dirty="0"/>
              <a:t>semantic versioning</a:t>
            </a:r>
            <a:r>
              <a:rPr lang="en-US" dirty="0"/>
              <a:t>. The integration of the </a:t>
            </a:r>
            <a:r>
              <a:rPr lang="en-US" b="1" dirty="0"/>
              <a:t>Java Accessibility API </a:t>
            </a:r>
            <a:r>
              <a:rPr lang="en-US" dirty="0"/>
              <a:t>aims to make the application accessible to a broader audience. This poster outlines the project's objectives, methods, results, and conclusions, providing insights into the </a:t>
            </a:r>
            <a:r>
              <a:rPr lang="en-US" b="1" dirty="0"/>
              <a:t>practical implementation and testing</a:t>
            </a:r>
            <a:r>
              <a:rPr lang="en-US" dirty="0"/>
              <a:t> of the Gamma Function in a software application.</a:t>
            </a: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66025" y="9853589"/>
            <a:ext cx="10050462" cy="615545"/>
          </a:xfrm>
        </p:spPr>
        <p:txBody>
          <a:bodyPr/>
          <a:lstStyle/>
          <a:p>
            <a:r>
              <a:rPr lang="en-US" dirty="0"/>
              <a:t>OBJECTIVES</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477828" y="21323808"/>
            <a:ext cx="10048874" cy="6457130"/>
          </a:xfrm>
        </p:spPr>
        <p:txBody>
          <a:bodyPr/>
          <a:lstStyle/>
          <a:p>
            <a:pPr marL="285750" indent="-285750">
              <a:buFont typeface="Arial" panose="020B0604020202020204" pitchFamily="34" charset="0"/>
              <a:buChar char="•"/>
            </a:pPr>
            <a:r>
              <a:rPr lang="en-US" sz="2000" b="1" dirty="0"/>
              <a:t>IIMPLEMENTATION OF GAMMA FUNCTION</a:t>
            </a:r>
          </a:p>
          <a:p>
            <a:r>
              <a:rPr lang="en-US" dirty="0"/>
              <a:t>     The Gamma function was implemented using </a:t>
            </a:r>
            <a:r>
              <a:rPr lang="en-US" b="1" dirty="0"/>
              <a:t>Euler's infinite product formula </a:t>
            </a:r>
            <a:r>
              <a:rPr lang="en-US" dirty="0"/>
              <a:t>to </a:t>
            </a:r>
            <a:r>
              <a:rPr lang="en-US" b="1" dirty="0"/>
              <a:t>handle large inputs </a:t>
            </a:r>
            <a:r>
              <a:rPr lang="en-US" dirty="0"/>
              <a:t>effectively. This method </a:t>
            </a:r>
            <a:r>
              <a:rPr lang="en-US" b="1" dirty="0"/>
              <a:t>supports both integer and non-integer values</a:t>
            </a:r>
            <a:r>
              <a:rPr lang="en-US" dirty="0"/>
              <a:t>, ensuring accuracy through series expansions and recursion.</a:t>
            </a:r>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2000" b="1" dirty="0"/>
              <a:t>DEVELOP USER-FRIENDLY GUI</a:t>
            </a:r>
          </a:p>
          <a:p>
            <a:r>
              <a:rPr lang="en-US" dirty="0"/>
              <a:t>     A </a:t>
            </a:r>
            <a:r>
              <a:rPr lang="en-US" b="1" dirty="0"/>
              <a:t>Java Swing GUI </a:t>
            </a:r>
            <a:r>
              <a:rPr lang="en-US" dirty="0"/>
              <a:t>was designed for the Gamma function calculator. Key components include </a:t>
            </a:r>
            <a:r>
              <a:rPr lang="en-US" b="1" dirty="0" err="1"/>
              <a:t>JFrame</a:t>
            </a:r>
            <a:r>
              <a:rPr lang="en-US" b="1" dirty="0"/>
              <a:t>, </a:t>
            </a:r>
            <a:r>
              <a:rPr lang="en-US" b="1" dirty="0" err="1"/>
              <a:t>JPanel</a:t>
            </a:r>
            <a:r>
              <a:rPr lang="en-US" b="1" dirty="0"/>
              <a:t>, </a:t>
            </a:r>
            <a:r>
              <a:rPr lang="en-US" b="1" dirty="0" err="1"/>
              <a:t>JLabel</a:t>
            </a:r>
            <a:r>
              <a:rPr lang="en-US" b="1" dirty="0"/>
              <a:t>, </a:t>
            </a:r>
            <a:r>
              <a:rPr lang="en-US" b="1" dirty="0" err="1"/>
              <a:t>JTextField</a:t>
            </a:r>
            <a:r>
              <a:rPr lang="en-US" dirty="0"/>
              <a:t>, and </a:t>
            </a:r>
            <a:r>
              <a:rPr lang="en-US" b="1" dirty="0" err="1"/>
              <a:t>JButton</a:t>
            </a:r>
            <a:r>
              <a:rPr lang="en-US" dirty="0"/>
              <a:t>, arranged for clarity and ease of use, allowing straightforward input and result display. Key Points of Your GUI Design are : Simple, Consistent, Providing feedback by </a:t>
            </a:r>
            <a:r>
              <a:rPr lang="en-US" dirty="0" err="1"/>
              <a:t>resultLabel</a:t>
            </a:r>
            <a:r>
              <a:rPr lang="en-US" dirty="0"/>
              <a:t>, Error Handling.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a:xfrm>
            <a:off x="459673" y="20350113"/>
            <a:ext cx="10048875" cy="615545"/>
          </a:xfrm>
        </p:spPr>
        <p:txBody>
          <a:bodyPr/>
          <a:lstStyle/>
          <a:p>
            <a:r>
              <a:rPr lang="en-US" dirty="0"/>
              <a:t>METHODOLOGY AND RESULTS</a:t>
            </a:r>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a:xfrm>
            <a:off x="22487726" y="5307881"/>
            <a:ext cx="10048874" cy="25754721"/>
          </a:xfrm>
        </p:spPr>
        <p:txBody>
          <a:bodyPr/>
          <a:lstStyle/>
          <a:p>
            <a:pPr marL="342900" indent="-342900">
              <a:buFont typeface="Arial" panose="020B0604020202020204" pitchFamily="34" charset="0"/>
              <a:buChar char="•"/>
            </a:pPr>
            <a:r>
              <a:rPr lang="en-US" sz="2000" b="1" dirty="0"/>
              <a:t>ACCESSIBILITY TESTING</a:t>
            </a:r>
          </a:p>
          <a:p>
            <a:r>
              <a:rPr lang="en-US" sz="2000" b="1" dirty="0"/>
              <a:t>     </a:t>
            </a:r>
            <a:r>
              <a:rPr lang="en-US" dirty="0"/>
              <a:t>The </a:t>
            </a:r>
            <a:r>
              <a:rPr lang="en-US" b="1" dirty="0"/>
              <a:t>Java Accessibility AP</a:t>
            </a:r>
            <a:r>
              <a:rPr lang="en-US" dirty="0"/>
              <a:t>I was used to set properties like </a:t>
            </a:r>
            <a:r>
              <a:rPr lang="en-US" b="1" dirty="0" err="1"/>
              <a:t>AccessibleName</a:t>
            </a:r>
            <a:r>
              <a:rPr lang="en-US" dirty="0"/>
              <a:t> and </a:t>
            </a:r>
            <a:r>
              <a:rPr lang="en-US" dirty="0" err="1"/>
              <a:t>AccessibleDescription</a:t>
            </a:r>
            <a:r>
              <a:rPr lang="en-US" dirty="0"/>
              <a:t> for GUI components. This ensures the application is accessible to users. Inspection using Logger was used as displayed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SEMANTIC VERSIONING</a:t>
            </a:r>
          </a:p>
          <a:p>
            <a:r>
              <a:rPr lang="en-US" dirty="0"/>
              <a:t>      Semantic Versioning was used to systematically manage and communicate updates. We adhered to the </a:t>
            </a:r>
            <a:r>
              <a:rPr lang="en-US" b="1" dirty="0"/>
              <a:t>format MAJOR.MINOR.PATCH </a:t>
            </a:r>
            <a:r>
              <a:rPr lang="en-US" dirty="0"/>
              <a:t>to indicate changes. Major versions signal significant changes, minor versions for backward-compatible enhancements, and patches for fixes.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sz="2000" b="1" dirty="0"/>
              <a:t>USE OF DEBUGGER</a:t>
            </a:r>
          </a:p>
          <a:p>
            <a:r>
              <a:rPr lang="en-US" dirty="0"/>
              <a:t>     </a:t>
            </a:r>
            <a:r>
              <a:rPr lang="en-US" b="1" dirty="0"/>
              <a:t>JDB (Java Debugger) </a:t>
            </a:r>
            <a:r>
              <a:rPr lang="en-US" dirty="0"/>
              <a:t>was utilized to debug the application, providing capabilities such as breakpoints, code stepping, and variable inspection to ensure the correct functioning of both the Gamma function and GUI.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a:xfrm>
            <a:off x="33486108" y="12660133"/>
            <a:ext cx="10047018" cy="615545"/>
          </a:xfrm>
        </p:spPr>
        <p:txBody>
          <a:bodyPr/>
          <a:lstStyle/>
          <a:p>
            <a:r>
              <a:rPr lang="en-US" dirty="0"/>
              <a:t>CONCLUSIONS</a:t>
            </a: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33486108" y="13789582"/>
            <a:ext cx="10047018" cy="6844759"/>
          </a:xfrm>
        </p:spPr>
        <p:txBody>
          <a:bodyPr/>
          <a:lstStyle/>
          <a:p>
            <a:r>
              <a:rPr lang="en-US" dirty="0"/>
              <a:t>In this project, we meticulously enhanced the Gamma function calculator to adhere to modern software development standards</a:t>
            </a:r>
            <a:r>
              <a:rPr lang="en-US" b="1" dirty="0"/>
              <a:t>. </a:t>
            </a:r>
            <a:r>
              <a:rPr lang="en-US" dirty="0"/>
              <a:t>Conclusions are as follows </a:t>
            </a:r>
            <a:r>
              <a:rPr lang="en-US" b="1" dirty="0"/>
              <a:t>:</a:t>
            </a:r>
          </a:p>
          <a:p>
            <a:endParaRPr lang="en-US" b="1" dirty="0"/>
          </a:p>
          <a:p>
            <a:pPr marL="285750" indent="-285750">
              <a:buFont typeface="Arial" panose="020B0604020202020204" pitchFamily="34" charset="0"/>
              <a:buChar char="•"/>
            </a:pPr>
            <a:r>
              <a:rPr lang="en-US" b="1" dirty="0"/>
              <a:t>High-Quality Code</a:t>
            </a:r>
            <a:r>
              <a:rPr lang="en-US" dirty="0"/>
              <a:t>: The project incorporated Google Java Format for coding style consistency, validated through </a:t>
            </a:r>
            <a:r>
              <a:rPr lang="en-US" dirty="0" err="1"/>
              <a:t>CheckStyle</a:t>
            </a:r>
            <a:r>
              <a:rPr lang="en-US" dirty="0"/>
              <a:t> for adherence to established standards.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Effective Debugging</a:t>
            </a:r>
            <a:r>
              <a:rPr lang="en-US" dirty="0"/>
              <a:t>: JDB was employed to ensure the correctness and stability of the codebase, demonstrating effective debugging practices.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Static Code Analysis</a:t>
            </a:r>
            <a:r>
              <a:rPr lang="en-US" dirty="0"/>
              <a:t>: Static code analyzers, such as </a:t>
            </a:r>
            <a:r>
              <a:rPr lang="en-US" dirty="0" err="1"/>
              <a:t>SonarLint</a:t>
            </a:r>
            <a:r>
              <a:rPr lang="en-US" dirty="0"/>
              <a:t>, were used to identify and rectify potential issues, enhancing code reliability.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Semantic Versioning</a:t>
            </a:r>
            <a:r>
              <a:rPr lang="en-US" dirty="0"/>
              <a:t>: Implemented Semantic Versioning to manage code changes and releases systematically, ensuring clear version tracking and updates.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User Interface Design</a:t>
            </a:r>
            <a:r>
              <a:rPr lang="en-US" dirty="0"/>
              <a:t>: Applied user interface design principles and accessibility features, using the Java Accessibility API to create an inclusive and user-friendly GUI.</a:t>
            </a:r>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a:xfrm>
            <a:off x="33614312" y="20890274"/>
            <a:ext cx="10047018" cy="615545"/>
          </a:xfrm>
        </p:spPr>
        <p:txBody>
          <a:bodyPr/>
          <a:lstStyle/>
          <a:p>
            <a:r>
              <a:rPr lang="en-US" dirty="0"/>
              <a:t>REFERENCES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33590026" y="21719257"/>
            <a:ext cx="10052050" cy="5281424"/>
          </a:xfrm>
        </p:spPr>
        <p:txBody>
          <a:bodyPr/>
          <a:lstStyle/>
          <a:p>
            <a:pPr marL="342900" indent="-342900" algn="just" eaLnBrk="1">
              <a:spcAft>
                <a:spcPct val="0"/>
              </a:spcAft>
            </a:pPr>
            <a:r>
              <a:rPr lang="en-US" altLang="en-US" sz="1800" dirty="0">
                <a:solidFill>
                  <a:srgbClr val="1C1C1C"/>
                </a:solidFill>
                <a:latin typeface="Tahoma" pitchFamily="34" charset="0"/>
                <a:cs typeface="Tahoma" pitchFamily="34" charset="0"/>
                <a:hlinkClick r:id="rId3"/>
              </a:rPr>
              <a:t>[1] https://mathworld.wolfram.com/GammaFunction.html</a:t>
            </a:r>
            <a:endParaRPr lang="en-US" altLang="en-US" sz="1800" dirty="0">
              <a:solidFill>
                <a:srgbClr val="1C1C1C"/>
              </a:solidFill>
              <a:latin typeface="Tahoma" pitchFamily="34" charset="0"/>
              <a:cs typeface="Tahoma" pitchFamily="34" charset="0"/>
              <a:hlinkClick r:id="rId4"/>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4"/>
              </a:rPr>
              <a:t>[2] https://en.wikipedia.org/wiki/Gamma_function</a:t>
            </a:r>
            <a:endParaRPr lang="en-US" altLang="en-US" sz="1800" dirty="0">
              <a:solidFill>
                <a:srgbClr val="1C1C1C"/>
              </a:solidFill>
              <a:latin typeface="Tahoma" pitchFamily="34" charset="0"/>
              <a:cs typeface="Tahoma" pitchFamily="34" charset="0"/>
              <a:hlinkClick r:id="rId5"/>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5"/>
              </a:rPr>
              <a:t>[3]https://math.libretexts.org/Bookshelves/Analysis/Complex_Variables_with_Applications_(Orloff)/14%3A_Analytic_Continuation_and_the_Gamma_Function/14.02%3A_Definition_and_properties_of_the_Gamma_function</a:t>
            </a:r>
            <a:endParaRPr lang="en-US" altLang="en-US" sz="1800" dirty="0">
              <a:solidFill>
                <a:srgbClr val="1C1C1C"/>
              </a:solidFill>
              <a:latin typeface="Tahoma" pitchFamily="34" charset="0"/>
              <a:cs typeface="Tahoma" pitchFamily="34" charset="0"/>
              <a:hlinkClick r:id="rId6"/>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6"/>
              </a:rPr>
              <a:t>[4]https://en.wikipedia.org/wiki/Stirling%27s_approximation</a:t>
            </a:r>
            <a:endParaRPr lang="en-US" altLang="en-US" sz="1800" dirty="0">
              <a:solidFill>
                <a:srgbClr val="1C1C1C"/>
              </a:solidFill>
              <a:latin typeface="Tahoma" pitchFamily="34" charset="0"/>
              <a:cs typeface="Tahoma" pitchFamily="34" charset="0"/>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7"/>
              </a:rPr>
              <a:t>[5]https://www.roma1.infn.it/~bonvini/math/Marco_Bonvini__Gamma_function.pdf</a:t>
            </a:r>
            <a:endParaRPr lang="en-US" altLang="en-US" sz="1800" dirty="0">
              <a:solidFill>
                <a:srgbClr val="1C1C1C"/>
              </a:solidFill>
              <a:latin typeface="Tahoma" pitchFamily="34" charset="0"/>
              <a:cs typeface="Tahoma" pitchFamily="34" charset="0"/>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8"/>
              </a:rPr>
              <a:t>[</a:t>
            </a:r>
            <a:r>
              <a:rPr lang="en-US" altLang="en-US" dirty="0">
                <a:solidFill>
                  <a:srgbClr val="1C1C1C"/>
                </a:solidFill>
                <a:latin typeface="Tahoma" pitchFamily="34" charset="0"/>
                <a:cs typeface="Tahoma" pitchFamily="34" charset="0"/>
                <a:hlinkClick r:id="rId8"/>
              </a:rPr>
              <a:t>6</a:t>
            </a:r>
            <a:r>
              <a:rPr lang="en-US" altLang="en-US" sz="1800" dirty="0">
                <a:solidFill>
                  <a:srgbClr val="1C1C1C"/>
                </a:solidFill>
                <a:latin typeface="Tahoma" pitchFamily="34" charset="0"/>
                <a:cs typeface="Tahoma" pitchFamily="34" charset="0"/>
                <a:hlinkClick r:id="rId8"/>
              </a:rPr>
              <a:t>]https://www.javatpoint.com/javafx-tutorial</a:t>
            </a:r>
            <a:endParaRPr lang="en-US" altLang="en-US" sz="1800" dirty="0">
              <a:solidFill>
                <a:srgbClr val="1C1C1C"/>
              </a:solidFill>
              <a:latin typeface="Tahoma" pitchFamily="34" charset="0"/>
              <a:cs typeface="Tahoma" pitchFamily="34" charset="0"/>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9"/>
              </a:rPr>
              <a:t>[7]https://google.github.io/styleguide/javaguide.html</a:t>
            </a:r>
            <a:endParaRPr lang="en-US" altLang="en-US" sz="1800" dirty="0">
              <a:solidFill>
                <a:srgbClr val="1C1C1C"/>
              </a:solidFill>
              <a:latin typeface="Tahoma" pitchFamily="34" charset="0"/>
              <a:cs typeface="Tahoma" pitchFamily="34" charset="0"/>
            </a:endParaRPr>
          </a:p>
          <a:p>
            <a:pPr marL="342900" indent="-342900" algn="just" eaLnBrk="1">
              <a:spcAft>
                <a:spcPct val="0"/>
              </a:spcAft>
            </a:pPr>
            <a:r>
              <a:rPr lang="en-US" altLang="en-US" sz="1800" dirty="0">
                <a:solidFill>
                  <a:srgbClr val="1C1C1C"/>
                </a:solidFill>
                <a:latin typeface="Tahoma" pitchFamily="34" charset="0"/>
                <a:cs typeface="Tahoma" pitchFamily="34" charset="0"/>
                <a:hlinkClick r:id="rId10"/>
              </a:rPr>
              <a:t>[8]https://checkstyle.sourceforge.io/google_style.html</a:t>
            </a:r>
            <a:endParaRPr lang="en-US" altLang="en-US" sz="1800" dirty="0">
              <a:solidFill>
                <a:srgbClr val="1C1C1C"/>
              </a:solidFill>
              <a:latin typeface="Tahoma" pitchFamily="34" charset="0"/>
              <a:cs typeface="Tahoma" pitchFamily="34" charset="0"/>
            </a:endParaRPr>
          </a:p>
          <a:p>
            <a:pPr marL="342900" indent="-342900" algn="just" eaLnBrk="1">
              <a:spcAft>
                <a:spcPct val="0"/>
              </a:spcAft>
            </a:pPr>
            <a:r>
              <a:rPr lang="en-US" altLang="en-US" dirty="0">
                <a:solidFill>
                  <a:srgbClr val="1C1C1C"/>
                </a:solidFill>
                <a:latin typeface="Tahoma" pitchFamily="34" charset="0"/>
                <a:cs typeface="Tahoma" pitchFamily="34" charset="0"/>
                <a:hlinkClick r:id="rId11"/>
              </a:rPr>
              <a:t>[9]https://plugins.jetbrains.com/plugin/7973-sonarlint</a:t>
            </a:r>
            <a:endParaRPr lang="en-US" altLang="en-US" dirty="0">
              <a:solidFill>
                <a:srgbClr val="1C1C1C"/>
              </a:solidFill>
              <a:latin typeface="Tahoma" pitchFamily="34" charset="0"/>
              <a:cs typeface="Tahoma" pitchFamily="34" charset="0"/>
            </a:endParaRPr>
          </a:p>
          <a:p>
            <a:pPr marL="342900" indent="-342900" algn="just" eaLnBrk="1">
              <a:spcAft>
                <a:spcPct val="0"/>
              </a:spcAft>
            </a:pPr>
            <a:r>
              <a:rPr lang="en-US" altLang="en-US" dirty="0">
                <a:solidFill>
                  <a:srgbClr val="1C1C1C"/>
                </a:solidFill>
                <a:latin typeface="Tahoma" pitchFamily="34" charset="0"/>
                <a:cs typeface="Tahoma" pitchFamily="34" charset="0"/>
                <a:hlinkClick r:id="rId12"/>
              </a:rPr>
              <a:t>[10]https://semver.org/</a:t>
            </a:r>
            <a:endParaRPr lang="en-US" altLang="en-US" dirty="0">
              <a:solidFill>
                <a:srgbClr val="1C1C1C"/>
              </a:solidFill>
              <a:latin typeface="Tahoma" pitchFamily="34" charset="0"/>
              <a:cs typeface="Tahoma" pitchFamily="34" charset="0"/>
            </a:endParaRPr>
          </a:p>
          <a:p>
            <a:pPr marL="342900" indent="-342900" algn="just" eaLnBrk="1">
              <a:spcAft>
                <a:spcPct val="0"/>
              </a:spcAft>
            </a:pPr>
            <a:r>
              <a:rPr lang="en-US" altLang="en-US" dirty="0">
                <a:solidFill>
                  <a:srgbClr val="1C1C1C"/>
                </a:solidFill>
                <a:latin typeface="Tahoma" pitchFamily="34" charset="0"/>
                <a:cs typeface="Tahoma" pitchFamily="34" charset="0"/>
                <a:hlinkClick r:id="rId13"/>
              </a:rPr>
              <a:t>[11]https://www.tutorialspoint.com/jdb/index.htm</a:t>
            </a:r>
            <a:endParaRPr lang="en-US" altLang="en-US" dirty="0">
              <a:solidFill>
                <a:srgbClr val="1C1C1C"/>
              </a:solidFill>
              <a:latin typeface="Tahoma" pitchFamily="34" charset="0"/>
              <a:cs typeface="Tahoma" pitchFamily="34" charset="0"/>
            </a:endParaRPr>
          </a:p>
          <a:p>
            <a:pPr marL="342900" indent="-342900" algn="just" eaLnBrk="1">
              <a:spcAft>
                <a:spcPct val="0"/>
              </a:spcAft>
            </a:pPr>
            <a:r>
              <a:rPr lang="en-US" altLang="en-US" dirty="0">
                <a:solidFill>
                  <a:srgbClr val="1C1C1C"/>
                </a:solidFill>
                <a:latin typeface="Tahoma" pitchFamily="34" charset="0"/>
                <a:cs typeface="Tahoma" pitchFamily="34" charset="0"/>
                <a:hlinkClick r:id="rId14"/>
              </a:rPr>
              <a:t>[12]https://github.com/</a:t>
            </a:r>
            <a:endParaRPr lang="en-US" altLang="en-US" dirty="0">
              <a:solidFill>
                <a:srgbClr val="1C1C1C"/>
              </a:solidFill>
              <a:latin typeface="Tahoma" pitchFamily="34" charset="0"/>
              <a:cs typeface="Tahoma" pitchFamily="34" charset="0"/>
            </a:endParaRPr>
          </a:p>
          <a:p>
            <a:pPr marL="342900" indent="-342900" algn="just" eaLnBrk="1">
              <a:spcAft>
                <a:spcPct val="0"/>
              </a:spcAft>
            </a:pPr>
            <a:endParaRPr lang="en-US" altLang="en-US" sz="1800" dirty="0">
              <a:solidFill>
                <a:srgbClr val="1C1C1C"/>
              </a:solidFill>
              <a:latin typeface="Tahoma" pitchFamily="34" charset="0"/>
              <a:cs typeface="Tahoma" pitchFamily="34" charset="0"/>
            </a:endParaRPr>
          </a:p>
        </p:txBody>
      </p:sp>
      <p:sp>
        <p:nvSpPr>
          <p:cNvPr id="13" name="Text Placeholder 12">
            <a:extLst>
              <a:ext uri="{FF2B5EF4-FFF2-40B4-BE49-F238E27FC236}">
                <a16:creationId xmlns:a16="http://schemas.microsoft.com/office/drawing/2014/main" id="{0F6D87B7-C12A-12F9-A946-B5E4656EE02D}"/>
              </a:ext>
            </a:extLst>
          </p:cNvPr>
          <p:cNvSpPr>
            <a:spLocks noGrp="1"/>
          </p:cNvSpPr>
          <p:nvPr>
            <p:ph type="body" sz="quarter" idx="29"/>
          </p:nvPr>
        </p:nvSpPr>
        <p:spPr>
          <a:xfrm>
            <a:off x="33614312" y="28028489"/>
            <a:ext cx="10047018" cy="615545"/>
          </a:xfrm>
        </p:spPr>
        <p:txBody>
          <a:bodyPr/>
          <a:lstStyle/>
          <a:p>
            <a:r>
              <a:rPr lang="en-US" dirty="0"/>
              <a:t>CONTACT</a:t>
            </a:r>
          </a:p>
        </p:txBody>
      </p:sp>
      <p:sp>
        <p:nvSpPr>
          <p:cNvPr id="14" name="Text Placeholder 13">
            <a:extLst>
              <a:ext uri="{FF2B5EF4-FFF2-40B4-BE49-F238E27FC236}">
                <a16:creationId xmlns:a16="http://schemas.microsoft.com/office/drawing/2014/main" id="{09D2277D-0005-E662-D92E-2AF719434B25}"/>
              </a:ext>
            </a:extLst>
          </p:cNvPr>
          <p:cNvSpPr>
            <a:spLocks noGrp="1"/>
          </p:cNvSpPr>
          <p:nvPr>
            <p:ph type="body" sz="quarter" idx="30"/>
          </p:nvPr>
        </p:nvSpPr>
        <p:spPr>
          <a:xfrm>
            <a:off x="33590026" y="28857472"/>
            <a:ext cx="10052050" cy="1735838"/>
          </a:xfrm>
        </p:spPr>
        <p:txBody>
          <a:bodyPr/>
          <a:lstStyle/>
          <a:p>
            <a:r>
              <a:rPr lang="en-US" b="1" dirty="0"/>
              <a:t>JAIWANT SINGH MAHUN</a:t>
            </a:r>
          </a:p>
          <a:p>
            <a:r>
              <a:rPr lang="en-US" b="1" dirty="0"/>
              <a:t>40270569</a:t>
            </a:r>
          </a:p>
          <a:p>
            <a:r>
              <a:rPr lang="en-US" b="1" dirty="0" err="1"/>
              <a:t>Github</a:t>
            </a:r>
            <a:r>
              <a:rPr lang="en-US" b="1" dirty="0"/>
              <a:t> Repository : </a:t>
            </a:r>
            <a:r>
              <a:rPr lang="en-US" b="1" dirty="0">
                <a:hlinkClick r:id="rId15"/>
              </a:rPr>
              <a:t>https://github.com/JSM2512/soen6011</a:t>
            </a:r>
            <a:endParaRPr lang="en-US" b="1" dirty="0"/>
          </a:p>
          <a:p>
            <a:endParaRPr lang="en-US" dirty="0"/>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a:xfrm>
            <a:off x="459673" y="10834536"/>
            <a:ext cx="10056813" cy="9270208"/>
          </a:xfrm>
        </p:spPr>
        <p:txBody>
          <a:bodyPr/>
          <a:lstStyle/>
          <a:p>
            <a:pPr marL="285750" indent="-285750">
              <a:buFont typeface="Arial" panose="020B0604020202020204" pitchFamily="34" charset="0"/>
              <a:buChar char="•"/>
            </a:pPr>
            <a:r>
              <a:rPr lang="en-US" b="1" dirty="0"/>
              <a:t>Implement the Gamma Function</a:t>
            </a:r>
            <a:r>
              <a:rPr lang="en-US" dirty="0"/>
              <a:t>: Develop a robust implementation of the Gamma Function using Euler's infinite product formula, capable of handling both integer and non-integer inputs.</a:t>
            </a:r>
          </a:p>
          <a:p>
            <a:endParaRPr lang="en-US" dirty="0"/>
          </a:p>
          <a:p>
            <a:pPr marL="285750" indent="-285750">
              <a:buFont typeface="Arial" panose="020B0604020202020204" pitchFamily="34" charset="0"/>
              <a:buChar char="•"/>
            </a:pPr>
            <a:r>
              <a:rPr lang="en-US" b="1" dirty="0"/>
              <a:t>Develop a User-Friendly GUI</a:t>
            </a:r>
            <a:r>
              <a:rPr lang="en-US" dirty="0"/>
              <a:t>: Create an intuitive and accessible graphical user interface using Java Swing, allowing users to input values and view the computed Gamma Function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Ensure Code Quality</a:t>
            </a:r>
            <a:r>
              <a:rPr lang="en-US" dirty="0"/>
              <a:t>: Identify and Adhere to established Java programming styles, using tools like </a:t>
            </a:r>
            <a:r>
              <a:rPr lang="en-US" dirty="0" err="1"/>
              <a:t>CheckStyle</a:t>
            </a:r>
            <a:r>
              <a:rPr lang="en-US" dirty="0"/>
              <a:t> to enforce coding standards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Conduct Static Code Analysis</a:t>
            </a:r>
            <a:r>
              <a:rPr lang="en-US" dirty="0"/>
              <a:t>: Utilize static code analysis tools such as SonarQube (</a:t>
            </a:r>
            <a:r>
              <a:rPr lang="en-US" dirty="0" err="1"/>
              <a:t>SonarLint</a:t>
            </a:r>
            <a:r>
              <a:rPr lang="en-US" dirty="0"/>
              <a:t>) to identify and fix potential issues, ensuring code reliability and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Implement Accessibility Features</a:t>
            </a:r>
            <a:r>
              <a:rPr lang="en-US" dirty="0"/>
              <a:t>: Leverage the Java Accessibility API to make the application accessible to users, enhancing usability for a wider audience.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Adopt Semantic Versioning</a:t>
            </a:r>
            <a:r>
              <a:rPr lang="en-US" dirty="0"/>
              <a:t>: Implement semantic versioning in the project's source code to clearly communicate changes and ensure systematic version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 a Debugger</a:t>
            </a:r>
            <a:r>
              <a:rPr lang="en-US" dirty="0"/>
              <a:t>: Apply debugging tools such as JDB to troubleshoot and verify the correctness of the implementation, ensuring the accuracy of the Gamma Function calculations.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Host in a Public Repository</a:t>
            </a:r>
            <a:r>
              <a:rPr lang="en-US" dirty="0"/>
              <a:t>: Place the Java source code in a public distributed version control system (e.g., GitHub), with high-quality commit messages and a comprehensive README file, promoting transparency and collaboration.</a:t>
            </a:r>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r>
              <a:rPr lang="en-US" dirty="0"/>
              <a:t>SOEN 6011 (Summer 2024)</a:t>
            </a: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r>
              <a:rPr lang="en-US" dirty="0"/>
              <a:t>Jaiwant Singh Mahun</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5856393" y="465813"/>
            <a:ext cx="31998968" cy="923330"/>
          </a:xfrm>
        </p:spPr>
        <p:txBody>
          <a:bodyPr/>
          <a:lstStyle/>
          <a:p>
            <a:r>
              <a:rPr lang="en-US" dirty="0"/>
              <a:t>PROJECT ETERNITY (F4 : </a:t>
            </a:r>
            <a:r>
              <a:rPr lang="en-US"/>
              <a:t>Gamma Function)</a:t>
            </a:r>
            <a:endParaRPr lang="en-US" dirty="0"/>
          </a:p>
        </p:txBody>
      </p:sp>
      <p:pic>
        <p:nvPicPr>
          <p:cNvPr id="20" name="Picture 19">
            <a:extLst>
              <a:ext uri="{FF2B5EF4-FFF2-40B4-BE49-F238E27FC236}">
                <a16:creationId xmlns:a16="http://schemas.microsoft.com/office/drawing/2014/main" id="{E5625B9C-1849-62C9-62C3-5B77BEAD31E5}"/>
              </a:ext>
            </a:extLst>
          </p:cNvPr>
          <p:cNvPicPr>
            <a:picLocks noChangeAspect="1"/>
          </p:cNvPicPr>
          <p:nvPr/>
        </p:nvPicPr>
        <p:blipFill>
          <a:blip r:embed="rId16"/>
          <a:stretch>
            <a:fillRect/>
          </a:stretch>
        </p:blipFill>
        <p:spPr>
          <a:xfrm>
            <a:off x="1607767" y="23080716"/>
            <a:ext cx="7271564" cy="1290930"/>
          </a:xfrm>
          <a:prstGeom prst="rect">
            <a:avLst/>
          </a:prstGeom>
        </p:spPr>
      </p:pic>
      <p:pic>
        <p:nvPicPr>
          <p:cNvPr id="25" name="Picture 24">
            <a:extLst>
              <a:ext uri="{FF2B5EF4-FFF2-40B4-BE49-F238E27FC236}">
                <a16:creationId xmlns:a16="http://schemas.microsoft.com/office/drawing/2014/main" id="{41A6A9EC-DB35-03B4-F63B-B382BBA5D510}"/>
              </a:ext>
            </a:extLst>
          </p:cNvPr>
          <p:cNvPicPr>
            <a:picLocks noChangeAspect="1"/>
          </p:cNvPicPr>
          <p:nvPr/>
        </p:nvPicPr>
        <p:blipFill>
          <a:blip r:embed="rId17"/>
          <a:stretch>
            <a:fillRect/>
          </a:stretch>
        </p:blipFill>
        <p:spPr>
          <a:xfrm>
            <a:off x="1520558" y="27088559"/>
            <a:ext cx="7271563" cy="4402244"/>
          </a:xfrm>
          <a:prstGeom prst="rect">
            <a:avLst/>
          </a:prstGeom>
        </p:spPr>
      </p:pic>
      <p:sp>
        <p:nvSpPr>
          <p:cNvPr id="26" name="Text Placeholder 6">
            <a:extLst>
              <a:ext uri="{FF2B5EF4-FFF2-40B4-BE49-F238E27FC236}">
                <a16:creationId xmlns:a16="http://schemas.microsoft.com/office/drawing/2014/main" id="{605ACE79-1D81-B024-CC54-ED87D6EACFFF}"/>
              </a:ext>
            </a:extLst>
          </p:cNvPr>
          <p:cNvSpPr txBox="1">
            <a:spLocks/>
          </p:cNvSpPr>
          <p:nvPr/>
        </p:nvSpPr>
        <p:spPr>
          <a:xfrm>
            <a:off x="11380394" y="5091199"/>
            <a:ext cx="10048874" cy="25496188"/>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b="1" dirty="0"/>
              <a:t>ENSURE CODE QUALITY</a:t>
            </a:r>
          </a:p>
          <a:p>
            <a:r>
              <a:rPr lang="en-US" sz="2000" dirty="0"/>
              <a:t>    </a:t>
            </a:r>
            <a:r>
              <a:rPr lang="en-US" dirty="0"/>
              <a:t>To maintain high code quality, </a:t>
            </a:r>
            <a:r>
              <a:rPr lang="en-US" b="1" dirty="0"/>
              <a:t>a mind map </a:t>
            </a:r>
            <a:r>
              <a:rPr lang="en-US" dirty="0"/>
              <a:t>was created to select the Google Java Format for</a:t>
            </a:r>
            <a:r>
              <a:rPr lang="en-US" b="1" dirty="0"/>
              <a:t> coding style based on properties.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endParaRPr lang="en-US" b="1" dirty="0"/>
          </a:p>
          <a:p>
            <a:r>
              <a:rPr lang="en-US" b="1" dirty="0" err="1"/>
              <a:t>CheckStyle</a:t>
            </a:r>
            <a:r>
              <a:rPr lang="en-US" dirty="0"/>
              <a:t> was then used to enforce this standard, maintaining consistency and readability throughout the codebase.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r>
              <a:rPr lang="en-US" b="1" dirty="0"/>
              <a:t>Javadoc comments </a:t>
            </a:r>
            <a:r>
              <a:rPr lang="en-US" dirty="0"/>
              <a:t>were added to document the functionality of methods and classes, improving code maintainability.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2000" b="1" dirty="0"/>
              <a:t>CONDUCT STATIC CODE ANALYSIS</a:t>
            </a:r>
          </a:p>
          <a:p>
            <a:r>
              <a:rPr lang="en-US" dirty="0"/>
              <a:t>     </a:t>
            </a:r>
            <a:r>
              <a:rPr lang="en-US" b="1" dirty="0" err="1"/>
              <a:t>SonarLint</a:t>
            </a:r>
            <a:r>
              <a:rPr lang="en-US" dirty="0"/>
              <a:t> was employed for </a:t>
            </a:r>
            <a:r>
              <a:rPr lang="en-US" b="1" dirty="0"/>
              <a:t>static code analysis </a:t>
            </a:r>
            <a:r>
              <a:rPr lang="en-US" dirty="0"/>
              <a:t>to identify and rectify potential issues. This tool helps in detecting bugs, code smells, and vulnerabilities, enhancing code reliability and quality.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 name="Picture 29" descr="A diagram of a problem&#10;&#10;Description automatically generated with medium confidence">
            <a:extLst>
              <a:ext uri="{FF2B5EF4-FFF2-40B4-BE49-F238E27FC236}">
                <a16:creationId xmlns:a16="http://schemas.microsoft.com/office/drawing/2014/main" id="{EBCFFE82-8CA8-3418-E7F2-DFA7E86139C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7073" y="6357599"/>
            <a:ext cx="11430331" cy="5267420"/>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5E2B8CF1-50BB-23AF-44F7-1B5A79596D30}"/>
              </a:ext>
            </a:extLst>
          </p:cNvPr>
          <p:cNvPicPr>
            <a:picLocks noChangeAspect="1"/>
          </p:cNvPicPr>
          <p:nvPr/>
        </p:nvPicPr>
        <p:blipFill rotWithShape="1">
          <a:blip r:embed="rId19">
            <a:extLst>
              <a:ext uri="{28A0092B-C50C-407E-A947-70E740481C1C}">
                <a14:useLocalDpi xmlns:a14="http://schemas.microsoft.com/office/drawing/2010/main" val="0"/>
              </a:ext>
            </a:extLst>
          </a:blip>
          <a:srcRect r="5004" b="57714"/>
          <a:stretch/>
        </p:blipFill>
        <p:spPr>
          <a:xfrm>
            <a:off x="11431413" y="14462762"/>
            <a:ext cx="9997855" cy="2795630"/>
          </a:xfrm>
          <a:prstGeom prst="rect">
            <a:avLst/>
          </a:prstGeom>
        </p:spPr>
      </p:pic>
      <p:pic>
        <p:nvPicPr>
          <p:cNvPr id="34" name="Picture 33">
            <a:extLst>
              <a:ext uri="{FF2B5EF4-FFF2-40B4-BE49-F238E27FC236}">
                <a16:creationId xmlns:a16="http://schemas.microsoft.com/office/drawing/2014/main" id="{D70DC2C0-7B16-D834-0F85-CADECFAC05C3}"/>
              </a:ext>
            </a:extLst>
          </p:cNvPr>
          <p:cNvPicPr>
            <a:picLocks noChangeAspect="1"/>
          </p:cNvPicPr>
          <p:nvPr/>
        </p:nvPicPr>
        <p:blipFill>
          <a:blip r:embed="rId20"/>
          <a:stretch>
            <a:fillRect/>
          </a:stretch>
        </p:blipFill>
        <p:spPr>
          <a:xfrm>
            <a:off x="11362240" y="19466801"/>
            <a:ext cx="10067028" cy="3135893"/>
          </a:xfrm>
          <a:prstGeom prst="rect">
            <a:avLst/>
          </a:prstGeom>
        </p:spPr>
      </p:pic>
      <p:pic>
        <p:nvPicPr>
          <p:cNvPr id="36" name="Picture 35" descr="A screenshot of a computer program&#10;&#10;Description automatically generated">
            <a:extLst>
              <a:ext uri="{FF2B5EF4-FFF2-40B4-BE49-F238E27FC236}">
                <a16:creationId xmlns:a16="http://schemas.microsoft.com/office/drawing/2014/main" id="{9BFEEE64-4B5B-B404-7672-E8BF2C56AFA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362240" y="25514300"/>
            <a:ext cx="10048874" cy="4052194"/>
          </a:xfrm>
          <a:prstGeom prst="rect">
            <a:avLst/>
          </a:prstGeom>
        </p:spPr>
      </p:pic>
      <p:pic>
        <p:nvPicPr>
          <p:cNvPr id="39" name="Picture 38">
            <a:extLst>
              <a:ext uri="{FF2B5EF4-FFF2-40B4-BE49-F238E27FC236}">
                <a16:creationId xmlns:a16="http://schemas.microsoft.com/office/drawing/2014/main" id="{36ED59BC-EEC4-73CE-DFED-440B29AC8104}"/>
              </a:ext>
            </a:extLst>
          </p:cNvPr>
          <p:cNvPicPr>
            <a:picLocks noChangeAspect="1"/>
          </p:cNvPicPr>
          <p:nvPr/>
        </p:nvPicPr>
        <p:blipFill>
          <a:blip r:embed="rId22"/>
          <a:stretch>
            <a:fillRect/>
          </a:stretch>
        </p:blipFill>
        <p:spPr>
          <a:xfrm>
            <a:off x="22807990" y="7202858"/>
            <a:ext cx="9562732" cy="4973549"/>
          </a:xfrm>
          <a:prstGeom prst="rect">
            <a:avLst/>
          </a:prstGeom>
        </p:spPr>
      </p:pic>
      <p:pic>
        <p:nvPicPr>
          <p:cNvPr id="42" name="Picture 41">
            <a:extLst>
              <a:ext uri="{FF2B5EF4-FFF2-40B4-BE49-F238E27FC236}">
                <a16:creationId xmlns:a16="http://schemas.microsoft.com/office/drawing/2014/main" id="{60890F6C-2566-EDE7-D41A-1D31E9073F16}"/>
              </a:ext>
            </a:extLst>
          </p:cNvPr>
          <p:cNvPicPr>
            <a:picLocks noChangeAspect="1"/>
          </p:cNvPicPr>
          <p:nvPr/>
        </p:nvPicPr>
        <p:blipFill>
          <a:blip r:embed="rId23"/>
          <a:stretch>
            <a:fillRect/>
          </a:stretch>
        </p:blipFill>
        <p:spPr>
          <a:xfrm>
            <a:off x="22973868" y="15148176"/>
            <a:ext cx="9562732" cy="3393823"/>
          </a:xfrm>
          <a:prstGeom prst="rect">
            <a:avLst/>
          </a:prstGeom>
        </p:spPr>
      </p:pic>
      <p:pic>
        <p:nvPicPr>
          <p:cNvPr id="44" name="Picture 43" descr="A screenshot of a computer program&#10;&#10;Description automatically generated">
            <a:extLst>
              <a:ext uri="{FF2B5EF4-FFF2-40B4-BE49-F238E27FC236}">
                <a16:creationId xmlns:a16="http://schemas.microsoft.com/office/drawing/2014/main" id="{E151C90B-B770-5FCF-CD16-12730D2FDEA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730797" y="22010221"/>
            <a:ext cx="9562732" cy="6729879"/>
          </a:xfrm>
          <a:prstGeom prst="rect">
            <a:avLst/>
          </a:prstGeom>
        </p:spPr>
      </p:pic>
      <p:sp>
        <p:nvSpPr>
          <p:cNvPr id="48" name="Text Placeholder 13">
            <a:extLst>
              <a:ext uri="{FF2B5EF4-FFF2-40B4-BE49-F238E27FC236}">
                <a16:creationId xmlns:a16="http://schemas.microsoft.com/office/drawing/2014/main" id="{C5A3B897-DEB9-FCD9-95CF-E98FA420CA8C}"/>
              </a:ext>
            </a:extLst>
          </p:cNvPr>
          <p:cNvSpPr txBox="1">
            <a:spLocks/>
          </p:cNvSpPr>
          <p:nvPr/>
        </p:nvSpPr>
        <p:spPr>
          <a:xfrm>
            <a:off x="33379476" y="5621814"/>
            <a:ext cx="10052050" cy="3022344"/>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HOST IN A PUBLIC REPOSITORY</a:t>
            </a:r>
          </a:p>
          <a:p>
            <a:r>
              <a:rPr lang="en-US" sz="2000" b="1" dirty="0"/>
              <a:t>     </a:t>
            </a:r>
            <a:r>
              <a:rPr lang="en-US" dirty="0"/>
              <a:t>Place the Java source code in a </a:t>
            </a:r>
            <a:r>
              <a:rPr lang="en-US" b="1" dirty="0"/>
              <a:t>public distributed version control system </a:t>
            </a:r>
            <a:r>
              <a:rPr lang="en-US" dirty="0"/>
              <a:t>(e.g., GitHub), with </a:t>
            </a:r>
            <a:r>
              <a:rPr lang="en-US" b="1" dirty="0"/>
              <a:t>high-quality commit messages </a:t>
            </a:r>
            <a:r>
              <a:rPr lang="en-US" dirty="0"/>
              <a:t>and a </a:t>
            </a:r>
            <a:r>
              <a:rPr lang="en-US" b="1" dirty="0"/>
              <a:t>comprehensive README file</a:t>
            </a:r>
            <a:r>
              <a:rPr lang="en-US" dirty="0"/>
              <a:t>, promoting transparency and collaboration. </a:t>
            </a:r>
          </a:p>
          <a:p>
            <a:r>
              <a:rPr lang="en-US" b="1" dirty="0"/>
              <a:t>Link</a:t>
            </a:r>
            <a:r>
              <a:rPr lang="en-US" dirty="0"/>
              <a:t> </a:t>
            </a:r>
            <a:r>
              <a:rPr lang="en-US" b="1" dirty="0"/>
              <a:t>:  </a:t>
            </a:r>
            <a:r>
              <a:rPr lang="en-US" b="1" dirty="0">
                <a:hlinkClick r:id="rId15"/>
              </a:rPr>
              <a:t>https://github.com/JSM2512/soen6011</a:t>
            </a:r>
            <a:endParaRPr lang="en-US" b="1" dirty="0"/>
          </a:p>
          <a:p>
            <a:endParaRPr lang="en-US" b="1" dirty="0"/>
          </a:p>
          <a:p>
            <a:endParaRPr lang="en-US" b="1" dirty="0"/>
          </a:p>
          <a:p>
            <a:endParaRPr lang="en-US" b="1" dirty="0"/>
          </a:p>
        </p:txBody>
      </p:sp>
      <p:pic>
        <p:nvPicPr>
          <p:cNvPr id="49" name="Picture 48">
            <a:extLst>
              <a:ext uri="{FF2B5EF4-FFF2-40B4-BE49-F238E27FC236}">
                <a16:creationId xmlns:a16="http://schemas.microsoft.com/office/drawing/2014/main" id="{2BBDD4DE-9279-7538-47C6-2C9E9E80DD7F}"/>
              </a:ext>
            </a:extLst>
          </p:cNvPr>
          <p:cNvPicPr>
            <a:picLocks noChangeAspect="1"/>
          </p:cNvPicPr>
          <p:nvPr/>
        </p:nvPicPr>
        <p:blipFill rotWithShape="1">
          <a:blip r:embed="rId25"/>
          <a:srcRect b="29189"/>
          <a:stretch/>
        </p:blipFill>
        <p:spPr>
          <a:xfrm>
            <a:off x="33475124" y="7615232"/>
            <a:ext cx="9793776" cy="4540039"/>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1409</TotalTime>
  <Words>1159</Words>
  <Application>Microsoft Office PowerPoint</Application>
  <PresentationFormat>Custom</PresentationFormat>
  <Paragraphs>202</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Century Gothic</vt:lpstr>
      <vt:lpstr>Tahoma</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Jaiwant Mahun</cp:lastModifiedBy>
  <cp:revision>76</cp:revision>
  <dcterms:created xsi:type="dcterms:W3CDTF">2012-02-03T19:11:35Z</dcterms:created>
  <dcterms:modified xsi:type="dcterms:W3CDTF">2024-08-02T18:18:40Z</dcterms:modified>
  <cp:category>Research poster templates</cp:category>
</cp:coreProperties>
</file>