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ro-MD" sz="1100">
                <a:solidFill>
                  <a:schemeClr val="dk1"/>
                </a:solidFill>
              </a:rPr>
              <a:t>Bună ziua, hello ,zdrastvuite ,guten tag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/>
              <a:t>Am niște principii cînd folosesc acest aproach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Primul principiu: Documentation first!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-MD"/>
              <a:t>Acest principiu presupune că </a:t>
            </a:r>
            <a:r>
              <a:rPr lang="ro-MD"/>
              <a:t>întâi</a:t>
            </a:r>
            <a:r>
              <a:rPr lang="ro-MD"/>
              <a:t> de toate trebuie să scriem documentația. Și cel mai bine cînd folosim tooluri de gen Swagger. Toolurile ne fac viața mai ușoară :D </a:t>
            </a:r>
          </a:p>
          <a:p>
            <a:pPr lvl="0" rtl="0">
              <a:spcBef>
                <a:spcPts val="0"/>
              </a:spcBef>
              <a:buNone/>
            </a:pPr>
            <a:r>
              <a:rPr lang="ro-MD"/>
              <a:t>și ne dă posibilitatea să folosim această documentație pentru a ne automatiza procesul de development.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-MD"/>
              <a:t>Documentation first accentuează designul la un soft, deoarece totul este gîndit din înainte. Alte approachuri ce TDD sau BDD nu accentueaza asta</a:t>
            </a: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Al doilea principiu</a:t>
            </a:r>
            <a:r>
              <a:rPr b="1" lang="ro-MD"/>
              <a:t>: Documentation ===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o-MD"/>
              <a:t>Scrierea documentației este la fel de importantă ca scrierea codului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-MD"/>
              <a:t>Orice schimbare în cod trebuie să se reflecte în documentație. La fel ca și codul,  documentația trebuie să treacă un ”Code Review”</a:t>
            </a: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/>
              <a:t>Ce ne oferă DDD?</a:t>
            </a:r>
          </a:p>
          <a:p>
            <a:pPr lvl="0">
              <a:spcBef>
                <a:spcPts val="0"/>
              </a:spcBef>
              <a:buNone/>
            </a:pPr>
            <a:r>
              <a:rPr b="1" lang="ro-MD"/>
              <a:t>DDD oferă multe avantaje dacă îl folosești.. mai ales cînd faci API development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dar ce anume obții cînd folosești acest approach?</a:t>
            </a: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o-MD"/>
              <a:t>Prima ce obții e Viteză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Obții un spațiu în care echipa de backend și frontend pot să coolaboreze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Documentația permite echipei de frontend să înceapă lucrul chiar dacă băieții din backend nu o implementat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endpointurile documentate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Documentația previne reprelucrarea și paralelizează efortul la echipe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ro-MD">
                <a:solidFill>
                  <a:schemeClr val="dk1"/>
                </a:solidFill>
              </a:rPr>
              <a:t>de ex. backendul obține feedback și recomandări înainte să înceapă să implementeze ceva</a:t>
            </a: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o-MD"/>
              <a:t>DDD oferă consistență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ro-MD"/>
              <a:t>Cînd DDD te impune ca primul pas în procesul tău de development e să faci update la documentație apoi la cod,</a:t>
            </a:r>
          </a:p>
          <a:p>
            <a:pPr lvl="0">
              <a:spcBef>
                <a:spcPts val="0"/>
              </a:spcBef>
              <a:buNone/>
            </a:pPr>
            <a:r>
              <a:rPr b="1" lang="ro-MD"/>
              <a:t>tu te asiguri că documentația e tot timpul e consistentă cu codul tău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/>
              <a:t>Alt avantaj e transparența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ro-MD"/>
              <a:t>DDD ridică scrierea documentației la același nivel cu scrierea codului.</a:t>
            </a:r>
          </a:p>
          <a:p>
            <a:pPr lvl="0">
              <a:spcBef>
                <a:spcPts val="0"/>
              </a:spcBef>
              <a:buNone/>
            </a:pPr>
            <a:r>
              <a:rPr b="1" lang="ro-MD"/>
              <a:t>Ca rezultat un code review devine mult mai efectiv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-MD"/>
              <a:t>Asta oferă la reviewer răspunsul la întrebarea ”De ce?” și înțelege de ce o fost schimbat codul</a:t>
            </a: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o-MD"/>
              <a:t>Acuma vă voi arăta niște tools cu care să implementați DDD cît mai efectiv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/>
              <a:t>Swagger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ro-MD"/>
              <a:t>E un tool, tare cool, pentru design și documentare la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ro-MD"/>
              <a:t>În swagger documentezi toate modelele, endpointurile, scopurile la autorizare</a:t>
            </a: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-MD">
                <a:solidFill>
                  <a:schemeClr val="dk1"/>
                </a:solidFill>
              </a:rPr>
              <a:t>Eus vadim și lucrez la Labs42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ro-MD">
                <a:solidFill>
                  <a:schemeClr val="dk1"/>
                </a:solidFill>
              </a:rPr>
            </a:br>
            <a:r>
              <a:rPr b="1" lang="ro-MD">
                <a:solidFill>
                  <a:schemeClr val="dk1"/>
                </a:solidFill>
              </a:rPr>
              <a:t>Noi ne ocupăm cu software development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-MD">
                <a:solidFill>
                  <a:schemeClr val="dk1"/>
                </a:solidFill>
              </a:rPr>
              <a:t>Azi vă voi zice de procesul nostru de development care ne ajută să livrăm proiectele foarte rapid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br>
              <a:rPr b="1" lang="ro-MD">
                <a:solidFill>
                  <a:schemeClr val="dk1"/>
                </a:solidFill>
              </a:rPr>
            </a:br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-MD"/>
              <a:t>swagger tools</a:t>
            </a:r>
          </a:p>
          <a:p>
            <a:pPr lvl="0">
              <a:spcBef>
                <a:spcPts val="0"/>
              </a:spcBef>
              <a:buNone/>
            </a:pPr>
            <a:r>
              <a:rPr lang="ro-MD"/>
              <a:t>este un modul NPM .. care îți dă niște middlewares care folosesc documentația</a:t>
            </a:r>
            <a:br>
              <a:rPr lang="ro-MD"/>
            </a:br>
            <a:br>
              <a:rPr lang="ro-MD"/>
            </a:br>
            <a:r>
              <a:rPr lang="ro-MD"/>
              <a:t>de ex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o-MD"/>
              <a:t>Security </a:t>
            </a:r>
          </a:p>
          <a:p>
            <a:pPr lvl="0">
              <a:spcBef>
                <a:spcPts val="0"/>
              </a:spcBef>
              <a:buNone/>
            </a:pPr>
            <a:r>
              <a:rPr lang="ro-MD"/>
              <a:t>Validation </a:t>
            </a:r>
          </a:p>
          <a:p>
            <a:pPr lvl="0">
              <a:spcBef>
                <a:spcPts val="0"/>
              </a:spcBef>
              <a:buNone/>
            </a:pPr>
            <a:r>
              <a:rPr lang="ro-MD"/>
              <a:t>UI</a:t>
            </a: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-MD"/>
              <a:t>Typescript</a:t>
            </a:r>
          </a:p>
          <a:p>
            <a:pPr lvl="0">
              <a:spcBef>
                <a:spcPts val="0"/>
              </a:spcBef>
              <a:buNone/>
            </a:pPr>
            <a:r>
              <a:rPr lang="ro-MD"/>
              <a:t>și anume de folosit toată puterea tipizării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o-MD"/>
              <a:t>să nu fie nici un any în code</a:t>
            </a:r>
          </a:p>
          <a:p>
            <a:pPr lvl="0">
              <a:spcBef>
                <a:spcPts val="0"/>
              </a:spcBef>
              <a:buNone/>
            </a:pPr>
            <a:r>
              <a:rPr lang="ro-MD"/>
              <a:t>totul să aibă un tip, o interfață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o-MD"/>
              <a:t>La noi toate proiectele sunt în TS</a:t>
            </a: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-MD"/>
              <a:t>hai întrebări Întrebări măi băieți? </a:t>
            </a: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-MD" sz="1800">
                <a:solidFill>
                  <a:schemeClr val="dk1"/>
                </a:solidFill>
              </a:rPr>
              <a:t>Deoarece pentru noi este foarte importnant să respectăm deadline-urile</a:t>
            </a: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-MD" sz="1800">
                <a:solidFill>
                  <a:schemeClr val="dk1"/>
                </a:solidFill>
              </a:rPr>
              <a:t>Vă voi povesti de DDD,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-MD" sz="1800">
                <a:solidFill>
                  <a:schemeClr val="dk1"/>
                </a:solidFill>
              </a:rPr>
              <a:t>cum se folosește asta pentru a livra proiectul la timp,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o-MD" sz="1800">
                <a:solidFill>
                  <a:schemeClr val="dk1"/>
                </a:solidFill>
              </a:rPr>
              <a:t> cum am ajuns eu și echipa mea să folosim acest approach,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-MD" sz="1800">
                <a:solidFill>
                  <a:schemeClr val="dk1"/>
                </a:solidFill>
              </a:rPr>
              <a:t> instrumentele ce le folosim pentru DDD și exemple din proiectele noastre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-MD" sz="1800">
                <a:solidFill>
                  <a:schemeClr val="dk1"/>
                </a:solidFill>
              </a:rPr>
              <a:t>deci, DDD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o-MD" sz="1800">
                <a:solidFill>
                  <a:schemeClr val="dk1"/>
                </a:solidFill>
              </a:rPr>
              <a:t>Documentation Driven Development</a:t>
            </a:r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 sz="1800"/>
              <a:t>o mică introducere despre cum am început să folosim DDD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 sz="1800"/>
              <a:t>Cîndva de mult programam și credeam că documentația e o pierdere de timp.</a:t>
            </a:r>
          </a:p>
          <a:p>
            <a:pPr lvl="0">
              <a:spcBef>
                <a:spcPts val="0"/>
              </a:spcBef>
              <a:buNone/>
            </a:pPr>
            <a:r>
              <a:rPr b="1" lang="ro-MD" sz="1800"/>
              <a:t>da..ea întodeauna trebuie</a:t>
            </a:r>
          </a:p>
          <a:p>
            <a:pPr lvl="0">
              <a:spcBef>
                <a:spcPts val="0"/>
              </a:spcBef>
              <a:buNone/>
            </a:pPr>
            <a:r>
              <a:rPr b="1" lang="ro-MD" sz="1800"/>
              <a:t>dar era lăsată la urmă.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ro-MD" sz="1800"/>
              <a:t>și acea documentație era un simplu apidoc ( o lista de endpointuri și cam asta tot )</a:t>
            </a: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o-MD" sz="1800"/>
              <a:t>Și asta creează delayuri</a:t>
            </a:r>
            <a:br>
              <a:rPr b="1" lang="ro-MD" sz="1800"/>
            </a:br>
            <a:br>
              <a:rPr b="1" lang="ro-MD" sz="1800"/>
            </a:br>
            <a:r>
              <a:rPr b="1" lang="ro-MD" sz="1800"/>
              <a:t>Frontend așteaptă backendu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o-MD" sz="1800"/>
              <a:t>Și QA așteaptă pe toți</a:t>
            </a: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o-MD"/>
              <a:t>Dar cu DDD noi am scăpat de această așteptare </a:t>
            </a: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o-MD"/>
              <a:t>Deci DDD 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o-MD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o-MD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o-MD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o-MD" sz="19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JSMD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9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09600" y="1468201"/>
            <a:ext cx="115824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o-MD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o-MD" sz="3600">
                <a:solidFill>
                  <a:schemeClr val="dk1"/>
                </a:solidFill>
              </a:rPr>
              <a:t>DDD Principles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o-MD" sz="2800">
                <a:solidFill>
                  <a:schemeClr val="dk1"/>
                </a:solidFill>
              </a:rPr>
              <a:t>Documentation FIRST! (using tools e.g. Swagger)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o-MD" sz="2800">
                <a:solidFill>
                  <a:schemeClr val="dk1"/>
                </a:solidFill>
              </a:rPr>
              <a:t>Documentation === Code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9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09600" y="1468201"/>
            <a:ext cx="115824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o-MD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o-MD" sz="3600">
                <a:solidFill>
                  <a:schemeClr val="dk1"/>
                </a:solidFill>
              </a:rPr>
              <a:t>Documentation FIRST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9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09600" y="1468201"/>
            <a:ext cx="115824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o-MD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o-MD" sz="3600">
                <a:solidFill>
                  <a:schemeClr val="dk1"/>
                </a:solidFill>
              </a:rPr>
              <a:t>Documentation === CODE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9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0" y="1468200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457200" lvl="0" marL="457200" marR="0" rtl="0" algn="ctr">
              <a:spcBef>
                <a:spcPts val="0"/>
              </a:spcBef>
              <a:buClr>
                <a:schemeClr val="dk1"/>
              </a:buClr>
              <a:buSzPct val="58333"/>
              <a:buFont typeface="Arial"/>
              <a:buNone/>
            </a:pPr>
            <a:r>
              <a:rPr b="1" lang="ro-MD" sz="4800">
                <a:solidFill>
                  <a:schemeClr val="dk1"/>
                </a:solidFill>
              </a:rPr>
              <a:t>DDD?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Velocity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Consistency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Transparency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How?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0" y="1468201"/>
            <a:ext cx="12192000" cy="373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Swagger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Swagger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36" y="0"/>
            <a:ext cx="10294326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908" y="2991896"/>
            <a:ext cx="2081700" cy="87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6019600" y="3053680"/>
            <a:ext cx="0" cy="750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6019607" y="3053682"/>
            <a:ext cx="2341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o-MD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Russu Vadim</a:t>
            </a:r>
          </a:p>
        </p:txBody>
      </p:sp>
      <p:sp>
        <p:nvSpPr>
          <p:cNvPr id="92" name="Shape 92"/>
          <p:cNvSpPr/>
          <p:nvPr/>
        </p:nvSpPr>
        <p:spPr>
          <a:xfrm>
            <a:off x="4848857" y="6179707"/>
            <a:ext cx="2341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o-MD" sz="2800">
                <a:solidFill>
                  <a:schemeClr val="dk1"/>
                </a:solidFill>
              </a:rPr>
              <a:t>labs42.io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0" y="1468201"/>
            <a:ext cx="12192000" cy="373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Swagger-tools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Typescript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0" y="1468201"/>
            <a:ext cx="12192000" cy="373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0" y="1468201"/>
            <a:ext cx="12192000" cy="373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process.exit(0);</a:t>
            </a:r>
          </a:p>
        </p:txBody>
      </p:sp>
      <p:sp>
        <p:nvSpPr>
          <p:cNvPr id="249" name="Shape 249"/>
          <p:cNvSpPr/>
          <p:nvPr/>
        </p:nvSpPr>
        <p:spPr>
          <a:xfrm>
            <a:off x="1324495" y="87808"/>
            <a:ext cx="5906037" cy="1470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o-M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process.on('exit', () =&gt;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o-M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console.log(`Thanks`);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o-M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applause();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o-M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????????????????????????????????????????????????????????</a:t>
            </a:r>
            <a:br>
              <a:rPr b="1" lang="ro-MD" sz="5400">
                <a:solidFill>
                  <a:schemeClr val="dk1"/>
                </a:solidFill>
              </a:rPr>
            </a:br>
            <a:r>
              <a:rPr b="1" lang="ro-MD" sz="5400">
                <a:solidFill>
                  <a:schemeClr val="dk1"/>
                </a:solidFill>
              </a:rPr>
              <a:t>????????????????????????????</a:t>
            </a:r>
            <a:br>
              <a:rPr b="1" lang="ro-MD" sz="5400">
                <a:solidFill>
                  <a:schemeClr val="dk1"/>
                </a:solidFill>
              </a:rPr>
            </a:br>
            <a:r>
              <a:rPr b="1" lang="ro-MD" sz="5400">
                <a:solidFill>
                  <a:schemeClr val="dk1"/>
                </a:solidFill>
              </a:rPr>
              <a:t>????????????????????????????</a:t>
            </a:r>
            <a:br>
              <a:rPr b="1" lang="ro-MD" sz="5400">
                <a:solidFill>
                  <a:schemeClr val="dk1"/>
                </a:solidFill>
              </a:rPr>
            </a:br>
            <a:r>
              <a:rPr b="1" lang="ro-MD" sz="5400">
                <a:solidFill>
                  <a:schemeClr val="dk1"/>
                </a:solidFill>
              </a:rPr>
              <a:t>????????? Questions ??????????</a:t>
            </a:r>
            <a:br>
              <a:rPr b="1" lang="ro-MD" sz="5400">
                <a:solidFill>
                  <a:schemeClr val="dk1"/>
                </a:solidFill>
              </a:rPr>
            </a:br>
            <a:r>
              <a:rPr b="1" lang="ro-MD" sz="5400">
                <a:solidFill>
                  <a:schemeClr val="dk1"/>
                </a:solidFill>
              </a:rPr>
              <a:t>????????????????????????????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????????????????????????????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</a:rPr>
              <a:t>????????????????????????????</a:t>
            </a:r>
            <a:br>
              <a:rPr b="1" lang="ro-MD" sz="5400">
                <a:solidFill>
                  <a:schemeClr val="dk1"/>
                </a:solidFill>
              </a:rPr>
            </a:br>
            <a:r>
              <a:rPr b="1" lang="ro-MD" sz="5400">
                <a:solidFill>
                  <a:schemeClr val="dk1"/>
                </a:solidFill>
              </a:rPr>
              <a:t>????????????????????????????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43" y="171450"/>
            <a:ext cx="8572500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o-MD" sz="19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MD" sz="19900">
                <a:solidFill>
                  <a:schemeClr val="dk1"/>
                </a:solidFill>
              </a:rPr>
              <a:t>D:D:D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109033"/>
            <a:ext cx="1219199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1109033"/>
            <a:ext cx="1219199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1109033"/>
            <a:ext cx="1219199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0" y="4717067"/>
            <a:ext cx="12192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ro-MD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Documentation-Driven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2328233"/>
            <a:ext cx="12192000" cy="275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0" y="1468201"/>
            <a:ext cx="12192000" cy="3738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050" y="649887"/>
            <a:ext cx="9865900" cy="55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788275" y="311300"/>
            <a:ext cx="2229000" cy="2165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o-MD" sz="2400"/>
              <a:t>Frontend</a:t>
            </a:r>
          </a:p>
          <a:p>
            <a:pPr lvl="0" algn="ctr">
              <a:spcBef>
                <a:spcPts val="0"/>
              </a:spcBef>
              <a:buNone/>
            </a:pPr>
            <a:r>
              <a:rPr lang="ro-MD" sz="2400"/>
              <a:t>devs</a:t>
            </a:r>
          </a:p>
        </p:txBody>
      </p:sp>
      <p:sp>
        <p:nvSpPr>
          <p:cNvPr id="129" name="Shape 129"/>
          <p:cNvSpPr/>
          <p:nvPr/>
        </p:nvSpPr>
        <p:spPr>
          <a:xfrm>
            <a:off x="7154750" y="1681875"/>
            <a:ext cx="2825400" cy="2745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o-MD" sz="2400"/>
              <a:t>Backend devs</a:t>
            </a:r>
          </a:p>
        </p:txBody>
      </p:sp>
      <p:sp>
        <p:nvSpPr>
          <p:cNvPr id="130" name="Shape 130"/>
          <p:cNvSpPr/>
          <p:nvPr/>
        </p:nvSpPr>
        <p:spPr>
          <a:xfrm>
            <a:off x="2931675" y="4375175"/>
            <a:ext cx="2148600" cy="2088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o-MD" sz="2400"/>
              <a:t>QA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o-MD" sz="1800"/>
              <a:t>engineers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675" y="3769900"/>
            <a:ext cx="1030500" cy="1352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 rot="-2101508">
            <a:off x="5022731" y="4225047"/>
            <a:ext cx="2296250" cy="2616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5398053">
            <a:off x="3108224" y="3295287"/>
            <a:ext cx="15891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1449004">
            <a:off x="5188128" y="1859391"/>
            <a:ext cx="1795771" cy="2617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383723">
            <a:off x="4352025" y="1062787"/>
            <a:ext cx="1030498" cy="1352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125" y="4122500"/>
            <a:ext cx="1030500" cy="135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452" cy="43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42" y="1255992"/>
            <a:ext cx="4895899" cy="489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599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43" y="6318269"/>
            <a:ext cx="10305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2328233"/>
            <a:ext cx="121920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0" y="1468201"/>
            <a:ext cx="121920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ro-MD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