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Optie</a:t>
            </a:r>
            <a:r>
              <a:rPr lang="en-GB" dirty="0"/>
              <a:t> 1</a:t>
            </a:r>
          </a:p>
          <a:p>
            <a:pPr marL="171450" indent="-171450">
              <a:buFontTx/>
              <a:buChar char="-"/>
            </a:pPr>
            <a:r>
              <a:rPr lang="en-GB" dirty="0"/>
              <a:t>Per huis top 5 </a:t>
            </a:r>
            <a:r>
              <a:rPr lang="en-GB" dirty="0" err="1"/>
              <a:t>batterijafstand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</a:t>
            </a:r>
            <a:r>
              <a:rPr lang="en-GB" dirty="0" err="1"/>
              <a:t>prioriteit</a:t>
            </a:r>
            <a:r>
              <a:rPr lang="en-GB" dirty="0"/>
              <a:t>: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verafstaande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batterij</a:t>
            </a:r>
            <a:r>
              <a:rPr lang="en-GB" dirty="0"/>
              <a:t> </a:t>
            </a:r>
            <a:r>
              <a:rPr lang="en-GB" dirty="0" err="1"/>
              <a:t>volle</a:t>
            </a:r>
            <a:r>
              <a:rPr lang="en-GB" dirty="0"/>
              <a:t> </a:t>
            </a:r>
            <a:r>
              <a:rPr lang="en-GB" dirty="0" err="1"/>
              <a:t>capaciteit</a:t>
            </a:r>
            <a:r>
              <a:rPr lang="en-GB" dirty="0"/>
              <a:t> </a:t>
            </a:r>
            <a:r>
              <a:rPr lang="en-GB" dirty="0" err="1"/>
              <a:t>bezit</a:t>
            </a:r>
            <a:r>
              <a:rPr lang="en-GB" dirty="0"/>
              <a:t>, </a:t>
            </a:r>
            <a:r>
              <a:rPr lang="en-GB" dirty="0" err="1"/>
              <a:t>zoek</a:t>
            </a:r>
            <a:r>
              <a:rPr lang="en-GB" dirty="0"/>
              <a:t> de </a:t>
            </a:r>
            <a:r>
              <a:rPr lang="en-GB" dirty="0" err="1"/>
              <a:t>volgende</a:t>
            </a:r>
            <a:r>
              <a:rPr lang="en-GB" dirty="0"/>
              <a:t> </a:t>
            </a:r>
            <a:r>
              <a:rPr lang="en-GB" dirty="0" err="1"/>
              <a:t>dichstbijzijnde</a:t>
            </a:r>
            <a:r>
              <a:rPr lang="en-GB" dirty="0"/>
              <a:t> </a:t>
            </a:r>
            <a:r>
              <a:rPr lang="en-GB" dirty="0" err="1"/>
              <a:t>batterij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Optie</a:t>
            </a:r>
            <a:r>
              <a:rPr lang="en-GB" dirty="0"/>
              <a:t> 2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verbinden</a:t>
            </a:r>
            <a:r>
              <a:rPr lang="en-GB" dirty="0"/>
              <a:t> met </a:t>
            </a:r>
            <a:r>
              <a:rPr lang="en-GB" dirty="0" err="1"/>
              <a:t>dischtbijzijnde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batterijen</a:t>
            </a:r>
            <a:r>
              <a:rPr lang="en-GB" dirty="0"/>
              <a:t> </a:t>
            </a:r>
            <a:r>
              <a:rPr lang="en-GB" dirty="0" err="1"/>
              <a:t>zitten</a:t>
            </a:r>
            <a:r>
              <a:rPr lang="en-GB" dirty="0"/>
              <a:t> vol?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verplaats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verbindingen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naar</a:t>
            </a:r>
            <a:r>
              <a:rPr lang="en-GB" dirty="0">
                <a:sym typeface="Wingdings" panose="05000000000000000000" pitchFamily="2" charset="2"/>
              </a:rPr>
              <a:t> de </a:t>
            </a:r>
            <a:r>
              <a:rPr lang="en-GB" dirty="0" err="1">
                <a:sym typeface="Wingdings" panose="05000000000000000000" pitchFamily="2" charset="2"/>
              </a:rPr>
              <a:t>volgende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dichstbijzijnde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GB" dirty="0">
                <a:sym typeface="Wingdings" panose="05000000000000000000" pitchFamily="2" charset="2"/>
              </a:rPr>
              <a:t>Rinse repeat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23-11-2018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 err="1"/>
              <a:t>Introductie</a:t>
            </a:r>
            <a:r>
              <a:rPr lang="en-GB" dirty="0"/>
              <a:t> Case</a:t>
            </a:r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Huizen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zonnepanelen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Overmatige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energie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naar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Doel: zo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goedkoop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mogelijk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kabels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plaatsen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huis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Kabels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mogen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elkaar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lopen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maar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zijn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niet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verbonden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Kabels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mogen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kruizen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door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andere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huizen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Moeilijkheden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Weinig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speling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cap.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Later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Grotere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 space door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verplaatsen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v.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batterijen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Kabels</a:t>
            </a:r>
            <a:r>
              <a:rPr lang="en-GB" dirty="0"/>
              <a:t> </a:t>
            </a:r>
            <a:r>
              <a:rPr lang="en-GB" dirty="0" err="1"/>
              <a:t>leggen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1: </a:t>
            </a:r>
            <a:r>
              <a:rPr lang="en-GB" dirty="0" err="1"/>
              <a:t>verbind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met </a:t>
            </a:r>
            <a:r>
              <a:rPr lang="en-GB" dirty="0" err="1"/>
              <a:t>batterij</a:t>
            </a:r>
            <a:endParaRPr lang="en-GB" dirty="0"/>
          </a:p>
          <a:p>
            <a:pPr lvl="1"/>
            <a:r>
              <a:rPr lang="en-GB" dirty="0"/>
              <a:t>Doel: </a:t>
            </a: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verbinden</a:t>
            </a:r>
            <a:r>
              <a:rPr lang="en-GB" dirty="0"/>
              <a:t> met 1 </a:t>
            </a:r>
            <a:r>
              <a:rPr lang="en-GB" dirty="0" err="1"/>
              <a:t>batterij</a:t>
            </a:r>
            <a:endParaRPr lang="en-GB" dirty="0"/>
          </a:p>
          <a:p>
            <a:pPr lvl="2"/>
            <a:r>
              <a:rPr lang="en-GB" dirty="0" err="1"/>
              <a:t>Zonder</a:t>
            </a:r>
            <a:r>
              <a:rPr lang="en-GB" dirty="0"/>
              <a:t> de </a:t>
            </a:r>
            <a:r>
              <a:rPr lang="en-GB" dirty="0" err="1"/>
              <a:t>batterijcapaciteit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overschreiden</a:t>
            </a:r>
            <a:endParaRPr lang="en-GB" dirty="0"/>
          </a:p>
          <a:p>
            <a:pPr lvl="2"/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voorgemaakte</a:t>
            </a:r>
            <a:r>
              <a:rPr lang="en-GB" dirty="0"/>
              <a:t> grid met </a:t>
            </a:r>
            <a:r>
              <a:rPr lang="en-GB" dirty="0" err="1"/>
              <a:t>vaste</a:t>
            </a:r>
            <a:r>
              <a:rPr lang="en-GB" dirty="0"/>
              <a:t> </a:t>
            </a:r>
            <a:r>
              <a:rPr lang="en-GB" dirty="0" err="1"/>
              <a:t>huizen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batterijen</a:t>
            </a:r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2: </a:t>
            </a:r>
            <a:r>
              <a:rPr lang="en-GB" dirty="0" err="1"/>
              <a:t>bereken</a:t>
            </a:r>
            <a:r>
              <a:rPr lang="en-GB" dirty="0"/>
              <a:t> de </a:t>
            </a:r>
            <a:r>
              <a:rPr lang="en-GB" dirty="0" err="1"/>
              <a:t>kosten</a:t>
            </a:r>
            <a:endParaRPr lang="en-GB" dirty="0"/>
          </a:p>
          <a:p>
            <a:pPr lvl="1"/>
            <a:r>
              <a:rPr lang="en-GB" dirty="0"/>
              <a:t>Doel: </a:t>
            </a:r>
            <a:r>
              <a:rPr lang="en-GB" dirty="0" err="1"/>
              <a:t>optimalisatie</a:t>
            </a:r>
            <a:r>
              <a:rPr lang="en-GB" dirty="0"/>
              <a:t> van </a:t>
            </a:r>
            <a:r>
              <a:rPr lang="en-GB" dirty="0" err="1"/>
              <a:t>kabelconfiguratie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28C1-9D3F-4A59-B662-8F5CAF6F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Status Quo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CC35-47A1-4DAB-84A5-F880093A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82" y="178345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actual Greedy Algorithm</a:t>
            </a:r>
          </a:p>
          <a:p>
            <a:pPr lvl="2"/>
            <a:r>
              <a:rPr lang="en-US" dirty="0"/>
              <a:t>Different from our algorithm</a:t>
            </a:r>
          </a:p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Backstep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soorten</a:t>
            </a:r>
            <a:r>
              <a:rPr lang="en-US" dirty="0"/>
              <a:t> </a:t>
            </a:r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endParaRPr lang="en-US" dirty="0"/>
          </a:p>
          <a:p>
            <a:pPr lvl="2"/>
            <a:r>
              <a:rPr lang="en-US" dirty="0"/>
              <a:t>Greedy</a:t>
            </a:r>
          </a:p>
          <a:p>
            <a:pPr lvl="2"/>
            <a:r>
              <a:rPr lang="en-US" dirty="0"/>
              <a:t>Hillclimber</a:t>
            </a:r>
          </a:p>
          <a:p>
            <a:pPr lvl="2"/>
            <a:r>
              <a:rPr lang="en-US" dirty="0"/>
              <a:t>Depth-First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B9632-0B24-4A07-AB62-18F94400D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8825" r="8500" b="6545"/>
          <a:stretch/>
        </p:blipFill>
        <p:spPr>
          <a:xfrm>
            <a:off x="6543341" y="3312236"/>
            <a:ext cx="4840778" cy="2718659"/>
          </a:xfrm>
          <a:prstGeom prst="rect">
            <a:avLst/>
          </a:prstGeom>
        </p:spPr>
      </p:pic>
      <p:pic>
        <p:nvPicPr>
          <p:cNvPr id="1028" name="Picture 4" descr="File:Wijk1.png">
            <a:extLst>
              <a:ext uri="{FF2B5EF4-FFF2-40B4-BE49-F238E27FC236}">
                <a16:creationId xmlns:a16="http://schemas.microsoft.com/office/drawing/2014/main" id="{9B4799A6-2B6F-4011-B06A-41FDC52D1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t="10122" r="8970" b="5691"/>
          <a:stretch/>
        </p:blipFill>
        <p:spPr bwMode="auto">
          <a:xfrm>
            <a:off x="7103799" y="448919"/>
            <a:ext cx="3719862" cy="2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958C27-3298-43FF-8BD6-07BD0AC29F63}"/>
              </a:ext>
            </a:extLst>
          </p:cNvPr>
          <p:cNvSpPr txBox="1"/>
          <p:nvPr/>
        </p:nvSpPr>
        <p:spPr>
          <a:xfrm>
            <a:off x="7697905" y="6030895"/>
            <a:ext cx="3030290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Verbonden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zonder</a:t>
            </a:r>
            <a:r>
              <a:rPr lang="en-US" sz="1100" dirty="0">
                <a:solidFill>
                  <a:schemeClr val="bg1"/>
                </a:solidFill>
              </a:rPr>
              <a:t> max. </a:t>
            </a:r>
            <a:r>
              <a:rPr lang="en-US" sz="1100" dirty="0" err="1">
                <a:solidFill>
                  <a:schemeClr val="bg1"/>
                </a:solidFill>
              </a:rPr>
              <a:t>capaciteit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batterijen</a:t>
            </a:r>
            <a:endParaRPr lang="nl-NL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1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A533-B4A8-4E80-A624-474110CF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21F4-A9E3-4C9B-9ABC-27EE8FCF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</a:t>
            </a:r>
          </a:p>
          <a:p>
            <a:pPr lvl="1"/>
            <a:r>
              <a:rPr lang="en-US" dirty="0"/>
              <a:t>Begin met random </a:t>
            </a:r>
            <a:r>
              <a:rPr lang="en-US" dirty="0" err="1"/>
              <a:t>volgorde</a:t>
            </a:r>
            <a:r>
              <a:rPr lang="en-US" dirty="0"/>
              <a:t> van </a:t>
            </a:r>
            <a:r>
              <a:rPr lang="en-US" dirty="0" err="1"/>
              <a:t>huizen</a:t>
            </a:r>
            <a:endParaRPr lang="en-US" dirty="0"/>
          </a:p>
          <a:p>
            <a:pPr lvl="1"/>
            <a:r>
              <a:rPr lang="en-US" dirty="0" err="1"/>
              <a:t>Verbind</a:t>
            </a:r>
            <a:r>
              <a:rPr lang="en-US" dirty="0"/>
              <a:t> met </a:t>
            </a:r>
            <a:r>
              <a:rPr lang="en-US" dirty="0" err="1"/>
              <a:t>dichstbijzijnde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, </a:t>
            </a:r>
            <a:r>
              <a:rPr lang="en-US" dirty="0" err="1"/>
              <a:t>als</a:t>
            </a:r>
            <a:r>
              <a:rPr lang="en-US" dirty="0"/>
              <a:t> vol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batterij</a:t>
            </a:r>
            <a:endParaRPr lang="en-US" dirty="0"/>
          </a:p>
          <a:p>
            <a:r>
              <a:rPr lang="en-US" dirty="0"/>
              <a:t>Hill Climber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Optimalisatie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Random begin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verplaats</a:t>
            </a:r>
            <a:r>
              <a:rPr lang="en-US" dirty="0"/>
              <a:t> </a:t>
            </a:r>
            <a:r>
              <a:rPr lang="en-US" dirty="0" err="1"/>
              <a:t>excessieve</a:t>
            </a:r>
            <a:r>
              <a:rPr lang="en-US" dirty="0"/>
              <a:t> </a:t>
            </a:r>
            <a:r>
              <a:rPr lang="en-US" dirty="0" err="1"/>
              <a:t>huizen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batterrijen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 annealing</a:t>
            </a:r>
          </a:p>
          <a:p>
            <a:r>
              <a:rPr lang="en-US" dirty="0">
                <a:sym typeface="Wingdings" panose="05000000000000000000" pitchFamily="2" charset="2"/>
              </a:rPr>
              <a:t>Depth-First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Branch n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9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4B72-BCC9-4311-991C-D3C3A6CB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18" y="152525"/>
            <a:ext cx="8596668" cy="1320800"/>
          </a:xfrm>
        </p:spPr>
        <p:txBody>
          <a:bodyPr/>
          <a:lstStyle/>
          <a:p>
            <a:r>
              <a:rPr lang="en-US" dirty="0"/>
              <a:t>Greedy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D274-51B0-4044-AD1A-273DAE46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7733"/>
            <a:ext cx="8596668" cy="5356682"/>
          </a:xfrm>
        </p:spPr>
        <p:txBody>
          <a:bodyPr>
            <a:normAutofit/>
          </a:bodyPr>
          <a:lstStyle/>
          <a:p>
            <a:r>
              <a:rPr lang="en-US" dirty="0" err="1"/>
              <a:t>Wijk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Our</a:t>
            </a:r>
          </a:p>
          <a:p>
            <a:pPr lvl="2"/>
            <a:r>
              <a:rPr lang="en-US" dirty="0"/>
              <a:t>56401 = 6.45%</a:t>
            </a:r>
          </a:p>
          <a:p>
            <a:pPr lvl="1"/>
            <a:r>
              <a:rPr lang="en-US" dirty="0"/>
              <a:t>Greedy</a:t>
            </a:r>
          </a:p>
          <a:p>
            <a:pPr lvl="2"/>
            <a:r>
              <a:rPr lang="en-US" dirty="0"/>
              <a:t>58417 = 10.49%</a:t>
            </a:r>
          </a:p>
          <a:p>
            <a:pPr lvl="2"/>
            <a:r>
              <a:rPr lang="en-US" dirty="0"/>
              <a:t>Failures: ~2000</a:t>
            </a:r>
          </a:p>
          <a:p>
            <a:pPr lvl="2"/>
            <a:endParaRPr lang="en-US" dirty="0"/>
          </a:p>
          <a:p>
            <a:r>
              <a:rPr lang="en-US" dirty="0" err="1"/>
              <a:t>Wijk</a:t>
            </a:r>
            <a:r>
              <a:rPr lang="en-US" dirty="0"/>
              <a:t> 3</a:t>
            </a:r>
          </a:p>
          <a:p>
            <a:pPr lvl="1"/>
            <a:r>
              <a:rPr lang="en-US" dirty="0"/>
              <a:t>Our</a:t>
            </a:r>
          </a:p>
          <a:p>
            <a:pPr lvl="2"/>
            <a:r>
              <a:rPr lang="en-US" dirty="0"/>
              <a:t>45300 = 4.33%</a:t>
            </a:r>
          </a:p>
          <a:p>
            <a:pPr lvl="1"/>
            <a:r>
              <a:rPr lang="en-US" dirty="0"/>
              <a:t>Greedy</a:t>
            </a:r>
          </a:p>
          <a:p>
            <a:pPr lvl="2"/>
            <a:r>
              <a:rPr lang="en-US" dirty="0"/>
              <a:t>46537 = 6.45%</a:t>
            </a:r>
          </a:p>
          <a:p>
            <a:pPr lvl="2"/>
            <a:r>
              <a:rPr lang="en-US" dirty="0"/>
              <a:t>Failures: ~120000</a:t>
            </a:r>
          </a:p>
          <a:p>
            <a:pPr lvl="1"/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7ACE7-41B7-4849-AA3C-F16E0A2DD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1553" r="10813" b="10444"/>
          <a:stretch/>
        </p:blipFill>
        <p:spPr>
          <a:xfrm>
            <a:off x="8375697" y="846021"/>
            <a:ext cx="3571226" cy="2750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F26626-86EC-43B6-AA7C-59C15FEE7278}"/>
              </a:ext>
            </a:extLst>
          </p:cNvPr>
          <p:cNvSpPr txBox="1"/>
          <p:nvPr/>
        </p:nvSpPr>
        <p:spPr>
          <a:xfrm>
            <a:off x="5537821" y="277455"/>
            <a:ext cx="13195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FF351-57DE-400C-AFD3-7C4E92F53C2B}"/>
              </a:ext>
            </a:extLst>
          </p:cNvPr>
          <p:cNvSpPr txBox="1"/>
          <p:nvPr/>
        </p:nvSpPr>
        <p:spPr>
          <a:xfrm>
            <a:off x="9783490" y="290835"/>
            <a:ext cx="10295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Greedy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F1F6C6-6F4E-48DA-9CBF-FEA4EC4B17BA}"/>
              </a:ext>
            </a:extLst>
          </p:cNvPr>
          <p:cNvCxnSpPr/>
          <p:nvPr/>
        </p:nvCxnSpPr>
        <p:spPr>
          <a:xfrm>
            <a:off x="0" y="3683883"/>
            <a:ext cx="12192000" cy="9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8FBF59E-47D7-4204-81BB-05BB5F74F8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6" t="11602" r="9854" b="10417"/>
          <a:stretch/>
        </p:blipFill>
        <p:spPr>
          <a:xfrm>
            <a:off x="8375697" y="3850640"/>
            <a:ext cx="3632317" cy="27299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E9E632-4D3E-499B-A560-035D154BA6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5" t="13085" r="11045" b="10841"/>
          <a:stretch/>
        </p:blipFill>
        <p:spPr>
          <a:xfrm>
            <a:off x="4328941" y="3808815"/>
            <a:ext cx="3708089" cy="27717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790A97-7653-4552-8670-713B505602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4328940" y="846020"/>
            <a:ext cx="3708089" cy="275010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1DFD4A-7B11-4D33-92B5-B3E410D0C1DE}"/>
              </a:ext>
            </a:extLst>
          </p:cNvPr>
          <p:cNvCxnSpPr>
            <a:cxnSpLocks/>
          </p:cNvCxnSpPr>
          <p:nvPr/>
        </p:nvCxnSpPr>
        <p:spPr>
          <a:xfrm>
            <a:off x="8204433" y="506916"/>
            <a:ext cx="0" cy="62713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34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807</TotalTime>
  <Words>257</Words>
  <Application>Microsoft Office PowerPoint</Application>
  <PresentationFormat>Widescreen</PresentationFormat>
  <Paragraphs>72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Case: SmartGrid</vt:lpstr>
      <vt:lpstr>Introductie Case</vt:lpstr>
      <vt:lpstr>Kabels leggen</vt:lpstr>
      <vt:lpstr>Status Quo</vt:lpstr>
      <vt:lpstr>Algoritmen</vt:lpstr>
      <vt:lpstr>Greedy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Julian Evalle</cp:lastModifiedBy>
  <cp:revision>82</cp:revision>
  <dcterms:created xsi:type="dcterms:W3CDTF">2018-11-09T12:15:48Z</dcterms:created>
  <dcterms:modified xsi:type="dcterms:W3CDTF">2018-11-23T15:23:27Z</dcterms:modified>
</cp:coreProperties>
</file>