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1"/>
  </p:notesMasterIdLst>
  <p:sldIdLst>
    <p:sldId id="257" r:id="rId2"/>
    <p:sldId id="258" r:id="rId3"/>
    <p:sldId id="259" r:id="rId4"/>
    <p:sldId id="271" r:id="rId5"/>
    <p:sldId id="260" r:id="rId6"/>
    <p:sldId id="264" r:id="rId7"/>
    <p:sldId id="270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30" autoAdjust="0"/>
    <p:restoredTop sz="77396" autoAdjust="0"/>
  </p:normalViewPr>
  <p:slideViewPr>
    <p:cSldViewPr snapToGrid="0">
      <p:cViewPr varScale="1">
        <p:scale>
          <a:sx n="42" d="100"/>
          <a:sy n="42" d="100"/>
        </p:scale>
        <p:origin x="3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3A189-614F-4E66-BC0F-E0166BB361FB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9BABF-119A-4ABA-81FB-ADE9A013672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7226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Optie</a:t>
            </a:r>
            <a:r>
              <a:rPr lang="en-GB" dirty="0"/>
              <a:t> 1</a:t>
            </a:r>
          </a:p>
          <a:p>
            <a:pPr marL="171450" indent="-171450">
              <a:buFontTx/>
              <a:buChar char="-"/>
            </a:pPr>
            <a:r>
              <a:rPr lang="en-GB" dirty="0"/>
              <a:t>Per huis top 5 </a:t>
            </a:r>
            <a:r>
              <a:rPr lang="en-GB" dirty="0" err="1"/>
              <a:t>batterijafstand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maken</a:t>
            </a:r>
            <a:endParaRPr lang="en-GB" dirty="0"/>
          </a:p>
          <a:p>
            <a:pPr marL="628650" lvl="1" indent="-171450">
              <a:buFontTx/>
              <a:buChar char="-"/>
            </a:pPr>
            <a:r>
              <a:rPr lang="en-GB" dirty="0" err="1"/>
              <a:t>Welke</a:t>
            </a:r>
            <a:r>
              <a:rPr lang="en-GB" dirty="0"/>
              <a:t> </a:t>
            </a:r>
            <a:r>
              <a:rPr lang="en-GB" dirty="0" err="1"/>
              <a:t>huizen</a:t>
            </a:r>
            <a:r>
              <a:rPr lang="en-GB" dirty="0"/>
              <a:t> </a:t>
            </a:r>
            <a:r>
              <a:rPr lang="en-GB" dirty="0" err="1"/>
              <a:t>hebben</a:t>
            </a:r>
            <a:r>
              <a:rPr lang="en-GB" dirty="0"/>
              <a:t> </a:t>
            </a:r>
            <a:r>
              <a:rPr lang="en-GB" dirty="0" err="1"/>
              <a:t>prioriteit</a:t>
            </a:r>
            <a:r>
              <a:rPr lang="en-GB" dirty="0"/>
              <a:t>: </a:t>
            </a:r>
            <a:r>
              <a:rPr lang="en-GB" dirty="0" err="1"/>
              <a:t>dichstbijzijnde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verafstaande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batterij</a:t>
            </a:r>
            <a:r>
              <a:rPr lang="en-GB" dirty="0"/>
              <a:t> </a:t>
            </a:r>
            <a:r>
              <a:rPr lang="en-GB" dirty="0" err="1"/>
              <a:t>volle</a:t>
            </a:r>
            <a:r>
              <a:rPr lang="en-GB" dirty="0"/>
              <a:t> </a:t>
            </a:r>
            <a:r>
              <a:rPr lang="en-GB" dirty="0" err="1"/>
              <a:t>capaciteit</a:t>
            </a:r>
            <a:r>
              <a:rPr lang="en-GB" dirty="0"/>
              <a:t> </a:t>
            </a:r>
            <a:r>
              <a:rPr lang="en-GB" dirty="0" err="1"/>
              <a:t>bezit</a:t>
            </a:r>
            <a:r>
              <a:rPr lang="en-GB" dirty="0"/>
              <a:t>, </a:t>
            </a:r>
            <a:r>
              <a:rPr lang="en-GB" dirty="0" err="1"/>
              <a:t>zoek</a:t>
            </a:r>
            <a:r>
              <a:rPr lang="en-GB" dirty="0"/>
              <a:t> de </a:t>
            </a:r>
            <a:r>
              <a:rPr lang="en-GB" dirty="0" err="1"/>
              <a:t>volgende</a:t>
            </a:r>
            <a:r>
              <a:rPr lang="en-GB" dirty="0"/>
              <a:t> </a:t>
            </a:r>
            <a:r>
              <a:rPr lang="en-GB" dirty="0" err="1"/>
              <a:t>dichstbijzijnde</a:t>
            </a:r>
            <a:r>
              <a:rPr lang="en-GB" dirty="0"/>
              <a:t> </a:t>
            </a:r>
            <a:r>
              <a:rPr lang="en-GB" dirty="0" err="1"/>
              <a:t>batterij</a:t>
            </a: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 err="1"/>
              <a:t>Optie</a:t>
            </a:r>
            <a:r>
              <a:rPr lang="en-GB" dirty="0"/>
              <a:t> 2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Alle</a:t>
            </a:r>
            <a:r>
              <a:rPr lang="en-GB" dirty="0"/>
              <a:t> </a:t>
            </a:r>
            <a:r>
              <a:rPr lang="en-GB" dirty="0" err="1"/>
              <a:t>huizen</a:t>
            </a:r>
            <a:r>
              <a:rPr lang="en-GB" dirty="0"/>
              <a:t> </a:t>
            </a:r>
            <a:r>
              <a:rPr lang="en-GB" dirty="0" err="1"/>
              <a:t>verbinden</a:t>
            </a:r>
            <a:r>
              <a:rPr lang="en-GB" dirty="0"/>
              <a:t> met </a:t>
            </a:r>
            <a:r>
              <a:rPr lang="en-GB" dirty="0" err="1"/>
              <a:t>dischtbijzijnde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Welke</a:t>
            </a:r>
            <a:r>
              <a:rPr lang="en-GB" dirty="0"/>
              <a:t> </a:t>
            </a:r>
            <a:r>
              <a:rPr lang="en-GB" dirty="0" err="1"/>
              <a:t>batterijen</a:t>
            </a:r>
            <a:r>
              <a:rPr lang="en-GB" dirty="0"/>
              <a:t> </a:t>
            </a:r>
            <a:r>
              <a:rPr lang="en-GB" dirty="0" err="1"/>
              <a:t>zitten</a:t>
            </a:r>
            <a:r>
              <a:rPr lang="en-GB" dirty="0"/>
              <a:t> vol?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>
                <a:sym typeface="Wingdings" panose="05000000000000000000" pitchFamily="2" charset="2"/>
              </a:rPr>
              <a:t>verplaats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verbindingen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naar</a:t>
            </a:r>
            <a:r>
              <a:rPr lang="en-GB" dirty="0">
                <a:sym typeface="Wingdings" panose="05000000000000000000" pitchFamily="2" charset="2"/>
              </a:rPr>
              <a:t> de </a:t>
            </a:r>
            <a:r>
              <a:rPr lang="en-GB" dirty="0" err="1">
                <a:sym typeface="Wingdings" panose="05000000000000000000" pitchFamily="2" charset="2"/>
              </a:rPr>
              <a:t>volgende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dichstbijzijnde</a:t>
            </a:r>
            <a:endParaRPr lang="en-GB" dirty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en-GB" dirty="0">
                <a:sym typeface="Wingdings" panose="05000000000000000000" pitchFamily="2" charset="2"/>
              </a:rPr>
              <a:t>Rinse repeat</a:t>
            </a:r>
            <a:endParaRPr lang="en-GB" dirty="0"/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72A914-85E4-49F8-BAD2-81004C6695C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107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Hill climber </a:t>
            </a:r>
            <a:r>
              <a:rPr lang="en-US" dirty="0" err="1"/>
              <a:t>lijn</a:t>
            </a:r>
            <a:r>
              <a:rPr lang="en-US" dirty="0"/>
              <a:t> </a:t>
            </a:r>
            <a:r>
              <a:rPr lang="en-US" dirty="0" err="1"/>
              <a:t>omdat</a:t>
            </a:r>
            <a:r>
              <a:rPr lang="en-US" dirty="0"/>
              <a:t> de </a:t>
            </a:r>
            <a:r>
              <a:rPr lang="en-US" dirty="0" err="1"/>
              <a:t>grafiek</a:t>
            </a:r>
            <a:r>
              <a:rPr lang="en-US" dirty="0"/>
              <a:t> </a:t>
            </a:r>
            <a:r>
              <a:rPr lang="en-US" dirty="0" err="1"/>
              <a:t>anders</a:t>
            </a:r>
            <a:r>
              <a:rPr lang="en-US" dirty="0"/>
              <a:t> </a:t>
            </a:r>
            <a:r>
              <a:rPr lang="en-US" dirty="0" err="1"/>
              <a:t>onduidelijk</a:t>
            </a:r>
            <a:r>
              <a:rPr lang="en-US" dirty="0"/>
              <a:t> </a:t>
            </a:r>
            <a:r>
              <a:rPr lang="en-US" dirty="0" err="1"/>
              <a:t>wordt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9BABF-119A-4ABA-81FB-ADE9A0136724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0030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9779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7257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2197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1205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9649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6060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8932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8110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1893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0305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3352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6599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5090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364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0019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923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23AA8-82A9-4536-B9F0-059096C040AC}" type="datetimeFigureOut">
              <a:rPr lang="nl-NL" smtClean="0"/>
              <a:t>14-12-2018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6872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29E587-241F-4C3A-894D-06B426F2AF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Case: </a:t>
            </a:r>
            <a:r>
              <a:rPr lang="en-GB" dirty="0" err="1"/>
              <a:t>SmartGrid</a:t>
            </a:r>
            <a:endParaRPr lang="en-GB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F6C68D0-01F0-4D95-9BFD-3290484A75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By: Julian, Mark &amp; </a:t>
            </a:r>
            <a:r>
              <a:rPr lang="en-GB" dirty="0" err="1"/>
              <a:t>Sebastiaan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9339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D1098-2435-4E48-8F47-AAB07FD6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440" y="181762"/>
            <a:ext cx="8596668" cy="1320800"/>
          </a:xfrm>
        </p:spPr>
        <p:txBody>
          <a:bodyPr/>
          <a:lstStyle/>
          <a:p>
            <a:r>
              <a:rPr lang="en-GB" dirty="0" err="1"/>
              <a:t>Introductie</a:t>
            </a:r>
            <a:r>
              <a:rPr lang="en-GB" dirty="0"/>
              <a:t> Case</a:t>
            </a:r>
          </a:p>
        </p:txBody>
      </p:sp>
      <p:pic>
        <p:nvPicPr>
          <p:cNvPr id="1026" name="Picture 2" descr="File:Twogrids.gif">
            <a:extLst>
              <a:ext uri="{FF2B5EF4-FFF2-40B4-BE49-F238E27FC236}">
                <a16:creationId xmlns:a16="http://schemas.microsoft.com/office/drawing/2014/main" id="{827167C9-1163-4BE3-B9E1-05211E98AF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60"/>
          <a:stretch/>
        </p:blipFill>
        <p:spPr bwMode="auto">
          <a:xfrm>
            <a:off x="7934960" y="1983185"/>
            <a:ext cx="4069206" cy="302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A3B61F64-2132-488C-A3B9-F66439F72657}"/>
              </a:ext>
            </a:extLst>
          </p:cNvPr>
          <p:cNvSpPr txBox="1"/>
          <p:nvPr/>
        </p:nvSpPr>
        <p:spPr>
          <a:xfrm>
            <a:off x="291440" y="1115391"/>
            <a:ext cx="6403848" cy="552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Houses and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solarpannels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Store the excess energy in the batteries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Goal: place houses and batteries in an optimal cost-efficient configuration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Specifications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house is connected to only 1 battery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Cables can cross, but are not connected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Cables are allowed to cross houses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Difficulties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Little room between total capacity houses and batteries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 Space enlarges with latter half of the case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2710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A8AAA5-C9EA-4715-A8A0-B1E3763B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Subparts Case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4CA3E32-FE28-4468-AC16-64DE55693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926" y="2116667"/>
            <a:ext cx="8596668" cy="3880773"/>
          </a:xfrm>
        </p:spPr>
        <p:txBody>
          <a:bodyPr>
            <a:normAutofit/>
          </a:bodyPr>
          <a:lstStyle/>
          <a:p>
            <a:r>
              <a:rPr lang="en-GB" dirty="0"/>
              <a:t>1: Able to connect each house with a battery</a:t>
            </a:r>
          </a:p>
          <a:p>
            <a:r>
              <a:rPr lang="en-GB" dirty="0"/>
              <a:t>2: Able to calculate the total cost</a:t>
            </a:r>
          </a:p>
          <a:p>
            <a:r>
              <a:rPr lang="en-GB" dirty="0"/>
              <a:t>3: Able to relocate the batteries</a:t>
            </a:r>
          </a:p>
          <a:p>
            <a:pPr lvl="1"/>
            <a:r>
              <a:rPr lang="en-GB" dirty="0"/>
              <a:t>At more cost-efficient locations</a:t>
            </a:r>
          </a:p>
          <a:p>
            <a:r>
              <a:rPr lang="en-GB" dirty="0"/>
              <a:t>4: </a:t>
            </a:r>
            <a:r>
              <a:rPr lang="en-GB" dirty="0" err="1"/>
              <a:t>Optimaliseer</a:t>
            </a:r>
            <a:r>
              <a:rPr lang="en-GB" dirty="0"/>
              <a:t> met </a:t>
            </a:r>
            <a:r>
              <a:rPr lang="en-GB" dirty="0" err="1"/>
              <a:t>verschillende</a:t>
            </a:r>
            <a:r>
              <a:rPr lang="en-GB" dirty="0"/>
              <a:t> </a:t>
            </a:r>
            <a:r>
              <a:rPr lang="en-GB" dirty="0" err="1"/>
              <a:t>soorten</a:t>
            </a:r>
            <a:r>
              <a:rPr lang="en-GB" dirty="0"/>
              <a:t> </a:t>
            </a:r>
            <a:r>
              <a:rPr lang="en-GB" dirty="0" err="1"/>
              <a:t>batterijen</a:t>
            </a:r>
            <a:endParaRPr lang="en-GB" dirty="0"/>
          </a:p>
          <a:p>
            <a:pPr lvl="1"/>
            <a:r>
              <a:rPr lang="en-GB" dirty="0"/>
              <a:t>Doel: </a:t>
            </a:r>
            <a:r>
              <a:rPr lang="en-GB" dirty="0" err="1"/>
              <a:t>selectie</a:t>
            </a:r>
            <a:r>
              <a:rPr lang="en-GB" dirty="0"/>
              <a:t> van </a:t>
            </a:r>
            <a:r>
              <a:rPr lang="en-GB" dirty="0" err="1"/>
              <a:t>batterijen</a:t>
            </a:r>
            <a:r>
              <a:rPr lang="en-GB" dirty="0"/>
              <a:t> </a:t>
            </a:r>
            <a:r>
              <a:rPr lang="en-GB" dirty="0" err="1"/>
              <a:t>tegenover</a:t>
            </a:r>
            <a:r>
              <a:rPr lang="en-GB" dirty="0"/>
              <a:t> </a:t>
            </a:r>
            <a:r>
              <a:rPr lang="en-GB" dirty="0" err="1"/>
              <a:t>kabellengte</a:t>
            </a:r>
            <a:endParaRPr lang="en-GB" dirty="0"/>
          </a:p>
          <a:p>
            <a:pPr lvl="2"/>
            <a:r>
              <a:rPr lang="en-GB" dirty="0"/>
              <a:t>3 </a:t>
            </a:r>
            <a:r>
              <a:rPr lang="en-GB" dirty="0" err="1"/>
              <a:t>soorten</a:t>
            </a:r>
            <a:r>
              <a:rPr lang="en-GB" dirty="0"/>
              <a:t> </a:t>
            </a:r>
            <a:r>
              <a:rPr lang="en-GB" dirty="0" err="1"/>
              <a:t>batterijen</a:t>
            </a:r>
            <a:r>
              <a:rPr lang="en-GB" dirty="0"/>
              <a:t> met </a:t>
            </a:r>
            <a:r>
              <a:rPr lang="en-GB" dirty="0" err="1"/>
              <a:t>verschillende</a:t>
            </a:r>
            <a:r>
              <a:rPr lang="en-GB" dirty="0"/>
              <a:t> </a:t>
            </a:r>
            <a:r>
              <a:rPr lang="en-GB" dirty="0" err="1"/>
              <a:t>kosten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capaciteiten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lvl="2"/>
            <a:endParaRPr lang="en-GB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5C8FB67-3538-40D6-8989-1778C06105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38" t="64555" r="75125" b="23445"/>
          <a:stretch/>
        </p:blipFill>
        <p:spPr>
          <a:xfrm>
            <a:off x="8162861" y="2116667"/>
            <a:ext cx="3351806" cy="189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676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D7D51-5F2D-4762-80AA-E135491E8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Space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7A581-6D00-42C4-B2F4-F5E2A0865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Deel</a:t>
            </a:r>
            <a:r>
              <a:rPr lang="en-US" dirty="0"/>
              <a:t> 1 </a:t>
            </a:r>
            <a:r>
              <a:rPr lang="en-US" dirty="0" err="1"/>
              <a:t>en</a:t>
            </a:r>
            <a:r>
              <a:rPr lang="en-US" dirty="0"/>
              <a:t> 2</a:t>
            </a:r>
          </a:p>
          <a:p>
            <a:pPr lvl="1"/>
            <a:r>
              <a:rPr lang="en-US" dirty="0"/>
              <a:t>#houses ^#batteries :  </a:t>
            </a:r>
            <a:r>
              <a:rPr lang="nl-NL" dirty="0"/>
              <a:t>150^5</a:t>
            </a:r>
          </a:p>
          <a:p>
            <a:r>
              <a:rPr lang="en-US" dirty="0"/>
              <a:t>D</a:t>
            </a:r>
            <a:r>
              <a:rPr lang="nl-NL" dirty="0"/>
              <a:t>eel 3 en 4</a:t>
            </a:r>
            <a:endParaRPr lang="en-US" dirty="0"/>
          </a:p>
          <a:p>
            <a:pPr lvl="1"/>
            <a:r>
              <a:rPr lang="en-US" dirty="0"/>
              <a:t>P</a:t>
            </a:r>
            <a:r>
              <a:rPr lang="nl-NL" dirty="0"/>
              <a:t>oss. Batt. Locs. : 	gridsize^ #batteries = 	2500^5</a:t>
            </a:r>
          </a:p>
          <a:p>
            <a:pPr lvl="1"/>
            <a:r>
              <a:rPr lang="en-US" dirty="0"/>
              <a:t>Poss. connections: 	#houses^ #batteries = 	150^5</a:t>
            </a:r>
          </a:p>
          <a:p>
            <a:pPr lvl="1"/>
            <a:r>
              <a:rPr lang="en-US" dirty="0"/>
              <a:t>Total: #houses ^ #batteries + </a:t>
            </a:r>
            <a:r>
              <a:rPr lang="en-US" dirty="0" err="1"/>
              <a:t>gridsize</a:t>
            </a:r>
            <a:r>
              <a:rPr lang="en-US" dirty="0"/>
              <a:t> ^ #batteries</a:t>
            </a:r>
          </a:p>
          <a:p>
            <a:pPr lvl="2"/>
            <a:r>
              <a:rPr lang="nl-NL" dirty="0"/>
              <a:t>2500^5 + 150^5</a:t>
            </a:r>
          </a:p>
          <a:p>
            <a:pPr lvl="2"/>
            <a:r>
              <a:rPr lang="en-US" dirty="0"/>
              <a:t>M</a:t>
            </a:r>
            <a:r>
              <a:rPr lang="nl-NL" dirty="0"/>
              <a:t>ax state space =  2500^17 + 150^17</a:t>
            </a:r>
          </a:p>
        </p:txBody>
      </p:sp>
    </p:spTree>
    <p:extLst>
      <p:ext uri="{BB962C8B-B14F-4D97-AF65-F5344CB8AC3E}">
        <p14:creationId xmlns:p14="http://schemas.microsoft.com/office/powerpoint/2010/main" val="1122056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F28C1-9D3F-4A59-B662-8F5CAF6F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888"/>
            <a:ext cx="10515600" cy="1325563"/>
          </a:xfrm>
        </p:spPr>
        <p:txBody>
          <a:bodyPr/>
          <a:lstStyle/>
          <a:p>
            <a:r>
              <a:rPr lang="en-US" dirty="0"/>
              <a:t>Status Quo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FCC35-47A1-4DAB-84A5-F880093AD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382" y="1783451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Compleet</a:t>
            </a:r>
            <a:endParaRPr lang="en-US" dirty="0"/>
          </a:p>
          <a:p>
            <a:pPr lvl="1"/>
            <a:r>
              <a:rPr lang="en-US" dirty="0"/>
              <a:t>Greedy Algorithm</a:t>
            </a:r>
          </a:p>
          <a:p>
            <a:pPr lvl="1"/>
            <a:r>
              <a:rPr lang="en-US" dirty="0"/>
              <a:t>Hillclimber</a:t>
            </a:r>
          </a:p>
          <a:p>
            <a:pPr lvl="1"/>
            <a:r>
              <a:rPr lang="en-US" dirty="0" err="1"/>
              <a:t>Onderdeel</a:t>
            </a:r>
            <a:r>
              <a:rPr lang="en-US" dirty="0"/>
              <a:t> 1, 2, 3, 4</a:t>
            </a:r>
            <a:r>
              <a:rPr lang="en-US" baseline="-25000" dirty="0"/>
              <a:t>(</a:t>
            </a:r>
            <a:r>
              <a:rPr lang="en-US" baseline="-25000" dirty="0" err="1"/>
              <a:t>ruwe</a:t>
            </a:r>
            <a:r>
              <a:rPr lang="en-US" baseline="-25000" dirty="0"/>
              <a:t> </a:t>
            </a:r>
            <a:r>
              <a:rPr lang="en-US" baseline="-25000" dirty="0" err="1"/>
              <a:t>versie</a:t>
            </a:r>
            <a:r>
              <a:rPr lang="en-US" baseline="-25000" dirty="0"/>
              <a:t>)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Clusters </a:t>
            </a:r>
            <a:r>
              <a:rPr lang="en-US" dirty="0" err="1"/>
              <a:t>Berekenen</a:t>
            </a:r>
            <a:endParaRPr lang="en-US" dirty="0"/>
          </a:p>
          <a:p>
            <a:pPr lvl="2"/>
            <a:r>
              <a:rPr lang="en-US" dirty="0" err="1"/>
              <a:t>DBscan</a:t>
            </a:r>
            <a:endParaRPr lang="en-US" dirty="0"/>
          </a:p>
          <a:p>
            <a:r>
              <a:rPr lang="en-US" dirty="0"/>
              <a:t>In Progress</a:t>
            </a:r>
          </a:p>
          <a:p>
            <a:pPr lvl="1"/>
            <a:r>
              <a:rPr lang="en-US" dirty="0"/>
              <a:t>Clustering </a:t>
            </a:r>
            <a:r>
              <a:rPr lang="en-US" dirty="0" err="1"/>
              <a:t>verfijnen</a:t>
            </a:r>
            <a:endParaRPr lang="en-US" dirty="0"/>
          </a:p>
          <a:p>
            <a:pPr lvl="2"/>
            <a:r>
              <a:rPr lang="en-US" dirty="0" err="1"/>
              <a:t>Formule</a:t>
            </a:r>
            <a:r>
              <a:rPr lang="en-US" dirty="0"/>
              <a:t> </a:t>
            </a:r>
            <a:r>
              <a:rPr lang="en-US" dirty="0" err="1"/>
              <a:t>creeeren</a:t>
            </a:r>
            <a:endParaRPr lang="en-US" dirty="0"/>
          </a:p>
          <a:p>
            <a:pPr lvl="1"/>
            <a:r>
              <a:rPr lang="en-US" dirty="0"/>
              <a:t>Hill Climber </a:t>
            </a:r>
            <a:r>
              <a:rPr lang="en-US" dirty="0" err="1"/>
              <a:t>batterijen</a:t>
            </a:r>
            <a:endParaRPr lang="en-US" dirty="0"/>
          </a:p>
          <a:p>
            <a:pPr lvl="1"/>
            <a:r>
              <a:rPr lang="en-US" dirty="0"/>
              <a:t>Depth first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477CFA-0B0E-46F0-B7E6-1B957148D7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55" t="12017" r="10179" b="12539"/>
          <a:stretch/>
        </p:blipFill>
        <p:spPr>
          <a:xfrm>
            <a:off x="7213929" y="3429000"/>
            <a:ext cx="3363067" cy="24517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66016A-9253-4029-9AE3-A9D1FD33C6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407" t="10182" r="64538" b="10925"/>
          <a:stretch/>
        </p:blipFill>
        <p:spPr>
          <a:xfrm>
            <a:off x="8856462" y="921248"/>
            <a:ext cx="2878667" cy="2184573"/>
          </a:xfrm>
          <a:prstGeom prst="rect">
            <a:avLst/>
          </a:prstGeom>
        </p:spPr>
      </p:pic>
      <p:pic>
        <p:nvPicPr>
          <p:cNvPr id="2054" name="Picture 6" descr="http://heuristieken.nl/wiki/images/b/b0/Wijk3.png">
            <a:extLst>
              <a:ext uri="{FF2B5EF4-FFF2-40B4-BE49-F238E27FC236}">
                <a16:creationId xmlns:a16="http://schemas.microsoft.com/office/drawing/2014/main" id="{2289A401-9C91-46F9-BDB7-5B962A9CFB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48" t="11544" r="10926" b="10679"/>
          <a:stretch/>
        </p:blipFill>
        <p:spPr bwMode="auto">
          <a:xfrm>
            <a:off x="5777417" y="977216"/>
            <a:ext cx="2697716" cy="207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6216798-CA18-4C1B-AF45-7715D85BE2CE}"/>
              </a:ext>
            </a:extLst>
          </p:cNvPr>
          <p:cNvSpPr txBox="1"/>
          <p:nvPr/>
        </p:nvSpPr>
        <p:spPr>
          <a:xfrm>
            <a:off x="9355508" y="580729"/>
            <a:ext cx="1880574" cy="3405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(</a:t>
            </a:r>
            <a:r>
              <a:rPr lang="en-US" sz="1400" dirty="0" err="1"/>
              <a:t>Niet</a:t>
            </a:r>
            <a:r>
              <a:rPr lang="en-US" sz="1400" dirty="0"/>
              <a:t> </a:t>
            </a:r>
            <a:r>
              <a:rPr lang="en-US" sz="1400" dirty="0" err="1"/>
              <a:t>dezelfde</a:t>
            </a:r>
            <a:r>
              <a:rPr lang="en-US" sz="1400" dirty="0"/>
              <a:t> </a:t>
            </a:r>
            <a:r>
              <a:rPr lang="en-US" sz="1400" dirty="0" err="1"/>
              <a:t>wijk</a:t>
            </a:r>
            <a:r>
              <a:rPr lang="en-US" sz="1400" dirty="0"/>
              <a:t>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37910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A533-B4A8-4E80-A624-474110CF9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Algoritmen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B21F4-A9E3-4C9B-9ABC-27EE8FCFF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532" y="1602772"/>
            <a:ext cx="5279199" cy="450617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Step-Down</a:t>
            </a:r>
          </a:p>
          <a:p>
            <a:pPr lvl="1"/>
            <a:r>
              <a:rPr lang="en-US" dirty="0" err="1"/>
              <a:t>Begint</a:t>
            </a:r>
            <a:r>
              <a:rPr lang="en-US" dirty="0"/>
              <a:t> </a:t>
            </a:r>
            <a:r>
              <a:rPr lang="en-US" dirty="0" err="1"/>
              <a:t>gefixeerd</a:t>
            </a:r>
            <a:endParaRPr lang="en-US" dirty="0"/>
          </a:p>
          <a:p>
            <a:pPr lvl="1"/>
            <a:r>
              <a:rPr lang="en-US" dirty="0" err="1"/>
              <a:t>Corrigeerd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overladen </a:t>
            </a:r>
            <a:r>
              <a:rPr lang="en-US" dirty="0" err="1"/>
              <a:t>batterijen</a:t>
            </a:r>
            <a:endParaRPr lang="en-US" dirty="0"/>
          </a:p>
          <a:p>
            <a:r>
              <a:rPr lang="en-US" dirty="0"/>
              <a:t>Greedy</a:t>
            </a:r>
          </a:p>
          <a:p>
            <a:pPr lvl="1"/>
            <a:r>
              <a:rPr lang="en-US" dirty="0"/>
              <a:t>Random </a:t>
            </a:r>
            <a:r>
              <a:rPr lang="en-US" dirty="0" err="1"/>
              <a:t>volgorde</a:t>
            </a:r>
            <a:r>
              <a:rPr lang="en-US" dirty="0"/>
              <a:t> van </a:t>
            </a:r>
            <a:r>
              <a:rPr lang="en-US" dirty="0" err="1"/>
              <a:t>huizen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/>
              <a:t>Verbind</a:t>
            </a:r>
            <a:r>
              <a:rPr lang="en-US" dirty="0"/>
              <a:t> met </a:t>
            </a:r>
            <a:r>
              <a:rPr lang="en-US" dirty="0" err="1"/>
              <a:t>dichstbijzijnde</a:t>
            </a:r>
            <a:r>
              <a:rPr lang="en-US" dirty="0"/>
              <a:t> </a:t>
            </a:r>
            <a:r>
              <a:rPr lang="en-US" dirty="0" err="1"/>
              <a:t>batterij</a:t>
            </a:r>
            <a:r>
              <a:rPr lang="en-US" dirty="0"/>
              <a:t>, </a:t>
            </a:r>
          </a:p>
          <a:p>
            <a:pPr lvl="1"/>
            <a:r>
              <a:rPr lang="en-US" dirty="0" err="1"/>
              <a:t>als</a:t>
            </a:r>
            <a:r>
              <a:rPr lang="en-US" dirty="0"/>
              <a:t> vol </a:t>
            </a:r>
            <a:r>
              <a:rPr lang="en-US" dirty="0" err="1"/>
              <a:t>volgende</a:t>
            </a:r>
            <a:r>
              <a:rPr lang="en-US" dirty="0"/>
              <a:t> </a:t>
            </a:r>
            <a:r>
              <a:rPr lang="en-US" dirty="0" err="1"/>
              <a:t>batterij</a:t>
            </a:r>
            <a:endParaRPr lang="en-US" dirty="0"/>
          </a:p>
          <a:p>
            <a:r>
              <a:rPr lang="en-US" dirty="0"/>
              <a:t>Hill Climber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/>
              <a:t>Random set-up </a:t>
            </a:r>
            <a:r>
              <a:rPr lang="en-US" dirty="0" err="1"/>
              <a:t>binnen</a:t>
            </a:r>
            <a:r>
              <a:rPr lang="en-US" dirty="0"/>
              <a:t> de </a:t>
            </a:r>
            <a:r>
              <a:rPr lang="en-US" dirty="0" err="1"/>
              <a:t>constricties</a:t>
            </a:r>
            <a:endParaRPr lang="en-US" dirty="0"/>
          </a:p>
          <a:p>
            <a:pPr lvl="1"/>
            <a:r>
              <a:rPr lang="en-US" dirty="0">
                <a:sym typeface="Wingdings" panose="05000000000000000000" pitchFamily="2" charset="2"/>
              </a:rPr>
              <a:t>Elke huis-huis </a:t>
            </a:r>
            <a:r>
              <a:rPr lang="en-US" dirty="0" err="1">
                <a:sym typeface="Wingdings" panose="05000000000000000000" pitchFamily="2" charset="2"/>
              </a:rPr>
              <a:t>combinatie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langs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Depth-First, Branch-n-Bound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Probeert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elke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configuratie</a:t>
            </a:r>
            <a:r>
              <a:rPr lang="en-US" dirty="0">
                <a:sym typeface="Wingdings" panose="05000000000000000000" pitchFamily="2" charset="2"/>
              </a:rPr>
              <a:t>, maar </a:t>
            </a:r>
            <a:r>
              <a:rPr lang="en-US" dirty="0" err="1">
                <a:sym typeface="Wingdings" panose="05000000000000000000" pitchFamily="2" charset="2"/>
              </a:rPr>
              <a:t>breekt</a:t>
            </a:r>
            <a:r>
              <a:rPr lang="en-US" dirty="0">
                <a:sym typeface="Wingdings" panose="05000000000000000000" pitchFamily="2" charset="2"/>
              </a:rPr>
              <a:t> de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 err="1">
                <a:sym typeface="Wingdings" panose="05000000000000000000" pitchFamily="2" charset="2"/>
              </a:rPr>
              <a:t>tak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af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zodra</a:t>
            </a:r>
            <a:r>
              <a:rPr lang="en-US" dirty="0">
                <a:sym typeface="Wingdings" panose="05000000000000000000" pitchFamily="2" charset="2"/>
              </a:rPr>
              <a:t> het </a:t>
            </a:r>
            <a:r>
              <a:rPr lang="en-US" dirty="0" err="1">
                <a:sym typeface="Wingdings" panose="05000000000000000000" pitchFamily="2" charset="2"/>
              </a:rPr>
              <a:t>bepaalde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restricties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breekt</a:t>
            </a:r>
            <a:endParaRPr lang="en-US" dirty="0">
              <a:sym typeface="Wingdings" panose="05000000000000000000" pitchFamily="2" charset="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787DF6-ED27-458A-AA5D-1A1864210F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1" t="13614" r="11045" b="12384"/>
          <a:stretch/>
        </p:blipFill>
        <p:spPr>
          <a:xfrm>
            <a:off x="5553949" y="978932"/>
            <a:ext cx="3273641" cy="24278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B00954-5216-452C-8354-B4EFEE6F3F7D}"/>
              </a:ext>
            </a:extLst>
          </p:cNvPr>
          <p:cNvSpPr txBox="1"/>
          <p:nvPr/>
        </p:nvSpPr>
        <p:spPr>
          <a:xfrm>
            <a:off x="6530990" y="344699"/>
            <a:ext cx="1319557" cy="408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Step-Down</a:t>
            </a:r>
            <a:endParaRPr lang="nl-N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83FEF0-49EB-42BF-9919-015C1E4A24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7" t="13493" r="10813" b="11184"/>
          <a:stretch/>
        </p:blipFill>
        <p:spPr>
          <a:xfrm>
            <a:off x="8986383" y="1001104"/>
            <a:ext cx="3028854" cy="24278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AB35AD-1C05-4E5E-871E-372C63B69AAB}"/>
              </a:ext>
            </a:extLst>
          </p:cNvPr>
          <p:cNvSpPr txBox="1"/>
          <p:nvPr/>
        </p:nvSpPr>
        <p:spPr>
          <a:xfrm>
            <a:off x="9986037" y="344699"/>
            <a:ext cx="1029546" cy="408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Greedy</a:t>
            </a:r>
            <a:endParaRPr lang="nl-NL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48C60E-8CB8-47D6-9DB2-F069D0361C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584" t="18267" r="39916" b="17332"/>
          <a:stretch/>
        </p:blipFill>
        <p:spPr>
          <a:xfrm>
            <a:off x="5553949" y="4008496"/>
            <a:ext cx="3273641" cy="26063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BFAAC7D-FE57-4111-8C51-9C8DCA85CFE5}"/>
              </a:ext>
            </a:extLst>
          </p:cNvPr>
          <p:cNvSpPr txBox="1"/>
          <p:nvPr/>
        </p:nvSpPr>
        <p:spPr>
          <a:xfrm>
            <a:off x="6374766" y="3524811"/>
            <a:ext cx="1632006" cy="408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Hill Climber</a:t>
            </a:r>
            <a:endParaRPr lang="nl-N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4F28E3-354B-418E-AFB2-AC7ADE30BFB5}"/>
              </a:ext>
            </a:extLst>
          </p:cNvPr>
          <p:cNvSpPr txBox="1"/>
          <p:nvPr/>
        </p:nvSpPr>
        <p:spPr>
          <a:xfrm>
            <a:off x="9508777" y="3530294"/>
            <a:ext cx="2161837" cy="408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Cluster + greedy </a:t>
            </a:r>
            <a:endParaRPr lang="nl-NL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148789-BB1A-4226-B4B6-3DF03906228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75" t="10222" r="26417" b="7292"/>
          <a:stretch/>
        </p:blipFill>
        <p:spPr>
          <a:xfrm>
            <a:off x="8986383" y="4008496"/>
            <a:ext cx="3206627" cy="26063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57894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F0D7B8F-B692-4158-A40A-98D887B72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014" y="36324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Algoritmes</a:t>
            </a:r>
            <a:r>
              <a:rPr lang="en-US" sz="3200"/>
              <a:t>, pre-reallocation</a:t>
            </a:r>
            <a:endParaRPr lang="en-US" sz="48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DDCE6A-15B0-4A01-8E0F-67D1088921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1" t="5636" r="749" b="4913"/>
          <a:stretch/>
        </p:blipFill>
        <p:spPr>
          <a:xfrm>
            <a:off x="421298" y="1732132"/>
            <a:ext cx="10881360" cy="35375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49111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52062C0-CD4A-4739-AFE3-978A264E2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8561" y="1180356"/>
            <a:ext cx="7785221" cy="44972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B7347D6-B6CF-40C3-8099-A9398F7FE44C}"/>
              </a:ext>
            </a:extLst>
          </p:cNvPr>
          <p:cNvSpPr txBox="1">
            <a:spLocks/>
          </p:cNvSpPr>
          <p:nvPr/>
        </p:nvSpPr>
        <p:spPr>
          <a:xfrm>
            <a:off x="308218" y="15252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Battery movement</a:t>
            </a:r>
            <a:endParaRPr lang="nl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7663B90-DEB1-4710-A54A-37F233987CFA}"/>
              </a:ext>
            </a:extLst>
          </p:cNvPr>
          <p:cNvSpPr txBox="1">
            <a:spLocks/>
          </p:cNvSpPr>
          <p:nvPr/>
        </p:nvSpPr>
        <p:spPr>
          <a:xfrm>
            <a:off x="493820" y="1038494"/>
            <a:ext cx="3519380" cy="5356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Every variable is lowers down after reallocation</a:t>
            </a:r>
          </a:p>
          <a:p>
            <a:pPr lvl="1"/>
            <a:r>
              <a:rPr lang="en-US" dirty="0"/>
              <a:t>Lower bound and Algorithm</a:t>
            </a:r>
          </a:p>
          <a:p>
            <a:pPr lvl="2"/>
            <a:r>
              <a:rPr lang="en-US" dirty="0"/>
              <a:t>~55 000 </a:t>
            </a:r>
            <a:r>
              <a:rPr lang="en-US" dirty="0">
                <a:sym typeface="Wingdings" panose="05000000000000000000" pitchFamily="2" charset="2"/>
              </a:rPr>
              <a:t> 40 000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051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5FDB6-7491-4A96-A878-A238507A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036" y="344094"/>
            <a:ext cx="8596668" cy="1320800"/>
          </a:xfrm>
        </p:spPr>
        <p:txBody>
          <a:bodyPr/>
          <a:lstStyle/>
          <a:p>
            <a:r>
              <a:rPr lang="en-US" dirty="0" err="1"/>
              <a:t>Algoritmes</a:t>
            </a:r>
            <a:r>
              <a:rPr lang="en-US" dirty="0"/>
              <a:t> </a:t>
            </a:r>
            <a:r>
              <a:rPr lang="en-US" dirty="0" err="1"/>
              <a:t>vergelijken</a:t>
            </a:r>
            <a:r>
              <a:rPr lang="en-US" dirty="0"/>
              <a:t>, </a:t>
            </a:r>
            <a:r>
              <a:rPr lang="en-US" dirty="0" err="1"/>
              <a:t>wijk</a:t>
            </a:r>
            <a:r>
              <a:rPr lang="en-US" dirty="0"/>
              <a:t> 1</a:t>
            </a:r>
            <a:endParaRPr lang="nl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06D615-E323-4237-8116-75D9F27BE7C0}"/>
              </a:ext>
            </a:extLst>
          </p:cNvPr>
          <p:cNvSpPr txBox="1"/>
          <p:nvPr/>
        </p:nvSpPr>
        <p:spPr>
          <a:xfrm>
            <a:off x="744888" y="2727344"/>
            <a:ext cx="2383048" cy="715089"/>
          </a:xfrm>
          <a:prstGeom prst="round2Diag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Standaard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Batterijen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DFF9C0-9734-412C-9B7B-093AD699BF65}"/>
              </a:ext>
            </a:extLst>
          </p:cNvPr>
          <p:cNvSpPr txBox="1"/>
          <p:nvPr/>
        </p:nvSpPr>
        <p:spPr>
          <a:xfrm>
            <a:off x="721293" y="3971188"/>
            <a:ext cx="2497791" cy="715089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Verplaatste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Batterijen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3DD0B3-CEA6-48DD-AEC5-D193B8EBF237}"/>
              </a:ext>
            </a:extLst>
          </p:cNvPr>
          <p:cNvSpPr txBox="1"/>
          <p:nvPr/>
        </p:nvSpPr>
        <p:spPr>
          <a:xfrm>
            <a:off x="744888" y="5315786"/>
            <a:ext cx="2497791" cy="408623"/>
          </a:xfrm>
          <a:prstGeom prst="round2Diag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+ </a:t>
            </a:r>
            <a:r>
              <a:rPr lang="en-US" dirty="0" err="1">
                <a:solidFill>
                  <a:schemeClr val="bg1"/>
                </a:solidFill>
              </a:rPr>
              <a:t>Andere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batterijen</a:t>
            </a:r>
            <a:endParaRPr lang="nl-NL" dirty="0">
              <a:solidFill>
                <a:schemeClr val="bg1"/>
              </a:solidFill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576B943-E98B-4AF1-9AEA-8B9F31252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81456"/>
              </p:ext>
            </p:extLst>
          </p:nvPr>
        </p:nvGraphicFramePr>
        <p:xfrm>
          <a:off x="3310233" y="1345501"/>
          <a:ext cx="8686025" cy="4735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205">
                  <a:extLst>
                    <a:ext uri="{9D8B030D-6E8A-4147-A177-3AD203B41FA5}">
                      <a16:colId xmlns:a16="http://schemas.microsoft.com/office/drawing/2014/main" val="362972573"/>
                    </a:ext>
                  </a:extLst>
                </a:gridCol>
                <a:gridCol w="1737205">
                  <a:extLst>
                    <a:ext uri="{9D8B030D-6E8A-4147-A177-3AD203B41FA5}">
                      <a16:colId xmlns:a16="http://schemas.microsoft.com/office/drawing/2014/main" val="3936661007"/>
                    </a:ext>
                  </a:extLst>
                </a:gridCol>
                <a:gridCol w="1737205">
                  <a:extLst>
                    <a:ext uri="{9D8B030D-6E8A-4147-A177-3AD203B41FA5}">
                      <a16:colId xmlns:a16="http://schemas.microsoft.com/office/drawing/2014/main" val="1571913011"/>
                    </a:ext>
                  </a:extLst>
                </a:gridCol>
                <a:gridCol w="1737205">
                  <a:extLst>
                    <a:ext uri="{9D8B030D-6E8A-4147-A177-3AD203B41FA5}">
                      <a16:colId xmlns:a16="http://schemas.microsoft.com/office/drawing/2014/main" val="597349097"/>
                    </a:ext>
                  </a:extLst>
                </a:gridCol>
                <a:gridCol w="1737205">
                  <a:extLst>
                    <a:ext uri="{9D8B030D-6E8A-4147-A177-3AD203B41FA5}">
                      <a16:colId xmlns:a16="http://schemas.microsoft.com/office/drawing/2014/main" val="2904750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Step-Down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Greedy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HillClimber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BranchnBound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55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Tijd</a:t>
                      </a:r>
                      <a:endParaRPr lang="nl-N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&lt;1 sec/</a:t>
                      </a:r>
                      <a:r>
                        <a:rPr lang="en-US" dirty="0" err="1"/>
                        <a:t>wijk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~2 sec/</a:t>
                      </a:r>
                      <a:r>
                        <a:rPr lang="en-US" dirty="0" err="1"/>
                        <a:t>wijk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~2-3 </a:t>
                      </a:r>
                      <a:r>
                        <a:rPr lang="en-US" dirty="0" err="1"/>
                        <a:t>uur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wijk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~1 </a:t>
                      </a:r>
                      <a:r>
                        <a:rPr lang="en-US" dirty="0" err="1"/>
                        <a:t>uur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55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Kosten</a:t>
                      </a:r>
                      <a:endParaRPr lang="nl-N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56401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58417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55843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880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Kwantificatie</a:t>
                      </a:r>
                      <a:endParaRPr lang="nl-N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6.45%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10.49%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5.32%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247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Kosten</a:t>
                      </a:r>
                      <a:endParaRPr lang="nl-N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41686</a:t>
                      </a:r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42406</a:t>
                      </a:r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111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Kwantificatie</a:t>
                      </a:r>
                      <a:endParaRPr lang="nl-N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2.57%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3.84%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170473"/>
                  </a:ext>
                </a:extLst>
              </a:tr>
              <a:tr h="601455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Kosten</a:t>
                      </a:r>
                      <a:endParaRPr lang="nl-N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27774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660053"/>
                  </a:ext>
                </a:extLst>
              </a:tr>
              <a:tr h="56303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kwantificatie</a:t>
                      </a:r>
                      <a:endParaRPr lang="nl-N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2.097%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180046"/>
                  </a:ext>
                </a:extLst>
              </a:tr>
            </a:tbl>
          </a:graphicData>
        </a:graphic>
      </p:graphicFrame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707AFB8-2C67-4977-9B95-E0E0E1EF4B03}"/>
              </a:ext>
            </a:extLst>
          </p:cNvPr>
          <p:cNvCxnSpPr>
            <a:cxnSpLocks/>
          </p:cNvCxnSpPr>
          <p:nvPr/>
        </p:nvCxnSpPr>
        <p:spPr>
          <a:xfrm flipV="1">
            <a:off x="766509" y="3627477"/>
            <a:ext cx="11229749" cy="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6BC6333-A432-4A57-AB2D-B490A7FC12B1}"/>
              </a:ext>
            </a:extLst>
          </p:cNvPr>
          <p:cNvCxnSpPr>
            <a:cxnSpLocks/>
          </p:cNvCxnSpPr>
          <p:nvPr/>
        </p:nvCxnSpPr>
        <p:spPr>
          <a:xfrm flipV="1">
            <a:off x="766509" y="4909718"/>
            <a:ext cx="11229749" cy="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02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393</Words>
  <Application>Microsoft Office PowerPoint</Application>
  <PresentationFormat>Widescreen</PresentationFormat>
  <Paragraphs>123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Case: SmartGrid</vt:lpstr>
      <vt:lpstr>Introductie Case</vt:lpstr>
      <vt:lpstr> Subparts Case</vt:lpstr>
      <vt:lpstr>State Space</vt:lpstr>
      <vt:lpstr>Status Quo</vt:lpstr>
      <vt:lpstr>Algoritmen</vt:lpstr>
      <vt:lpstr>Algoritmes, pre-reallocation</vt:lpstr>
      <vt:lpstr>PowerPoint Presentation</vt:lpstr>
      <vt:lpstr>Algoritmes vergelijken, wijk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Case: SmartGrid</dc:title>
  <dc:creator>Julian Evalle</dc:creator>
  <cp:lastModifiedBy>Julian Evalle</cp:lastModifiedBy>
  <cp:revision>26</cp:revision>
  <dcterms:created xsi:type="dcterms:W3CDTF">2018-12-07T11:59:51Z</dcterms:created>
  <dcterms:modified xsi:type="dcterms:W3CDTF">2018-12-14T11:12:10Z</dcterms:modified>
</cp:coreProperties>
</file>