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7" r:id="rId2"/>
    <p:sldId id="258" r:id="rId3"/>
    <p:sldId id="259" r:id="rId4"/>
    <p:sldId id="271" r:id="rId5"/>
    <p:sldId id="278" r:id="rId6"/>
    <p:sldId id="272" r:id="rId7"/>
    <p:sldId id="273" r:id="rId8"/>
    <p:sldId id="274" r:id="rId9"/>
    <p:sldId id="275" r:id="rId10"/>
    <p:sldId id="276" r:id="rId11"/>
    <p:sldId id="270" r:id="rId12"/>
    <p:sldId id="268" r:id="rId13"/>
    <p:sldId id="26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0" autoAdjust="0"/>
    <p:restoredTop sz="77396" autoAdjust="0"/>
  </p:normalViewPr>
  <p:slideViewPr>
    <p:cSldViewPr snapToGrid="0">
      <p:cViewPr varScale="1">
        <p:scale>
          <a:sx n="71" d="100"/>
          <a:sy n="71" d="100"/>
        </p:scale>
        <p:origin x="7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A189-614F-4E66-BC0F-E0166BB361FB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9BABF-119A-4ABA-81FB-ADE9A013672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722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aanwijzen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Plaatje,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uitleg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35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Wijs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elk </a:t>
            </a:r>
            <a:r>
              <a:rPr lang="en-US" dirty="0" err="1"/>
              <a:t>deel</a:t>
            </a:r>
            <a:r>
              <a:rPr lang="en-US" dirty="0"/>
              <a:t> de </a:t>
            </a:r>
            <a:r>
              <a:rPr lang="en-US" dirty="0" err="1"/>
              <a:t>waardes</a:t>
            </a:r>
            <a:r>
              <a:rPr lang="en-US" dirty="0"/>
              <a:t> lager </a:t>
            </a:r>
            <a:r>
              <a:rPr lang="en-US" dirty="0" err="1"/>
              <a:t>worden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782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het </a:t>
            </a:r>
            <a:r>
              <a:rPr lang="en-US" dirty="0" err="1"/>
              <a:t>publiek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kijkt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axis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doornemen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Bied</a:t>
            </a:r>
            <a:r>
              <a:rPr lang="en-US" dirty="0"/>
              <a:t> excuses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we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ingevuld</a:t>
            </a:r>
            <a:r>
              <a:rPr lang="en-US" dirty="0"/>
              <a:t> in de </a:t>
            </a:r>
            <a:r>
              <a:rPr lang="en-US" dirty="0" err="1"/>
              <a:t>grafiek</a:t>
            </a:r>
            <a:r>
              <a:rPr lang="en-US" dirty="0"/>
              <a:t>, maar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belangrijkst</a:t>
            </a:r>
            <a:r>
              <a:rPr lang="en-US" dirty="0"/>
              <a:t> is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waardes</a:t>
            </a:r>
            <a:r>
              <a:rPr lang="en-US" dirty="0"/>
              <a:t> significant </a:t>
            </a:r>
            <a:r>
              <a:rPr lang="en-US" dirty="0" err="1"/>
              <a:t>dalen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stap</a:t>
            </a: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2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  <a:p>
            <a:pPr marL="171450" indent="-171450">
              <a:buFontTx/>
              <a:buChar char="-"/>
            </a:pPr>
            <a:r>
              <a:rPr lang="en-US" dirty="0"/>
              <a:t>Hillclimb </a:t>
            </a:r>
            <a:r>
              <a:rPr lang="en-US" dirty="0" err="1"/>
              <a:t>batterijen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Meer bounds </a:t>
            </a:r>
            <a:r>
              <a:rPr lang="en-US" dirty="0" err="1"/>
              <a:t>aan</a:t>
            </a:r>
            <a:r>
              <a:rPr lang="en-US" dirty="0"/>
              <a:t> branch n bound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Elegantere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om </a:t>
            </a:r>
            <a:r>
              <a:rPr lang="en-US" dirty="0" err="1"/>
              <a:t>batterij</a:t>
            </a:r>
            <a:r>
              <a:rPr lang="en-US" dirty="0"/>
              <a:t> type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bepalen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Clusteren</a:t>
            </a:r>
            <a:r>
              <a:rPr lang="en-US" dirty="0"/>
              <a:t> met k-means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997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2A914-85E4-49F8-BAD2-81004C6695C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07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144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29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Wijzen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Plaatje </a:t>
            </a:r>
            <a:r>
              <a:rPr lang="en-US" dirty="0" err="1"/>
              <a:t>wanneer</a:t>
            </a:r>
            <a:r>
              <a:rPr lang="en-US" dirty="0"/>
              <a:t> je over </a:t>
            </a:r>
            <a:r>
              <a:rPr lang="en-US" dirty="0" err="1"/>
              <a:t>variaties</a:t>
            </a:r>
            <a:r>
              <a:rPr lang="en-US" dirty="0"/>
              <a:t> </a:t>
            </a:r>
            <a:r>
              <a:rPr lang="en-US" dirty="0" err="1"/>
              <a:t>praat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72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Vertellen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sets nu </a:t>
            </a:r>
            <a:r>
              <a:rPr lang="en-US" dirty="0" err="1"/>
              <a:t>meer</a:t>
            </a:r>
            <a:r>
              <a:rPr lang="en-US" dirty="0"/>
              <a:t> dan 5 </a:t>
            </a:r>
            <a:r>
              <a:rPr lang="en-US" dirty="0" err="1"/>
              <a:t>batterijen</a:t>
            </a:r>
            <a:r>
              <a:rPr lang="en-US" dirty="0"/>
              <a:t> </a:t>
            </a:r>
            <a:r>
              <a:rPr lang="en-US" dirty="0" err="1"/>
              <a:t>betreft</a:t>
            </a:r>
            <a:endParaRPr lang="en-US" dirty="0"/>
          </a:p>
          <a:p>
            <a:endParaRPr lang="en-US" dirty="0"/>
          </a:p>
          <a:p>
            <a:r>
              <a:rPr lang="en-US" dirty="0"/>
              <a:t>FCK, </a:t>
            </a:r>
            <a:r>
              <a:rPr lang="en-US" dirty="0" err="1"/>
              <a:t>heb</a:t>
            </a:r>
            <a:r>
              <a:rPr lang="en-US" dirty="0"/>
              <a:t> 2e zin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vertaald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336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Vertellen</a:t>
            </a:r>
            <a:r>
              <a:rPr lang="en-US" dirty="0"/>
              <a:t> over hoe elk </a:t>
            </a:r>
            <a:r>
              <a:rPr lang="en-US" dirty="0" err="1"/>
              <a:t>deel</a:t>
            </a:r>
            <a:r>
              <a:rPr lang="en-US" dirty="0"/>
              <a:t> de </a:t>
            </a:r>
            <a:r>
              <a:rPr lang="en-US" dirty="0" err="1"/>
              <a:t>batterijen</a:t>
            </a:r>
            <a:r>
              <a:rPr lang="en-US" dirty="0"/>
              <a:t> netter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huizen</a:t>
            </a:r>
            <a:r>
              <a:rPr lang="en-US" dirty="0"/>
              <a:t> netter </a:t>
            </a:r>
            <a:r>
              <a:rPr lang="en-US" dirty="0" err="1"/>
              <a:t>verdeeld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024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 climber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omdat</a:t>
            </a:r>
            <a:r>
              <a:rPr lang="en-US" dirty="0"/>
              <a:t> de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anders</a:t>
            </a:r>
            <a:r>
              <a:rPr lang="en-US" dirty="0"/>
              <a:t> </a:t>
            </a:r>
            <a:r>
              <a:rPr lang="en-US" dirty="0" err="1"/>
              <a:t>onduidelijk</a:t>
            </a:r>
            <a:r>
              <a:rPr lang="en-US" dirty="0"/>
              <a:t> </a:t>
            </a:r>
            <a:r>
              <a:rPr lang="en-US" dirty="0" err="1"/>
              <a:t>wordt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Vertel</a:t>
            </a:r>
            <a:r>
              <a:rPr lang="en-US" dirty="0"/>
              <a:t> lower </a:t>
            </a:r>
            <a:r>
              <a:rPr lang="en-US" dirty="0" err="1"/>
              <a:t>en</a:t>
            </a:r>
            <a:r>
              <a:rPr lang="en-US" dirty="0"/>
              <a:t> upper bounds</a:t>
            </a:r>
          </a:p>
          <a:p>
            <a:endParaRPr lang="en-US" dirty="0"/>
          </a:p>
          <a:p>
            <a:r>
              <a:rPr lang="en-US" dirty="0"/>
              <a:t>Upper bound is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grafiek</a:t>
            </a:r>
            <a:r>
              <a:rPr lang="en-US" dirty="0"/>
              <a:t> </a:t>
            </a:r>
            <a:r>
              <a:rPr lang="en-US" dirty="0" err="1"/>
              <a:t>gedefinieerd</a:t>
            </a:r>
            <a:r>
              <a:rPr lang="en-US" dirty="0"/>
              <a:t> </a:t>
            </a:r>
            <a:r>
              <a:rPr lang="en-US" dirty="0" err="1"/>
              <a:t>alsde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</a:t>
            </a:r>
            <a:r>
              <a:rPr lang="en-US" dirty="0" err="1"/>
              <a:t>resultaat</a:t>
            </a:r>
            <a:r>
              <a:rPr lang="en-US" dirty="0"/>
              <a:t> van de random </a:t>
            </a:r>
            <a:r>
              <a:rPr lang="en-US" dirty="0" err="1"/>
              <a:t>algoritme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Vertel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telkens</a:t>
            </a:r>
            <a:r>
              <a:rPr lang="en-US" dirty="0"/>
              <a:t> hillclimber het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presteert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9BABF-119A-4ABA-81FB-ADE9A013672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003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77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5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19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205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649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6060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8932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811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89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030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335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659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509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64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0019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92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3AA8-82A9-4536-B9F0-059096C040AC}" type="datetimeFigureOut">
              <a:rPr lang="nl-NL" smtClean="0"/>
              <a:t>18-12-2018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4C9C919-EFE0-486A-B31F-9367B30F4A2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87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9E587-241F-4C3A-894D-06B426F2A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Case: </a:t>
            </a:r>
            <a:r>
              <a:rPr lang="en-GB" dirty="0" err="1"/>
              <a:t>SmartGrid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6C68D0-01F0-4D95-9BFD-3290484A7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Julian, Mark &amp; </a:t>
            </a:r>
            <a:r>
              <a:rPr lang="en-GB" dirty="0" err="1"/>
              <a:t>Sebastiaan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3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B15B-362D-4762-9470-C6DE7B23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289" y="352135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Result per battery set-up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FFA0-032D-401E-9278-05037866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CDC8B-08A3-4F20-8B12-C0540905C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31" t="10673" r="10354" b="10281"/>
          <a:stretch/>
        </p:blipFill>
        <p:spPr>
          <a:xfrm>
            <a:off x="184398" y="2303362"/>
            <a:ext cx="3554225" cy="2728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8C776-0BE1-41FF-98FB-D6A4BE56C7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59" t="12267" r="9545" b="11260"/>
          <a:stretch/>
        </p:blipFill>
        <p:spPr>
          <a:xfrm>
            <a:off x="3865148" y="2225181"/>
            <a:ext cx="3878950" cy="2807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4A5B45-4507-403E-A1D8-F226236665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7" t="10378" r="6666"/>
          <a:stretch/>
        </p:blipFill>
        <p:spPr>
          <a:xfrm>
            <a:off x="8014336" y="2160589"/>
            <a:ext cx="3996988" cy="3267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5C337-ECD3-4A21-AA23-F999D9F8BC5D}"/>
              </a:ext>
            </a:extLst>
          </p:cNvPr>
          <p:cNvSpPr txBox="1"/>
          <p:nvPr/>
        </p:nvSpPr>
        <p:spPr>
          <a:xfrm>
            <a:off x="610665" y="5574564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1+2:</a:t>
            </a:r>
          </a:p>
          <a:p>
            <a:pPr algn="ctr"/>
            <a:r>
              <a:rPr lang="nl-NL" dirty="0"/>
              <a:t>Vaste batterij locaties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C4890F-E04E-4899-93A0-1178431421CE}"/>
              </a:ext>
            </a:extLst>
          </p:cNvPr>
          <p:cNvSpPr txBox="1"/>
          <p:nvPr/>
        </p:nvSpPr>
        <p:spPr>
          <a:xfrm>
            <a:off x="4335471" y="5574565"/>
            <a:ext cx="270169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</a:t>
            </a:r>
            <a:r>
              <a:rPr lang="en-US" dirty="0"/>
              <a:t> 3: </a:t>
            </a:r>
            <a:br>
              <a:rPr lang="en-US" dirty="0"/>
            </a:br>
            <a:r>
              <a:rPr lang="nl-NL" dirty="0"/>
              <a:t>verplaatste</a:t>
            </a:r>
            <a:r>
              <a:rPr lang="en-US" dirty="0"/>
              <a:t> </a:t>
            </a:r>
            <a:r>
              <a:rPr lang="nl-NL" dirty="0"/>
              <a:t>batterijen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BD28D-4BE2-47BC-B79B-4B312857E9A2}"/>
              </a:ext>
            </a:extLst>
          </p:cNvPr>
          <p:cNvSpPr txBox="1"/>
          <p:nvPr/>
        </p:nvSpPr>
        <p:spPr>
          <a:xfrm>
            <a:off x="8423638" y="5579468"/>
            <a:ext cx="3178383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Deel 4:</a:t>
            </a:r>
          </a:p>
          <a:p>
            <a:pPr algn="ctr"/>
            <a:r>
              <a:rPr lang="nl-NL" dirty="0"/>
              <a:t>Reconfiguratie batterijen</a:t>
            </a:r>
          </a:p>
        </p:txBody>
      </p:sp>
    </p:spTree>
    <p:extLst>
      <p:ext uri="{BB962C8B-B14F-4D97-AF65-F5344CB8AC3E}">
        <p14:creationId xmlns:p14="http://schemas.microsoft.com/office/powerpoint/2010/main" val="266434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D7B8F-B692-4158-A40A-98D887B7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014" y="36324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NL" sz="3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Algoritme prestatie, deel 1+2</a:t>
            </a:r>
            <a:endParaRPr lang="nl-NL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DCE6A-15B0-4A01-8E0F-67D108892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5636" r="749" b="4913"/>
          <a:stretch/>
        </p:blipFill>
        <p:spPr>
          <a:xfrm>
            <a:off x="421298" y="1732132"/>
            <a:ext cx="10881360" cy="3537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11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7347D6-B6CF-40C3-8099-A9398F7FE44C}"/>
              </a:ext>
            </a:extLst>
          </p:cNvPr>
          <p:cNvSpPr txBox="1">
            <a:spLocks/>
          </p:cNvSpPr>
          <p:nvPr/>
        </p:nvSpPr>
        <p:spPr>
          <a:xfrm>
            <a:off x="308218" y="152525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Invloed</a:t>
            </a:r>
            <a:r>
              <a:rPr lang="en-US" dirty="0"/>
              <a:t> op </a:t>
            </a:r>
            <a:r>
              <a:rPr lang="en-US" dirty="0" err="1"/>
              <a:t>kosten</a:t>
            </a:r>
            <a:endParaRPr lang="nl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63B90-DEB1-4710-A54A-37F233987CFA}"/>
              </a:ext>
            </a:extLst>
          </p:cNvPr>
          <p:cNvSpPr txBox="1">
            <a:spLocks/>
          </p:cNvSpPr>
          <p:nvPr/>
        </p:nvSpPr>
        <p:spPr>
          <a:xfrm>
            <a:off x="493820" y="1038494"/>
            <a:ext cx="3519380" cy="5356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Batterij opzet</a:t>
            </a:r>
          </a:p>
          <a:p>
            <a:pPr lvl="1"/>
            <a:r>
              <a:rPr lang="nl-NL" dirty="0"/>
              <a:t>Deel 1+2(Fixed)</a:t>
            </a:r>
          </a:p>
          <a:p>
            <a:pPr lvl="2"/>
            <a:r>
              <a:rPr lang="nl-NL" dirty="0"/>
              <a:t>Vaste plaats batterijen</a:t>
            </a:r>
          </a:p>
          <a:p>
            <a:pPr lvl="1"/>
            <a:r>
              <a:rPr lang="nl-NL" dirty="0"/>
              <a:t>Deel 3 (Reallocated)</a:t>
            </a:r>
          </a:p>
          <a:p>
            <a:pPr lvl="2"/>
            <a:r>
              <a:rPr lang="nl-NL" dirty="0"/>
              <a:t>Verplaatste batterijen</a:t>
            </a:r>
          </a:p>
          <a:p>
            <a:pPr lvl="1"/>
            <a:r>
              <a:rPr lang="nl-NL" dirty="0"/>
              <a:t>Deel 4 (Reconfigured)</a:t>
            </a:r>
          </a:p>
          <a:p>
            <a:pPr lvl="2"/>
            <a:r>
              <a:rPr lang="nl-NL" dirty="0"/>
              <a:t>Andere en meerdere batterijen</a:t>
            </a:r>
          </a:p>
          <a:p>
            <a:r>
              <a:rPr lang="nl-NL" dirty="0"/>
              <a:t>Alles wordt kost-efficienter na elke stap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180C2-3997-416A-A4B0-FC962F4B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807" y="579245"/>
            <a:ext cx="7038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FDB6-7491-4A96-A878-A238507A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36" y="344094"/>
            <a:ext cx="8596668" cy="1320800"/>
          </a:xfrm>
        </p:spPr>
        <p:txBody>
          <a:bodyPr/>
          <a:lstStyle/>
          <a:p>
            <a:r>
              <a:rPr lang="en-US" dirty="0" err="1"/>
              <a:t>Algoritmes</a:t>
            </a:r>
            <a:r>
              <a:rPr lang="en-US" dirty="0"/>
              <a:t> </a:t>
            </a:r>
            <a:r>
              <a:rPr lang="en-US" dirty="0" err="1"/>
              <a:t>vergelijken</a:t>
            </a:r>
            <a:r>
              <a:rPr lang="en-US" dirty="0"/>
              <a:t>, </a:t>
            </a:r>
            <a:r>
              <a:rPr lang="en-US" dirty="0" err="1"/>
              <a:t>wijk</a:t>
            </a:r>
            <a:r>
              <a:rPr lang="en-US" dirty="0"/>
              <a:t> 1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6D615-E323-4237-8116-75D9F27BE7C0}"/>
              </a:ext>
            </a:extLst>
          </p:cNvPr>
          <p:cNvSpPr txBox="1"/>
          <p:nvPr/>
        </p:nvSpPr>
        <p:spPr>
          <a:xfrm>
            <a:off x="744888" y="2727344"/>
            <a:ext cx="2383048" cy="715089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Standaard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9C0-9734-412C-9B7B-093AD699BF65}"/>
              </a:ext>
            </a:extLst>
          </p:cNvPr>
          <p:cNvSpPr txBox="1"/>
          <p:nvPr/>
        </p:nvSpPr>
        <p:spPr>
          <a:xfrm>
            <a:off x="721293" y="3971188"/>
            <a:ext cx="2497791" cy="715089"/>
          </a:xfrm>
          <a:prstGeom prst="round2Diag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Verplaatste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DD0B3-CEA6-48DD-AEC5-D193B8EBF237}"/>
              </a:ext>
            </a:extLst>
          </p:cNvPr>
          <p:cNvSpPr txBox="1"/>
          <p:nvPr/>
        </p:nvSpPr>
        <p:spPr>
          <a:xfrm>
            <a:off x="744888" y="5315786"/>
            <a:ext cx="2497791" cy="408623"/>
          </a:xfrm>
          <a:prstGeom prst="round2Diag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err="1">
                <a:solidFill>
                  <a:schemeClr val="bg1"/>
                </a:solidFill>
              </a:rPr>
              <a:t>Andere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batterijen</a:t>
            </a:r>
            <a:endParaRPr lang="nl-NL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76B943-E98B-4AF1-9AEA-8B9F31252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60090"/>
              </p:ext>
            </p:extLst>
          </p:nvPr>
        </p:nvGraphicFramePr>
        <p:xfrm>
          <a:off x="3310233" y="1345501"/>
          <a:ext cx="8686025" cy="4735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205">
                  <a:extLst>
                    <a:ext uri="{9D8B030D-6E8A-4147-A177-3AD203B41FA5}">
                      <a16:colId xmlns:a16="http://schemas.microsoft.com/office/drawing/2014/main" val="362972573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393666100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1571913011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597349097"/>
                    </a:ext>
                  </a:extLst>
                </a:gridCol>
                <a:gridCol w="1737205">
                  <a:extLst>
                    <a:ext uri="{9D8B030D-6E8A-4147-A177-3AD203B41FA5}">
                      <a16:colId xmlns:a16="http://schemas.microsoft.com/office/drawing/2014/main" val="2904750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Step-Down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Greedy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HillClimber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BranchnBound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5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Tijd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&lt;1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 sec/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~2-3 </a:t>
                      </a:r>
                      <a:r>
                        <a:rPr lang="en-US" dirty="0" err="1"/>
                        <a:t>uur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wijk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12+ </a:t>
                      </a:r>
                      <a:r>
                        <a:rPr lang="en-US" dirty="0" err="1"/>
                        <a:t>uur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55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56401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58417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55843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880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6.45%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10.49%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5.32%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41686</a:t>
                      </a:r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42406</a:t>
                      </a:r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32055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2.57%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3.84%</a:t>
                      </a:r>
                      <a:endParaRPr lang="nl-NL" dirty="0"/>
                    </a:p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0473"/>
                  </a:ext>
                </a:extLst>
              </a:tr>
              <a:tr h="601455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Kosten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27774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660053"/>
                  </a:ext>
                </a:extLst>
              </a:tr>
              <a:tr h="56303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kwantificatie</a:t>
                      </a:r>
                      <a:endParaRPr lang="nl-N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2.097%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80046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707AFB8-2C67-4977-9B95-E0E0E1EF4B03}"/>
              </a:ext>
            </a:extLst>
          </p:cNvPr>
          <p:cNvCxnSpPr>
            <a:cxnSpLocks/>
          </p:cNvCxnSpPr>
          <p:nvPr/>
        </p:nvCxnSpPr>
        <p:spPr>
          <a:xfrm flipV="1">
            <a:off x="766509" y="3627477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BC6333-A432-4A57-AB2D-B490A7FC12B1}"/>
              </a:ext>
            </a:extLst>
          </p:cNvPr>
          <p:cNvCxnSpPr>
            <a:cxnSpLocks/>
          </p:cNvCxnSpPr>
          <p:nvPr/>
        </p:nvCxnSpPr>
        <p:spPr>
          <a:xfrm flipV="1">
            <a:off x="766509" y="4909718"/>
            <a:ext cx="11229749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D1B7-FEFF-451E-8BD0-B1B378FE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19C4-B925-49E9-AA01-1CCDE23FF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result</a:t>
            </a:r>
          </a:p>
          <a:p>
            <a:r>
              <a:rPr lang="en-US" dirty="0"/>
              <a:t>End product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670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D1098-2435-4E48-8F47-AAB07FD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40" y="181762"/>
            <a:ext cx="8596668" cy="1320800"/>
          </a:xfrm>
        </p:spPr>
        <p:txBody>
          <a:bodyPr/>
          <a:lstStyle/>
          <a:p>
            <a:r>
              <a:rPr lang="en-GB" dirty="0"/>
              <a:t>Case </a:t>
            </a:r>
            <a:r>
              <a:rPr lang="en-GB" dirty="0" err="1"/>
              <a:t>Introductie</a:t>
            </a:r>
            <a:endParaRPr lang="en-GB" dirty="0"/>
          </a:p>
        </p:txBody>
      </p:sp>
      <p:pic>
        <p:nvPicPr>
          <p:cNvPr id="1026" name="Picture 2" descr="File:Twogrids.gif">
            <a:extLst>
              <a:ext uri="{FF2B5EF4-FFF2-40B4-BE49-F238E27FC236}">
                <a16:creationId xmlns:a16="http://schemas.microsoft.com/office/drawing/2014/main" id="{827167C9-1163-4BE3-B9E1-05211E98A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60"/>
          <a:stretch/>
        </p:blipFill>
        <p:spPr bwMode="auto">
          <a:xfrm>
            <a:off x="7934960" y="1983185"/>
            <a:ext cx="4069206" cy="30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B61F64-2132-488C-A3B9-F66439F72657}"/>
              </a:ext>
            </a:extLst>
          </p:cNvPr>
          <p:cNvSpPr txBox="1"/>
          <p:nvPr/>
        </p:nvSpPr>
        <p:spPr>
          <a:xfrm>
            <a:off x="291440" y="1115391"/>
            <a:ext cx="6403848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Huizen en Zonnepanelen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Opslaan van excessieve energie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Doel: plaats huizen en batterijen in een kost-efficientere configuratie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nl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Specificaties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een huis verbonden aan 1 batterij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kruizen, maar zijn niet verbonden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Kabels kunnen door huizen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Pijnpunten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Weinig ruimte tussen totale capaciteit huizen en batterijen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Space groeit in de 2e helft van de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27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8AAA5-C9EA-4715-A8A0-B1E3763B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Delen</a:t>
            </a:r>
            <a:r>
              <a:rPr lang="en-GB" dirty="0"/>
              <a:t> van de Case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CA3E32-FE28-4468-AC16-64DE55693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154"/>
            <a:ext cx="8596668" cy="3880773"/>
          </a:xfrm>
        </p:spPr>
        <p:txBody>
          <a:bodyPr>
            <a:normAutofit/>
          </a:bodyPr>
          <a:lstStyle/>
          <a:p>
            <a:r>
              <a:rPr lang="nl-NL" dirty="0"/>
              <a:t>1: Verbindt elke huis met een batterij</a:t>
            </a:r>
          </a:p>
          <a:p>
            <a:pPr lvl="1"/>
            <a:r>
              <a:rPr lang="nl-NL" dirty="0"/>
              <a:t>Dezelfde batterijen, vaste locaties</a:t>
            </a:r>
          </a:p>
          <a:p>
            <a:r>
              <a:rPr lang="nl-NL" dirty="0"/>
              <a:t>2: Kosten kunnen berekenen</a:t>
            </a:r>
          </a:p>
          <a:p>
            <a:endParaRPr lang="nl-NL" dirty="0"/>
          </a:p>
          <a:p>
            <a:r>
              <a:rPr lang="nl-NL" dirty="0"/>
              <a:t>3: Batterijen kunnen verplaatsen</a:t>
            </a:r>
          </a:p>
          <a:p>
            <a:pPr lvl="1"/>
            <a:r>
              <a:rPr lang="nl-NL" dirty="0"/>
              <a:t>Naar kost-efficientere locaties</a:t>
            </a:r>
          </a:p>
          <a:p>
            <a:r>
              <a:rPr lang="nl-NL" dirty="0"/>
              <a:t>4: Optimalizeer batterij types en hoeveelheden</a:t>
            </a:r>
          </a:p>
          <a:p>
            <a:pPr lvl="1"/>
            <a:r>
              <a:rPr lang="nl-NL" dirty="0"/>
              <a:t>Met gegeven batterij types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endParaRPr lang="nl-NL" dirty="0"/>
          </a:p>
          <a:p>
            <a:pPr lvl="2"/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5C8FB67-3538-40D6-8989-1778C06105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37" t="64555" r="75363" b="23445"/>
          <a:stretch/>
        </p:blipFill>
        <p:spPr>
          <a:xfrm>
            <a:off x="8013384" y="2535100"/>
            <a:ext cx="3285151" cy="1895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419814-B6B4-492D-A0A2-FF4B220CEAB5}"/>
              </a:ext>
            </a:extLst>
          </p:cNvPr>
          <p:cNvSpPr txBox="1"/>
          <p:nvPr/>
        </p:nvSpPr>
        <p:spPr>
          <a:xfrm>
            <a:off x="7871990" y="4368210"/>
            <a:ext cx="3567937" cy="40862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batterij</a:t>
            </a:r>
            <a:r>
              <a:rPr lang="en-US" dirty="0"/>
              <a:t> types, </a:t>
            </a:r>
            <a:r>
              <a:rPr lang="en-US" dirty="0" err="1"/>
              <a:t>deel</a:t>
            </a:r>
            <a:r>
              <a:rPr lang="en-US" dirty="0"/>
              <a:t> 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7D51-5F2D-4762-80AA-E135491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A581-6D00-42C4-B2F4-F5E2A086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Deel 1 &amp; 2: vaste batterijen</a:t>
            </a:r>
          </a:p>
          <a:p>
            <a:pPr lvl="1"/>
            <a:r>
              <a:rPr lang="nl-NL" sz="1400" dirty="0"/>
              <a:t>#batteries^ #houses :  5^150</a:t>
            </a:r>
          </a:p>
          <a:p>
            <a:r>
              <a:rPr lang="nl-NL" dirty="0"/>
              <a:t>Deel 3, cluster</a:t>
            </a:r>
          </a:p>
          <a:p>
            <a:pPr lvl="1"/>
            <a:r>
              <a:rPr lang="nl-NL" sz="1400" dirty="0"/>
              <a:t>Mogelijke locaties. : 	#batteries^ gridsize = 	5^2500</a:t>
            </a:r>
          </a:p>
          <a:p>
            <a:pPr lvl="1"/>
            <a:r>
              <a:rPr lang="nl-NL" sz="1400" dirty="0"/>
              <a:t>Mogelijke connecties: 	#batteries^ #houses = 	5^150</a:t>
            </a:r>
          </a:p>
          <a:p>
            <a:pPr lvl="1"/>
            <a:r>
              <a:rPr lang="nl-NL" sz="1400" dirty="0"/>
              <a:t>Total: #batteries^ #houses + #batteries^ gridsize </a:t>
            </a:r>
          </a:p>
          <a:p>
            <a:pPr lvl="2"/>
            <a:r>
              <a:rPr lang="nl-NL" dirty="0"/>
              <a:t>5^2500 + 5^150</a:t>
            </a:r>
          </a:p>
          <a:p>
            <a:r>
              <a:rPr lang="nl-NL" dirty="0"/>
              <a:t>Deel 4,  configureren batterijen</a:t>
            </a:r>
          </a:p>
          <a:p>
            <a:pPr lvl="1"/>
            <a:r>
              <a:rPr lang="nl-NL" sz="1400" dirty="0"/>
              <a:t>Grootste batterijen set: 17 batterijen</a:t>
            </a:r>
          </a:p>
          <a:p>
            <a:pPr lvl="1"/>
            <a:r>
              <a:rPr lang="nl-NL" sz="1400" dirty="0"/>
              <a:t>Grootste state space =  17^2500 + 17^2500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20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2960-6AB2-4305-89A6-15541D61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</a:t>
            </a:r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698238B-20E1-4A3F-8E5F-D60C972E0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10298" r="6037" b="6001"/>
          <a:stretch/>
        </p:blipFill>
        <p:spPr>
          <a:xfrm>
            <a:off x="6096000" y="1670488"/>
            <a:ext cx="5141081" cy="3732227"/>
          </a:xfr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109E1FC-8900-4706-9E01-A184EA1EB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9337" r="8272" b="5331"/>
          <a:stretch/>
        </p:blipFill>
        <p:spPr>
          <a:xfrm>
            <a:off x="946256" y="1657355"/>
            <a:ext cx="4880822" cy="374536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7455892-FDFC-4561-9EF5-84A39D95286E}"/>
              </a:ext>
            </a:extLst>
          </p:cNvPr>
          <p:cNvSpPr txBox="1"/>
          <p:nvPr/>
        </p:nvSpPr>
        <p:spPr>
          <a:xfrm>
            <a:off x="1407260" y="5454127"/>
            <a:ext cx="39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lower bound</a:t>
            </a:r>
            <a:endParaRPr lang="en-GB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4F4FD6A7-A475-486F-8B78-98357E1E9143}"/>
              </a:ext>
            </a:extLst>
          </p:cNvPr>
          <p:cNvSpPr txBox="1"/>
          <p:nvPr/>
        </p:nvSpPr>
        <p:spPr>
          <a:xfrm>
            <a:off x="6687133" y="5454127"/>
            <a:ext cx="395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Absolute upper bound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7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6FC0-ED03-447E-8639-D84D85C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129F-485C-4780-83ED-29020FA0E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Step-Down</a:t>
            </a:r>
          </a:p>
          <a:p>
            <a:pPr lvl="1"/>
            <a:r>
              <a:rPr lang="nl-NL" sz="1400" dirty="0"/>
              <a:t>Verbind alle huizen met de dichstbijzijne</a:t>
            </a:r>
          </a:p>
          <a:p>
            <a:pPr lvl="2"/>
            <a:r>
              <a:rPr lang="nl-NL" sz="1200" dirty="0"/>
              <a:t>Zonder restricties</a:t>
            </a:r>
          </a:p>
          <a:p>
            <a:pPr lvl="1"/>
            <a:r>
              <a:rPr lang="nl-NL" sz="1400" dirty="0"/>
              <a:t>Verplaatst huizen naar de volgende dichstbijzijnde batterij</a:t>
            </a:r>
          </a:p>
          <a:p>
            <a:pPr lvl="1"/>
            <a:r>
              <a:rPr lang="nl-NL" sz="1400" dirty="0"/>
              <a:t>Deterministisch</a:t>
            </a:r>
          </a:p>
          <a:p>
            <a:r>
              <a:rPr lang="nl-NL" dirty="0"/>
              <a:t>Greedy</a:t>
            </a:r>
          </a:p>
          <a:p>
            <a:pPr lvl="1"/>
            <a:r>
              <a:rPr lang="nl-NL" sz="1400" dirty="0"/>
              <a:t>Verbind huizen naar dichstbijzijnde batterij</a:t>
            </a:r>
          </a:p>
          <a:p>
            <a:pPr lvl="2"/>
            <a:r>
              <a:rPr lang="nl-NL" sz="1200" dirty="0"/>
              <a:t>Binnen restricties</a:t>
            </a:r>
          </a:p>
          <a:p>
            <a:pPr lvl="1"/>
            <a:r>
              <a:rPr lang="nl-NL" sz="1400" dirty="0"/>
              <a:t>Als batterij vol, volgende dichstbijzijnde</a:t>
            </a:r>
          </a:p>
          <a:p>
            <a:pPr lvl="1"/>
            <a:r>
              <a:rPr lang="nl-NL" sz="1400" dirty="0"/>
              <a:t>Als configuratie mogelijk, volgende iteratie</a:t>
            </a:r>
          </a:p>
          <a:p>
            <a:pPr lvl="2"/>
            <a:r>
              <a:rPr lang="nl-NL" dirty="0"/>
              <a:t>Anders herstart iteratie</a:t>
            </a: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E88C6-D840-49C2-BC5E-43178530D1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t="13614" r="11045" b="12384"/>
          <a:stretch/>
        </p:blipFill>
        <p:spPr>
          <a:xfrm>
            <a:off x="8741596" y="609600"/>
            <a:ext cx="3273641" cy="2427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DF469-23A9-4026-8322-2EC9737D143C}"/>
              </a:ext>
            </a:extLst>
          </p:cNvPr>
          <p:cNvSpPr txBox="1"/>
          <p:nvPr/>
        </p:nvSpPr>
        <p:spPr>
          <a:xfrm>
            <a:off x="7661910" y="609600"/>
            <a:ext cx="98085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Step-Down</a:t>
            </a:r>
            <a:endParaRPr lang="nl-N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97173-9F80-46E5-95F4-75F9E8F2FE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t="13493" r="10813" b="11184"/>
          <a:stretch/>
        </p:blipFill>
        <p:spPr>
          <a:xfrm>
            <a:off x="8741595" y="3685472"/>
            <a:ext cx="3273640" cy="2624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81F67C-FCF4-42ED-9695-8D93237DF479}"/>
              </a:ext>
            </a:extLst>
          </p:cNvPr>
          <p:cNvSpPr txBox="1"/>
          <p:nvPr/>
        </p:nvSpPr>
        <p:spPr>
          <a:xfrm>
            <a:off x="7925720" y="3685472"/>
            <a:ext cx="717040" cy="306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Greedy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5704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545-632C-4F7F-B3E1-2C5ECFC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8DB-0F9B-4B3A-9476-B80FEA6B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Hill Climber</a:t>
            </a:r>
            <a:endParaRPr lang="nl-NL" dirty="0">
              <a:sym typeface="Wingdings" panose="05000000000000000000" pitchFamily="2" charset="2"/>
            </a:endParaRPr>
          </a:p>
          <a:p>
            <a:pPr lvl="1"/>
            <a:r>
              <a:rPr lang="nl-NL" sz="1400" dirty="0"/>
              <a:t>Random configuratie binnen cosntricties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Wisselt batterijen v. random sequentie v. huizen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Totdat er geen betere richtingen zijn</a:t>
            </a:r>
          </a:p>
          <a:p>
            <a:r>
              <a:rPr lang="nl-NL" dirty="0">
                <a:sym typeface="Wingdings" panose="05000000000000000000" pitchFamily="2" charset="2"/>
              </a:rPr>
              <a:t>Depth-First, Branch-n-Bound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Probeert elke configuratie binnen de bounds</a:t>
            </a:r>
          </a:p>
          <a:p>
            <a:pPr lvl="1"/>
            <a:r>
              <a:rPr lang="nl-NL" sz="1400" dirty="0">
                <a:sym typeface="Wingdings" panose="05000000000000000000" pitchFamily="2" charset="2"/>
              </a:rPr>
              <a:t>Breekt een tak als het bepaalde restricties overschrijdt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niet realistisch efficient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Batterij capaciteit te hoog</a:t>
            </a:r>
          </a:p>
          <a:p>
            <a:pPr lvl="2"/>
            <a:r>
              <a:rPr lang="nl-NL" dirty="0">
                <a:sym typeface="Wingdings" panose="05000000000000000000" pitchFamily="2" charset="2"/>
              </a:rPr>
              <a:t>Totale kosten te hoog</a:t>
            </a:r>
            <a:endParaRPr lang="nl-NL" sz="1400" dirty="0">
              <a:sym typeface="Wingdings" panose="05000000000000000000" pitchFamily="2" charset="2"/>
            </a:endParaRPr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9C83-75D0-43B6-BFD7-0924EEEC2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18267" r="39916" b="17332"/>
          <a:stretch/>
        </p:blipFill>
        <p:spPr>
          <a:xfrm>
            <a:off x="8683229" y="918501"/>
            <a:ext cx="3273641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BA658-EE68-443B-A442-7B97C337DB64}"/>
              </a:ext>
            </a:extLst>
          </p:cNvPr>
          <p:cNvSpPr txBox="1"/>
          <p:nvPr/>
        </p:nvSpPr>
        <p:spPr>
          <a:xfrm>
            <a:off x="6821806" y="918501"/>
            <a:ext cx="1632006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Hill Climber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AEF30-60B5-47D0-8A6D-F70B8BAB80C9}"/>
              </a:ext>
            </a:extLst>
          </p:cNvPr>
          <p:cNvSpPr txBox="1"/>
          <p:nvPr/>
        </p:nvSpPr>
        <p:spPr>
          <a:xfrm>
            <a:off x="6653817" y="4292294"/>
            <a:ext cx="216183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Cluster + greedy 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8C597-A145-4A51-BE54-06DAD70B4B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75" t="10222" r="26417" b="7292"/>
          <a:stretch/>
        </p:blipFill>
        <p:spPr>
          <a:xfrm>
            <a:off x="8986383" y="4008496"/>
            <a:ext cx="3206627" cy="2606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34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CC42-6BCB-4A88-AF94-9EF6112C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Relocate batteries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3ECE0-1F98-4CE5-AC60-FED58D12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66" y="1930400"/>
            <a:ext cx="8596668" cy="3880773"/>
          </a:xfrm>
        </p:spPr>
        <p:txBody>
          <a:bodyPr/>
          <a:lstStyle/>
          <a:p>
            <a:r>
              <a:rPr lang="nl-NL" dirty="0"/>
              <a:t>Vind betere locaties voor batterijen</a:t>
            </a:r>
          </a:p>
          <a:p>
            <a:r>
              <a:rPr lang="nl-NL" dirty="0"/>
              <a:t>DB Scan</a:t>
            </a:r>
          </a:p>
          <a:p>
            <a:pPr lvl="1"/>
            <a:r>
              <a:rPr lang="nl-NL" dirty="0"/>
              <a:t>Cluster algoritme</a:t>
            </a:r>
          </a:p>
          <a:p>
            <a:pPr lvl="1"/>
            <a:r>
              <a:rPr lang="nl-NL" dirty="0"/>
              <a:t>Geeft meerdere variaties voor clusters per wijk</a:t>
            </a:r>
          </a:p>
          <a:p>
            <a:r>
              <a:rPr lang="nl-NL" dirty="0"/>
              <a:t>Selectie van variaties</a:t>
            </a:r>
            <a:endParaRPr lang="nl-NL" sz="1400" dirty="0"/>
          </a:p>
          <a:p>
            <a:pPr lvl="1"/>
            <a:r>
              <a:rPr lang="nl-NL" dirty="0"/>
              <a:t>D.m.v. Greedy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E1E1F-0C05-4AA0-A177-A523DCEF9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2" t="10874" r="9810" b="10478"/>
          <a:stretch/>
        </p:blipFill>
        <p:spPr>
          <a:xfrm>
            <a:off x="4502552" y="4305782"/>
            <a:ext cx="7511969" cy="23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AF8-5BBF-4A43-B493-B2B86FA4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Part 4: Reconfiguratie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7471-2887-4851-A457-69422AF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Nieuwe batterije types</a:t>
            </a:r>
          </a:p>
          <a:p>
            <a:pPr lvl="1"/>
            <a:r>
              <a:rPr lang="nl-NL" dirty="0"/>
              <a:t>Batterijen sets: mogelijke batterijecombinaties</a:t>
            </a:r>
          </a:p>
          <a:p>
            <a:pPr lvl="2"/>
            <a:r>
              <a:rPr lang="nl-NL" dirty="0"/>
              <a:t>More than 5 batteries per set</a:t>
            </a:r>
          </a:p>
          <a:p>
            <a:r>
              <a:rPr lang="nl-NL" dirty="0"/>
              <a:t>Find n clusters for the possible combinations of battery types</a:t>
            </a:r>
          </a:p>
          <a:p>
            <a:pPr lvl="1"/>
            <a:r>
              <a:rPr lang="nl-NL" dirty="0"/>
              <a:t>Bereken gewicht van elke cluster</a:t>
            </a:r>
          </a:p>
          <a:p>
            <a:pPr lvl="1"/>
            <a:r>
              <a:rPr lang="nl-NL" dirty="0"/>
              <a:t>Geef cluster een bepaalde type batterij afhankelijk v. gewicht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04B9F-46BD-4617-A6B7-F8C82EF77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07" t="10378" r="6666"/>
          <a:stretch/>
        </p:blipFill>
        <p:spPr>
          <a:xfrm>
            <a:off x="7609510" y="2773424"/>
            <a:ext cx="3996988" cy="326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E599E6-CB10-4F7D-B079-4A9703CE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038" y="982390"/>
            <a:ext cx="3279932" cy="18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5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619</Words>
  <Application>Microsoft Office PowerPoint</Application>
  <PresentationFormat>Breedbeeld</PresentationFormat>
  <Paragraphs>177</Paragraphs>
  <Slides>14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Case: SmartGrid</vt:lpstr>
      <vt:lpstr>Case Introductie</vt:lpstr>
      <vt:lpstr> Delen van de Case</vt:lpstr>
      <vt:lpstr>State Space</vt:lpstr>
      <vt:lpstr>Bounds</vt:lpstr>
      <vt:lpstr>Algoritmes</vt:lpstr>
      <vt:lpstr>Algoritmes</vt:lpstr>
      <vt:lpstr>Part 3: Relocate batteries</vt:lpstr>
      <vt:lpstr>Part 4: Reconfiguratie</vt:lpstr>
      <vt:lpstr>Result per battery set-up</vt:lpstr>
      <vt:lpstr>Algoritme prestatie, deel 1+2</vt:lpstr>
      <vt:lpstr>PowerPoint-presentatie</vt:lpstr>
      <vt:lpstr>Algoritmes vergelijken, wijk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Case: SmartGrid</dc:title>
  <dc:creator>Julian Evalle</dc:creator>
  <cp:lastModifiedBy>Mark van Malestein</cp:lastModifiedBy>
  <cp:revision>82</cp:revision>
  <dcterms:created xsi:type="dcterms:W3CDTF">2018-12-07T11:59:51Z</dcterms:created>
  <dcterms:modified xsi:type="dcterms:W3CDTF">2018-12-18T12:49:17Z</dcterms:modified>
</cp:coreProperties>
</file>