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US"/>
              <a:t>Pom.xml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&lt;groupId&gt;org.springframework.boot&lt;/groupId&gt;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&lt;artifactId&gt;spring-boot-starter-actuator&lt;/artifactId&gt;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@Component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class DBHealthCheck implements HealthIndicator {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private boolean fail = false;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public Health health()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//do some checks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if(fail)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return Health.down().build();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else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return Health.up().build();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————————————</a:t>
            </a:r>
          </a:p>
          <a:p>
            <a:pPr rtl="0">
              <a:spcBef>
                <a:spcPts val="0"/>
              </a:spcBef>
              <a:buNone/>
            </a:pPr>
            <a:r>
              <a:rPr b="1" lang="en-US"/>
              <a:t>Security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&lt;groupId&gt;org.springframework.boot&lt;/groupId&gt;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&lt;artifactId&gt;spring-boot-starter-security&lt;/artifactId&gt;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@Configuration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class SecurityConfig extends GlobalAuthenticationConfigurerAdapter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public void init(AuthenticationManagerBuilder auth) throws Exception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auth.inMemoryAuthentication()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    .withUser("user").password("user").roles("USER").and()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    .withUser("hero").password("hero").roles("USER", "ADMIN");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Spring promote énormément boot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Chaque partie (starter) vient avec une configuration par défaut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Finalité : facilité la vie du dev avec moins de conf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@RestController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class Hello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@RequestMapping("/hello/{name}")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public String sayHello(@PathVariable("name") final String name)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    return "Hello " + name + " !!!!";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Spring resolve dependencies and imports ! Generate main, grab web container and launch it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Generate project from start.spring.io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import in IntelliJ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Describe file architecture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Resource : application.properties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Class : main and main annotation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-US"/>
              <a:t>Demo : </a:t>
            </a:r>
          </a:p>
          <a:p>
            <a:pPr rtl="0">
              <a:spcBef>
                <a:spcPts val="0"/>
              </a:spcBef>
              <a:buNone/>
            </a:pPr>
            <a:r>
              <a:rPr b="1" lang="en-US"/>
              <a:t>pom.xml :</a:t>
            </a:r>
            <a:r>
              <a:rPr lang="en-US"/>
              <a:t> import starter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&lt;groupId&gt;org.springframework.boot&lt;/groupId&gt;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&lt;artifactId&gt;spring-boot-starter-web&lt;/artifactId&gt;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-US"/>
              <a:t>Create hello/HelloController.java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package demo.hello;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org.springframework.web.bind.annotation.PathVariable;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org.springframework.web.bind.annotation.RequestMapping;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org.springframework.web.bind.annotation.RestController;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@RestController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class HelloController {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@RequestMapping("/hello/{name}")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public String sayHello(@PathVariable("name") final String name)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return "Hello " + name + " !!";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b="1" lang="en-US"/>
              <a:t>Data :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&lt;groupId&gt;org.springframework.boot&lt;/groupId&gt;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&lt;artifactId&gt;spring-boot-starter-data-mongodb&lt;/artifactId&gt;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-US"/>
              <a:t>Configure mongodb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/>
              <a:t>spring.data.mongodb.host=localhost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/>
              <a:t>spring.data.mongodb.port=27017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/>
              <a:t>spring.data.mongodb.database=demo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-US"/>
              <a:t>Create customer entity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@Id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private String id;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private String firstName;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private String lastName;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Customer() {}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Customer(String firstName, String lastName)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this.firstName = firstName;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this.lastName = lastName;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String toString()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return String.format(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"Customer[id=%s, firstName='%s', lastName='%s']",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id, firstName, lastName);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public String getId()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return id;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void setId(String id)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this.id = id;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String getFirstName()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return firstName;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void setFirstName(String firstName)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this.firstName = firstName;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String getLastName()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return lastName;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void setLastName(String lastName)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this.lastName = lastName;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-US"/>
              <a:t>Create customer repository (interface)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interface CustomerRepository extends MongoRepository&lt;Customer, String&gt; {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Customer findByFirstName(final String firstName);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List&lt;Customer&gt; findByLastName(final String lastName);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b="1" lang="en-US"/>
              <a:t>Expose rest entity as resource</a:t>
            </a:r>
            <a:r>
              <a:rPr lang="en-US"/>
              <a:t> —&gt;  Add rest-data starter in pom.xml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&lt;groupId&gt;org.springframework.boot&lt;/groupId&gt;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&lt;artifactId&gt;spring-boot-starter-data-rest&lt;/artifactId&gt;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b="1" lang="en-US"/>
              <a:t>Make entity implements serializable and Configure repository class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@RestResource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@Param("firstname")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US"/>
              <a:t>Properties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@ConfigurationProperties("hello")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class HelloProperties {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/**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 * Prefix of the welcome message.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 */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private String prefix = "Hello";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/**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 * Target of the welcome message.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 */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private String target = "World";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public String getPrefix()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	return prefix;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public void setPrefix(String prefix)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	this.prefix = prefix;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public String getTarget()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	return target;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public void setTarget(String target)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	this.target = target;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-US"/>
              <a:t>Service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class Hello implements HelloService {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@Autowired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private HelloProperties properties;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public String sayHello(final String name)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return properties.getPrefix() + " " + name + " !!";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-US"/>
              <a:t>Configuration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@Configuration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@ConditionalOnClass(HelloService.class)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@EnableConfigurationProperties(HelloProperties.class)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class HelloConfiguration {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@Bean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@ConditionalOnMissingBean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public HelloService helloService() {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return new Hello();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b="1" lang="en-US"/>
              <a:t>META-INF/spring.factories</a:t>
            </a:r>
          </a:p>
          <a:p>
            <a:pPr rtl="0"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org.springframework.boot.autoconfigure.EnableAutoConfiguration=hello.HelloConfiguration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—&gt; use in controller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jp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jp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3.png"/></Relationships>
</file>

<file path=ppt/slideLayouts/_rels/slideLayout12.xml.rels><?xml version="1.0" encoding="UTF-8" standalone="yes"?><Relationships xmlns="http://schemas.openxmlformats.org/package/2006/relationships"><Relationship Id="rId2" Type="http://schemas.openxmlformats.org/officeDocument/2006/relationships/image" Target="../media/image0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jp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3.png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jp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778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type="ctrTitle"/>
          </p:nvPr>
        </p:nvSpPr>
        <p:spPr>
          <a:xfrm>
            <a:off x="474124" y="3428992"/>
            <a:ext cx="4224866" cy="111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29729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491058" y="4483569"/>
            <a:ext cx="5257807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None/>
              <a:defRPr/>
            </a:lvl2pPr>
            <a:lvl3pPr indent="0" marL="914400" marR="0" rtl="0" algn="ctr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600"/>
              </a:spcBef>
              <a:buClr>
                <a:schemeClr val="accent1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/>
        </p:nvSpPr>
        <p:spPr>
          <a:xfrm>
            <a:off x="584202" y="6256871"/>
            <a:ext cx="2482849" cy="211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</a:t>
            </a:r>
            <a:r>
              <a:rPr b="0" baseline="0" i="0" lang="en-US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2015 Talend Inc.</a:t>
            </a: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630" y="59269"/>
            <a:ext cx="3016701" cy="150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778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584202" y="6256871"/>
            <a:ext cx="2482849" cy="211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</a:t>
            </a:r>
            <a:r>
              <a:rPr b="0" baseline="0" i="0" lang="en-US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2015 Talend Inc.</a:t>
            </a: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630" y="59269"/>
            <a:ext cx="3016701" cy="150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272133" y="85522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272133" y="85522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778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ctrTitle"/>
          </p:nvPr>
        </p:nvSpPr>
        <p:spPr>
          <a:xfrm>
            <a:off x="474124" y="3428992"/>
            <a:ext cx="4224866" cy="111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29729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491058" y="4483569"/>
            <a:ext cx="5257807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None/>
              <a:defRPr/>
            </a:lvl2pPr>
            <a:lvl3pPr indent="0" marL="914400" marR="0" rtl="0" algn="ctr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600"/>
              </a:spcBef>
              <a:buClr>
                <a:schemeClr val="accent1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7" name="Shape 87"/>
          <p:cNvSpPr txBox="1"/>
          <p:nvPr/>
        </p:nvSpPr>
        <p:spPr>
          <a:xfrm>
            <a:off x="584202" y="6256871"/>
            <a:ext cx="2482849" cy="211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</a:t>
            </a:r>
            <a:r>
              <a:rPr b="0" baseline="0" i="0" lang="en-US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2015 Talend Inc.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630" y="59269"/>
            <a:ext cx="3016701" cy="150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Section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778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ctrTitle"/>
          </p:nvPr>
        </p:nvSpPr>
        <p:spPr>
          <a:xfrm>
            <a:off x="541860" y="3166516"/>
            <a:ext cx="5096939" cy="1507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54838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/>
        </p:nvSpPr>
        <p:spPr>
          <a:xfrm>
            <a:off x="584202" y="6256871"/>
            <a:ext cx="2482849" cy="211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</a:t>
            </a:r>
            <a:r>
              <a:rPr b="0" baseline="0" i="0" lang="en-US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2015 Talend Inc.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5441"/>
            <a:ext cx="8229600" cy="1083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112121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/>
        </p:nvSpPr>
        <p:spPr>
          <a:xfrm>
            <a:off x="272133" y="85522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272133" y="85522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ontent w/ Subhead and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subTitle"/>
          </p:nvPr>
        </p:nvSpPr>
        <p:spPr>
          <a:xfrm>
            <a:off x="457200" y="910776"/>
            <a:ext cx="8229600" cy="453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None/>
              <a:defRPr/>
            </a:lvl2pPr>
            <a:lvl3pPr indent="0" marL="914400" marR="0" rtl="0" algn="ctr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600"/>
              </a:spcBef>
              <a:buClr>
                <a:schemeClr val="accent1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457200" y="56967"/>
            <a:ext cx="8229600" cy="7890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57200" y="1415145"/>
            <a:ext cx="8229600" cy="4626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marL="2286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95250" marL="4572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Char char="-"/>
              <a:defRPr/>
            </a:lvl2pPr>
            <a:lvl3pPr indent="-69850" marL="6858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0650" marL="9144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Char char="–"/>
              <a:defRPr/>
            </a:lvl4pPr>
            <a:lvl5pPr indent="-95250" marL="1143000" rtl="0" algn="l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wo 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457479"/>
            <a:ext cx="4024085" cy="4626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marL="2286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95250" marL="4572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Char char="-"/>
              <a:defRPr/>
            </a:lvl2pPr>
            <a:lvl3pPr indent="-69850" marL="6858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0650" marL="9144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Char char="–"/>
              <a:defRPr/>
            </a:lvl4pPr>
            <a:lvl5pPr indent="-95250" marL="1143000" rtl="0" algn="l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590142" y="1457479"/>
            <a:ext cx="4024085" cy="4626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marL="2286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95250" marL="4572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Char char="-"/>
              <a:defRPr/>
            </a:lvl2pPr>
            <a:lvl3pPr indent="-69850" marL="6858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0650" marL="9144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Char char="–"/>
              <a:defRPr/>
            </a:lvl4pPr>
            <a:lvl5pPr indent="-95250" marL="1143000" rtl="0" algn="l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457200" y="38705"/>
            <a:ext cx="8229600" cy="109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112121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06" name="Shape 106"/>
          <p:cNvCxnSpPr/>
          <p:nvPr/>
        </p:nvCxnSpPr>
        <p:spPr>
          <a:xfrm>
            <a:off x="4312919" y="1457479"/>
            <a:ext cx="0" cy="4626353"/>
          </a:xfrm>
          <a:prstGeom prst="straightConnector1">
            <a:avLst/>
          </a:prstGeom>
          <a:noFill/>
          <a:ln cap="flat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Shape 107"/>
          <p:cNvSpPr txBox="1"/>
          <p:nvPr>
            <p:ph idx="3" type="subTitle"/>
          </p:nvPr>
        </p:nvSpPr>
        <p:spPr>
          <a:xfrm>
            <a:off x="457200" y="885375"/>
            <a:ext cx="8229600" cy="453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None/>
              <a:defRPr/>
            </a:lvl2pPr>
            <a:lvl3pPr indent="0" marL="914400" marR="0" rtl="0" algn="ctr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600"/>
              </a:spcBef>
              <a:buClr>
                <a:schemeClr val="accent1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Two 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533683"/>
            <a:ext cx="2658532" cy="4626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marL="2286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95250" marL="4572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Char char="-"/>
              <a:defRPr/>
            </a:lvl2pPr>
            <a:lvl3pPr indent="-69850" marL="6858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0650" marL="9144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Char char="–"/>
              <a:defRPr/>
            </a:lvl4pPr>
            <a:lvl5pPr indent="-95250" marL="1143000" rtl="0" algn="l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3606800" y="1533683"/>
            <a:ext cx="5007428" cy="4626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marL="2286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95250" marL="4572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Char char="-"/>
              <a:defRPr/>
            </a:lvl2pPr>
            <a:lvl3pPr indent="-69850" marL="6858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0650" marL="9144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Char char="–"/>
              <a:defRPr/>
            </a:lvl4pPr>
            <a:lvl5pPr indent="-95250" marL="1143000" rtl="0" algn="l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457200" y="30239"/>
            <a:ext cx="8229600" cy="109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112121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12" name="Shape 112"/>
          <p:cNvCxnSpPr/>
          <p:nvPr/>
        </p:nvCxnSpPr>
        <p:spPr>
          <a:xfrm>
            <a:off x="3364653" y="1533683"/>
            <a:ext cx="0" cy="4626353"/>
          </a:xfrm>
          <a:prstGeom prst="straightConnector1">
            <a:avLst/>
          </a:prstGeom>
          <a:noFill/>
          <a:ln cap="flat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Shape 113"/>
          <p:cNvSpPr txBox="1"/>
          <p:nvPr>
            <p:ph idx="3" type="subTitle"/>
          </p:nvPr>
        </p:nvSpPr>
        <p:spPr>
          <a:xfrm>
            <a:off x="457200" y="885375"/>
            <a:ext cx="8229600" cy="453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None/>
              <a:defRPr/>
            </a:lvl2pPr>
            <a:lvl3pPr indent="0" marL="914400" marR="0" rtl="0" algn="ctr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600"/>
              </a:spcBef>
              <a:buClr>
                <a:schemeClr val="accent1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95295" y="1710168"/>
            <a:ext cx="8036654" cy="1282700"/>
          </a:xfrm>
          <a:prstGeom prst="rect">
            <a:avLst/>
          </a:prstGeom>
          <a:solidFill>
            <a:srgbClr val="1C9AC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r>
              <a:t/>
            </a:r>
            <a:endParaRPr b="1" baseline="0" i="0" sz="3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95295" y="1710169"/>
            <a:ext cx="6757741" cy="128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400" u="none" cap="none" strike="noStrike">
              <a:solidFill>
                <a:srgbClr val="657B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69120" y="1710169"/>
            <a:ext cx="673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2" type="subTitle"/>
          </p:nvPr>
        </p:nvSpPr>
        <p:spPr>
          <a:xfrm>
            <a:off x="457200" y="922263"/>
            <a:ext cx="8229600" cy="453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None/>
              <a:defRPr/>
            </a:lvl2pPr>
            <a:lvl3pPr indent="0" marL="914400" marR="0" rtl="0" algn="ctr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600"/>
              </a:spcBef>
              <a:buClr>
                <a:schemeClr val="accent1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457200" y="57452"/>
            <a:ext cx="8229600" cy="7619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112121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/>
          <p:nvPr/>
        </p:nvSpPr>
        <p:spPr>
          <a:xfrm>
            <a:off x="495295" y="3246868"/>
            <a:ext cx="8036654" cy="1282700"/>
          </a:xfrm>
          <a:prstGeom prst="rect">
            <a:avLst/>
          </a:prstGeom>
          <a:solidFill>
            <a:srgbClr val="7B9B0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r>
              <a:t/>
            </a:r>
            <a:endParaRPr b="1" baseline="0" i="0" sz="3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Shape 121"/>
          <p:cNvSpPr txBox="1"/>
          <p:nvPr>
            <p:ph idx="3" type="body"/>
          </p:nvPr>
        </p:nvSpPr>
        <p:spPr>
          <a:xfrm>
            <a:off x="769120" y="3246869"/>
            <a:ext cx="673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/>
          <p:nvPr/>
        </p:nvSpPr>
        <p:spPr>
          <a:xfrm>
            <a:off x="495295" y="4758169"/>
            <a:ext cx="8036654" cy="1282700"/>
          </a:xfrm>
          <a:prstGeom prst="rect">
            <a:avLst/>
          </a:prstGeom>
          <a:solidFill>
            <a:srgbClr val="F26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r>
              <a:t/>
            </a:r>
            <a:endParaRPr b="1" baseline="0" i="0" sz="3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Shape 123"/>
          <p:cNvSpPr txBox="1"/>
          <p:nvPr>
            <p:ph idx="4" type="body"/>
          </p:nvPr>
        </p:nvSpPr>
        <p:spPr>
          <a:xfrm>
            <a:off x="769120" y="4758169"/>
            <a:ext cx="673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End Summary Slid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223023" cy="6917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Shape 126"/>
          <p:cNvCxnSpPr/>
          <p:nvPr/>
        </p:nvCxnSpPr>
        <p:spPr>
          <a:xfrm>
            <a:off x="1010179" y="5384801"/>
            <a:ext cx="0" cy="635000"/>
          </a:xfrm>
          <a:prstGeom prst="straightConnector1">
            <a:avLst/>
          </a:prstGeom>
          <a:noFill/>
          <a:ln cap="flat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7" name="Shape 127"/>
          <p:cNvSpPr txBox="1"/>
          <p:nvPr>
            <p:ph type="title"/>
          </p:nvPr>
        </p:nvSpPr>
        <p:spPr>
          <a:xfrm>
            <a:off x="1227698" y="5257885"/>
            <a:ext cx="4951377" cy="14053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630" y="59269"/>
            <a:ext cx="3016701" cy="150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778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type="ctrTitle"/>
          </p:nvPr>
        </p:nvSpPr>
        <p:spPr>
          <a:xfrm>
            <a:off x="541860" y="3166516"/>
            <a:ext cx="5096939" cy="1507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54838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/>
        </p:nvSpPr>
        <p:spPr>
          <a:xfrm>
            <a:off x="584202" y="6256871"/>
            <a:ext cx="2482849" cy="211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</a:t>
            </a:r>
            <a:r>
              <a:rPr b="0" baseline="0" i="0" lang="en-US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2015 Talend Inc.</a:t>
            </a:r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778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584202" y="6256871"/>
            <a:ext cx="2482849" cy="211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</a:t>
            </a:r>
            <a:r>
              <a:rPr b="0" baseline="0" i="0" lang="en-US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2015 Talend Inc.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5441"/>
            <a:ext cx="8229600" cy="1083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112121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457479"/>
            <a:ext cx="8229600" cy="4626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marL="2286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95250" marL="4572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Char char="-"/>
              <a:defRPr/>
            </a:lvl2pPr>
            <a:lvl3pPr indent="-69850" marL="6858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0650" marL="9144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Char char="–"/>
              <a:defRPr/>
            </a:lvl4pPr>
            <a:lvl5pPr indent="-95250" marL="1143000" rtl="0" algn="l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7" name="Shape 37"/>
          <p:cNvSpPr txBox="1"/>
          <p:nvPr/>
        </p:nvSpPr>
        <p:spPr>
          <a:xfrm>
            <a:off x="272133" y="85522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272133" y="85522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/ Subhead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subTitle"/>
          </p:nvPr>
        </p:nvSpPr>
        <p:spPr>
          <a:xfrm>
            <a:off x="457200" y="910776"/>
            <a:ext cx="8229600" cy="453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None/>
              <a:defRPr/>
            </a:lvl2pPr>
            <a:lvl3pPr indent="0" marL="914400" marR="0" rtl="0" algn="ctr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600"/>
              </a:spcBef>
              <a:buClr>
                <a:schemeClr val="accent1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56967"/>
            <a:ext cx="8229600" cy="7890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57200" y="1415145"/>
            <a:ext cx="8229600" cy="4626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marL="2286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95250" marL="4572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Char char="-"/>
              <a:defRPr/>
            </a:lvl2pPr>
            <a:lvl3pPr indent="-69850" marL="6858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0650" marL="9144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Char char="–"/>
              <a:defRPr/>
            </a:lvl4pPr>
            <a:lvl5pPr indent="-95250" marL="1143000" rtl="0" algn="l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457479"/>
            <a:ext cx="4024085" cy="4626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marL="2286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95250" marL="4572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Char char="-"/>
              <a:defRPr/>
            </a:lvl2pPr>
            <a:lvl3pPr indent="-69850" marL="6858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0650" marL="9144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Char char="–"/>
              <a:defRPr/>
            </a:lvl4pPr>
            <a:lvl5pPr indent="-95250" marL="1143000" rtl="0" algn="l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90142" y="1457479"/>
            <a:ext cx="4024085" cy="4626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marL="2286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95250" marL="4572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Char char="-"/>
              <a:defRPr/>
            </a:lvl2pPr>
            <a:lvl3pPr indent="-69850" marL="6858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0650" marL="9144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Char char="–"/>
              <a:defRPr/>
            </a:lvl4pPr>
            <a:lvl5pPr indent="-95250" marL="1143000" rtl="0" algn="l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457200" y="38705"/>
            <a:ext cx="8229600" cy="109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112121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7" name="Shape 47"/>
          <p:cNvCxnSpPr/>
          <p:nvPr/>
        </p:nvCxnSpPr>
        <p:spPr>
          <a:xfrm>
            <a:off x="4312919" y="1457479"/>
            <a:ext cx="0" cy="4626353"/>
          </a:xfrm>
          <a:prstGeom prst="straightConnector1">
            <a:avLst/>
          </a:prstGeom>
          <a:noFill/>
          <a:ln cap="flat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idx="3" type="subTitle"/>
          </p:nvPr>
        </p:nvSpPr>
        <p:spPr>
          <a:xfrm>
            <a:off x="457200" y="885375"/>
            <a:ext cx="8229600" cy="453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None/>
              <a:defRPr/>
            </a:lvl2pPr>
            <a:lvl3pPr indent="0" marL="914400" marR="0" rtl="0" algn="ctr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600"/>
              </a:spcBef>
              <a:buClr>
                <a:schemeClr val="accent1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wo 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533683"/>
            <a:ext cx="2658532" cy="4626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marL="2286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95250" marL="4572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Char char="-"/>
              <a:defRPr/>
            </a:lvl2pPr>
            <a:lvl3pPr indent="-69850" marL="6858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0650" marL="9144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Char char="–"/>
              <a:defRPr/>
            </a:lvl4pPr>
            <a:lvl5pPr indent="-95250" marL="1143000" rtl="0" algn="l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3606800" y="1533683"/>
            <a:ext cx="5007428" cy="4626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marL="2286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95250" marL="4572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Char char="-"/>
              <a:defRPr/>
            </a:lvl2pPr>
            <a:lvl3pPr indent="-69850" marL="6858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0650" marL="91440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Char char="–"/>
              <a:defRPr/>
            </a:lvl4pPr>
            <a:lvl5pPr indent="-95250" marL="1143000" rtl="0" algn="l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57200" y="30239"/>
            <a:ext cx="8229600" cy="109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112121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3364653" y="1533683"/>
            <a:ext cx="0" cy="4626353"/>
          </a:xfrm>
          <a:prstGeom prst="straightConnector1">
            <a:avLst/>
          </a:prstGeom>
          <a:noFill/>
          <a:ln cap="flat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Shape 54"/>
          <p:cNvSpPr txBox="1"/>
          <p:nvPr>
            <p:ph idx="3" type="subTitle"/>
          </p:nvPr>
        </p:nvSpPr>
        <p:spPr>
          <a:xfrm>
            <a:off x="457200" y="885375"/>
            <a:ext cx="8229600" cy="453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None/>
              <a:defRPr/>
            </a:lvl2pPr>
            <a:lvl3pPr indent="0" marL="914400" marR="0" rtl="0" algn="ctr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600"/>
              </a:spcBef>
              <a:buClr>
                <a:schemeClr val="accent1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5441"/>
            <a:ext cx="8229600" cy="1083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112121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/>
        </p:nvSpPr>
        <p:spPr>
          <a:xfrm>
            <a:off x="272133" y="85522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272133" y="85522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95295" y="1710168"/>
            <a:ext cx="8036654" cy="1282700"/>
          </a:xfrm>
          <a:prstGeom prst="rect">
            <a:avLst/>
          </a:prstGeom>
          <a:solidFill>
            <a:srgbClr val="1C9AC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r>
              <a:t/>
            </a:r>
            <a:endParaRPr b="1" baseline="0" i="0" sz="3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495295" y="1710169"/>
            <a:ext cx="6757741" cy="128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400" u="none" cap="none" strike="noStrike">
              <a:solidFill>
                <a:srgbClr val="657B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769120" y="1710169"/>
            <a:ext cx="673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subTitle"/>
          </p:nvPr>
        </p:nvSpPr>
        <p:spPr>
          <a:xfrm>
            <a:off x="457200" y="922263"/>
            <a:ext cx="8229600" cy="453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None/>
              <a:defRPr/>
            </a:lvl2pPr>
            <a:lvl3pPr indent="0" marL="914400" marR="0" rtl="0" algn="ctr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600"/>
              </a:spcBef>
              <a:buClr>
                <a:schemeClr val="accent1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9EB0CF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457200" y="57452"/>
            <a:ext cx="8229600" cy="7619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112121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/>
          <p:nvPr/>
        </p:nvSpPr>
        <p:spPr>
          <a:xfrm>
            <a:off x="495295" y="3246868"/>
            <a:ext cx="8036654" cy="1282700"/>
          </a:xfrm>
          <a:prstGeom prst="rect">
            <a:avLst/>
          </a:prstGeom>
          <a:solidFill>
            <a:srgbClr val="7B9B0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r>
              <a:t/>
            </a:r>
            <a:endParaRPr b="1" baseline="0" i="0" sz="3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769120" y="3246869"/>
            <a:ext cx="673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/>
          <p:nvPr/>
        </p:nvSpPr>
        <p:spPr>
          <a:xfrm>
            <a:off x="495295" y="4758169"/>
            <a:ext cx="8036654" cy="1282700"/>
          </a:xfrm>
          <a:prstGeom prst="rect">
            <a:avLst/>
          </a:prstGeom>
          <a:solidFill>
            <a:srgbClr val="F26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r>
              <a:t/>
            </a:r>
            <a:endParaRPr b="1" baseline="0" i="0" sz="3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769120" y="4758169"/>
            <a:ext cx="673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/>
          <p:nvPr/>
        </p:nvSpPr>
        <p:spPr>
          <a:xfrm>
            <a:off x="495295" y="1710168"/>
            <a:ext cx="8036654" cy="1282700"/>
          </a:xfrm>
          <a:prstGeom prst="rect">
            <a:avLst/>
          </a:prstGeom>
          <a:solidFill>
            <a:srgbClr val="1C9AC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r>
              <a:t/>
            </a:r>
            <a:endParaRPr b="1" baseline="0" i="0" sz="3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495295" y="1710169"/>
            <a:ext cx="6757741" cy="128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400" u="none" cap="none" strike="noStrike">
              <a:solidFill>
                <a:srgbClr val="657B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495295" y="3246868"/>
            <a:ext cx="8036654" cy="1282700"/>
          </a:xfrm>
          <a:prstGeom prst="rect">
            <a:avLst/>
          </a:prstGeom>
          <a:solidFill>
            <a:srgbClr val="7B9B0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r>
              <a:t/>
            </a:r>
            <a:endParaRPr b="1" baseline="0" i="0" sz="3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495295" y="4758169"/>
            <a:ext cx="8036654" cy="1282700"/>
          </a:xfrm>
          <a:prstGeom prst="rect">
            <a:avLst/>
          </a:prstGeom>
          <a:solidFill>
            <a:srgbClr val="F26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r>
              <a:t/>
            </a:r>
            <a:endParaRPr b="1" baseline="0" i="0" sz="3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nd Summary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223023" cy="6917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>
            <a:off x="1010179" y="5384801"/>
            <a:ext cx="0" cy="635000"/>
          </a:xfrm>
          <a:prstGeom prst="straightConnector1">
            <a:avLst/>
          </a:prstGeom>
          <a:noFill/>
          <a:ln cap="flat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type="title"/>
          </p:nvPr>
        </p:nvSpPr>
        <p:spPr>
          <a:xfrm>
            <a:off x="1227698" y="5257885"/>
            <a:ext cx="4951377" cy="14053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630" y="59269"/>
            <a:ext cx="3016701" cy="150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223023" cy="691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630" y="59269"/>
            <a:ext cx="3016701" cy="150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19.xml"/><Relationship Id="rId2" Type="http://schemas.openxmlformats.org/officeDocument/2006/relationships/image" Target="../media/image03.png"/><Relationship Id="rId12" Type="http://schemas.openxmlformats.org/officeDocument/2006/relationships/slideLayout" Target="../slideLayouts/slideLayout10.xml"/><Relationship Id="rId22" Type="http://schemas.openxmlformats.org/officeDocument/2006/relationships/theme" Target="../theme/theme3.xml"/><Relationship Id="rId13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2.xml"/><Relationship Id="rId10" Type="http://schemas.openxmlformats.org/officeDocument/2006/relationships/slideLayout" Target="../slideLayouts/slideLayout8.xml"/><Relationship Id="rId3" Type="http://schemas.openxmlformats.org/officeDocument/2006/relationships/slideLayout" Target="../slideLayouts/slideLayout1.xml"/><Relationship Id="rId11" Type="http://schemas.openxmlformats.org/officeDocument/2006/relationships/slideLayout" Target="../slideLayouts/slideLayout9.xml"/><Relationship Id="rId20" Type="http://schemas.openxmlformats.org/officeDocument/2006/relationships/slideLayout" Target="../slideLayouts/slideLayout18.xml"/><Relationship Id="rId9" Type="http://schemas.openxmlformats.org/officeDocument/2006/relationships/slideLayout" Target="../slideLayouts/slideLayout7.xml"/><Relationship Id="rId6" Type="http://schemas.openxmlformats.org/officeDocument/2006/relationships/slideLayout" Target="../slideLayouts/slideLayout4.xml"/><Relationship Id="rId5" Type="http://schemas.openxmlformats.org/officeDocument/2006/relationships/slideLayout" Target="../slideLayouts/slideLayout3.xml"/><Relationship Id="rId8" Type="http://schemas.openxmlformats.org/officeDocument/2006/relationships/slideLayout" Target="../slideLayouts/slideLayout6.xml"/><Relationship Id="rId7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431037"/>
            <a:ext cx="9162287" cy="4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type="title"/>
          </p:nvPr>
        </p:nvSpPr>
        <p:spPr>
          <a:xfrm>
            <a:off x="457200" y="5441"/>
            <a:ext cx="8229600" cy="1083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12121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457479"/>
            <a:ext cx="8229600" cy="4626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marL="22860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95250" marL="457200" marR="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Merriweather Sans"/>
              <a:buChar char="-"/>
              <a:defRPr/>
            </a:lvl2pPr>
            <a:lvl3pPr indent="-69850" marL="68580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0650" marL="914400" marR="0" rtl="0" algn="l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Font typeface="Arial"/>
              <a:buChar char="–"/>
              <a:defRPr/>
            </a:lvl4pPr>
            <a:lvl5pPr indent="-95250" marL="1143000" marR="0" rtl="0" algn="l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/>
        </p:nvSpPr>
        <p:spPr>
          <a:xfrm>
            <a:off x="-54878" y="198350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rgbClr val="4444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1608666" y="-6519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rgbClr val="4444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1608666" y="-6519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rgbClr val="4444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6477000" y="6529550"/>
            <a:ext cx="2482849" cy="310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633" y="6287033"/>
            <a:ext cx="1401233" cy="7006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hape 17"/>
          <p:cNvCxnSpPr/>
          <p:nvPr/>
        </p:nvCxnSpPr>
        <p:spPr>
          <a:xfrm>
            <a:off x="457200" y="1244025"/>
            <a:ext cx="8229600" cy="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" name="Shape 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431037"/>
            <a:ext cx="9162287" cy="436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JSO-Technologies/presentations/tree/master/spring-boot" TargetMode="External"/><Relationship Id="rId3" Type="http://schemas.openxmlformats.org/officeDocument/2006/relationships/hyperlink" Target="https://speakerdeck.com/snicoll/de-zero-a-heros-avec-spring-boot" TargetMode="External"/><Relationship Id="rId5" Type="http://schemas.openxmlformats.org/officeDocument/2006/relationships/hyperlink" Target="https://speakerdeck.com/snicoll/de-zero-a-heros-avec-spring-boot" TargetMode="Externa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10" Type="http://schemas.openxmlformats.org/officeDocument/2006/relationships/image" Target="../media/image12.gif"/><Relationship Id="rId4" Type="http://schemas.openxmlformats.org/officeDocument/2006/relationships/image" Target="../media/image11.gif"/><Relationship Id="rId3" Type="http://schemas.openxmlformats.org/officeDocument/2006/relationships/image" Target="../media/image09.gif"/><Relationship Id="rId9" Type="http://schemas.openxmlformats.org/officeDocument/2006/relationships/image" Target="../media/image14.gif"/><Relationship Id="rId6" Type="http://schemas.openxmlformats.org/officeDocument/2006/relationships/image" Target="../media/image07.gif"/><Relationship Id="rId5" Type="http://schemas.openxmlformats.org/officeDocument/2006/relationships/image" Target="../media/image10.gif"/><Relationship Id="rId8" Type="http://schemas.openxmlformats.org/officeDocument/2006/relationships/image" Target="../media/image15.gif"/><Relationship Id="rId7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6.png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474124" y="3428992"/>
            <a:ext cx="4224866" cy="111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29729"/>
              </a:lnSpc>
              <a:spcBef>
                <a:spcPts val="0"/>
              </a:spcBef>
              <a:buClr>
                <a:srgbClr val="000000"/>
              </a:buClr>
              <a:buSzPct val="29729"/>
              <a:buFont typeface="Arial"/>
              <a:buNone/>
            </a:pPr>
            <a:r>
              <a:rPr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 Boot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491058" y="4483569"/>
            <a:ext cx="5257807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Made with ♥ by @jsomsanith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1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671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1347304" y="98287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457200" y="5441"/>
            <a:ext cx="82296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2121"/>
              </a:lnSpc>
              <a:spcBef>
                <a:spcPts val="0"/>
              </a:spcBef>
              <a:buClr>
                <a:srgbClr val="000000"/>
              </a:buClr>
              <a:buSzPct val="33333"/>
              <a:buFont typeface="Arial"/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Industrialization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457479"/>
            <a:ext cx="8229600" cy="4626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Starter “actuator”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(With security starter : properties management.role to define the access role)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/env : env and app variables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/autoconfig : auto-config details for each starter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/mappings : service mappings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/beans : beans in context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/dump : thread dump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/info : infos properties (info.xxx)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/metrics : app run metrics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/trace : call traces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1347304" y="98287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457200" y="5441"/>
            <a:ext cx="82296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2121"/>
              </a:lnSpc>
              <a:spcBef>
                <a:spcPts val="0"/>
              </a:spcBef>
              <a:buClr>
                <a:srgbClr val="000000"/>
              </a:buClr>
              <a:buSzPct val="33333"/>
              <a:buFont typeface="Arial"/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Industrialization : Healthcheck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457479"/>
            <a:ext cx="8229600" cy="462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Health check : /health (actuator)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Options properties (ex: management.health.mongo.enabled)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Details in authenticated mode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Custom checks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76666"/>
              <a:buFont typeface="Calibri"/>
              <a:buNone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1347304" y="98287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457200" y="5441"/>
            <a:ext cx="82296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2121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457479"/>
            <a:ext cx="8229600" cy="462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64285"/>
              <a:buFont typeface="Calibri"/>
              <a:buNone/>
            </a:pPr>
            <a:r>
              <a:rPr lang="en-US"/>
              <a:t>Devoxx de zéro à héros avec Spring boot </a:t>
            </a:r>
          </a:p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64285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https://speakerdeck.com/snicoll/de-zero-a-heros-avec-spring-boot</a:t>
            </a:r>
          </a:p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Font typeface="Calibri"/>
              <a:buNone/>
            </a:pPr>
            <a:r>
              <a:t/>
            </a:r>
            <a:endParaRPr/>
          </a:p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64285"/>
              <a:buFont typeface="Calibri"/>
              <a:buNone/>
            </a:pPr>
            <a:r>
              <a:rPr lang="en-US"/>
              <a:t>Code of this presentation</a:t>
            </a:r>
          </a:p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64285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https://github.com/JSO-Technologies/presentations/tree/master/spring-boot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Font typeface="Calibri"/>
              <a:buNone/>
            </a:pPr>
            <a:r>
              <a:t/>
            </a:r>
            <a:endParaRPr>
              <a:hlinkClick r:id="rId5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112025" y="6486525"/>
            <a:ext cx="9144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Made with ♥ by @jsomsanith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922450" y="3124750"/>
            <a:ext cx="2333699" cy="116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Questions ?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862" y="0"/>
            <a:ext cx="45434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575" y="-12"/>
            <a:ext cx="476250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68925" y="2250562"/>
            <a:ext cx="476250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7700" y="4457687"/>
            <a:ext cx="47625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1050" y="4229100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563425" y="4552937"/>
            <a:ext cx="43815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78543" y="2695574"/>
            <a:ext cx="3180631" cy="178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80412" y="1637525"/>
            <a:ext cx="23336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5441"/>
            <a:ext cx="8229600" cy="1083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2121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457479"/>
            <a:ext cx="8229600" cy="46263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82550" lvl="0" marL="228600" marR="0" rtl="0" algn="l"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7796696" y="66040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10325"/>
            <a:ext cx="15430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6406125" y="6410250"/>
            <a:ext cx="2737799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Made with ♥ by @jsomsanith</a:t>
            </a:r>
          </a:p>
          <a:p>
            <a:pPr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387" y="586725"/>
            <a:ext cx="6663224" cy="5851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5441"/>
            <a:ext cx="82296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2121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boot motivations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457479"/>
            <a:ext cx="8229600" cy="4626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74650" lvl="0" marL="457200" marR="0" rtl="0" algn="l"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Single entry point for every spring part</a:t>
            </a:r>
          </a:p>
          <a:p>
            <a:pPr indent="0" lvl="0" marL="0" marR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boilerplate</a:t>
            </a:r>
          </a:p>
          <a:p>
            <a:pPr indent="0" lvl="0" marL="0" marR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Common default non functional features</a:t>
            </a:r>
          </a:p>
          <a:p>
            <a:pPr indent="0" lvl="0" marL="0" marR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Choice to change default quickly</a:t>
            </a:r>
          </a:p>
          <a:p>
            <a:pPr indent="0" lvl="0" marL="0" marR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796696" y="66040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10325"/>
            <a:ext cx="15430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6406125" y="6410250"/>
            <a:ext cx="2737799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Made with ♥ by @jsomsanith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1727800" y="4864400"/>
            <a:ext cx="62067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US" sz="2400"/>
              <a:t>—&gt; Quick start</a:t>
            </a:r>
          </a:p>
          <a:p>
            <a:pPr>
              <a:spcBef>
                <a:spcPts val="0"/>
              </a:spcBef>
              <a:buNone/>
            </a:pPr>
            <a:r>
              <a:rPr b="1" lang="en-US" sz="2400"/>
              <a:t> —&gt; Less configuration, more dev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5441"/>
            <a:ext cx="82296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2121"/>
              </a:lnSpc>
              <a:spcBef>
                <a:spcPts val="0"/>
              </a:spcBef>
              <a:buClr>
                <a:srgbClr val="000000"/>
              </a:buClr>
              <a:buSzPct val="33333"/>
              <a:buFont typeface="Arial"/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457479"/>
            <a:ext cx="8229600" cy="4626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74650" lvl="0" marL="457200" marR="0" rtl="0" algn="l"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Easy requirements</a:t>
            </a:r>
          </a:p>
          <a:p>
            <a:pPr indent="0" lvl="0" marL="0" marR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JDK 6+</a:t>
            </a:r>
          </a:p>
          <a:p>
            <a:pPr indent="0" lvl="0" marL="0" marR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Mvn 3.2+ / Gradle 1.12+</a:t>
            </a:r>
          </a:p>
          <a:p>
            <a:pPr indent="0" lvl="0" marL="0" marR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7796696" y="66040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10325"/>
            <a:ext cx="15430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6406125" y="6410250"/>
            <a:ext cx="2737799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Made with ♥ by @jsomsanith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5441"/>
            <a:ext cx="82296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2121"/>
              </a:lnSpc>
              <a:spcBef>
                <a:spcPts val="0"/>
              </a:spcBef>
              <a:buClr>
                <a:srgbClr val="000000"/>
              </a:buClr>
              <a:buSzPct val="33333"/>
              <a:buFont typeface="Arial"/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Tooling and getting started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457479"/>
            <a:ext cx="8229600" cy="4626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74650" lvl="0" marL="457200" marR="0" rtl="0" algn="l"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CLI</a:t>
            </a:r>
          </a:p>
          <a:p>
            <a:pPr indent="0" lvl="0" marL="0" marR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STS (Spring Tool Suite)</a:t>
            </a:r>
          </a:p>
          <a:p>
            <a:pPr indent="0" lvl="0" marL="0" marR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IntelliJ Idea 14.1</a:t>
            </a:r>
          </a:p>
          <a:p>
            <a:pPr indent="0" lvl="0" marL="0" marR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Website : start.spring.io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796696" y="66040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10325"/>
            <a:ext cx="15430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6406125" y="6410250"/>
            <a:ext cx="2737799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Made with ♥ by @jsomsanith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5441"/>
            <a:ext cx="8229600" cy="1083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2121"/>
              </a:lnSpc>
              <a:spcBef>
                <a:spcPts val="0"/>
              </a:spcBef>
              <a:buClr>
                <a:srgbClr val="000000"/>
              </a:buClr>
              <a:buSzPct val="33333"/>
              <a:buFont typeface="Arial"/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Deployment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457479"/>
            <a:ext cx="8229600" cy="4626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74650" lvl="0" marL="457200" marR="0" rtl="0" algn="l"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War</a:t>
            </a:r>
          </a:p>
          <a:p>
            <a:pPr indent="0" lvl="0" marL="0" marR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Jar </a:t>
            </a:r>
          </a:p>
          <a:p>
            <a:pPr indent="-374650" lvl="1" marL="914400" marR="0" rtl="0" algn="l"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-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 embedded web container</a:t>
            </a:r>
          </a:p>
          <a:p>
            <a:pPr indent="-374650" lvl="1" marL="914400" marR="0" rtl="0" algn="l"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-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 -jar / mvn spring-boot:run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5441"/>
            <a:ext cx="82296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2121"/>
              </a:lnSpc>
              <a:spcBef>
                <a:spcPts val="0"/>
              </a:spcBef>
              <a:buClr>
                <a:srgbClr val="000000"/>
              </a:buClr>
              <a:buSzPct val="33333"/>
              <a:buFont typeface="Arial"/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CLI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457479"/>
            <a:ext cx="8229600" cy="462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DEMO CLI TIME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&gt;wget start.spring.io/spring.zip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&gt;spring-xxx/bin/spring --version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&gt;spring run xxx.groovy [--watch]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5441"/>
            <a:ext cx="82296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2121"/>
              </a:lnSpc>
              <a:spcBef>
                <a:spcPts val="0"/>
              </a:spcBef>
              <a:buClr>
                <a:srgbClr val="000000"/>
              </a:buClr>
              <a:buSzPct val="33333"/>
              <a:buFont typeface="Arial"/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web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457479"/>
            <a:ext cx="8229600" cy="462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DEMO WEB TIME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47826"/>
              <a:buFont typeface="Arial"/>
              <a:buNone/>
            </a:pPr>
            <a:r>
              <a:rPr lang="en-US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Site : start.spring.io</a:t>
            </a: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Font typeface="Calibri"/>
              <a:buNone/>
            </a:pPr>
            <a:r>
              <a:t/>
            </a:r>
            <a:endParaRPr sz="2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1347304" y="98287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457200" y="5441"/>
            <a:ext cx="82296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2121"/>
              </a:lnSpc>
              <a:spcBef>
                <a:spcPts val="0"/>
              </a:spcBef>
              <a:buClr>
                <a:srgbClr val="000000"/>
              </a:buClr>
              <a:buSzPct val="33333"/>
              <a:buFont typeface="Arial"/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starter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457479"/>
            <a:ext cx="8229600" cy="4626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can create custom starters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Auto-Configuration using annotations (ex: @ConditionalOnMissingBean)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100000"/>
              <a:buFont typeface="Calibri"/>
              <a:buChar char="•"/>
            </a:pPr>
            <a:r>
              <a:rPr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Configurable properties class (bean) (@ConfigurationProperties)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Talend-PPT-template.2015">
  <a:themeElements>
    <a:clrScheme name="Custom 4">
      <a:dk1>
        <a:srgbClr val="2F5699"/>
      </a:dk1>
      <a:lt1>
        <a:srgbClr val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529F45"/>
      </a:accent4>
      <a:accent5>
        <a:srgbClr val="D61F26"/>
      </a:accent5>
      <a:accent6>
        <a:srgbClr val="9D51A0"/>
      </a:accent6>
      <a:hlink>
        <a:srgbClr val="2F5699"/>
      </a:hlink>
      <a:folHlink>
        <a:srgbClr val="4ABDE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