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c6adc18157db18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6adc18157db18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c6adc18157db18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6adc18157db18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eb45a8cc52cdeb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b45a8cc52cdeb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d5b5e972f43e4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5b5e972f43e4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0368c3979446c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0368c3979446c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d5b5e972f43e42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5b5e972f43e42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0368c3979446c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0368c3979446c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4d5b5e972f43e42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5b5e972f43e42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65f1171c87ebd3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5f1171c87ebd3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65f1171c87ebd3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5f1171c87ebd3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4ce05d545f778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4ce05d545f778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65f1171c87ebd3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5f1171c87ebd3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65f1171c87ebd3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5f1171c87ebd3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65f1171c87ebd3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5f1171c87ebd3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65f1171c87ebd3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5f1171c87ebd3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65f1171c87ebd3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65f1171c87ebd3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65f1171c87ebd3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5f1171c87ebd3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65f1171c87ebd3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5f1171c87ebd3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65f1171c87ebd3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5f1171c87ebd3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65f1171c87ebd3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5f1171c87ebd3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65f1171c87ebd3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5f1171c87ebd3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44e722bf86f87d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4e722bf86f87d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d5b5e972f43e42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d5b5e972f43e42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d5b5e972f43e42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d5b5e972f43e42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65f1171c87ebd3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5f1171c87ebd3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f3c08b4326485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f3c08b4326485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c6adc18157db18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6adc18157db18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c6adc18157db18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c6adc18157db18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c6adc18157db18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6adc18157db18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c6adc18157db18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6adc18157db18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6adc18157db18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6adc18157db18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6adc18157db18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6adc18157db18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developer.arm.com/documentation/ddi0487/lat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Applied Software Security</a:t>
            </a:r>
            <a:endParaRPr/>
          </a:p>
        </p:txBody>
      </p:sp>
      <p:sp>
        <p:nvSpPr>
          <p:cNvPr id="55" name="Google Shape;55;p13"/>
          <p:cNvSpPr txBox="1"/>
          <p:nvPr>
            <p:ph idx="1" type="subTitle"/>
          </p:nvPr>
        </p:nvSpPr>
        <p:spPr>
          <a:xfrm>
            <a:off x="311700" y="2834125"/>
            <a:ext cx="8520600" cy="140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3</a:t>
            </a:r>
            <a:endParaRPr/>
          </a:p>
          <a:p>
            <a:pPr indent="0" lvl="0" marL="0" rtl="0" algn="ctr">
              <a:spcBef>
                <a:spcPts val="0"/>
              </a:spcBef>
              <a:spcAft>
                <a:spcPts val="0"/>
              </a:spcAft>
              <a:buNone/>
            </a:pPr>
            <a:r>
              <a:rPr lang="en"/>
              <a:t>ARM (AArch64) Intro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301494" y="793608"/>
            <a:ext cx="8541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THUMB mode: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 shifts in opcode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 instructions do not have a condition field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To operate on 32 bit operands, an instruction is broken into 2 16 bit instructions (“a stream of 2 16 bit instructions”).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Switching between ARM and THUMB mode is done by calling branch (with link) and exchange (B(L)X) which switches modes according to the lowest bit of the address: 0 - ARM mode, 1 - THUMB mode.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is BX offset </a:t>
            </a:r>
            <a:r>
              <a:rPr lang="en" sz="1800">
                <a:solidFill>
                  <a:schemeClr val="dk1"/>
                </a:solidFill>
              </a:rPr>
              <a:t>&amp; -2 |</a:t>
            </a:r>
            <a:r>
              <a:rPr lang="en" sz="1800">
                <a:solidFill>
                  <a:schemeClr val="dk1"/>
                </a:solidFill>
              </a:rPr>
              <a:t> [0 / 1] =&gt; branch to offset </a:t>
            </a:r>
            <a:r>
              <a:rPr lang="en" sz="1800">
                <a:solidFill>
                  <a:schemeClr val="dk1"/>
                </a:solidFill>
              </a:rPr>
              <a:t>&amp; -2 </a:t>
            </a:r>
            <a:r>
              <a:rPr lang="en" sz="1800">
                <a:solidFill>
                  <a:schemeClr val="dk1"/>
                </a:solidFill>
              </a:rPr>
              <a:t>in [ARM / THUMB] mode respectively.</a:t>
            </a:r>
            <a:endParaRPr sz="1800">
              <a:solidFill>
                <a:schemeClr val="dk1"/>
              </a:solidFill>
            </a:endParaRPr>
          </a:p>
        </p:txBody>
      </p:sp>
      <p:sp>
        <p:nvSpPr>
          <p:cNvPr id="105" name="Google Shape;105;p2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 - 32 bit architecture (A32 - ARM compatibility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31</a:t>
            </a:r>
            <a:r>
              <a:rPr lang="en" sz="1800">
                <a:solidFill>
                  <a:schemeClr val="dk1"/>
                </a:solidFill>
              </a:rPr>
              <a:t> GPRs (64 bit) named R0-R30, entire registers referenced as X0-X30, lower half referenced as W0-W30. R30 is also the link register (LR).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PC dedicated register (not Rn) and no longer accessible as GPR, SP also dedicated.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PSTATE machine state register (contains the flags and more).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Most instructions do not contain a condition field.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Many instructions contain both a 32/64 bit operand mode (use 32 bit registers or 64 ones, indicated by the sf bit in the instruction).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Instructions are of fixed 32 bit length, can take 64 bit arguments. To use (specific) 64 bit immediates, possibly 2 instructions are used.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Summed up instruction format table:</a:t>
            </a:r>
            <a:endParaRPr sz="1800">
              <a:solidFill>
                <a:schemeClr val="dk1"/>
              </a:solidFill>
            </a:endParaRPr>
          </a:p>
        </p:txBody>
      </p:sp>
      <p:sp>
        <p:nvSpPr>
          <p:cNvPr id="111" name="Google Shape;111;p2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 - a brief overview of the 64 bit architecture (A64)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blip>
          <a:stretch>
            <a:fillRect/>
          </a:stretch>
        </p:blipFill>
        <p:spPr>
          <a:xfrm>
            <a:off x="118113" y="93900"/>
            <a:ext cx="8907775" cy="4955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301494" y="793608"/>
            <a:ext cx="8541000" cy="325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 register that can be used to store the return address from a call using a specific instruction - branch with link.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Branch with link (BL) to an address X will store the address of the next instruction after the branch in the link register (LR (R14 / X30)) and set pc to X.</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 regular branch (B) will only transfer control to the target address without changing LR (like jmp in x86/-64).</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link register enables fast calls tou small routines that does not access the memory (does not push anything on the stack).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If there are nested calls, the link register is just pushed and poped (in A32 can be directly to pc) when returning from the function:</a:t>
            </a:r>
            <a:endParaRPr sz="1800">
              <a:solidFill>
                <a:schemeClr val="dk1"/>
              </a:solidFill>
            </a:endParaRPr>
          </a:p>
        </p:txBody>
      </p:sp>
      <p:sp>
        <p:nvSpPr>
          <p:cNvPr id="122" name="Google Shape;122;p2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Register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Register</a:t>
            </a:r>
            <a:endParaRPr/>
          </a:p>
        </p:txBody>
      </p:sp>
      <p:pic>
        <p:nvPicPr>
          <p:cNvPr id="128" name="Google Shape;128;p26"/>
          <p:cNvPicPr preferRelativeResize="0"/>
          <p:nvPr/>
        </p:nvPicPr>
        <p:blipFill rotWithShape="1">
          <a:blip r:embed="rId3">
            <a:alphaModFix/>
          </a:blip>
          <a:srcRect b="0" l="0" r="41379" t="0"/>
          <a:stretch/>
        </p:blipFill>
        <p:spPr>
          <a:xfrm>
            <a:off x="121561" y="1361400"/>
            <a:ext cx="4785098" cy="3501600"/>
          </a:xfrm>
          <a:prstGeom prst="rect">
            <a:avLst/>
          </a:prstGeom>
          <a:noFill/>
          <a:ln>
            <a:noFill/>
          </a:ln>
        </p:spPr>
      </p:pic>
      <p:pic>
        <p:nvPicPr>
          <p:cNvPr id="129" name="Google Shape;129;p26"/>
          <p:cNvPicPr preferRelativeResize="0"/>
          <p:nvPr/>
        </p:nvPicPr>
        <p:blipFill rotWithShape="1">
          <a:blip r:embed="rId4">
            <a:alphaModFix/>
          </a:blip>
          <a:srcRect b="0" l="41622" r="0" t="0"/>
          <a:stretch/>
        </p:blipFill>
        <p:spPr>
          <a:xfrm>
            <a:off x="5507515" y="1361406"/>
            <a:ext cx="3526325" cy="1116650"/>
          </a:xfrm>
          <a:prstGeom prst="rect">
            <a:avLst/>
          </a:prstGeom>
          <a:noFill/>
          <a:ln>
            <a:noFill/>
          </a:ln>
        </p:spPr>
      </p:pic>
      <p:sp>
        <p:nvSpPr>
          <p:cNvPr id="130" name="Google Shape;130;p26"/>
          <p:cNvSpPr txBox="1"/>
          <p:nvPr/>
        </p:nvSpPr>
        <p:spPr>
          <a:xfrm>
            <a:off x="301494" y="793608"/>
            <a:ext cx="8541000" cy="46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1"/>
                </a:solidFill>
              </a:rPr>
              <a:t>A32												A64</a:t>
            </a:r>
            <a:endParaRPr sz="1800">
              <a:solidFill>
                <a:schemeClr val="dk1"/>
              </a:solidFill>
            </a:endParaRPr>
          </a:p>
        </p:txBody>
      </p:sp>
      <p:sp>
        <p:nvSpPr>
          <p:cNvPr id="131" name="Google Shape;131;p26"/>
          <p:cNvSpPr/>
          <p:nvPr/>
        </p:nvSpPr>
        <p:spPr>
          <a:xfrm>
            <a:off x="4373250" y="1454877"/>
            <a:ext cx="533400" cy="2679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p:nvPr/>
        </p:nvSpPr>
        <p:spPr>
          <a:xfrm>
            <a:off x="4373250" y="4661473"/>
            <a:ext cx="533400" cy="2679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8610600" y="2141502"/>
            <a:ext cx="533400" cy="2679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a:off x="8309100" y="1333602"/>
            <a:ext cx="533400" cy="2679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PSTATE and CPSR (flags)</a:t>
            </a:r>
            <a:endParaRPr/>
          </a:p>
        </p:txBody>
      </p:sp>
      <p:sp>
        <p:nvSpPr>
          <p:cNvPr id="140" name="Google Shape;140;p27"/>
          <p:cNvSpPr txBox="1"/>
          <p:nvPr/>
        </p:nvSpPr>
        <p:spPr>
          <a:xfrm>
            <a:off x="301494" y="793608"/>
            <a:ext cx="8541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Contains information about the current execution state such as: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condition flags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execution mode (32/64, in 32 Thumb/ARM/Jazelle, interrupt/etc mask bits).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access control information (pan, uao)</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privileged</a:t>
            </a:r>
            <a:r>
              <a:rPr lang="en" sz="1800">
                <a:solidFill>
                  <a:schemeClr val="dk1"/>
                </a:solidFill>
              </a:rPr>
              <a:t> information (exception level)</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exception mask bits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data processing related information (e.g. endiannes)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 AArch64 PSTATE: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some fields can be accessed only in privileged execution levels (more on EL soon).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some fields can be accessed only indirectly.</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some fields can be accessed directly via </a:t>
            </a:r>
            <a:r>
              <a:rPr lang="en" sz="1800">
                <a:solidFill>
                  <a:schemeClr val="dk1"/>
                </a:solidFill>
              </a:rPr>
              <a:t>special system registers via MRS/MSR (system register read/write) instructions.</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PSTATE and CPSR (flags)</a:t>
            </a:r>
            <a:endParaRPr/>
          </a:p>
        </p:txBody>
      </p:sp>
      <p:sp>
        <p:nvSpPr>
          <p:cNvPr id="146" name="Google Shape;146;p28"/>
          <p:cNvSpPr txBox="1"/>
          <p:nvPr/>
        </p:nvSpPr>
        <p:spPr>
          <a:xfrm>
            <a:off x="301494" y="793608"/>
            <a:ext cx="85410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ARM PSTATE:</a:t>
            </a:r>
            <a:endParaRPr sz="1800">
              <a:solidFill>
                <a:schemeClr val="dk1"/>
              </a:solidFill>
            </a:endParaRPr>
          </a:p>
          <a:p>
            <a:pPr indent="0" lvl="0" marL="0" rtl="0" algn="l">
              <a:spcBef>
                <a:spcPts val="0"/>
              </a:spcBef>
              <a:spcAft>
                <a:spcPts val="0"/>
              </a:spcAft>
              <a:buNone/>
            </a:pPr>
            <a:r>
              <a:rPr lang="en" sz="1800">
                <a:solidFill>
                  <a:schemeClr val="dk1"/>
                </a:solidFill>
              </a:rPr>
              <a:t>Similar to 64 bit. Different fields of PSTATE are accessible via special registers depending on the execution level (grouped together as: for EL0 APSR, for EL&gt;1 CPSR).</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301494" y="793608"/>
            <a:ext cx="85410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AArch64 (and ARM) the execution state contains an exception level ELn for 0&lt;=n&lt;=4, where for n&lt;m code executing in ELn is considered less privileged then code executing in ELm.</a:t>
            </a:r>
            <a:endParaRPr sz="1800">
              <a:solidFill>
                <a:schemeClr val="dk1"/>
              </a:solidFill>
            </a:endParaRPr>
          </a:p>
          <a:p>
            <a:pPr indent="0" lvl="0" marL="0" rtl="0" algn="l">
              <a:spcBef>
                <a:spcPts val="0"/>
              </a:spcBef>
              <a:spcAft>
                <a:spcPts val="0"/>
              </a:spcAft>
              <a:buNone/>
            </a:pPr>
            <a:r>
              <a:rPr lang="en" sz="1800">
                <a:solidFill>
                  <a:schemeClr val="dk1"/>
                </a:solidFill>
              </a:rPr>
              <a:t>Typically the seperation is more or less:</a:t>
            </a:r>
            <a:endParaRPr sz="1800">
              <a:solidFill>
                <a:schemeClr val="dk1"/>
              </a:solidFill>
            </a:endParaRPr>
          </a:p>
        </p:txBody>
      </p:sp>
      <p:sp>
        <p:nvSpPr>
          <p:cNvPr id="152" name="Google Shape;152;p29"/>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In AArch64 (overview)</a:t>
            </a:r>
            <a:endParaRPr/>
          </a:p>
        </p:txBody>
      </p:sp>
      <p:pic>
        <p:nvPicPr>
          <p:cNvPr id="153" name="Google Shape;153;p29"/>
          <p:cNvPicPr preferRelativeResize="0"/>
          <p:nvPr/>
        </p:nvPicPr>
        <p:blipFill>
          <a:blip r:embed="rId3">
            <a:alphaModFix/>
          </a:blip>
          <a:stretch>
            <a:fillRect/>
          </a:stretch>
        </p:blipFill>
        <p:spPr>
          <a:xfrm>
            <a:off x="1023975" y="2212813"/>
            <a:ext cx="7096060" cy="27445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Not all levels are required to be implemented.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exception level has a dedicated stack pointer SP_ELn. When executing in ELn for n&gt;0, the PSTATE.SP bit indicates whether to operate on SP_EL0 or SP_ELn.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exception level to which an exception can be made (n&gt;0) has a dedicated Saved Program Status Register SPSR_ELn for saving the PSTATE of the code generating the exception.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exception level to which an exception can be made (n&gt;0) has a dedicated Exception Link register ELR_ELn which hold the preferred exception return address (the address to which the exception handling code should return, depending on the type of exception could be the address of the instruction generating it (or the instruction after).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Exceptions that are generated as a result of an execution of an instruction / attempt to execute an instruction are called synchronous. Other ones are called asynchronous, and also Interrupts.</a:t>
            </a:r>
            <a:endParaRPr sz="1800">
              <a:solidFill>
                <a:schemeClr val="dk1"/>
              </a:solidFill>
            </a:endParaRPr>
          </a:p>
        </p:txBody>
      </p:sp>
      <p:sp>
        <p:nvSpPr>
          <p:cNvPr id="159" name="Google Shape;159;p3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In AArch64 (overview)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301494" y="793608"/>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Exception generating instructions:</a:t>
            </a:r>
            <a:endParaRPr sz="1800">
              <a:solidFill>
                <a:schemeClr val="dk1"/>
              </a:solidFill>
            </a:endParaRPr>
          </a:p>
        </p:txBody>
      </p:sp>
      <p:sp>
        <p:nvSpPr>
          <p:cNvPr id="165" name="Google Shape;165;p31"/>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In AArch64 (overview)</a:t>
            </a:r>
            <a:endParaRPr/>
          </a:p>
        </p:txBody>
      </p:sp>
      <p:pic>
        <p:nvPicPr>
          <p:cNvPr id="166" name="Google Shape;166;p31"/>
          <p:cNvPicPr preferRelativeResize="0"/>
          <p:nvPr/>
        </p:nvPicPr>
        <p:blipFill>
          <a:blip r:embed="rId3">
            <a:alphaModFix/>
          </a:blip>
          <a:stretch>
            <a:fillRect/>
          </a:stretch>
        </p:blipFill>
        <p:spPr>
          <a:xfrm>
            <a:off x="1060992" y="1257400"/>
            <a:ext cx="7022021" cy="3147125"/>
          </a:xfrm>
          <a:prstGeom prst="rect">
            <a:avLst/>
          </a:prstGeom>
          <a:noFill/>
          <a:ln>
            <a:noFill/>
          </a:ln>
        </p:spPr>
      </p:pic>
      <p:sp>
        <p:nvSpPr>
          <p:cNvPr id="167" name="Google Shape;167;p31"/>
          <p:cNvSpPr txBox="1"/>
          <p:nvPr/>
        </p:nvSpPr>
        <p:spPr>
          <a:xfrm>
            <a:off x="301503" y="4404518"/>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target exception levels of exception (</a:t>
            </a:r>
            <a:r>
              <a:rPr lang="en" sz="1200">
                <a:solidFill>
                  <a:schemeClr val="dk1"/>
                </a:solidFill>
              </a:rPr>
              <a:t>also those that are not generated by dedicated instructions</a:t>
            </a:r>
            <a:r>
              <a:rPr lang="en" sz="1800">
                <a:solidFill>
                  <a:schemeClr val="dk1"/>
                </a:solidFill>
              </a:rPr>
              <a:t>) are determined by predefined rules and configurations stored in system registers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Up till now, we have focused on the intel x86-64 architecture.</a:t>
            </a:r>
            <a:endParaRPr sz="1800">
              <a:solidFill>
                <a:schemeClr val="dk1"/>
              </a:solidFill>
            </a:endParaRPr>
          </a:p>
          <a:p>
            <a:pPr indent="0" lvl="0" marL="0" rtl="0" algn="l">
              <a:spcBef>
                <a:spcPts val="0"/>
              </a:spcBef>
              <a:spcAft>
                <a:spcPts val="0"/>
              </a:spcAft>
              <a:buNone/>
            </a:pPr>
            <a:r>
              <a:rPr lang="en" sz="1800">
                <a:solidFill>
                  <a:schemeClr val="dk1"/>
                </a:solidFill>
              </a:rPr>
              <a:t>Today we will overview the ARM architecture - or rather it’s 64 bit version: </a:t>
            </a:r>
            <a:endParaRPr sz="1800">
              <a:solidFill>
                <a:schemeClr val="dk1"/>
              </a:solidFill>
            </a:endParaRPr>
          </a:p>
          <a:p>
            <a:pPr indent="0" lvl="0" marL="0" rtl="0" algn="l">
              <a:spcBef>
                <a:spcPts val="0"/>
              </a:spcBef>
              <a:spcAft>
                <a:spcPts val="0"/>
              </a:spcAft>
              <a:buNone/>
            </a:pPr>
            <a:r>
              <a:rPr lang="en" sz="1800">
                <a:solidFill>
                  <a:schemeClr val="dk1"/>
                </a:solidFill>
              </a:rPr>
              <a:t>AArch64 (which includes a 64 bit execution mode (A64) and a 32 bit execution mode (A32) which is compatible with the (previous) 32 bit ARM architecture)</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We w</a:t>
            </a:r>
            <a:r>
              <a:rPr lang="en" sz="1800">
                <a:solidFill>
                  <a:schemeClr val="dk1"/>
                </a:solidFill>
              </a:rPr>
              <a:t>ill be much less thorough then for x86(-64), as m</a:t>
            </a:r>
            <a:r>
              <a:rPr lang="en" sz="1800">
                <a:solidFill>
                  <a:schemeClr val="dk1"/>
                </a:solidFill>
              </a:rPr>
              <a:t>any</a:t>
            </a:r>
            <a:r>
              <a:rPr lang="en" sz="1800">
                <a:solidFill>
                  <a:schemeClr val="dk1"/>
                </a:solidFill>
              </a:rPr>
              <a:t> </a:t>
            </a:r>
            <a:r>
              <a:rPr lang="en" sz="1800">
                <a:solidFill>
                  <a:schemeClr val="dk1"/>
                </a:solidFill>
              </a:rPr>
              <a:t>of the </a:t>
            </a:r>
            <a:r>
              <a:rPr lang="en" sz="1800">
                <a:solidFill>
                  <a:schemeClr val="dk1"/>
                </a:solidFill>
              </a:rPr>
              <a:t>concepts are </a:t>
            </a:r>
            <a:endParaRPr sz="1800">
              <a:solidFill>
                <a:schemeClr val="dk1"/>
              </a:solidFill>
            </a:endParaRPr>
          </a:p>
          <a:p>
            <a:pPr indent="0" lvl="0" marL="0" rtl="0" algn="l">
              <a:spcBef>
                <a:spcPts val="0"/>
              </a:spcBef>
              <a:spcAft>
                <a:spcPts val="0"/>
              </a:spcAft>
              <a:buNone/>
            </a:pPr>
            <a:r>
              <a:rPr lang="en" sz="1800">
                <a:solidFill>
                  <a:schemeClr val="dk1"/>
                </a:solidFill>
              </a:rPr>
              <a:t>common.</a:t>
            </a:r>
            <a:endParaRPr sz="1800">
              <a:solidFill>
                <a:schemeClr val="dk1"/>
              </a:solidFill>
            </a:endParaRPr>
          </a:p>
          <a:p>
            <a:pPr indent="0" lvl="0" marL="0" rtl="0" algn="l">
              <a:spcBef>
                <a:spcPts val="0"/>
              </a:spcBef>
              <a:spcAft>
                <a:spcPts val="0"/>
              </a:spcAft>
              <a:buNone/>
            </a:pPr>
            <a:r>
              <a:rPr lang="en" sz="1800">
                <a:solidFill>
                  <a:schemeClr val="dk1"/>
                </a:solidFill>
              </a:rPr>
              <a:t>A bit about ARM: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One of the most popular architectures.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Used in many embedded devices.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 RISC (reduced instruction set) processor - </a:t>
            </a:r>
            <a:endParaRPr sz="1800">
              <a:solidFill>
                <a:schemeClr val="dk1"/>
              </a:solidFill>
            </a:endParaRPr>
          </a:p>
          <a:p>
            <a:pPr indent="0" lvl="0" marL="914400" rtl="0" algn="l">
              <a:spcBef>
                <a:spcPts val="0"/>
              </a:spcBef>
              <a:spcAft>
                <a:spcPts val="0"/>
              </a:spcAft>
              <a:buNone/>
            </a:pPr>
            <a:r>
              <a:rPr lang="en" sz="1800">
                <a:solidFill>
                  <a:schemeClr val="dk1"/>
                </a:solidFill>
              </a:rPr>
              <a:t>less instruction, simpler instructions, data processing only on registers. Instructions are of fixed length, and rather simple encoding. Many registers. Easier to learn (at least in my opinion).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There is a “link register” (we will describe in the A64 overview).</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Can be big/little endian (configurable).</a:t>
            </a:r>
            <a:endParaRPr sz="1800">
              <a:solidFill>
                <a:schemeClr val="dk1"/>
              </a:solidFill>
            </a:endParaRPr>
          </a:p>
        </p:txBody>
      </p:sp>
      <p:sp>
        <p:nvSpPr>
          <p:cNvPr id="61" name="Google Shape;61;p1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 - a brief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an exception is taken (occurs) to ELn (roughly):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content of PSTATE from immediately before the exception was taken is stored in SPSR_ELn.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preferred exception return address (depending on the type of exception) is stored in ELR_ELn.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PSTATE is initialized with some default values in some fields and with PSTATE.EL=n.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For synchronous exceptions the “Exception Syndrom” information (information about the exception) is written in ESR_ELn.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Execution starts from the exception vector of the exception level (will describe soon).</a:t>
            </a:r>
            <a:endParaRPr sz="800">
              <a:solidFill>
                <a:schemeClr val="dk1"/>
              </a:solidFill>
            </a:endParaRPr>
          </a:p>
          <a:p>
            <a:pPr indent="0" lvl="0" marL="0" rtl="0" algn="l">
              <a:spcBef>
                <a:spcPts val="0"/>
              </a:spcBef>
              <a:spcAft>
                <a:spcPts val="0"/>
              </a:spcAft>
              <a:buNone/>
            </a:pPr>
            <a:r>
              <a:rPr lang="en" sz="1800">
                <a:solidFill>
                  <a:schemeClr val="dk1"/>
                </a:solidFill>
              </a:rPr>
              <a:t>When an exception at exception level n is returned from (using ERET </a:t>
            </a:r>
            <a:r>
              <a:rPr lang="en" sz="1000">
                <a:solidFill>
                  <a:schemeClr val="dk1"/>
                </a:solidFill>
              </a:rPr>
              <a:t>/ ERETAA / ERETAB</a:t>
            </a:r>
            <a:r>
              <a:rPr lang="en" sz="1800">
                <a:solidFill>
                  <a:schemeClr val="dk1"/>
                </a:solidFill>
              </a:rPr>
              <a:t>) instructions </a:t>
            </a:r>
            <a:r>
              <a:rPr lang="en" sz="1200">
                <a:solidFill>
                  <a:schemeClr val="dk1"/>
                </a:solidFill>
              </a:rPr>
              <a:t>(under most circumstances)</a:t>
            </a:r>
            <a:r>
              <a:rPr lang="en" sz="1800">
                <a:solidFill>
                  <a:schemeClr val="dk1"/>
                </a:solidFill>
              </a:rPr>
              <a:t> (roughly):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PC is set to the value in ELR_ELn.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PSTATE is set to the value at SPSR_ELn.</a:t>
            </a:r>
            <a:endParaRPr sz="1800">
              <a:solidFill>
                <a:schemeClr val="dk1"/>
              </a:solidFill>
            </a:endParaRPr>
          </a:p>
        </p:txBody>
      </p:sp>
      <p:sp>
        <p:nvSpPr>
          <p:cNvPr id="173" name="Google Shape;173;p3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In AArch64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nvSpPr>
        <p:spPr>
          <a:xfrm>
            <a:off x="301494" y="793608"/>
            <a:ext cx="8541000" cy="157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Describe where execution should start when taking an exception.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Described by VBAR_ELn which contains the exception vector address for each target exception level.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For every subtype of exception there is handling code at a predefined offset from the exception vector address:</a:t>
            </a:r>
            <a:endParaRPr sz="1800">
              <a:solidFill>
                <a:schemeClr val="dk1"/>
              </a:solidFill>
            </a:endParaRPr>
          </a:p>
        </p:txBody>
      </p:sp>
      <p:sp>
        <p:nvSpPr>
          <p:cNvPr id="179" name="Google Shape;179;p3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Exception Vectors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Levels - Exception Vectors</a:t>
            </a:r>
            <a:endParaRPr/>
          </a:p>
        </p:txBody>
      </p:sp>
      <p:pic>
        <p:nvPicPr>
          <p:cNvPr id="185" name="Google Shape;185;p34"/>
          <p:cNvPicPr preferRelativeResize="0"/>
          <p:nvPr/>
        </p:nvPicPr>
        <p:blipFill>
          <a:blip r:embed="rId3">
            <a:alphaModFix/>
          </a:blip>
          <a:stretch>
            <a:fillRect/>
          </a:stretch>
        </p:blipFill>
        <p:spPr>
          <a:xfrm>
            <a:off x="718850" y="793600"/>
            <a:ext cx="7706293" cy="4197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301494" y="793608"/>
            <a:ext cx="85410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AArch64 defines several regimes (schemes) of address translation which are chosed depending on system control register configurations most of which we will not go into. A partial picture:</a:t>
            </a:r>
            <a:endParaRPr sz="1800">
              <a:solidFill>
                <a:schemeClr val="dk1"/>
              </a:solidFill>
            </a:endParaRPr>
          </a:p>
        </p:txBody>
      </p:sp>
      <p:sp>
        <p:nvSpPr>
          <p:cNvPr id="191" name="Google Shape;191;p3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Privileges - AArch64 (very brief </a:t>
            </a:r>
            <a:r>
              <a:rPr lang="en" sz="1300"/>
              <a:t>overview</a:t>
            </a:r>
            <a:r>
              <a:rPr lang="en"/>
              <a:t>) </a:t>
            </a:r>
            <a:endParaRPr/>
          </a:p>
        </p:txBody>
      </p:sp>
      <p:pic>
        <p:nvPicPr>
          <p:cNvPr id="192" name="Google Shape;192;p35"/>
          <p:cNvPicPr preferRelativeResize="0"/>
          <p:nvPr/>
        </p:nvPicPr>
        <p:blipFill>
          <a:blip r:embed="rId3">
            <a:alphaModFix/>
          </a:blip>
          <a:stretch>
            <a:fillRect/>
          </a:stretch>
        </p:blipFill>
        <p:spPr>
          <a:xfrm>
            <a:off x="152400" y="1967508"/>
            <a:ext cx="8347095" cy="30235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sz="1800">
                <a:solidFill>
                  <a:schemeClr val="dk1"/>
                </a:solidFill>
              </a:rPr>
              <a:t>Some of the regimes (</a:t>
            </a:r>
            <a:r>
              <a:rPr lang="en" sz="1200">
                <a:solidFill>
                  <a:schemeClr val="dk1"/>
                </a:solidFill>
              </a:rPr>
              <a:t>in some exception levels</a:t>
            </a:r>
            <a:r>
              <a:rPr lang="en" sz="1800">
                <a:solidFill>
                  <a:schemeClr val="dk1"/>
                </a:solidFill>
              </a:rPr>
              <a:t>) have 2 levels of address translation: two stages of translation via page tables (VA (Virtual Address) -&gt; IPA (Intermediate Physical address) -&gt; PA (Physical address)) that are controlled in different exception levels. This way even the OS can’t see the real physical address under some regimes.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For a single stage of translation: The TTBR_ELn (Translation Table Base Register) indicates the start of the first translation table (“level 1 page table”).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first stage (level) in the translation process in schemes supporting 2 stages, can operate on low and high memory using 2 different first level page tables (which are determined by system control registers TTBR0_ELn and TTBR1_ELn), translating a low high VA using the appropriate table.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Up to 4 levels of translation tables, of configurable granule 4/16/64K pages.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 registers that take part in the address translation configurations: SCTLR_ELn, TCR_ELn, TTBR(0/1)_ELn.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Supports several input address (IA) sizes (48 bits, 52 bits….)</a:t>
            </a:r>
            <a:endParaRPr sz="1800">
              <a:solidFill>
                <a:schemeClr val="dk1"/>
              </a:solidFill>
            </a:endParaRPr>
          </a:p>
        </p:txBody>
      </p:sp>
      <p:sp>
        <p:nvSpPr>
          <p:cNvPr id="198" name="Google Shape;198;p3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Privileges - AArch64 (brief overview)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nvSpPr>
        <p:spPr>
          <a:xfrm>
            <a:off x="301494" y="793608"/>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Translation table entries format depend on the regime and other configurations. An example entry:</a:t>
            </a:r>
            <a:endParaRPr sz="1800">
              <a:solidFill>
                <a:schemeClr val="dk1"/>
              </a:solidFill>
            </a:endParaRPr>
          </a:p>
        </p:txBody>
      </p:sp>
      <p:sp>
        <p:nvSpPr>
          <p:cNvPr id="204" name="Google Shape;204;p3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a:t>
            </a:r>
            <a:r>
              <a:rPr lang="en"/>
              <a:t> </a:t>
            </a:r>
            <a:r>
              <a:rPr lang="en"/>
              <a:t>Privileges</a:t>
            </a:r>
            <a:r>
              <a:rPr lang="en"/>
              <a:t> </a:t>
            </a:r>
            <a:r>
              <a:rPr lang="en"/>
              <a:t>-</a:t>
            </a:r>
            <a:r>
              <a:rPr lang="en"/>
              <a:t> </a:t>
            </a:r>
            <a:r>
              <a:rPr lang="en"/>
              <a:t>AArch64</a:t>
            </a:r>
            <a:r>
              <a:rPr lang="en"/>
              <a:t> </a:t>
            </a:r>
            <a:r>
              <a:rPr lang="en"/>
              <a:t>(brief overview) </a:t>
            </a:r>
            <a:endParaRPr/>
          </a:p>
        </p:txBody>
      </p:sp>
      <p:pic>
        <p:nvPicPr>
          <p:cNvPr id="205" name="Google Shape;205;p37"/>
          <p:cNvPicPr preferRelativeResize="0"/>
          <p:nvPr/>
        </p:nvPicPr>
        <p:blipFill>
          <a:blip r:embed="rId3">
            <a:alphaModFix/>
          </a:blip>
          <a:stretch>
            <a:fillRect/>
          </a:stretch>
        </p:blipFill>
        <p:spPr>
          <a:xfrm>
            <a:off x="1634199" y="1536399"/>
            <a:ext cx="5875599" cy="3525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Priviliges - AArch64 (brief overview) </a:t>
            </a:r>
            <a:endParaRPr/>
          </a:p>
        </p:txBody>
      </p:sp>
      <p:pic>
        <p:nvPicPr>
          <p:cNvPr id="211" name="Google Shape;211;p38"/>
          <p:cNvPicPr preferRelativeResize="0"/>
          <p:nvPr/>
        </p:nvPicPr>
        <p:blipFill>
          <a:blip r:embed="rId3">
            <a:alphaModFix/>
          </a:blip>
          <a:stretch>
            <a:fillRect/>
          </a:stretch>
        </p:blipFill>
        <p:spPr>
          <a:xfrm>
            <a:off x="1129583" y="899106"/>
            <a:ext cx="6884854" cy="40450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nvSpPr>
        <p:spPr>
          <a:xfrm>
            <a:off x="301494" y="793608"/>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a:t>
            </a:r>
            <a:r>
              <a:rPr lang="en" sz="1800">
                <a:solidFill>
                  <a:schemeClr val="dk1"/>
                </a:solidFill>
              </a:rPr>
              <a:t>everal mechanisms for privileges and permissions, some that solve some of the problems we’ve discussed before (in a translation table entry):</a:t>
            </a:r>
            <a:endParaRPr sz="1800">
              <a:solidFill>
                <a:schemeClr val="dk1"/>
              </a:solidFill>
            </a:endParaRPr>
          </a:p>
        </p:txBody>
      </p:sp>
      <p:sp>
        <p:nvSpPr>
          <p:cNvPr id="217" name="Google Shape;217;p39"/>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Privileges - AArch64 (brief overview) </a:t>
            </a:r>
            <a:endParaRPr/>
          </a:p>
        </p:txBody>
      </p:sp>
      <p:pic>
        <p:nvPicPr>
          <p:cNvPr id="218" name="Google Shape;218;p39"/>
          <p:cNvPicPr preferRelativeResize="0"/>
          <p:nvPr/>
        </p:nvPicPr>
        <p:blipFill>
          <a:blip r:embed="rId3">
            <a:alphaModFix/>
          </a:blip>
          <a:stretch>
            <a:fillRect/>
          </a:stretch>
        </p:blipFill>
        <p:spPr>
          <a:xfrm>
            <a:off x="152400" y="1688808"/>
            <a:ext cx="8839200" cy="31077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Privileges - AArch64 (brief overview) </a:t>
            </a:r>
            <a:endParaRPr/>
          </a:p>
        </p:txBody>
      </p:sp>
      <p:pic>
        <p:nvPicPr>
          <p:cNvPr id="224" name="Google Shape;224;p40"/>
          <p:cNvPicPr preferRelativeResize="0"/>
          <p:nvPr/>
        </p:nvPicPr>
        <p:blipFill>
          <a:blip r:embed="rId3">
            <a:alphaModFix/>
          </a:blip>
          <a:stretch>
            <a:fillRect/>
          </a:stretch>
        </p:blipFill>
        <p:spPr>
          <a:xfrm>
            <a:off x="152400" y="946002"/>
            <a:ext cx="8839197" cy="2928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translation, Privileges - AArch64 (brief overview) </a:t>
            </a:r>
            <a:endParaRPr/>
          </a:p>
        </p:txBody>
      </p:sp>
      <p:pic>
        <p:nvPicPr>
          <p:cNvPr id="230" name="Google Shape;230;p41"/>
          <p:cNvPicPr preferRelativeResize="0"/>
          <p:nvPr/>
        </p:nvPicPr>
        <p:blipFill rotWithShape="1">
          <a:blip r:embed="rId3">
            <a:alphaModFix/>
          </a:blip>
          <a:srcRect b="0" l="8053" r="7707" t="0"/>
          <a:stretch/>
        </p:blipFill>
        <p:spPr>
          <a:xfrm>
            <a:off x="1601991" y="793600"/>
            <a:ext cx="5863059" cy="434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16 GPRs (32 bit) named R0-R15, some with another name (those with special use):</a:t>
            </a:r>
            <a:endParaRPr sz="1800">
              <a:solidFill>
                <a:schemeClr val="dk1"/>
              </a:solidFill>
            </a:endParaRPr>
          </a:p>
          <a:p>
            <a:pPr indent="0" lvl="0" marL="914400" rtl="0" algn="l">
              <a:spcBef>
                <a:spcPts val="0"/>
              </a:spcBef>
              <a:spcAft>
                <a:spcPts val="0"/>
              </a:spcAft>
              <a:buNone/>
            </a:pPr>
            <a:r>
              <a:rPr lang="en" sz="1800">
                <a:solidFill>
                  <a:schemeClr val="dk1"/>
                </a:solidFill>
              </a:rPr>
              <a:t>R15 - pc, R14 - link register, R13 - sp, R11 - fp (frame pointer, similar to ebp).</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CPSR - the flags register. Part of the “state info” stored in PSTATE register.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All instructions (in ARM mode, see below) contain a condition field, and are conditionally executed accordingly.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 (more) operations can be preformed on pc.</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There are two execution modes, indicated by the “T bit” in CPSR: ARM and THUMB (pun intended):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 ARM all instructions are 32 bit in length.</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 THUMB all instructions are 16 bit in length (some instructions though are a “stream of 2” 16 bit instruction) - less functionality, but smaller code size.</a:t>
            </a:r>
            <a:endParaRPr sz="1800">
              <a:solidFill>
                <a:schemeClr val="dk1"/>
              </a:solidFill>
            </a:endParaRPr>
          </a:p>
          <a:p>
            <a:pPr indent="0" lvl="0" marL="0" rtl="0" algn="l">
              <a:spcBef>
                <a:spcPts val="0"/>
              </a:spcBef>
              <a:spcAft>
                <a:spcPts val="0"/>
              </a:spcAft>
              <a:buNone/>
            </a:pPr>
            <a:r>
              <a:rPr lang="en" sz="1800">
                <a:solidFill>
                  <a:schemeClr val="dk1"/>
                </a:solidFill>
              </a:rPr>
              <a:t>An example walkthrough the A32 (ARM mode) encoding from the reference:</a:t>
            </a:r>
            <a:endParaRPr sz="1800">
              <a:solidFill>
                <a:schemeClr val="dk1"/>
              </a:solidFill>
            </a:endParaRPr>
          </a:p>
        </p:txBody>
      </p:sp>
      <p:sp>
        <p:nvSpPr>
          <p:cNvPr id="67" name="Google Shape;67;p1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 - 32 bit architecture (A32 - ARM compatibility mode)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nvSpPr>
        <p:spPr>
          <a:xfrm>
            <a:off x="301494" y="793608"/>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To be determined</a:t>
            </a:r>
            <a:endParaRPr sz="1800">
              <a:solidFill>
                <a:schemeClr val="dk1"/>
              </a:solidFill>
            </a:endParaRPr>
          </a:p>
        </p:txBody>
      </p:sp>
      <p:sp>
        <p:nvSpPr>
          <p:cNvPr id="236" name="Google Shape;236;p4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 set overview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nvSpPr>
        <p:spPr>
          <a:xfrm>
            <a:off x="301494" y="793608"/>
            <a:ext cx="8541000" cy="1300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Implemented using the SVC instruction.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Contains an immediate to indicate the syscall number.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Taken in EL1 unless configured otherwise by special system registers.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Immediate (and the exception being a system call) recorded in ESR_ELn.</a:t>
            </a:r>
            <a:endParaRPr sz="1800">
              <a:solidFill>
                <a:schemeClr val="dk1"/>
              </a:solidFill>
            </a:endParaRPr>
          </a:p>
        </p:txBody>
      </p:sp>
      <p:sp>
        <p:nvSpPr>
          <p:cNvPr id="242" name="Google Shape;242;p4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calls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nvSpPr>
        <p:spPr>
          <a:xfrm>
            <a:off x="301494" y="793608"/>
            <a:ext cx="8541000" cy="157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Haven’t covered exceptions in ARM (32 bit).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Haven’t covered interprocessing behaviour - exceptions that trasfter from 32 to 64 bit! Memory translation for 32 vs 64 bit!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Haven’t covered many other execution state related things.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Haven’t covered many other “things”.</a:t>
            </a:r>
            <a:endParaRPr sz="1800">
              <a:solidFill>
                <a:schemeClr val="dk1"/>
              </a:solidFill>
            </a:endParaRPr>
          </a:p>
        </p:txBody>
      </p:sp>
      <p:sp>
        <p:nvSpPr>
          <p:cNvPr id="248" name="Google Shape;248;p4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 We:</a:t>
            </a:r>
            <a:endParaRPr/>
          </a:p>
        </p:txBody>
      </p:sp>
      <p:pic>
        <p:nvPicPr>
          <p:cNvPr id="249" name="Google Shape;249;p44"/>
          <p:cNvPicPr preferRelativeResize="0"/>
          <p:nvPr/>
        </p:nvPicPr>
        <p:blipFill>
          <a:blip r:embed="rId3">
            <a:alphaModFix/>
          </a:blip>
          <a:stretch>
            <a:fillRect/>
          </a:stretch>
        </p:blipFill>
        <p:spPr>
          <a:xfrm>
            <a:off x="924813" y="2467476"/>
            <a:ext cx="7294384" cy="24655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idx="4294967295" type="title"/>
          </p:nvPr>
        </p:nvSpPr>
        <p:spPr>
          <a:xfrm>
            <a:off x="311700" y="1259998"/>
            <a:ext cx="8520600" cy="262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For more info see the manual at </a:t>
            </a:r>
            <a:endParaRPr sz="3600"/>
          </a:p>
          <a:p>
            <a:pPr indent="0" lvl="0" marL="0" rtl="0" algn="ctr">
              <a:spcBef>
                <a:spcPts val="0"/>
              </a:spcBef>
              <a:spcAft>
                <a:spcPts val="0"/>
              </a:spcAft>
              <a:buNone/>
            </a:pPr>
            <a:r>
              <a:rPr lang="en" sz="3600" u="sng">
                <a:solidFill>
                  <a:schemeClr val="hlink"/>
                </a:solidFill>
                <a:hlinkClick r:id="rId3"/>
              </a:rPr>
              <a:t>https://developer.arm.com/documentation/ddi0487/latest</a:t>
            </a:r>
            <a:r>
              <a:rPr lang="en" sz="3600"/>
              <a:t>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1400"/>
              <a:t>(it’s only 11530 pages)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789037" y="147675"/>
            <a:ext cx="7565925" cy="484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049200" y="152400"/>
            <a:ext cx="7045599" cy="4838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290838" y="152400"/>
            <a:ext cx="8562324"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298550" y="152400"/>
            <a:ext cx="6546904"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2189484" y="0"/>
            <a:ext cx="6475008" cy="5143501"/>
          </a:xfrm>
          <a:prstGeom prst="rect">
            <a:avLst/>
          </a:prstGeom>
          <a:noFill/>
          <a:ln>
            <a:noFill/>
          </a:ln>
        </p:spPr>
      </p:pic>
      <p:sp>
        <p:nvSpPr>
          <p:cNvPr id="93" name="Google Shape;93;p20"/>
          <p:cNvSpPr txBox="1"/>
          <p:nvPr/>
        </p:nvSpPr>
        <p:spPr>
          <a:xfrm>
            <a:off x="164944" y="554094"/>
            <a:ext cx="18879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summed up table of some instructions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164944" y="554094"/>
            <a:ext cx="18879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pic>
        <p:nvPicPr>
          <p:cNvPr id="99" name="Google Shape;99;p21"/>
          <p:cNvPicPr preferRelativeResize="0"/>
          <p:nvPr/>
        </p:nvPicPr>
        <p:blipFill>
          <a:blip r:embed="rId3">
            <a:alphaModFix/>
          </a:blip>
          <a:stretch>
            <a:fillRect/>
          </a:stretch>
        </p:blipFill>
        <p:spPr>
          <a:xfrm>
            <a:off x="981904" y="33463"/>
            <a:ext cx="7180183" cy="507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