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bff827aed0145d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bff827aed0145d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464b0bed491e2da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64b0bed491e2da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297172217b608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297172217b608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297172217b608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297172217b608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98cd495258bbc8d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98cd495258bbc8d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297172217b6087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297172217b6087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be48003766ad93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be48003766ad93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42edc03181cd445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2edc03181cd445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55cf4ef8f46e2ecb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5cf4ef8f46e2ecb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6b8051be063b787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b8051be063b787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688ab77e6fa28ba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688ab77e6fa28ba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6b8051be063b7878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b8051be063b7878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6b8051be063b7878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b8051be063b787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3714a97ec53dde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73714a97ec53dde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b8051be063b7878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b8051be063b7878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42edc03181cd445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2edc03181cd445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45eacfa36332f00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5eacfa36332f00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45eacfa36332f00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5eacfa36332f00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45eacfa36332f00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5eacfa36332f00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42edc03181cd445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2edc03181cd445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4cb975598ecdebe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cb975598ecdebe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5079b84bda171c4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079b84bda171c4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4cb975598ecdebe9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cb975598ecdebe9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4cb975598ecdebe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cb975598ecdebe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4cb975598ecdebe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cb975598ecdebe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7c893aebd7b0d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7c893aebd7b0d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7c893aebd7b0d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7c893aebd7b0d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7c893aebd7b0d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7c893aebd7b0d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69f73c8f4d828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169f73c8f4d828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73714a97ec53dd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73714a97ec53dd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6b02705f6edecb4c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6b02705f6edecb4c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feecfcffaa0f22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feecfcffaa0f22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5079b84bda171c4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079b84bda171c4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51ab48572c2efbf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1ab48572c2efbf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cff5c38ffd6d8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cff5c38ffd6d8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3f2106558fa738c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3f2106558fa738c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561fb72d61b9a1a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61fb72d61b9a1a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6e9d62890afda4d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e9d62890afda4d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google.com/search?q=978-0134092669" TargetMode="External"/><Relationship Id="rId4" Type="http://schemas.openxmlformats.org/officeDocument/2006/relationships/hyperlink" Target="https://www.google.com/search?q=978-1484224021" TargetMode="External"/><Relationship Id="rId5" Type="http://schemas.openxmlformats.org/officeDocument/2006/relationships/hyperlink" Target="https://www.google.com/search?q=978-8178672663" TargetMode="External"/><Relationship Id="rId6" Type="http://schemas.openxmlformats.org/officeDocument/2006/relationships/hyperlink" Target="https://www.google.com/search?q=978-0764574818" TargetMode="External"/><Relationship Id="rId7" Type="http://schemas.openxmlformats.org/officeDocument/2006/relationships/hyperlink" Target="https://www.google.com/search?q=978-1118787311" TargetMode="External"/><Relationship Id="rId8" Type="http://schemas.openxmlformats.org/officeDocument/2006/relationships/hyperlink" Target="https://isbndb.com/book/978013359251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microcontrollertips.com/difference-between-von-neumann-and-harvard-architecture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1.jpg"/><Relationship Id="rId4" Type="http://schemas.openxmlformats.org/officeDocument/2006/relationships/image" Target="../media/image2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2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hyperlink" Target="https://www.intel.com/content/www/us/en/architecture-and-technology/64-ia-32-architectures-software-developer-vol-1-manual.html" TargetMode="External"/><Relationship Id="rId4" Type="http://schemas.openxmlformats.org/officeDocument/2006/relationships/hyperlink" Target="https://www.intel.com/content/dam/www/public/us/en/documents/manuals/64-ia-32-architectures-software-developer-instruction-set-reference-manual-325383.pd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www.geeksforgeeks.org/computer-organization-von-neumann-architecture/" TargetMode="External"/><Relationship Id="rId4" Type="http://schemas.openxmlformats.org/officeDocument/2006/relationships/image" Target="../media/image13.png"/><Relationship Id="rId5"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hyperlink" Target="https://isbndb.com/book/9780133592511" TargetMode="External"/><Relationship Id="rId5"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en.wikipedia.org/wiki/List_of_instruction_sets" TargetMode="Externa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1.jpg"/><Relationship Id="rId5"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Applied Software Security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nvSpPr>
        <p:spPr>
          <a:xfrm>
            <a:off x="235706" y="369189"/>
            <a:ext cx="7813800" cy="102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cpu contains a special </a:t>
            </a:r>
            <a:r>
              <a:rPr i="1" lang="en" sz="1800">
                <a:solidFill>
                  <a:schemeClr val="dk1"/>
                </a:solidFill>
              </a:rPr>
              <a:t>register</a:t>
            </a:r>
            <a:r>
              <a:rPr lang="en" sz="1800">
                <a:solidFill>
                  <a:schemeClr val="dk1"/>
                </a:solidFill>
              </a:rPr>
              <a:t> called the program counter (pc, in x86-64 referred to as rip), which contains the address in the memory of the next instruction to be executed.</a:t>
            </a:r>
            <a:endParaRPr sz="1800">
              <a:solidFill>
                <a:schemeClr val="dk1"/>
              </a:solidFill>
            </a:endParaRPr>
          </a:p>
        </p:txBody>
      </p:sp>
      <p:sp>
        <p:nvSpPr>
          <p:cNvPr id="125" name="Google Shape;125;p22"/>
          <p:cNvSpPr txBox="1"/>
          <p:nvPr/>
        </p:nvSpPr>
        <p:spPr>
          <a:xfrm>
            <a:off x="235708" y="1504377"/>
            <a:ext cx="78138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program counter is updated every time an instruction is fetched and executed by the cpu.*</a:t>
            </a:r>
            <a:endParaRPr sz="1800">
              <a:solidFill>
                <a:schemeClr val="dk1"/>
              </a:solidFill>
            </a:endParaRPr>
          </a:p>
        </p:txBody>
      </p:sp>
      <p:sp>
        <p:nvSpPr>
          <p:cNvPr id="126" name="Google Shape;126;p22"/>
          <p:cNvSpPr txBox="1"/>
          <p:nvPr/>
        </p:nvSpPr>
        <p:spPr>
          <a:xfrm>
            <a:off x="123459" y="4701606"/>
            <a:ext cx="7813800" cy="36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*The process is a bit more complex then that, we will get to it when we talk about the execution pipeline.</a:t>
            </a:r>
            <a:endParaRPr sz="1200">
              <a:solidFill>
                <a:schemeClr val="dk1"/>
              </a:solidFill>
            </a:endParaRPr>
          </a:p>
        </p:txBody>
      </p:sp>
      <p:sp>
        <p:nvSpPr>
          <p:cNvPr id="127" name="Google Shape;127;p22"/>
          <p:cNvSpPr txBox="1"/>
          <p:nvPr/>
        </p:nvSpPr>
        <p:spPr>
          <a:xfrm>
            <a:off x="292875" y="2247175"/>
            <a:ext cx="9144000" cy="4638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800">
                <a:solidFill>
                  <a:schemeClr val="accent5"/>
                </a:solidFill>
              </a:rPr>
              <a:t>	     addr		data	 		decoded instr	 </a:t>
            </a:r>
            <a:endParaRPr sz="1800">
              <a:solidFill>
                <a:schemeClr val="accent5"/>
              </a:solidFill>
            </a:endParaRPr>
          </a:p>
        </p:txBody>
      </p:sp>
      <p:pic>
        <p:nvPicPr>
          <p:cNvPr id="128" name="Google Shape;128;p22"/>
          <p:cNvPicPr preferRelativeResize="0"/>
          <p:nvPr/>
        </p:nvPicPr>
        <p:blipFill>
          <a:blip r:embed="rId3">
            <a:alphaModFix/>
          </a:blip>
          <a:stretch>
            <a:fillRect/>
          </a:stretch>
        </p:blipFill>
        <p:spPr>
          <a:xfrm>
            <a:off x="1596555" y="2710975"/>
            <a:ext cx="4203769" cy="16858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nvSpPr>
        <p:spPr>
          <a:xfrm>
            <a:off x="127500" y="2200349"/>
            <a:ext cx="8889000" cy="269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 (partial) register state:</a:t>
            </a:r>
            <a:endParaRPr sz="1800">
              <a:solidFill>
                <a:schemeClr val="dk1"/>
              </a:solidFill>
            </a:endParaRPr>
          </a:p>
          <a:p>
            <a:pPr indent="0" lvl="0" marL="0" rtl="0" algn="l">
              <a:spcBef>
                <a:spcPts val="0"/>
              </a:spcBef>
              <a:spcAft>
                <a:spcPts val="0"/>
              </a:spcAft>
              <a:buNone/>
            </a:pPr>
            <a:r>
              <a:rPr lang="en" sz="1800">
                <a:solidFill>
                  <a:schemeClr val="dk1"/>
                </a:solidFill>
              </a:rPr>
              <a:t>rip = 0,       rax = ?,      rbx = ?,       rdx = ?,        r8 = ?						=&gt;</a:t>
            </a:r>
            <a:endParaRPr baseline="-25000" sz="1800">
              <a:solidFill>
                <a:schemeClr val="dk1"/>
              </a:solidFill>
            </a:endParaRPr>
          </a:p>
          <a:p>
            <a:pPr indent="0" lvl="0" marL="0" rtl="0" algn="l">
              <a:spcBef>
                <a:spcPts val="0"/>
              </a:spcBef>
              <a:spcAft>
                <a:spcPts val="0"/>
              </a:spcAft>
              <a:buNone/>
            </a:pPr>
            <a:r>
              <a:rPr lang="en" sz="1800">
                <a:solidFill>
                  <a:schemeClr val="dk1"/>
                </a:solidFill>
              </a:rPr>
              <a:t>rip = 0x0a, rax = 0x03, rbx = ?,       rdx = ?,       r8 = ?						=&gt;</a:t>
            </a:r>
            <a:endParaRPr sz="1800">
              <a:solidFill>
                <a:schemeClr val="dk1"/>
              </a:solidFill>
            </a:endParaRPr>
          </a:p>
          <a:p>
            <a:pPr indent="0" lvl="0" marL="0" rtl="0" algn="l">
              <a:spcBef>
                <a:spcPts val="0"/>
              </a:spcBef>
              <a:spcAft>
                <a:spcPts val="0"/>
              </a:spcAft>
              <a:buNone/>
            </a:pPr>
            <a:r>
              <a:rPr lang="en" sz="1800">
                <a:solidFill>
                  <a:schemeClr val="dk1"/>
                </a:solidFill>
              </a:rPr>
              <a:t>rip = 0x0d, rax = 0x03, rbx = ?,       rdx = 0x03, r8 = ?</a:t>
            </a:r>
            <a:r>
              <a:rPr lang="en" sz="1800">
                <a:solidFill>
                  <a:schemeClr val="dk1"/>
                </a:solidFill>
              </a:rPr>
              <a:t> 						=&gt;</a:t>
            </a:r>
            <a:endParaRPr sz="1800">
              <a:solidFill>
                <a:schemeClr val="dk1"/>
              </a:solidFill>
            </a:endParaRPr>
          </a:p>
          <a:p>
            <a:pPr indent="0" lvl="0" marL="0" rtl="0" algn="l">
              <a:spcBef>
                <a:spcPts val="0"/>
              </a:spcBef>
              <a:spcAft>
                <a:spcPts val="0"/>
              </a:spcAft>
              <a:buNone/>
            </a:pPr>
            <a:r>
              <a:rPr lang="en" sz="1800">
                <a:solidFill>
                  <a:schemeClr val="dk1"/>
                </a:solidFill>
              </a:rPr>
              <a:t>rip = 0x17, rax = 0x03, rbx = 0x02, rdx = 0x03, r8 = ?						=&gt;</a:t>
            </a:r>
            <a:endParaRPr sz="1800">
              <a:solidFill>
                <a:schemeClr val="dk1"/>
              </a:solidFill>
            </a:endParaRPr>
          </a:p>
          <a:p>
            <a:pPr indent="0" lvl="0" marL="0" rtl="0" algn="l">
              <a:spcBef>
                <a:spcPts val="0"/>
              </a:spcBef>
              <a:spcAft>
                <a:spcPts val="0"/>
              </a:spcAft>
              <a:buNone/>
            </a:pPr>
            <a:r>
              <a:rPr lang="en" sz="1800">
                <a:solidFill>
                  <a:schemeClr val="dk1"/>
                </a:solidFill>
              </a:rPr>
              <a:t>rip = 0x1b, rax = 0x06, rbx = 0x02, rdx = 0x03, r8 = ?						=&gt;</a:t>
            </a:r>
            <a:endParaRPr sz="1800">
              <a:solidFill>
                <a:schemeClr val="dk1"/>
              </a:solidFill>
            </a:endParaRPr>
          </a:p>
          <a:p>
            <a:pPr indent="0" lvl="0" marL="0" rtl="0" algn="l">
              <a:spcBef>
                <a:spcPts val="0"/>
              </a:spcBef>
              <a:spcAft>
                <a:spcPts val="0"/>
              </a:spcAft>
              <a:buNone/>
            </a:pPr>
            <a:r>
              <a:rPr lang="en" sz="1800">
                <a:solidFill>
                  <a:schemeClr val="dk1"/>
                </a:solidFill>
              </a:rPr>
              <a:t>rip = 0x1e, rax = 0x07, rbx = 0x02, rdx = 0x03, r8 = ?						=&gt;</a:t>
            </a:r>
            <a:endParaRPr sz="1800">
              <a:solidFill>
                <a:schemeClr val="dk1"/>
              </a:solidFill>
            </a:endParaRPr>
          </a:p>
          <a:p>
            <a:pPr indent="0" lvl="0" marL="0" rtl="0" algn="l">
              <a:spcBef>
                <a:spcPts val="0"/>
              </a:spcBef>
              <a:spcAft>
                <a:spcPts val="0"/>
              </a:spcAft>
              <a:buNone/>
            </a:pPr>
            <a:r>
              <a:rPr lang="en" sz="1800">
                <a:solidFill>
                  <a:schemeClr val="dk1"/>
                </a:solidFill>
              </a:rPr>
              <a:t>rip = 0x23, rax = 0x07, rbx = 0x02, rdx = 0x03, r8 = 0x07					=&gt;</a:t>
            </a:r>
            <a:endParaRPr sz="1800">
              <a:solidFill>
                <a:schemeClr val="dk1"/>
              </a:solidFill>
            </a:endParaRPr>
          </a:p>
          <a:p>
            <a:pPr indent="0" lvl="0" marL="0" rtl="0" algn="l">
              <a:spcBef>
                <a:spcPts val="0"/>
              </a:spcBef>
              <a:spcAft>
                <a:spcPts val="0"/>
              </a:spcAft>
              <a:buNone/>
            </a:pPr>
            <a:r>
              <a:rPr lang="en" sz="1800">
                <a:solidFill>
                  <a:schemeClr val="dk1"/>
                </a:solidFill>
              </a:rPr>
              <a:t>rip = 0x26, rax = 0x07, rbx = 0x02, rdx = 0x03, r8 = 0x07, rflags(!): …. ZF=1	=&gt;</a:t>
            </a:r>
            <a:endParaRPr sz="1800">
              <a:solidFill>
                <a:schemeClr val="dk1"/>
              </a:solidFill>
            </a:endParaRPr>
          </a:p>
        </p:txBody>
      </p:sp>
      <p:pic>
        <p:nvPicPr>
          <p:cNvPr id="134" name="Google Shape;134;p23"/>
          <p:cNvPicPr preferRelativeResize="0"/>
          <p:nvPr/>
        </p:nvPicPr>
        <p:blipFill>
          <a:blip r:embed="rId3">
            <a:alphaModFix/>
          </a:blip>
          <a:stretch>
            <a:fillRect/>
          </a:stretch>
        </p:blipFill>
        <p:spPr>
          <a:xfrm>
            <a:off x="127500" y="115401"/>
            <a:ext cx="3890451" cy="2167450"/>
          </a:xfrm>
          <a:prstGeom prst="rect">
            <a:avLst/>
          </a:prstGeom>
          <a:noFill/>
          <a:ln>
            <a:noFill/>
          </a:ln>
        </p:spPr>
      </p:pic>
      <p:sp>
        <p:nvSpPr>
          <p:cNvPr id="135" name="Google Shape;135;p23"/>
          <p:cNvSpPr txBox="1"/>
          <p:nvPr/>
        </p:nvSpPr>
        <p:spPr>
          <a:xfrm>
            <a:off x="4338575" y="115391"/>
            <a:ext cx="3363900" cy="102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Q: How will the machine state look when this code is executed?</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nvSpPr>
        <p:spPr>
          <a:xfrm>
            <a:off x="2256460" y="1638203"/>
            <a:ext cx="46311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End of overview, now the details.</a:t>
            </a:r>
            <a:endParaRPr sz="2400">
              <a:solidFill>
                <a:schemeClr val="dk1"/>
              </a:solidFill>
            </a:endParaRPr>
          </a:p>
        </p:txBody>
      </p:sp>
      <p:sp>
        <p:nvSpPr>
          <p:cNvPr id="141" name="Google Shape;141;p24"/>
          <p:cNvSpPr txBox="1"/>
          <p:nvPr/>
        </p:nvSpPr>
        <p:spPr>
          <a:xfrm>
            <a:off x="589345" y="3989691"/>
            <a:ext cx="7965300" cy="81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Note: In the lectures we will talk about x86-64 (64 bit), but most of what we say (with an exception of the parts related specifically to the difference between 64 and 32 bit machines) is applicable for x86 (32 bit), usually replacing r with e (i.e. rax =&gt; eax)</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representations in the memory (skip if known):</a:t>
            </a:r>
            <a:endParaRPr/>
          </a:p>
        </p:txBody>
      </p:sp>
      <p:sp>
        <p:nvSpPr>
          <p:cNvPr id="147" name="Google Shape;147;p25"/>
          <p:cNvSpPr txBox="1"/>
          <p:nvPr/>
        </p:nvSpPr>
        <p:spPr>
          <a:xfrm>
            <a:off x="392214" y="448835"/>
            <a:ext cx="7813800" cy="16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Data representations</a:t>
            </a:r>
            <a:r>
              <a:rPr lang="en" sz="1200">
                <a:solidFill>
                  <a:schemeClr val="dk1"/>
                </a:solidFill>
              </a:rPr>
              <a:t>: </a:t>
            </a:r>
            <a:endParaRPr sz="1200">
              <a:solidFill>
                <a:schemeClr val="dk1"/>
              </a:solidFill>
            </a:endParaRPr>
          </a:p>
          <a:p>
            <a:pPr indent="0" lvl="0" marL="0" rtl="0" algn="l">
              <a:spcBef>
                <a:spcPts val="0"/>
              </a:spcBef>
              <a:spcAft>
                <a:spcPts val="0"/>
              </a:spcAft>
              <a:buNone/>
            </a:pPr>
            <a:r>
              <a:rPr lang="en" sz="1800">
                <a:solidFill>
                  <a:schemeClr val="dk1"/>
                </a:solidFill>
              </a:rPr>
              <a:t>We will represent data almost always in hexadecimal basis (prefixed with 0x, and digits 0,1,....,9,a,b,....,f). Sometimes in binary representation (prefixed with 0b, and digits 0,1)</a:t>
            </a:r>
            <a:endParaRPr sz="1800">
              <a:solidFill>
                <a:schemeClr val="dk1"/>
              </a:solidFill>
            </a:endParaRPr>
          </a:p>
          <a:p>
            <a:pPr indent="0" lvl="0" marL="0" rtl="0" algn="l">
              <a:spcBef>
                <a:spcPts val="0"/>
              </a:spcBef>
              <a:spcAft>
                <a:spcPts val="0"/>
              </a:spcAft>
              <a:buNone/>
            </a:pPr>
            <a:r>
              <a:rPr lang="en" sz="1000">
                <a:solidFill>
                  <a:schemeClr val="dk1"/>
                </a:solidFill>
              </a:rPr>
              <a:t>In machines data is usually represented in a basis which is a power of 2 (this is a consequence of the physical implementation of machine components, in particular as the data is represented using physical cells which can hold 2 distinguishable values (“bit”: 0,1).</a:t>
            </a:r>
            <a:endParaRPr sz="1000">
              <a:solidFill>
                <a:schemeClr val="dk1"/>
              </a:solidFill>
            </a:endParaRPr>
          </a:p>
        </p:txBody>
      </p:sp>
      <p:sp>
        <p:nvSpPr>
          <p:cNvPr id="148" name="Google Shape;148;p25"/>
          <p:cNvSpPr txBox="1"/>
          <p:nvPr/>
        </p:nvSpPr>
        <p:spPr>
          <a:xfrm>
            <a:off x="392225" y="2057425"/>
            <a:ext cx="8288700" cy="32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data in x86-64 is stored using </a:t>
            </a:r>
            <a:r>
              <a:rPr i="1" lang="en" sz="1800">
                <a:solidFill>
                  <a:schemeClr val="dk1"/>
                </a:solidFill>
              </a:rPr>
              <a:t>little endian</a:t>
            </a:r>
            <a:r>
              <a:rPr lang="en" sz="1800">
                <a:solidFill>
                  <a:schemeClr val="dk1"/>
                </a:solidFill>
              </a:rPr>
              <a:t> (le) convention (as opposed to big endian convention), in </a:t>
            </a:r>
            <a:r>
              <a:rPr lang="en" sz="1800">
                <a:solidFill>
                  <a:schemeClr val="dk1"/>
                </a:solidFill>
              </a:rPr>
              <a:t>which </a:t>
            </a:r>
            <a:r>
              <a:rPr lang="en" sz="1800">
                <a:solidFill>
                  <a:schemeClr val="dk1"/>
                </a:solidFill>
              </a:rPr>
              <a:t>a number is stored in the memory with </a:t>
            </a:r>
            <a:r>
              <a:rPr lang="en" sz="1800">
                <a:solidFill>
                  <a:schemeClr val="dk1"/>
                </a:solidFill>
              </a:rPr>
              <a:t>the least significant bit/byte/word/digit first (and ordered by significance -  least significant substorage unit in a storage unit would be with the lowest address). That is the number 1193046 = 0x123456, stored at address 0x100 in the memory as a 4 byte word,would look as follows:</a:t>
            </a:r>
            <a:endParaRPr sz="1800">
              <a:solidFill>
                <a:schemeClr val="dk1"/>
              </a:solidFill>
            </a:endParaRPr>
          </a:p>
          <a:p>
            <a:pPr indent="0" lvl="0" marL="0" rtl="0" algn="l">
              <a:spcBef>
                <a:spcPts val="0"/>
              </a:spcBef>
              <a:spcAft>
                <a:spcPts val="0"/>
              </a:spcAft>
              <a:buNone/>
            </a:pPr>
            <a:r>
              <a:rPr lang="en" sz="1800">
                <a:solidFill>
                  <a:schemeClr val="accent1"/>
                </a:solidFill>
              </a:rPr>
              <a:t>memory</a:t>
            </a:r>
            <a:endParaRPr sz="1800">
              <a:solidFill>
                <a:schemeClr val="accent1"/>
              </a:solidFill>
            </a:endParaRPr>
          </a:p>
          <a:p>
            <a:pPr indent="0" lvl="0" marL="0" rtl="0" algn="l">
              <a:spcBef>
                <a:spcPts val="0"/>
              </a:spcBef>
              <a:spcAft>
                <a:spcPts val="0"/>
              </a:spcAft>
              <a:buNone/>
            </a:pPr>
            <a:r>
              <a:rPr lang="en" sz="1800">
                <a:solidFill>
                  <a:schemeClr val="dk1"/>
                </a:solidFill>
              </a:rPr>
              <a:t>address: 0xff        0x100		0x101		0x102		0x103	0x104</a:t>
            </a:r>
            <a:endParaRPr sz="1800">
              <a:solidFill>
                <a:schemeClr val="dk1"/>
              </a:solidFill>
            </a:endParaRPr>
          </a:p>
          <a:p>
            <a:pPr indent="0" lvl="0" marL="0" rtl="0" algn="l">
              <a:spcBef>
                <a:spcPts val="0"/>
              </a:spcBef>
              <a:spcAft>
                <a:spcPts val="0"/>
              </a:spcAft>
              <a:buNone/>
            </a:pPr>
            <a:r>
              <a:rPr lang="en" sz="1800">
                <a:solidFill>
                  <a:schemeClr val="dk1"/>
                </a:solidFill>
              </a:rPr>
              <a:t>bytes:  	??		0x56		0x34		0x12		0x00	??</a:t>
            </a:r>
            <a:endParaRPr sz="1800">
              <a:solidFill>
                <a:schemeClr val="dk1"/>
              </a:solidFill>
            </a:endParaRPr>
          </a:p>
          <a:p>
            <a:pPr indent="0" lvl="0" marL="0" rtl="0" algn="l">
              <a:spcBef>
                <a:spcPts val="0"/>
              </a:spcBef>
              <a:spcAft>
                <a:spcPts val="0"/>
              </a:spcAft>
              <a:buNone/>
            </a:pPr>
            <a:r>
              <a:rPr lang="en" sz="1800">
                <a:solidFill>
                  <a:schemeClr val="dk1"/>
                </a:solidFill>
              </a:rPr>
              <a:t>in bits:	??	01101010  (theoretically, practically bits do not have an address)</a:t>
            </a:r>
            <a:endParaRPr sz="1800">
              <a:solidFill>
                <a:schemeClr val="dk1"/>
              </a:solidFill>
            </a:endParaRPr>
          </a:p>
          <a:p>
            <a:pPr indent="0" lvl="0" marL="0" rtl="0" algn="l">
              <a:spcBef>
                <a:spcPts val="0"/>
              </a:spcBef>
              <a:spcAft>
                <a:spcPts val="0"/>
              </a:spcAft>
              <a:buNone/>
            </a:pPr>
            <a:r>
              <a:rPr lang="en" sz="1800">
                <a:solidFill>
                  <a:schemeClr val="dk1"/>
                </a:solidFill>
              </a:rPr>
              <a:t>(note 0x56 = 0b01010110 = 0*(2</a:t>
            </a:r>
            <a:r>
              <a:rPr baseline="30000" lang="en" sz="1800">
                <a:solidFill>
                  <a:schemeClr val="dk1"/>
                </a:solidFill>
              </a:rPr>
              <a:t>0</a:t>
            </a:r>
            <a:r>
              <a:rPr lang="en" sz="1800">
                <a:solidFill>
                  <a:schemeClr val="dk1"/>
                </a:solidFill>
              </a:rPr>
              <a:t>)+1*2</a:t>
            </a:r>
            <a:r>
              <a:rPr baseline="30000" lang="en" sz="1800">
                <a:solidFill>
                  <a:schemeClr val="dk1"/>
                </a:solidFill>
              </a:rPr>
              <a:t>1</a:t>
            </a:r>
            <a:r>
              <a:rPr lang="en" sz="1800">
                <a:solidFill>
                  <a:schemeClr val="dk1"/>
                </a:solidFill>
              </a:rPr>
              <a:t>+1*2</a:t>
            </a:r>
            <a:r>
              <a:rPr baseline="30000" lang="en" sz="1800">
                <a:solidFill>
                  <a:schemeClr val="dk1"/>
                </a:solidFill>
              </a:rPr>
              <a:t>2</a:t>
            </a:r>
            <a:r>
              <a:rPr lang="en" sz="1800">
                <a:solidFill>
                  <a:schemeClr val="dk1"/>
                </a:solidFill>
              </a:rPr>
              <a:t>+0*2</a:t>
            </a:r>
            <a:r>
              <a:rPr baseline="30000" lang="en" sz="1800">
                <a:solidFill>
                  <a:schemeClr val="dk1"/>
                </a:solidFill>
              </a:rPr>
              <a:t>3</a:t>
            </a:r>
            <a:r>
              <a:rPr lang="en" sz="1800">
                <a:solidFill>
                  <a:schemeClr val="dk1"/>
                </a:solidFill>
              </a:rPr>
              <a:t>+1*2</a:t>
            </a:r>
            <a:r>
              <a:rPr baseline="30000" lang="en" sz="1800">
                <a:solidFill>
                  <a:schemeClr val="dk1"/>
                </a:solidFill>
              </a:rPr>
              <a:t>4</a:t>
            </a:r>
            <a:r>
              <a:rPr lang="en" sz="1800">
                <a:solidFill>
                  <a:schemeClr val="dk1"/>
                </a:solidFill>
              </a:rPr>
              <a:t>+0*2</a:t>
            </a:r>
            <a:r>
              <a:rPr baseline="30000" lang="en" sz="1800">
                <a:solidFill>
                  <a:schemeClr val="dk1"/>
                </a:solidFill>
              </a:rPr>
              <a:t>5 </a:t>
            </a:r>
            <a:r>
              <a:rPr lang="en" sz="1800">
                <a:solidFill>
                  <a:schemeClr val="dk1"/>
                </a:solidFill>
              </a:rPr>
              <a:t>+1*2</a:t>
            </a:r>
            <a:r>
              <a:rPr baseline="30000" lang="en" sz="1800">
                <a:solidFill>
                  <a:schemeClr val="dk1"/>
                </a:solidFill>
              </a:rPr>
              <a:t>6</a:t>
            </a:r>
            <a:r>
              <a:rPr lang="en" sz="1800">
                <a:solidFill>
                  <a:schemeClr val="dk1"/>
                </a:solidFill>
              </a:rPr>
              <a:t>+0*2</a:t>
            </a:r>
            <a:r>
              <a:rPr baseline="30000" lang="en" sz="1800">
                <a:solidFill>
                  <a:schemeClr val="dk1"/>
                </a:solidFill>
              </a:rPr>
              <a:t>7</a:t>
            </a:r>
            <a:r>
              <a:rPr lang="en" sz="1800">
                <a:solidFill>
                  <a:schemeClr val="dk1"/>
                </a:solidFill>
              </a:rPr>
              <a:t>)</a:t>
            </a:r>
            <a:endParaRPr sz="17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nvSpPr>
        <p:spPr>
          <a:xfrm>
            <a:off x="914411" y="4650889"/>
            <a:ext cx="731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CCCCCC"/>
                </a:solidFill>
              </a:rPr>
              <a:t>https://www.intel.com/content/www/us/en/develop/download/intel-64-and-ia-32-architectures-software-developers-manual-volume-1-basic-architecture.html</a:t>
            </a:r>
            <a:endParaRPr sz="1000">
              <a:solidFill>
                <a:srgbClr val="CCCCCC"/>
              </a:solidFill>
            </a:endParaRPr>
          </a:p>
        </p:txBody>
      </p:sp>
      <p:pic>
        <p:nvPicPr>
          <p:cNvPr id="154" name="Google Shape;154;p26"/>
          <p:cNvPicPr preferRelativeResize="0"/>
          <p:nvPr/>
        </p:nvPicPr>
        <p:blipFill rotWithShape="1">
          <a:blip r:embed="rId3">
            <a:alphaModFix/>
          </a:blip>
          <a:srcRect b="1731" l="1554" r="1292" t="3652"/>
          <a:stretch/>
        </p:blipFill>
        <p:spPr>
          <a:xfrm>
            <a:off x="1847550" y="706600"/>
            <a:ext cx="5464001" cy="3807401"/>
          </a:xfrm>
          <a:prstGeom prst="rect">
            <a:avLst/>
          </a:prstGeom>
          <a:noFill/>
          <a:ln>
            <a:noFill/>
          </a:ln>
        </p:spPr>
      </p:pic>
      <p:sp>
        <p:nvSpPr>
          <p:cNvPr id="155" name="Google Shape;155;p26"/>
          <p:cNvSpPr txBox="1"/>
          <p:nvPr/>
        </p:nvSpPr>
        <p:spPr>
          <a:xfrm>
            <a:off x="279823" y="173405"/>
            <a:ext cx="73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FEFEF"/>
                </a:solidFill>
              </a:rPr>
              <a:t>More examples from intel manual:</a:t>
            </a:r>
            <a:endParaRPr>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nvSpPr>
        <p:spPr>
          <a:xfrm>
            <a:off x="235690" y="235109"/>
            <a:ext cx="46311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Registers</a:t>
            </a:r>
            <a:endParaRPr sz="2400">
              <a:solidFill>
                <a:schemeClr val="dk1"/>
              </a:solidFill>
            </a:endParaRPr>
          </a:p>
        </p:txBody>
      </p:sp>
      <p:sp>
        <p:nvSpPr>
          <p:cNvPr id="161" name="Google Shape;161;p27"/>
          <p:cNvSpPr txBox="1"/>
          <p:nvPr/>
        </p:nvSpPr>
        <p:spPr>
          <a:xfrm>
            <a:off x="235700" y="785301"/>
            <a:ext cx="7813800" cy="46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Some are “general purpose”, some have some “specific purpose”.</a:t>
            </a:r>
            <a:endParaRPr sz="1800">
              <a:solidFill>
                <a:schemeClr val="dk1"/>
              </a:solidFill>
            </a:endParaRPr>
          </a:p>
          <a:p>
            <a:pPr indent="0" lvl="0" marL="0" rtl="0" algn="l">
              <a:spcBef>
                <a:spcPts val="0"/>
              </a:spcBef>
              <a:spcAft>
                <a:spcPts val="0"/>
              </a:spcAft>
              <a:buNone/>
            </a:pPr>
            <a:r>
              <a:rPr lang="en" sz="1800">
                <a:solidFill>
                  <a:schemeClr val="dk1"/>
                </a:solidFill>
              </a:rPr>
              <a:t>In practice, most registers can be manipulated similarly using the same instructions. </a:t>
            </a:r>
            <a:endParaRPr sz="1800">
              <a:solidFill>
                <a:schemeClr val="dk1"/>
              </a:solidFill>
            </a:endParaRPr>
          </a:p>
          <a:p>
            <a:pPr indent="0" lvl="0" marL="0" rtl="0" algn="l">
              <a:spcBef>
                <a:spcPts val="0"/>
              </a:spcBef>
              <a:spcAft>
                <a:spcPts val="0"/>
              </a:spcAft>
              <a:buNone/>
            </a:pPr>
            <a:r>
              <a:rPr lang="en" sz="1800">
                <a:solidFill>
                  <a:schemeClr val="dk1"/>
                </a:solidFill>
              </a:rPr>
              <a:t>Reason of specific purpose: </a:t>
            </a:r>
            <a:endParaRPr sz="1800">
              <a:solidFill>
                <a:schemeClr val="dk1"/>
              </a:solidFill>
            </a:endParaRPr>
          </a:p>
          <a:p>
            <a:pPr indent="0" lvl="0" marL="0" rtl="0" algn="l">
              <a:spcBef>
                <a:spcPts val="0"/>
              </a:spcBef>
              <a:spcAft>
                <a:spcPts val="0"/>
              </a:spcAft>
              <a:buNone/>
            </a:pPr>
            <a:r>
              <a:rPr lang="en" sz="1800">
                <a:solidFill>
                  <a:schemeClr val="dk1"/>
                </a:solidFill>
              </a:rPr>
              <a:t>some features are common in most programs, and so it is convenient to have special registers and instructions: for example stack pointers (rsp, rbp) which can used to maintain a stack in the memory, and serve as pointers for the “push” and “pop” instructions.</a:t>
            </a:r>
            <a:endParaRPr sz="1800">
              <a:solidFill>
                <a:schemeClr val="dk1"/>
              </a:solidFill>
            </a:endParaRPr>
          </a:p>
          <a:p>
            <a:pPr indent="0" lvl="0" marL="0" rtl="0" algn="l">
              <a:spcBef>
                <a:spcPts val="0"/>
              </a:spcBef>
              <a:spcAft>
                <a:spcPts val="0"/>
              </a:spcAft>
              <a:buNone/>
            </a:pPr>
            <a:r>
              <a:rPr lang="en" sz="1800">
                <a:solidFill>
                  <a:schemeClr val="dk1"/>
                </a:solidFill>
              </a:rPr>
              <a:t>Special instructions can be encoded in less bytes: the “push” instruction always stores a value at the address given in rsp, that is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instruction: 	push r</a:t>
            </a:r>
            <a:r>
              <a:rPr lang="en" sz="1800">
                <a:solidFill>
                  <a:schemeClr val="dk1"/>
                </a:solidFill>
              </a:rPr>
              <a:t>ax 		sub rsp, 8</a:t>
            </a:r>
            <a:endParaRPr sz="1800">
              <a:solidFill>
                <a:schemeClr val="dk1"/>
              </a:solidFill>
            </a:endParaRPr>
          </a:p>
          <a:p>
            <a:pPr indent="0" lvl="0" marL="0" rtl="0" algn="l">
              <a:spcBef>
                <a:spcPts val="0"/>
              </a:spcBef>
              <a:spcAft>
                <a:spcPts val="0"/>
              </a:spcAft>
              <a:buNone/>
            </a:pPr>
            <a:r>
              <a:rPr lang="en" sz="1800">
                <a:solidFill>
                  <a:schemeClr val="dk1"/>
                </a:solidFill>
              </a:rPr>
              <a:t>							</a:t>
            </a:r>
            <a:r>
              <a:rPr lang="en" sz="1800">
                <a:solidFill>
                  <a:schemeClr val="dk1"/>
                </a:solidFill>
              </a:rPr>
              <a:t>mov [rsp], rax</a:t>
            </a:r>
            <a:endParaRPr sz="1800">
              <a:solidFill>
                <a:schemeClr val="dk1"/>
              </a:solidFill>
            </a:endParaRPr>
          </a:p>
          <a:p>
            <a:pPr indent="0" lvl="0" marL="0" rtl="0" algn="l">
              <a:spcBef>
                <a:spcPts val="0"/>
              </a:spcBef>
              <a:spcAft>
                <a:spcPts val="0"/>
              </a:spcAft>
              <a:buNone/>
            </a:pPr>
            <a:r>
              <a:rPr lang="en" sz="1800">
                <a:solidFill>
                  <a:schemeClr val="dk1"/>
                </a:solidFill>
              </a:rPr>
              <a:t>encoding:	50				</a:t>
            </a:r>
            <a:r>
              <a:rPr lang="en" sz="1800">
                <a:solidFill>
                  <a:schemeClr val="dk1"/>
                </a:solidFill>
              </a:rPr>
              <a:t>48 83 ec 08</a:t>
            </a:r>
            <a:endParaRPr sz="1800">
              <a:solidFill>
                <a:schemeClr val="dk1"/>
              </a:solidFill>
            </a:endParaRPr>
          </a:p>
          <a:p>
            <a:pPr indent="0" lvl="0" marL="0" rtl="0" algn="l">
              <a:spcBef>
                <a:spcPts val="0"/>
              </a:spcBef>
              <a:spcAft>
                <a:spcPts val="0"/>
              </a:spcAft>
              <a:buNone/>
            </a:pPr>
            <a:r>
              <a:rPr lang="en" sz="1800">
                <a:solidFill>
                  <a:schemeClr val="dk1"/>
                </a:solidFill>
              </a:rPr>
              <a:t>							48 </a:t>
            </a:r>
            <a:r>
              <a:rPr lang="en" sz="1800">
                <a:solidFill>
                  <a:schemeClr val="dk1"/>
                </a:solidFill>
              </a:rPr>
              <a:t>89 04 24</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8"/>
          <p:cNvPicPr preferRelativeResize="0"/>
          <p:nvPr/>
        </p:nvPicPr>
        <p:blipFill rotWithShape="1">
          <a:blip r:embed="rId3">
            <a:alphaModFix/>
          </a:blip>
          <a:srcRect b="0" l="3995" r="3309" t="0"/>
          <a:stretch/>
        </p:blipFill>
        <p:spPr>
          <a:xfrm>
            <a:off x="929225" y="169975"/>
            <a:ext cx="7339575" cy="4394201"/>
          </a:xfrm>
          <a:prstGeom prst="rect">
            <a:avLst/>
          </a:prstGeom>
          <a:noFill/>
          <a:ln>
            <a:noFill/>
          </a:ln>
        </p:spPr>
      </p:pic>
      <p:sp>
        <p:nvSpPr>
          <p:cNvPr id="167" name="Google Shape;167;p28"/>
          <p:cNvSpPr txBox="1"/>
          <p:nvPr/>
        </p:nvSpPr>
        <p:spPr>
          <a:xfrm>
            <a:off x="1264200" y="4666499"/>
            <a:ext cx="6615600" cy="36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From: </a:t>
            </a:r>
            <a:r>
              <a:rPr lang="en" sz="1200">
                <a:solidFill>
                  <a:schemeClr val="dk1"/>
                </a:solidFill>
              </a:rPr>
              <a:t>Low  Level Programming C, Assembly and Program Execution on Intel 64 Architecture</a:t>
            </a: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9"/>
          <p:cNvPicPr preferRelativeResize="0"/>
          <p:nvPr/>
        </p:nvPicPr>
        <p:blipFill>
          <a:blip r:embed="rId3">
            <a:alphaModFix/>
          </a:blip>
          <a:stretch>
            <a:fillRect/>
          </a:stretch>
        </p:blipFill>
        <p:spPr>
          <a:xfrm>
            <a:off x="262007" y="2870987"/>
            <a:ext cx="7362977" cy="1948550"/>
          </a:xfrm>
          <a:prstGeom prst="rect">
            <a:avLst/>
          </a:prstGeom>
          <a:noFill/>
          <a:ln>
            <a:noFill/>
          </a:ln>
        </p:spPr>
      </p:pic>
      <p:sp>
        <p:nvSpPr>
          <p:cNvPr id="173" name="Google Shape;173;p29"/>
          <p:cNvSpPr txBox="1"/>
          <p:nvPr/>
        </p:nvSpPr>
        <p:spPr>
          <a:xfrm>
            <a:off x="235707" y="235100"/>
            <a:ext cx="78123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General purpose registers (GPRs)</a:t>
            </a:r>
            <a:endParaRPr sz="2400">
              <a:solidFill>
                <a:schemeClr val="dk1"/>
              </a:solidFill>
            </a:endParaRPr>
          </a:p>
        </p:txBody>
      </p:sp>
      <p:sp>
        <p:nvSpPr>
          <p:cNvPr id="174" name="Google Shape;174;p29"/>
          <p:cNvSpPr txBox="1"/>
          <p:nvPr/>
        </p:nvSpPr>
        <p:spPr>
          <a:xfrm>
            <a:off x="235707" y="1374343"/>
            <a:ext cx="78123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Used as general operands in different instructions.</a:t>
            </a:r>
            <a:endParaRPr sz="1800">
              <a:solidFill>
                <a:schemeClr val="dk1"/>
              </a:solidFill>
            </a:endParaRPr>
          </a:p>
        </p:txBody>
      </p:sp>
      <p:sp>
        <p:nvSpPr>
          <p:cNvPr id="175" name="Google Shape;175;p29"/>
          <p:cNvSpPr txBox="1"/>
          <p:nvPr/>
        </p:nvSpPr>
        <p:spPr>
          <a:xfrm>
            <a:off x="262007" y="1996023"/>
            <a:ext cx="78123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Some can </a:t>
            </a:r>
            <a:r>
              <a:rPr lang="en" sz="1800">
                <a:solidFill>
                  <a:schemeClr val="dk1"/>
                </a:solidFill>
              </a:rPr>
              <a:t>have </a:t>
            </a:r>
            <a:r>
              <a:rPr lang="en" sz="1800">
                <a:solidFill>
                  <a:schemeClr val="dk1"/>
                </a:solidFill>
              </a:rPr>
              <a:t>only a specific part of them as an operand. </a:t>
            </a:r>
            <a:endParaRPr sz="1800">
              <a:solidFill>
                <a:schemeClr val="dk1"/>
              </a:solidFill>
            </a:endParaRPr>
          </a:p>
          <a:p>
            <a:pPr indent="0" lvl="0" marL="0" rtl="0" algn="l">
              <a:spcBef>
                <a:spcPts val="0"/>
              </a:spcBef>
              <a:spcAft>
                <a:spcPts val="0"/>
              </a:spcAft>
              <a:buNone/>
            </a:pPr>
            <a:r>
              <a:rPr lang="en" sz="1800">
                <a:solidFill>
                  <a:schemeClr val="dk1"/>
                </a:solidFill>
              </a:rPr>
              <a:t>Depends on the register and the instruction.</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nvSpPr>
        <p:spPr>
          <a:xfrm>
            <a:off x="235690" y="235109"/>
            <a:ext cx="46311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Special r</a:t>
            </a:r>
            <a:r>
              <a:rPr lang="en" sz="2400">
                <a:solidFill>
                  <a:schemeClr val="dk1"/>
                </a:solidFill>
              </a:rPr>
              <a:t>egisters</a:t>
            </a:r>
            <a:endParaRPr sz="2400">
              <a:solidFill>
                <a:schemeClr val="dk1"/>
              </a:solidFill>
            </a:endParaRPr>
          </a:p>
        </p:txBody>
      </p:sp>
      <p:sp>
        <p:nvSpPr>
          <p:cNvPr id="181" name="Google Shape;181;p30"/>
          <p:cNvSpPr txBox="1"/>
          <p:nvPr/>
        </p:nvSpPr>
        <p:spPr>
          <a:xfrm>
            <a:off x="235700" y="785301"/>
            <a:ext cx="7813800" cy="2974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rip and rflags </a:t>
            </a:r>
            <a:r>
              <a:rPr lang="en" sz="1800">
                <a:solidFill>
                  <a:schemeClr val="dk1"/>
                </a:solidFill>
              </a:rPr>
              <a:t>registers.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Segment registers (CS,  DS, SS,  ES, FS,  and GS).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x87 FPU registers  (ST0  through ST7, status  word,  control  word, tag word,  data  operand pointer,  and  instruction pointer).</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MMX registers (MM0  through  MM7).</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XMM registers (XMM0 through XMM15)  and the  MXCSR  register.</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Control registers (CR0, CR2,  CR3,  CR4,  and  CR8)  and  system table  pointer  registers  (GDTR, LDTR,  IDTR, and task register)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Debug registers (DR0, DR1,  DR2,  DR3,  DR6,  and DR7).</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MSR registers.</a:t>
            </a:r>
            <a:endParaRPr sz="1800">
              <a:solidFill>
                <a:schemeClr val="dk1"/>
              </a:solidFill>
            </a:endParaRPr>
          </a:p>
        </p:txBody>
      </p:sp>
      <p:sp>
        <p:nvSpPr>
          <p:cNvPr id="182" name="Google Shape;182;p30"/>
          <p:cNvSpPr txBox="1"/>
          <p:nvPr/>
        </p:nvSpPr>
        <p:spPr>
          <a:xfrm>
            <a:off x="303511" y="4051152"/>
            <a:ext cx="78138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registers used for basic program execution are the general purpose, rip and rflags (in unprivliged code). </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23926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rip (the register)</a:t>
            </a:r>
            <a:endParaRPr/>
          </a:p>
        </p:txBody>
      </p:sp>
      <p:sp>
        <p:nvSpPr>
          <p:cNvPr id="188" name="Google Shape;188;p31"/>
          <p:cNvSpPr txBox="1"/>
          <p:nvPr/>
        </p:nvSpPr>
        <p:spPr>
          <a:xfrm>
            <a:off x="311700" y="1047825"/>
            <a:ext cx="8442300" cy="297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rip contains the address in the memory of the next instruction to be executed. </a:t>
            </a:r>
            <a:endParaRPr sz="1800">
              <a:solidFill>
                <a:schemeClr val="dk1"/>
              </a:solidFill>
            </a:endParaRPr>
          </a:p>
          <a:p>
            <a:pPr indent="0" lvl="0" marL="0" rtl="0" algn="l">
              <a:spcBef>
                <a:spcPts val="0"/>
              </a:spcBef>
              <a:spcAft>
                <a:spcPts val="0"/>
              </a:spcAft>
              <a:buNone/>
            </a:pPr>
            <a:r>
              <a:rPr lang="en" sz="1800">
                <a:solidFill>
                  <a:schemeClr val="dk1"/>
                </a:solidFill>
              </a:rPr>
              <a:t>At each execution “step”, the instruction pointed to by rip will be executed, and rip will be incremented to rip + size in bytes of the executed instruction, so to point to the next instruction.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Note that different instructions are encoded with different lengths</a:t>
            </a:r>
            <a:r>
              <a:rPr lang="en" sz="1800">
                <a:solidFill>
                  <a:schemeClr val="dk1"/>
                </a:solidFill>
              </a:rPr>
              <a:t> (in x86(-64))</a:t>
            </a:r>
            <a:r>
              <a:rPr lang="en" sz="1800">
                <a:solidFill>
                  <a:schemeClr val="dk1"/>
                </a:solidFill>
              </a:rPr>
              <a:t>, and in fact this execution “step” is divided into suboperations of fetching the instruction at rip, decoding the operation and the operands from it, and then executing it. This operation is sometimes called “the fetch execute cycle”. We will talk about this later in the course.</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879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The basics - (Part 1)</a:t>
            </a:r>
            <a:endParaRPr sz="3600"/>
          </a:p>
        </p:txBody>
      </p:sp>
      <p:sp>
        <p:nvSpPr>
          <p:cNvPr id="61" name="Google Shape;61;p14"/>
          <p:cNvSpPr txBox="1"/>
          <p:nvPr>
            <p:ph idx="1" type="body"/>
          </p:nvPr>
        </p:nvSpPr>
        <p:spPr>
          <a:xfrm>
            <a:off x="129715" y="2255950"/>
            <a:ext cx="8520600" cy="2646600"/>
          </a:xfrm>
          <a:prstGeom prst="rect">
            <a:avLst/>
          </a:prstGeom>
        </p:spPr>
        <p:txBody>
          <a:bodyPr anchorCtr="0" anchor="b" bIns="91425" lIns="91425" spcFirstLastPara="1" rIns="91425" wrap="square" tIns="91425">
            <a:noAutofit/>
          </a:bodyPr>
          <a:lstStyle/>
          <a:p>
            <a:pPr indent="-419100" lvl="0" marL="914400" rtl="0" algn="l">
              <a:spcBef>
                <a:spcPts val="0"/>
              </a:spcBef>
              <a:spcAft>
                <a:spcPts val="0"/>
              </a:spcAft>
              <a:buClr>
                <a:schemeClr val="dk1"/>
              </a:buClr>
              <a:buSzPts val="3000"/>
              <a:buChar char="●"/>
            </a:pPr>
            <a:r>
              <a:rPr lang="en" sz="3000">
                <a:solidFill>
                  <a:schemeClr val="dk1"/>
                </a:solidFill>
              </a:rPr>
              <a:t>Low level - assembly and the machine.</a:t>
            </a:r>
            <a:endParaRPr sz="30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u="sng">
                <a:solidFill>
                  <a:schemeClr val="hlink"/>
                </a:solidFill>
                <a:hlinkClick r:id="rId3"/>
              </a:rPr>
              <a:t>Computer Systems. A Programmer’s Perspective [3rd ed.]</a:t>
            </a:r>
            <a:r>
              <a:rPr lang="en" sz="1200">
                <a:solidFill>
                  <a:schemeClr val="dk1"/>
                </a:solidFill>
              </a:rPr>
              <a:t>.</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u="sng">
                <a:solidFill>
                  <a:schemeClr val="accent5"/>
                </a:solidFill>
                <a:hlinkClick r:id="rId4">
                  <a:extLst>
                    <a:ext uri="{A12FA001-AC4F-418D-AE19-62706E023703}">
                      <ahyp:hlinkClr val="tx"/>
                    </a:ext>
                  </a:extLst>
                </a:hlinkClick>
              </a:rPr>
              <a:t>Low  Level Programming C, Assembly and Program Execution on Intel 64 Architecture</a:t>
            </a:r>
            <a:r>
              <a:rPr lang="en" sz="1200">
                <a:solidFill>
                  <a:schemeClr val="dk1"/>
                </a:solidFill>
              </a:rPr>
              <a:t>.</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u="sng">
                <a:solidFill>
                  <a:schemeClr val="hlink"/>
                </a:solidFill>
                <a:hlinkClick r:id="rId5"/>
              </a:rPr>
              <a:t>Computer Architecture A Quantitative Approach (5th edition)</a:t>
            </a:r>
            <a:r>
              <a:rPr lang="en" sz="1200">
                <a:solidFill>
                  <a:schemeClr val="dk1"/>
                </a:solidFill>
              </a:rPr>
              <a:t>.</a:t>
            </a:r>
            <a:endParaRPr sz="1200">
              <a:solidFill>
                <a:schemeClr val="dk1"/>
              </a:solidFill>
            </a:endParaRPr>
          </a:p>
          <a:p>
            <a:pPr indent="0" lvl="0" marL="914400" rtl="0" algn="l">
              <a:lnSpc>
                <a:spcPct val="100000"/>
              </a:lnSpc>
              <a:spcBef>
                <a:spcPts val="0"/>
              </a:spcBef>
              <a:spcAft>
                <a:spcPts val="0"/>
              </a:spcAft>
              <a:buNone/>
            </a:pPr>
            <a:r>
              <a:t/>
            </a:r>
            <a:endParaRPr sz="1200">
              <a:solidFill>
                <a:schemeClr val="dk1"/>
              </a:solidFill>
            </a:endParaRPr>
          </a:p>
          <a:p>
            <a:pPr indent="0" lvl="0" marL="914400" rtl="0" algn="l">
              <a:lnSpc>
                <a:spcPct val="100000"/>
              </a:lnSpc>
              <a:spcBef>
                <a:spcPts val="0"/>
              </a:spcBef>
              <a:spcAft>
                <a:spcPts val="0"/>
              </a:spcAft>
              <a:buNone/>
            </a:pPr>
            <a:r>
              <a:t/>
            </a:r>
            <a:endParaRPr sz="1200">
              <a:solidFill>
                <a:schemeClr val="dk1"/>
              </a:solidFill>
            </a:endParaRPr>
          </a:p>
          <a:p>
            <a:pPr indent="0" lvl="0" marL="914400" rtl="0" algn="l">
              <a:lnSpc>
                <a:spcPct val="100000"/>
              </a:lnSpc>
              <a:spcBef>
                <a:spcPts val="0"/>
              </a:spcBef>
              <a:spcAft>
                <a:spcPts val="0"/>
              </a:spcAft>
              <a:buNone/>
            </a:pPr>
            <a:r>
              <a:t/>
            </a:r>
            <a:endParaRPr sz="1200">
              <a:solidFill>
                <a:schemeClr val="dk1"/>
              </a:solidFill>
            </a:endParaRPr>
          </a:p>
          <a:p>
            <a:pPr indent="-419100" lvl="0" marL="914400" rtl="0" algn="l">
              <a:spcBef>
                <a:spcPts val="0"/>
              </a:spcBef>
              <a:spcAft>
                <a:spcPts val="0"/>
              </a:spcAft>
              <a:buClr>
                <a:schemeClr val="dk1"/>
              </a:buClr>
              <a:buSzPts val="3000"/>
              <a:buChar char="●"/>
            </a:pPr>
            <a:r>
              <a:rPr lang="en" sz="3000">
                <a:solidFill>
                  <a:schemeClr val="dk1"/>
                </a:solidFill>
              </a:rPr>
              <a:t>Reverse engineering.</a:t>
            </a:r>
            <a:endParaRPr sz="30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u="sng">
                <a:solidFill>
                  <a:schemeClr val="hlink"/>
                </a:solidFill>
                <a:hlinkClick r:id="rId6"/>
              </a:rPr>
              <a:t>Reversing: Secrets of Reverse Engineering</a:t>
            </a:r>
            <a:r>
              <a:rPr lang="en" sz="1200">
                <a:solidFill>
                  <a:schemeClr val="dk1"/>
                </a:solidFill>
              </a:rPr>
              <a:t>.</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u="sng">
                <a:solidFill>
                  <a:schemeClr val="hlink"/>
                </a:solidFill>
                <a:hlinkClick r:id="rId7"/>
              </a:rPr>
              <a:t>Practical Reverse Engineering</a:t>
            </a:r>
            <a:r>
              <a:rPr lang="en" sz="1200">
                <a:solidFill>
                  <a:schemeClr val="dk1"/>
                </a:solidFill>
              </a:rPr>
              <a:t>.</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u="sng">
                <a:solidFill>
                  <a:schemeClr val="hlink"/>
                </a:solidFill>
                <a:hlinkClick r:id="rId8"/>
              </a:rPr>
              <a:t>Modern Operating Systems</a:t>
            </a:r>
            <a:r>
              <a:rPr lang="en" sz="1200">
                <a:solidFill>
                  <a:schemeClr val="dk1"/>
                </a:solidFill>
              </a:rPr>
              <a:t>.</a:t>
            </a:r>
            <a:endParaRPr sz="1200">
              <a:solidFill>
                <a:schemeClr val="dk1"/>
              </a:solidFill>
            </a:endParaRPr>
          </a:p>
          <a:p>
            <a:pPr indent="0" lvl="0" marL="914400" rtl="0" algn="l">
              <a:spcBef>
                <a:spcPts val="0"/>
              </a:spcBef>
              <a:spcAft>
                <a:spcPts val="1200"/>
              </a:spcAft>
              <a:buNone/>
            </a:pPr>
            <a:r>
              <a:t/>
            </a:r>
            <a:endParaRPr sz="3000">
              <a:solidFill>
                <a:schemeClr val="dk1"/>
              </a:solidFill>
            </a:endParaRPr>
          </a:p>
        </p:txBody>
      </p:sp>
      <p:sp>
        <p:nvSpPr>
          <p:cNvPr id="62" name="Google Shape;62;p14"/>
          <p:cNvSpPr txBox="1"/>
          <p:nvPr/>
        </p:nvSpPr>
        <p:spPr>
          <a:xfrm>
            <a:off x="387900" y="4441129"/>
            <a:ext cx="6757800" cy="36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We will extensively reference these books throughout the first part of the course,</a:t>
            </a:r>
            <a:endParaRPr sz="12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nvSpPr>
        <p:spPr>
          <a:xfrm>
            <a:off x="311700" y="1047825"/>
            <a:ext cx="84423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Contains flags which are updated by some instructions and could be used for conditional execution. </a:t>
            </a:r>
            <a:endParaRPr sz="1800">
              <a:solidFill>
                <a:schemeClr val="dk1"/>
              </a:solidFill>
            </a:endParaRPr>
          </a:p>
        </p:txBody>
      </p:sp>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rflags register</a:t>
            </a:r>
            <a:endParaRPr/>
          </a:p>
        </p:txBody>
      </p:sp>
      <p:pic>
        <p:nvPicPr>
          <p:cNvPr id="195" name="Google Shape;195;p32"/>
          <p:cNvPicPr preferRelativeResize="0"/>
          <p:nvPr/>
        </p:nvPicPr>
        <p:blipFill rotWithShape="1">
          <a:blip r:embed="rId3">
            <a:alphaModFix/>
          </a:blip>
          <a:srcRect b="0" l="0" r="0" t="57450"/>
          <a:stretch/>
        </p:blipFill>
        <p:spPr>
          <a:xfrm>
            <a:off x="440531" y="2110638"/>
            <a:ext cx="3890451" cy="922225"/>
          </a:xfrm>
          <a:prstGeom prst="rect">
            <a:avLst/>
          </a:prstGeom>
          <a:noFill/>
          <a:ln>
            <a:noFill/>
          </a:ln>
        </p:spPr>
      </p:pic>
      <p:sp>
        <p:nvSpPr>
          <p:cNvPr id="196" name="Google Shape;196;p32"/>
          <p:cNvSpPr txBox="1"/>
          <p:nvPr/>
        </p:nvSpPr>
        <p:spPr>
          <a:xfrm>
            <a:off x="4863597" y="2056054"/>
            <a:ext cx="38904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The result of executing the instruction at 26 (after executing the one at 23):</a:t>
            </a:r>
            <a:endParaRPr>
              <a:solidFill>
                <a:schemeClr val="dk1"/>
              </a:solidFill>
            </a:endParaRPr>
          </a:p>
          <a:p>
            <a:pPr indent="0" lvl="0" marL="0" rtl="0" algn="l">
              <a:spcBef>
                <a:spcPts val="0"/>
              </a:spcBef>
              <a:spcAft>
                <a:spcPts val="0"/>
              </a:spcAft>
              <a:buNone/>
            </a:pPr>
            <a:r>
              <a:rPr lang="en">
                <a:solidFill>
                  <a:schemeClr val="dk1"/>
                </a:solidFill>
              </a:rPr>
              <a:t>If rax=r8, rip will be set to 32, otherwise it will be set to 28</a:t>
            </a:r>
            <a:endParaRPr>
              <a:solidFill>
                <a:schemeClr val="dk1"/>
              </a:solidFill>
            </a:endParaRPr>
          </a:p>
        </p:txBody>
      </p:sp>
      <p:sp>
        <p:nvSpPr>
          <p:cNvPr id="197" name="Google Shape;197;p32"/>
          <p:cNvSpPr txBox="1"/>
          <p:nvPr/>
        </p:nvSpPr>
        <p:spPr>
          <a:xfrm>
            <a:off x="350850" y="3545965"/>
            <a:ext cx="8442300" cy="13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lower 32 bits (of rflags) are referred to as “eflags”, the upper 32 bits are not used (“reserved”).</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“eflags” is the name of the flags register in the x86 arch.</a:t>
            </a:r>
            <a:endParaRPr sz="1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3"/>
          <p:cNvPicPr preferRelativeResize="0"/>
          <p:nvPr/>
        </p:nvPicPr>
        <p:blipFill rotWithShape="1">
          <a:blip r:embed="rId3">
            <a:alphaModFix/>
          </a:blip>
          <a:srcRect b="0" l="1245" r="1488" t="1545"/>
          <a:stretch/>
        </p:blipFill>
        <p:spPr>
          <a:xfrm>
            <a:off x="1605525" y="173150"/>
            <a:ext cx="5918051" cy="48736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4"/>
          <p:cNvPicPr preferRelativeResize="0"/>
          <p:nvPr/>
        </p:nvPicPr>
        <p:blipFill>
          <a:blip r:embed="rId3">
            <a:alphaModFix/>
          </a:blip>
          <a:stretch>
            <a:fillRect/>
          </a:stretch>
        </p:blipFill>
        <p:spPr>
          <a:xfrm>
            <a:off x="152400" y="585275"/>
            <a:ext cx="8839198" cy="397294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231731" y="42826"/>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Instructions (preface)</a:t>
            </a:r>
            <a:endParaRPr/>
          </a:p>
        </p:txBody>
      </p:sp>
      <p:sp>
        <p:nvSpPr>
          <p:cNvPr id="213" name="Google Shape;213;p35"/>
          <p:cNvSpPr txBox="1"/>
          <p:nvPr/>
        </p:nvSpPr>
        <p:spPr>
          <a:xfrm>
            <a:off x="231717" y="535263"/>
            <a:ext cx="78123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Data types: </a:t>
            </a:r>
            <a:r>
              <a:rPr lang="en" sz="1800">
                <a:solidFill>
                  <a:schemeClr val="dk1"/>
                </a:solidFill>
              </a:rPr>
              <a:t>We have mentioned bytes, words, etc.</a:t>
            </a:r>
            <a:endParaRPr sz="1800">
              <a:solidFill>
                <a:schemeClr val="dk1"/>
              </a:solidFill>
            </a:endParaRPr>
          </a:p>
        </p:txBody>
      </p:sp>
      <p:pic>
        <p:nvPicPr>
          <p:cNvPr id="214" name="Google Shape;214;p35"/>
          <p:cNvPicPr preferRelativeResize="0"/>
          <p:nvPr/>
        </p:nvPicPr>
        <p:blipFill>
          <a:blip r:embed="rId3">
            <a:alphaModFix/>
          </a:blip>
          <a:stretch>
            <a:fillRect/>
          </a:stretch>
        </p:blipFill>
        <p:spPr>
          <a:xfrm>
            <a:off x="1944773" y="999079"/>
            <a:ext cx="6926798" cy="3945391"/>
          </a:xfrm>
          <a:prstGeom prst="rect">
            <a:avLst/>
          </a:prstGeom>
          <a:noFill/>
          <a:ln>
            <a:noFill/>
          </a:ln>
        </p:spPr>
      </p:pic>
      <p:sp>
        <p:nvSpPr>
          <p:cNvPr id="215" name="Google Shape;215;p35"/>
          <p:cNvSpPr txBox="1"/>
          <p:nvPr/>
        </p:nvSpPr>
        <p:spPr>
          <a:xfrm>
            <a:off x="0" y="1193800"/>
            <a:ext cx="1944900" cy="290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 summed up notation table:</a:t>
            </a:r>
            <a:endParaRPr sz="1800">
              <a:solidFill>
                <a:schemeClr val="dk1"/>
              </a:solidFill>
            </a:endParaRPr>
          </a:p>
          <a:p>
            <a:pPr indent="0" lvl="0" marL="0" rtl="0" algn="l">
              <a:spcBef>
                <a:spcPts val="0"/>
              </a:spcBef>
              <a:spcAft>
                <a:spcPts val="0"/>
              </a:spcAft>
              <a:buNone/>
            </a:pPr>
            <a:r>
              <a:rPr lang="en" sz="1800">
                <a:solidFill>
                  <a:schemeClr val="dk1"/>
                </a:solidFill>
              </a:rPr>
              <a:t>(from the Intel reference manual).</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N marks the address in the memory.</a:t>
            </a:r>
            <a:endParaRPr sz="1800">
              <a:solidFill>
                <a:schemeClr val="dk1"/>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5" y="293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Instruction operands</a:t>
            </a:r>
            <a:endParaRPr/>
          </a:p>
        </p:txBody>
      </p:sp>
      <p:sp>
        <p:nvSpPr>
          <p:cNvPr id="221" name="Google Shape;221;p36"/>
          <p:cNvSpPr txBox="1"/>
          <p:nvPr/>
        </p:nvSpPr>
        <p:spPr>
          <a:xfrm>
            <a:off x="311700" y="866500"/>
            <a:ext cx="8442300" cy="102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An instruction is an operation that operates on some operand(s).</a:t>
            </a:r>
            <a:endParaRPr sz="1800">
              <a:solidFill>
                <a:schemeClr val="dk1"/>
              </a:solidFill>
            </a:endParaRPr>
          </a:p>
          <a:p>
            <a:pPr indent="0" lvl="0" marL="0" rtl="0" algn="l">
              <a:spcBef>
                <a:spcPts val="0"/>
              </a:spcBef>
              <a:spcAft>
                <a:spcPts val="0"/>
              </a:spcAft>
              <a:buNone/>
            </a:pPr>
            <a:r>
              <a:rPr lang="en" sz="1800">
                <a:solidFill>
                  <a:schemeClr val="dk1"/>
                </a:solidFill>
              </a:rPr>
              <a:t>Different types of operands are possible, depending on the instruction. </a:t>
            </a:r>
            <a:endParaRPr sz="1800">
              <a:solidFill>
                <a:schemeClr val="dk1"/>
              </a:solidFill>
            </a:endParaRPr>
          </a:p>
          <a:p>
            <a:pPr indent="0" lvl="0" marL="0" rtl="0" algn="l">
              <a:spcBef>
                <a:spcPts val="0"/>
              </a:spcBef>
              <a:spcAft>
                <a:spcPts val="0"/>
              </a:spcAft>
              <a:buNone/>
            </a:pPr>
            <a:r>
              <a:rPr lang="en" sz="1800">
                <a:solidFill>
                  <a:schemeClr val="dk1"/>
                </a:solidFill>
              </a:rPr>
              <a:t>There are 3 common operand types (“addressing mode” of data):</a:t>
            </a:r>
            <a:endParaRPr sz="1800">
              <a:solidFill>
                <a:schemeClr val="dk1"/>
              </a:solidFill>
            </a:endParaRPr>
          </a:p>
        </p:txBody>
      </p:sp>
      <p:sp>
        <p:nvSpPr>
          <p:cNvPr id="222" name="Google Shape;222;p36"/>
          <p:cNvSpPr txBox="1"/>
          <p:nvPr/>
        </p:nvSpPr>
        <p:spPr>
          <a:xfrm>
            <a:off x="311704" y="1887995"/>
            <a:ext cx="8442300" cy="185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Immediate operand</a:t>
            </a:r>
            <a:r>
              <a:rPr lang="en" sz="1800">
                <a:solidFill>
                  <a:schemeClr val="dk1"/>
                </a:solidFill>
              </a:rPr>
              <a:t>: </a:t>
            </a:r>
            <a:endParaRPr sz="1800">
              <a:solidFill>
                <a:schemeClr val="dk1"/>
              </a:solidFill>
            </a:endParaRPr>
          </a:p>
          <a:p>
            <a:pPr indent="0" lvl="0" marL="0" rtl="0" algn="l">
              <a:spcBef>
                <a:spcPts val="0"/>
              </a:spcBef>
              <a:spcAft>
                <a:spcPts val="0"/>
              </a:spcAft>
              <a:buNone/>
            </a:pPr>
            <a:r>
              <a:rPr lang="en" sz="1800">
                <a:solidFill>
                  <a:schemeClr val="dk1"/>
                </a:solidFill>
              </a:rPr>
              <a:t>Some instructions can have data encoded in the instruction itself as a source operand. These  operands are called  immediate  operands (or  simply immediates). For example:</a:t>
            </a:r>
            <a:endParaRPr sz="1800">
              <a:solidFill>
                <a:schemeClr val="dk1"/>
              </a:solidFill>
            </a:endParaRPr>
          </a:p>
          <a:p>
            <a:pPr indent="0" lvl="0" marL="0" rtl="0" algn="l">
              <a:spcBef>
                <a:spcPts val="0"/>
              </a:spcBef>
              <a:spcAft>
                <a:spcPts val="0"/>
              </a:spcAft>
              <a:buNone/>
            </a:pPr>
            <a:r>
              <a:rPr lang="en" sz="1800">
                <a:solidFill>
                  <a:schemeClr val="dk1"/>
                </a:solidFill>
              </a:rPr>
              <a:t>mov rax, 0x3a4b is encoded as:</a:t>
            </a:r>
            <a:endParaRPr sz="1800">
              <a:solidFill>
                <a:schemeClr val="dk1"/>
              </a:solidFill>
            </a:endParaRPr>
          </a:p>
          <a:p>
            <a:pPr indent="0" lvl="0" marL="0" rtl="0" algn="l">
              <a:spcBef>
                <a:spcPts val="0"/>
              </a:spcBef>
              <a:spcAft>
                <a:spcPts val="0"/>
              </a:spcAft>
              <a:buNone/>
            </a:pPr>
            <a:r>
              <a:rPr lang="en" sz="1800">
                <a:solidFill>
                  <a:schemeClr val="dk1"/>
                </a:solidFill>
              </a:rPr>
              <a:t>48 b8 </a:t>
            </a:r>
            <a:r>
              <a:rPr lang="en" sz="1800">
                <a:solidFill>
                  <a:schemeClr val="accent4"/>
                </a:solidFill>
              </a:rPr>
              <a:t>4b 3a 00 00 00 00 00 00</a:t>
            </a:r>
            <a:endParaRPr sz="1800">
              <a:solidFill>
                <a:schemeClr val="accent4"/>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nvSpPr>
        <p:spPr>
          <a:xfrm>
            <a:off x="350854" y="209365"/>
            <a:ext cx="8442300" cy="213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Register operand</a:t>
            </a:r>
            <a:r>
              <a:rPr lang="en" sz="1800">
                <a:solidFill>
                  <a:schemeClr val="dk1"/>
                </a:solidFill>
              </a:rPr>
              <a:t>: </a:t>
            </a:r>
            <a:endParaRPr sz="1800">
              <a:solidFill>
                <a:schemeClr val="dk1"/>
              </a:solidFill>
            </a:endParaRPr>
          </a:p>
          <a:p>
            <a:pPr indent="0" lvl="0" marL="0" rtl="0" algn="l">
              <a:spcBef>
                <a:spcPts val="0"/>
              </a:spcBef>
              <a:spcAft>
                <a:spcPts val="0"/>
              </a:spcAft>
              <a:buNone/>
            </a:pPr>
            <a:r>
              <a:rPr lang="en" sz="1800">
                <a:solidFill>
                  <a:schemeClr val="dk1"/>
                </a:solidFill>
              </a:rPr>
              <a:t>Different registers can be source and destination operands for different instructions (depending on the instructions and the operands). </a:t>
            </a:r>
            <a:endParaRPr sz="1800">
              <a:solidFill>
                <a:schemeClr val="dk1"/>
              </a:solidFill>
            </a:endParaRPr>
          </a:p>
          <a:p>
            <a:pPr indent="0" lvl="0" marL="0" rtl="0" algn="l">
              <a:spcBef>
                <a:spcPts val="0"/>
              </a:spcBef>
              <a:spcAft>
                <a:spcPts val="0"/>
              </a:spcAft>
              <a:buNone/>
            </a:pPr>
            <a:r>
              <a:rPr lang="en" sz="1800">
                <a:solidFill>
                  <a:schemeClr val="dk1"/>
                </a:solidFill>
              </a:rPr>
              <a:t>For example:</a:t>
            </a:r>
            <a:endParaRPr sz="1800">
              <a:solidFill>
                <a:schemeClr val="dk1"/>
              </a:solidFill>
            </a:endParaRPr>
          </a:p>
          <a:p>
            <a:pPr indent="0" lvl="0" marL="0" rtl="0" algn="l">
              <a:spcBef>
                <a:spcPts val="0"/>
              </a:spcBef>
              <a:spcAft>
                <a:spcPts val="0"/>
              </a:spcAft>
              <a:buNone/>
            </a:pPr>
            <a:r>
              <a:rPr lang="en" sz="1800">
                <a:solidFill>
                  <a:schemeClr val="dk1"/>
                </a:solidFill>
              </a:rPr>
              <a:t>mov rax, rbx		</a:t>
            </a:r>
            <a:endParaRPr sz="1800">
              <a:solidFill>
                <a:schemeClr val="dk1"/>
              </a:solidFill>
            </a:endParaRPr>
          </a:p>
          <a:p>
            <a:pPr indent="0" lvl="0" marL="0" rtl="0" algn="l">
              <a:spcBef>
                <a:spcPts val="0"/>
              </a:spcBef>
              <a:spcAft>
                <a:spcPts val="0"/>
              </a:spcAft>
              <a:buNone/>
            </a:pPr>
            <a:r>
              <a:rPr lang="en" sz="1800">
                <a:solidFill>
                  <a:schemeClr val="dk1"/>
                </a:solidFill>
              </a:rPr>
              <a:t>push rcx</a:t>
            </a:r>
            <a:endParaRPr sz="1800">
              <a:solidFill>
                <a:schemeClr val="dk1"/>
              </a:solidFill>
            </a:endParaRPr>
          </a:p>
          <a:p>
            <a:pPr indent="0" lvl="0" marL="0" rtl="0" algn="l">
              <a:spcBef>
                <a:spcPts val="0"/>
              </a:spcBef>
              <a:spcAft>
                <a:spcPts val="0"/>
              </a:spcAft>
              <a:buNone/>
            </a:pPr>
            <a:r>
              <a:rPr lang="en" sz="1800">
                <a:solidFill>
                  <a:schemeClr val="dk1"/>
                </a:solidFill>
              </a:rPr>
              <a:t>add rdx, 3.</a:t>
            </a:r>
            <a:endParaRPr sz="1800">
              <a:solidFill>
                <a:schemeClr val="dk1"/>
              </a:solidFill>
            </a:endParaRPr>
          </a:p>
        </p:txBody>
      </p:sp>
      <p:sp>
        <p:nvSpPr>
          <p:cNvPr id="228" name="Google Shape;228;p37"/>
          <p:cNvSpPr txBox="1"/>
          <p:nvPr/>
        </p:nvSpPr>
        <p:spPr>
          <a:xfrm>
            <a:off x="350850" y="2241175"/>
            <a:ext cx="8793300" cy="297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Memory operands</a:t>
            </a:r>
            <a:r>
              <a:rPr lang="en" sz="1800">
                <a:solidFill>
                  <a:schemeClr val="dk1"/>
                </a:solidFill>
              </a:rPr>
              <a:t>:</a:t>
            </a:r>
            <a:endParaRPr sz="1800">
              <a:solidFill>
                <a:schemeClr val="dk1"/>
              </a:solidFill>
            </a:endParaRPr>
          </a:p>
          <a:p>
            <a:pPr indent="0" lvl="0" marL="0" rtl="0" algn="l">
              <a:spcBef>
                <a:spcPts val="0"/>
              </a:spcBef>
              <a:spcAft>
                <a:spcPts val="0"/>
              </a:spcAft>
              <a:buNone/>
            </a:pPr>
            <a:r>
              <a:rPr lang="en" sz="1800">
                <a:solidFill>
                  <a:schemeClr val="dk1"/>
                </a:solidFill>
              </a:rPr>
              <a:t>[memory address]  = [segment selector + offset].</a:t>
            </a:r>
            <a:endParaRPr sz="1800">
              <a:solidFill>
                <a:schemeClr val="dk1"/>
              </a:solidFill>
            </a:endParaRPr>
          </a:p>
          <a:p>
            <a:pPr indent="0" lvl="0" marL="0" rtl="0" algn="l">
              <a:spcBef>
                <a:spcPts val="0"/>
              </a:spcBef>
              <a:spcAft>
                <a:spcPts val="0"/>
              </a:spcAft>
              <a:buNone/>
            </a:pPr>
            <a:r>
              <a:rPr lang="en" sz="1800">
                <a:solidFill>
                  <a:schemeClr val="dk1"/>
                </a:solidFill>
              </a:rPr>
              <a:t>Usually (for code running in the same privilige in modern pcs) the segment selector is virtually not used (constant and implicit, equal to 0), and so effectively:</a:t>
            </a:r>
            <a:endParaRPr sz="1800">
              <a:solidFill>
                <a:schemeClr val="dk1"/>
              </a:solidFill>
            </a:endParaRPr>
          </a:p>
          <a:p>
            <a:pPr indent="0" lvl="0" marL="0" rtl="0" algn="l">
              <a:spcBef>
                <a:spcPts val="0"/>
              </a:spcBef>
              <a:spcAft>
                <a:spcPts val="0"/>
              </a:spcAft>
              <a:buNone/>
            </a:pPr>
            <a:r>
              <a:rPr lang="en" sz="1800">
                <a:solidFill>
                  <a:schemeClr val="dk1"/>
                </a:solidFill>
              </a:rPr>
              <a:t>[memory address] = [offset].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Example of memory addressing instructions:</a:t>
            </a:r>
            <a:endParaRPr sz="1800">
              <a:solidFill>
                <a:schemeClr val="dk1"/>
              </a:solidFill>
            </a:endParaRPr>
          </a:p>
          <a:p>
            <a:pPr indent="0" lvl="0" marL="0" rtl="0" algn="l">
              <a:spcBef>
                <a:spcPts val="0"/>
              </a:spcBef>
              <a:spcAft>
                <a:spcPts val="0"/>
              </a:spcAft>
              <a:buNone/>
            </a:pPr>
            <a:r>
              <a:rPr lang="en" sz="1800">
                <a:solidFill>
                  <a:schemeClr val="dk1"/>
                </a:solidFill>
              </a:rPr>
              <a:t>mov rax, [rdx]; // move into rax, the (qword) value stored in the memory location rdx</a:t>
            </a:r>
            <a:endParaRPr sz="1800">
              <a:solidFill>
                <a:schemeClr val="dk1"/>
              </a:solidFill>
            </a:endParaRPr>
          </a:p>
          <a:p>
            <a:pPr indent="0" lvl="0" marL="0" rtl="0" algn="l">
              <a:spcBef>
                <a:spcPts val="0"/>
              </a:spcBef>
              <a:spcAft>
                <a:spcPts val="0"/>
              </a:spcAft>
              <a:buNone/>
            </a:pPr>
            <a:r>
              <a:rPr lang="en" sz="1800">
                <a:solidFill>
                  <a:schemeClr val="dk1"/>
                </a:solidFill>
              </a:rPr>
              <a:t>mov word [rbx + </a:t>
            </a:r>
            <a:r>
              <a:rPr lang="en" sz="1800">
                <a:solidFill>
                  <a:schemeClr val="dk1"/>
                </a:solidFill>
              </a:rPr>
              <a:t>8</a:t>
            </a:r>
            <a:r>
              <a:rPr lang="en" sz="1800">
                <a:solidFill>
                  <a:schemeClr val="dk1"/>
                </a:solidFill>
              </a:rPr>
              <a:t>], 0x0009; // move into the word at memory location rbx+8, the</a:t>
            </a:r>
            <a:endParaRPr sz="1800">
              <a:solidFill>
                <a:schemeClr val="dk1"/>
              </a:solidFill>
            </a:endParaRPr>
          </a:p>
          <a:p>
            <a:pPr indent="0" lvl="0" marL="2743200" rtl="0" algn="l">
              <a:spcBef>
                <a:spcPts val="0"/>
              </a:spcBef>
              <a:spcAft>
                <a:spcPts val="0"/>
              </a:spcAft>
              <a:buNone/>
            </a:pPr>
            <a:r>
              <a:rPr lang="en" sz="1800">
                <a:solidFill>
                  <a:schemeClr val="dk1"/>
                </a:solidFill>
              </a:rPr>
              <a:t>     value 0x0009</a:t>
            </a:r>
            <a:endParaRPr sz="1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8"/>
          <p:cNvPicPr preferRelativeResize="0"/>
          <p:nvPr/>
        </p:nvPicPr>
        <p:blipFill>
          <a:blip r:embed="rId3">
            <a:alphaModFix/>
          </a:blip>
          <a:stretch>
            <a:fillRect/>
          </a:stretch>
        </p:blipFill>
        <p:spPr>
          <a:xfrm>
            <a:off x="2483704" y="875146"/>
            <a:ext cx="4176594" cy="2249666"/>
          </a:xfrm>
          <a:prstGeom prst="rect">
            <a:avLst/>
          </a:prstGeom>
          <a:noFill/>
          <a:ln>
            <a:noFill/>
          </a:ln>
        </p:spPr>
      </p:pic>
      <p:sp>
        <p:nvSpPr>
          <p:cNvPr id="234" name="Google Shape;234;p38"/>
          <p:cNvSpPr txBox="1"/>
          <p:nvPr/>
        </p:nvSpPr>
        <p:spPr>
          <a:xfrm>
            <a:off x="350846" y="3385488"/>
            <a:ext cx="8442300" cy="13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64 bit</a:t>
            </a:r>
            <a:r>
              <a:rPr lang="en" sz="1800">
                <a:solidFill>
                  <a:schemeClr val="dk1"/>
                </a:solidFill>
              </a:rPr>
              <a:t>: Displacement: 8/16/32 bit value, Base: Value of a 64 bit GPR, Index: Value of a 64 bit GPR, Scale: 2/4/8 multiplied by index.</a:t>
            </a:r>
            <a:endParaRPr sz="1800">
              <a:solidFill>
                <a:schemeClr val="dk1"/>
              </a:solidFill>
            </a:endParaRPr>
          </a:p>
          <a:p>
            <a:pPr indent="0" lvl="0" marL="0" rtl="0" algn="l">
              <a:spcBef>
                <a:spcPts val="0"/>
              </a:spcBef>
              <a:spcAft>
                <a:spcPts val="0"/>
              </a:spcAft>
              <a:buNone/>
            </a:pPr>
            <a:r>
              <a:rPr lang="en" sz="1800">
                <a:solidFill>
                  <a:schemeClr val="dk1"/>
                </a:solidFill>
              </a:rPr>
              <a:t>Another special supported addressing mode is the value of rip of next instruction + displacement</a:t>
            </a:r>
            <a:endParaRPr sz="1800">
              <a:solidFill>
                <a:schemeClr val="dk1"/>
              </a:solidFill>
            </a:endParaRPr>
          </a:p>
        </p:txBody>
      </p:sp>
      <p:sp>
        <p:nvSpPr>
          <p:cNvPr id="235" name="Google Shape;235;p38"/>
          <p:cNvSpPr txBox="1"/>
          <p:nvPr/>
        </p:nvSpPr>
        <p:spPr>
          <a:xfrm>
            <a:off x="350838" y="150641"/>
            <a:ext cx="84423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Addressing modes (i.e. format of ‘offset’, in 32 bit):</a:t>
            </a:r>
            <a:endParaRPr sz="1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nvSpPr>
        <p:spPr>
          <a:xfrm>
            <a:off x="192000" y="0"/>
            <a:ext cx="8760000" cy="520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6"/>
                </a:solidFill>
              </a:rPr>
              <a:t>Note</a:t>
            </a:r>
            <a:r>
              <a:rPr lang="en" sz="1800">
                <a:solidFill>
                  <a:schemeClr val="dk1"/>
                </a:solidFill>
              </a:rPr>
              <a: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When using memory operands (that is storing or loading from some memory address), the operand size must sometimes be explicitly specified if it is not implied. Consider:</a:t>
            </a:r>
            <a:endParaRPr sz="1800">
              <a:solidFill>
                <a:schemeClr val="dk1"/>
              </a:solidFill>
            </a:endParaRPr>
          </a:p>
          <a:p>
            <a:pPr indent="0" lvl="0" marL="914400" rtl="0" algn="l">
              <a:spcBef>
                <a:spcPts val="0"/>
              </a:spcBef>
              <a:spcAft>
                <a:spcPts val="0"/>
              </a:spcAft>
              <a:buNone/>
            </a:pPr>
            <a:r>
              <a:rPr lang="en" sz="1800">
                <a:solidFill>
                  <a:schemeClr val="dk1"/>
                </a:solidFill>
              </a:rPr>
              <a:t>(</a:t>
            </a:r>
            <a:r>
              <a:rPr lang="en" sz="1800">
                <a:solidFill>
                  <a:srgbClr val="00FF00"/>
                </a:solidFill>
              </a:rPr>
              <a:t>V</a:t>
            </a:r>
            <a:r>
              <a:rPr lang="en" sz="1800">
                <a:solidFill>
                  <a:schemeClr val="dk1"/>
                </a:solidFill>
              </a:rPr>
              <a:t>)</a:t>
            </a:r>
            <a:r>
              <a:rPr lang="en" sz="1800">
                <a:solidFill>
                  <a:schemeClr val="dk1"/>
                </a:solidFill>
              </a:rPr>
              <a:t>	mov eax, [rbx] - operand</a:t>
            </a:r>
            <a:r>
              <a:rPr lang="en" sz="1800">
                <a:solidFill>
                  <a:schemeClr val="dk1"/>
                </a:solidFill>
              </a:rPr>
              <a:t> size </a:t>
            </a:r>
            <a:r>
              <a:rPr lang="en" sz="1800">
                <a:solidFill>
                  <a:schemeClr val="dk1"/>
                </a:solidFill>
              </a:rPr>
              <a:t>is known to be 4 bytes (as the dst </a:t>
            </a:r>
            <a:endParaRPr sz="1800">
              <a:solidFill>
                <a:schemeClr val="dk1"/>
              </a:solidFill>
            </a:endParaRPr>
          </a:p>
          <a:p>
            <a:pPr indent="457200" lvl="0" marL="2286000" rtl="0" algn="l">
              <a:spcBef>
                <a:spcPts val="0"/>
              </a:spcBef>
              <a:spcAft>
                <a:spcPts val="0"/>
              </a:spcAft>
              <a:buNone/>
            </a:pPr>
            <a:r>
              <a:rPr lang="en" sz="1800">
                <a:solidFill>
                  <a:schemeClr val="dk1"/>
                </a:solidFill>
              </a:rPr>
              <a:t>    operand  eax, is of size 4).  </a:t>
            </a:r>
            <a:endParaRPr sz="1800">
              <a:solidFill>
                <a:schemeClr val="dk1"/>
              </a:solidFill>
            </a:endParaRPr>
          </a:p>
          <a:p>
            <a:pPr indent="457200" lvl="0" marL="457200" rtl="0" algn="l">
              <a:spcBef>
                <a:spcPts val="0"/>
              </a:spcBef>
              <a:spcAft>
                <a:spcPts val="0"/>
              </a:spcAft>
              <a:buNone/>
            </a:pPr>
            <a:r>
              <a:rPr lang="en" sz="1800">
                <a:solidFill>
                  <a:schemeClr val="dk1"/>
                </a:solidFill>
              </a:rPr>
              <a:t>(</a:t>
            </a:r>
            <a:r>
              <a:rPr lang="en" sz="1800">
                <a:solidFill>
                  <a:srgbClr val="FF0000"/>
                </a:solidFill>
              </a:rPr>
              <a:t>X</a:t>
            </a:r>
            <a:r>
              <a:rPr lang="en" sz="1800">
                <a:solidFill>
                  <a:schemeClr val="dk1"/>
                </a:solidFill>
              </a:rPr>
              <a:t>)	mov [rsp], </a:t>
            </a:r>
            <a:r>
              <a:rPr lang="en" sz="1800">
                <a:solidFill>
                  <a:schemeClr val="dk1"/>
                </a:solidFill>
              </a:rPr>
              <a:t>3 	  - </a:t>
            </a:r>
            <a:r>
              <a:rPr lang="en" sz="1800">
                <a:solidFill>
                  <a:schemeClr val="dk1"/>
                </a:solidFill>
              </a:rPr>
              <a:t>operand size is ambiguous, and therefore needs to be </a:t>
            </a:r>
            <a:endParaRPr sz="1800">
              <a:solidFill>
                <a:schemeClr val="dk1"/>
              </a:solidFill>
            </a:endParaRPr>
          </a:p>
          <a:p>
            <a:pPr indent="0" lvl="0" marL="2286000" rtl="0" algn="l">
              <a:spcBef>
                <a:spcPts val="0"/>
              </a:spcBef>
              <a:spcAft>
                <a:spcPts val="0"/>
              </a:spcAft>
              <a:buNone/>
            </a:pPr>
            <a:r>
              <a:rPr lang="en" sz="1800">
                <a:solidFill>
                  <a:schemeClr val="dk1"/>
                </a:solidFill>
              </a:rPr>
              <a:t>           explicitely supplied.</a:t>
            </a:r>
            <a:endParaRPr sz="1800">
              <a:solidFill>
                <a:schemeClr val="dk1"/>
              </a:solidFill>
            </a:endParaRPr>
          </a:p>
          <a:p>
            <a:pPr indent="457200" lvl="0" marL="457200" rtl="0" algn="l">
              <a:spcBef>
                <a:spcPts val="0"/>
              </a:spcBef>
              <a:spcAft>
                <a:spcPts val="0"/>
              </a:spcAft>
              <a:buNone/>
            </a:pPr>
            <a:r>
              <a:rPr lang="en" sz="1800">
                <a:solidFill>
                  <a:schemeClr val="dk1"/>
                </a:solidFill>
              </a:rPr>
              <a:t>(</a:t>
            </a:r>
            <a:r>
              <a:rPr lang="en" sz="1800">
                <a:solidFill>
                  <a:srgbClr val="00FF00"/>
                </a:solidFill>
              </a:rPr>
              <a:t>V</a:t>
            </a:r>
            <a:r>
              <a:rPr lang="en" sz="1800">
                <a:solidFill>
                  <a:schemeClr val="dk1"/>
                </a:solidFill>
              </a:rPr>
              <a:t>)	</a:t>
            </a:r>
            <a:r>
              <a:rPr lang="en" sz="1800">
                <a:solidFill>
                  <a:schemeClr val="dk1"/>
                </a:solidFill>
              </a:rPr>
              <a:t>mov </a:t>
            </a:r>
            <a:r>
              <a:rPr lang="en" sz="1800">
                <a:solidFill>
                  <a:schemeClr val="accent6"/>
                </a:solidFill>
              </a:rPr>
              <a:t>qword </a:t>
            </a:r>
            <a:r>
              <a:rPr lang="en" sz="1800">
                <a:solidFill>
                  <a:schemeClr val="dk1"/>
                </a:solidFill>
              </a:rPr>
              <a:t>/ </a:t>
            </a:r>
            <a:r>
              <a:rPr lang="en" sz="1800">
                <a:solidFill>
                  <a:schemeClr val="accent6"/>
                </a:solidFill>
              </a:rPr>
              <a:t>dword</a:t>
            </a:r>
            <a:r>
              <a:rPr lang="en" sz="1800">
                <a:solidFill>
                  <a:schemeClr val="dk1"/>
                </a:solidFill>
              </a:rPr>
              <a:t> / </a:t>
            </a:r>
            <a:r>
              <a:rPr lang="en" sz="1800">
                <a:solidFill>
                  <a:schemeClr val="accent6"/>
                </a:solidFill>
              </a:rPr>
              <a:t>word</a:t>
            </a:r>
            <a:r>
              <a:rPr lang="en" sz="1800">
                <a:solidFill>
                  <a:schemeClr val="dk1"/>
                </a:solidFill>
              </a:rPr>
              <a:t> / </a:t>
            </a:r>
            <a:r>
              <a:rPr lang="en" sz="1800">
                <a:solidFill>
                  <a:schemeClr val="accent6"/>
                </a:solidFill>
              </a:rPr>
              <a:t>byte</a:t>
            </a:r>
            <a:r>
              <a:rPr lang="en" sz="1800">
                <a:solidFill>
                  <a:schemeClr val="dk1"/>
                </a:solidFill>
              </a:rPr>
              <a:t> [rsp], 0x03</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Some instructions have implicit register operands:</a:t>
            </a:r>
            <a:endParaRPr sz="1800">
              <a:solidFill>
                <a:schemeClr val="dk1"/>
              </a:solidFill>
            </a:endParaRPr>
          </a:p>
          <a:p>
            <a:pPr indent="457200" lvl="0" marL="914400" rtl="0" algn="l">
              <a:spcBef>
                <a:spcPts val="0"/>
              </a:spcBef>
              <a:spcAft>
                <a:spcPts val="0"/>
              </a:spcAft>
              <a:buNone/>
            </a:pPr>
            <a:r>
              <a:rPr lang="en" sz="1800">
                <a:solidFill>
                  <a:schemeClr val="dk1"/>
                </a:solidFill>
              </a:rPr>
              <a:t>cmp rax, rbx - also updates the flags (rflags) implicitly.</a:t>
            </a:r>
            <a:endParaRPr sz="1800">
              <a:solidFill>
                <a:schemeClr val="dk1"/>
              </a:solidFill>
            </a:endParaRPr>
          </a:p>
          <a:p>
            <a:pPr indent="457200" lvl="0" marL="914400" rtl="0" algn="l">
              <a:spcBef>
                <a:spcPts val="0"/>
              </a:spcBef>
              <a:spcAft>
                <a:spcPts val="0"/>
              </a:spcAft>
              <a:buNone/>
            </a:pPr>
            <a:r>
              <a:rPr lang="en" sz="1800">
                <a:solidFill>
                  <a:schemeClr val="dk1"/>
                </a:solidFill>
              </a:rPr>
              <a:t>mul rcx - has one operand, and always multiplies rax by this operand </a:t>
            </a:r>
            <a:endParaRPr sz="1800">
              <a:solidFill>
                <a:schemeClr val="dk1"/>
              </a:solidFill>
            </a:endParaRPr>
          </a:p>
          <a:p>
            <a:pPr indent="457200" lvl="0" marL="1828800" rtl="0" algn="l">
              <a:spcBef>
                <a:spcPts val="0"/>
              </a:spcBef>
              <a:spcAft>
                <a:spcPts val="0"/>
              </a:spcAft>
              <a:buNone/>
            </a:pPr>
            <a:r>
              <a:rPr lang="en" sz="1800">
                <a:solidFill>
                  <a:schemeClr val="dk1"/>
                </a:solidFill>
              </a:rPr>
              <a:t>and stores the 128 bit integer result in rdx and rax where the </a:t>
            </a:r>
            <a:endParaRPr sz="1800">
              <a:solidFill>
                <a:schemeClr val="dk1"/>
              </a:solidFill>
            </a:endParaRPr>
          </a:p>
          <a:p>
            <a:pPr indent="457200" lvl="0" marL="1828800" rtl="0" algn="l">
              <a:spcBef>
                <a:spcPts val="0"/>
              </a:spcBef>
              <a:spcAft>
                <a:spcPts val="0"/>
              </a:spcAft>
              <a:buNone/>
            </a:pPr>
            <a:r>
              <a:rPr lang="en" sz="1800">
                <a:solidFill>
                  <a:schemeClr val="dk1"/>
                </a:solidFill>
              </a:rPr>
              <a:t>high word is stored in rdx).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Most instructions have implicit segment register operands (which again are constant and disregarded by us for now).</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Some (for example pop) affect several registers / operands implicitely.</a:t>
            </a:r>
            <a:endParaRPr sz="1800">
              <a:solidFill>
                <a:schemeClr val="accent4"/>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167197" y="11516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Signs </a:t>
            </a:r>
            <a:endParaRPr/>
          </a:p>
        </p:txBody>
      </p:sp>
      <p:sp>
        <p:nvSpPr>
          <p:cNvPr id="246" name="Google Shape;246;p40"/>
          <p:cNvSpPr txBox="1"/>
          <p:nvPr/>
        </p:nvSpPr>
        <p:spPr>
          <a:xfrm>
            <a:off x="206350" y="579361"/>
            <a:ext cx="8442300" cy="157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We wish to be able to preform signed operations.</a:t>
            </a:r>
            <a:endParaRPr sz="1800">
              <a:solidFill>
                <a:schemeClr val="dk1"/>
              </a:solidFill>
            </a:endParaRPr>
          </a:p>
          <a:p>
            <a:pPr indent="0" lvl="0" marL="0" rtl="0" algn="l">
              <a:spcBef>
                <a:spcPts val="0"/>
              </a:spcBef>
              <a:spcAft>
                <a:spcPts val="0"/>
              </a:spcAft>
              <a:buNone/>
            </a:pPr>
            <a:r>
              <a:rPr lang="en" sz="1800">
                <a:solidFill>
                  <a:schemeClr val="dk1"/>
                </a:solidFill>
              </a:rPr>
              <a:t>The way that a signed integer is represented in the memory, is via the 2-complement notation, which uses the fact that unsigned calculations are preformed mod 2</a:t>
            </a:r>
            <a:r>
              <a:rPr baseline="30000" lang="en" sz="1800">
                <a:solidFill>
                  <a:schemeClr val="dk1"/>
                </a:solidFill>
              </a:rPr>
              <a:t>x</a:t>
            </a:r>
            <a:r>
              <a:rPr lang="en" sz="1800">
                <a:solidFill>
                  <a:schemeClr val="dk1"/>
                </a:solidFill>
              </a:rPr>
              <a:t> where x is the bitwidth of the integer.</a:t>
            </a:r>
            <a:endParaRPr sz="1800">
              <a:solidFill>
                <a:schemeClr val="dk1"/>
              </a:solidFill>
            </a:endParaRPr>
          </a:p>
          <a:p>
            <a:pPr indent="0" lvl="0" marL="0" rtl="0" algn="l">
              <a:spcBef>
                <a:spcPts val="0"/>
              </a:spcBef>
              <a:spcAft>
                <a:spcPts val="0"/>
              </a:spcAft>
              <a:buNone/>
            </a:pPr>
            <a:r>
              <a:rPr lang="en" sz="1800">
                <a:solidFill>
                  <a:schemeClr val="dk1"/>
                </a:solidFill>
              </a:rPr>
              <a:t>An example of  a calculation:</a:t>
            </a:r>
            <a:endParaRPr sz="1800">
              <a:solidFill>
                <a:schemeClr val="dk1"/>
              </a:solidFill>
            </a:endParaRPr>
          </a:p>
        </p:txBody>
      </p:sp>
      <p:sp>
        <p:nvSpPr>
          <p:cNvPr id="247" name="Google Shape;247;p40"/>
          <p:cNvSpPr txBox="1"/>
          <p:nvPr/>
        </p:nvSpPr>
        <p:spPr>
          <a:xfrm>
            <a:off x="206348" y="1987556"/>
            <a:ext cx="8442300" cy="409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3 as a 1 byte (8 bit) signed integer:		0x03</a:t>
            </a:r>
            <a:endParaRPr sz="1800">
              <a:solidFill>
                <a:schemeClr val="dk1"/>
              </a:solidFill>
            </a:endParaRPr>
          </a:p>
          <a:p>
            <a:pPr indent="0" lvl="0" marL="0" rtl="0" algn="l">
              <a:spcBef>
                <a:spcPts val="0"/>
              </a:spcBef>
              <a:spcAft>
                <a:spcPts val="0"/>
              </a:spcAft>
              <a:buNone/>
            </a:pPr>
            <a:r>
              <a:rPr lang="en" sz="1800">
                <a:solidFill>
                  <a:schemeClr val="dk1"/>
                </a:solidFill>
              </a:rPr>
              <a:t>-3 as a 1 byte (8 bit) signed integer: 	</a:t>
            </a:r>
            <a:r>
              <a:rPr lang="en" sz="1600">
                <a:solidFill>
                  <a:schemeClr val="dk1"/>
                </a:solidFill>
              </a:rPr>
              <a:t>0xFD</a:t>
            </a:r>
            <a:endParaRPr sz="1800">
              <a:solidFill>
                <a:schemeClr val="dk1"/>
              </a:solidFill>
            </a:endParaRPr>
          </a:p>
          <a:p>
            <a:pPr indent="0" lvl="0" marL="0" rtl="0" algn="l">
              <a:spcBef>
                <a:spcPts val="0"/>
              </a:spcBef>
              <a:spcAft>
                <a:spcPts val="0"/>
              </a:spcAft>
              <a:buNone/>
            </a:pPr>
            <a:r>
              <a:rPr lang="en" sz="1800">
                <a:solidFill>
                  <a:schemeClr val="dk1"/>
                </a:solidFill>
              </a:rPr>
              <a:t>When we add them up and store </a:t>
            </a:r>
            <a:endParaRPr sz="1800">
              <a:solidFill>
                <a:schemeClr val="dk1"/>
              </a:solidFill>
            </a:endParaRPr>
          </a:p>
          <a:p>
            <a:pPr indent="0" lvl="0" marL="0" rtl="0" algn="l">
              <a:spcBef>
                <a:spcPts val="0"/>
              </a:spcBef>
              <a:spcAft>
                <a:spcPts val="0"/>
              </a:spcAft>
              <a:buNone/>
            </a:pPr>
            <a:r>
              <a:rPr lang="en" sz="1800">
                <a:solidFill>
                  <a:schemeClr val="dk1"/>
                </a:solidFill>
              </a:rPr>
              <a:t>the result as a 1 byte integer:</a:t>
            </a:r>
            <a:endParaRPr sz="1800">
              <a:solidFill>
                <a:schemeClr val="dk1"/>
              </a:solidFill>
            </a:endParaRPr>
          </a:p>
          <a:p>
            <a:pPr indent="0" lvl="0" marL="0" rtl="0" algn="l">
              <a:spcBef>
                <a:spcPts val="0"/>
              </a:spcBef>
              <a:spcAft>
                <a:spcPts val="0"/>
              </a:spcAft>
              <a:buNone/>
            </a:pPr>
            <a:r>
              <a:rPr lang="en" sz="1800">
                <a:solidFill>
                  <a:schemeClr val="dk1"/>
                </a:solidFill>
              </a:rPr>
              <a:t>3+(-3) = 0x03 + 0xFD =&gt;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 resulting carry bit is dropped, as we are storing the result in an 8 bit integer, that is we get (0x03+0xfd) % 2</a:t>
            </a:r>
            <a:r>
              <a:rPr baseline="30000" lang="en" sz="1800">
                <a:solidFill>
                  <a:schemeClr val="dk1"/>
                </a:solidFill>
              </a:rPr>
              <a:t>8</a:t>
            </a:r>
            <a:r>
              <a:rPr lang="en" sz="1800">
                <a:solidFill>
                  <a:schemeClr val="dk1"/>
                </a:solidFill>
              </a:rPr>
              <a:t> = 0.</a:t>
            </a:r>
            <a:endParaRPr sz="1800">
              <a:solidFill>
                <a:schemeClr val="dk1"/>
              </a:solidFill>
            </a:endParaRPr>
          </a:p>
          <a:p>
            <a:pPr indent="0" lvl="0" marL="0" rtl="0" algn="l">
              <a:spcBef>
                <a:spcPts val="0"/>
              </a:spcBef>
              <a:spcAft>
                <a:spcPts val="0"/>
              </a:spcAft>
              <a:buNone/>
            </a:pPr>
            <a:r>
              <a:rPr lang="en" sz="1800">
                <a:solidFill>
                  <a:schemeClr val="dk1"/>
                </a:solidFill>
              </a:rPr>
              <a:t>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pic>
        <p:nvPicPr>
          <p:cNvPr id="248" name="Google Shape;248;p40"/>
          <p:cNvPicPr preferRelativeResize="0"/>
          <p:nvPr/>
        </p:nvPicPr>
        <p:blipFill>
          <a:blip r:embed="rId3">
            <a:alphaModFix/>
          </a:blip>
          <a:stretch>
            <a:fillRect/>
          </a:stretch>
        </p:blipFill>
        <p:spPr>
          <a:xfrm>
            <a:off x="3995732" y="2642267"/>
            <a:ext cx="2731175" cy="179839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nvSpPr>
        <p:spPr>
          <a:xfrm>
            <a:off x="350850" y="260201"/>
            <a:ext cx="8442300" cy="32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binary representation of the number -x as an log(x)+1 bit integer is therefore: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-x = (~x)+1, where ~x (not x) is the number which in binary representation has 1 in bit j iff x has 0 in bit j.</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That is, to get the binary representation of -x, we “flip” all of the bits in the binary representation of x, and add 1.</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example -19 as a 2 byte integer:</a:t>
            </a:r>
            <a:endParaRPr sz="1800">
              <a:solidFill>
                <a:schemeClr val="dk1"/>
              </a:solidFill>
            </a:endParaRPr>
          </a:p>
          <a:p>
            <a:pPr indent="0" lvl="0" marL="0" rtl="0" algn="l">
              <a:spcBef>
                <a:spcPts val="0"/>
              </a:spcBef>
              <a:spcAft>
                <a:spcPts val="0"/>
              </a:spcAft>
              <a:buNone/>
            </a:pPr>
            <a:r>
              <a:rPr lang="en" sz="1800">
                <a:solidFill>
                  <a:schemeClr val="dk1"/>
                </a:solidFill>
              </a:rPr>
              <a:t>19 as a 2 byte integer is given by 1*2</a:t>
            </a:r>
            <a:r>
              <a:rPr baseline="30000" lang="en" sz="1800">
                <a:solidFill>
                  <a:schemeClr val="dk1"/>
                </a:solidFill>
              </a:rPr>
              <a:t>0</a:t>
            </a:r>
            <a:r>
              <a:rPr lang="en" sz="1800">
                <a:solidFill>
                  <a:schemeClr val="dk1"/>
                </a:solidFill>
              </a:rPr>
              <a:t>+1*2</a:t>
            </a:r>
            <a:r>
              <a:rPr baseline="30000" lang="en" sz="1800">
                <a:solidFill>
                  <a:schemeClr val="dk1"/>
                </a:solidFill>
              </a:rPr>
              <a:t>1</a:t>
            </a:r>
            <a:r>
              <a:rPr lang="en" sz="1800">
                <a:solidFill>
                  <a:schemeClr val="dk1"/>
                </a:solidFill>
              </a:rPr>
              <a:t>+0*2</a:t>
            </a:r>
            <a:r>
              <a:rPr baseline="30000" lang="en" sz="1800">
                <a:solidFill>
                  <a:schemeClr val="dk1"/>
                </a:solidFill>
              </a:rPr>
              <a:t>2</a:t>
            </a:r>
            <a:r>
              <a:rPr lang="en" sz="1800">
                <a:solidFill>
                  <a:schemeClr val="dk1"/>
                </a:solidFill>
              </a:rPr>
              <a:t>+0*</a:t>
            </a:r>
            <a:r>
              <a:rPr lang="en" sz="1800">
                <a:solidFill>
                  <a:schemeClr val="dk1"/>
                </a:solidFill>
              </a:rPr>
              <a:t>2</a:t>
            </a:r>
            <a:r>
              <a:rPr baseline="30000" lang="en" sz="1800">
                <a:solidFill>
                  <a:schemeClr val="dk1"/>
                </a:solidFill>
              </a:rPr>
              <a:t>3</a:t>
            </a:r>
            <a:r>
              <a:rPr lang="en" sz="1800">
                <a:solidFill>
                  <a:schemeClr val="dk1"/>
                </a:solidFill>
              </a:rPr>
              <a:t>+1*2</a:t>
            </a:r>
            <a:r>
              <a:rPr baseline="30000" lang="en" sz="1800">
                <a:solidFill>
                  <a:schemeClr val="dk1"/>
                </a:solidFill>
              </a:rPr>
              <a:t>4</a:t>
            </a:r>
            <a:r>
              <a:rPr lang="en" sz="1800">
                <a:solidFill>
                  <a:schemeClr val="dk1"/>
                </a:solidFill>
              </a:rPr>
              <a:t>+0*2</a:t>
            </a:r>
            <a:r>
              <a:rPr baseline="30000" lang="en" sz="1800">
                <a:solidFill>
                  <a:schemeClr val="dk1"/>
                </a:solidFill>
              </a:rPr>
              <a:t>5</a:t>
            </a:r>
            <a:r>
              <a:rPr lang="en" sz="1800">
                <a:solidFill>
                  <a:schemeClr val="dk1"/>
                </a:solidFill>
              </a:rPr>
              <a:t>+0*.... =&gt;</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pic>
        <p:nvPicPr>
          <p:cNvPr id="254" name="Google Shape;254;p41"/>
          <p:cNvPicPr preferRelativeResize="0"/>
          <p:nvPr/>
        </p:nvPicPr>
        <p:blipFill rotWithShape="1">
          <a:blip r:embed="rId3">
            <a:alphaModFix/>
          </a:blip>
          <a:srcRect b="0" l="0" r="1845" t="5749"/>
          <a:stretch/>
        </p:blipFill>
        <p:spPr>
          <a:xfrm>
            <a:off x="814525" y="3226600"/>
            <a:ext cx="6871724" cy="1732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a:hlinkClick r:id="rId3"/>
          </p:cNvPr>
          <p:cNvSpPr txBox="1"/>
          <p:nvPr/>
        </p:nvSpPr>
        <p:spPr>
          <a:xfrm flipH="1">
            <a:off x="179400" y="4703625"/>
            <a:ext cx="7987800" cy="3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FFFFFF"/>
                </a:solidFill>
              </a:rPr>
              <a:t>https://www.microcontrollertips.com/difference-between-von-neumann-and-harvard-architectures/</a:t>
            </a:r>
            <a:endParaRPr sz="800">
              <a:solidFill>
                <a:srgbClr val="FFFFFF"/>
              </a:solidFill>
            </a:endParaRPr>
          </a:p>
        </p:txBody>
      </p:sp>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Assembly and the machine</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 machine:</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We want a machine that computes things: 3+5, 35462346254524*99750706363, x(n)=1/(1+1/n), etc.</a:t>
            </a:r>
            <a:endParaRPr>
              <a:solidFill>
                <a:schemeClr val="dk1"/>
              </a:solidFill>
            </a:endParaRPr>
          </a:p>
          <a:p>
            <a:pPr indent="0" lvl="0" marL="9144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For those interested in some theoretical background (will not occupy us):  Random Access Machine, Harvard / Von-Neumann / modified </a:t>
            </a:r>
            <a:r>
              <a:rPr lang="en">
                <a:solidFill>
                  <a:schemeClr val="dk1"/>
                </a:solidFill>
              </a:rPr>
              <a:t>architectures</a:t>
            </a:r>
            <a:r>
              <a:rPr lang="en">
                <a:solidFill>
                  <a:schemeClr val="dk1"/>
                </a:solidFill>
              </a:rPr>
              <a:t>.</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nvSpPr>
        <p:spPr>
          <a:xfrm>
            <a:off x="350850" y="260201"/>
            <a:ext cx="8442300" cy="213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“Negative” numbers under this representation are considered the numbers with 1 at the most significant bit.</a:t>
            </a:r>
            <a:endParaRPr sz="1800">
              <a:solidFill>
                <a:schemeClr val="dk1"/>
              </a:solidFill>
            </a:endParaRPr>
          </a:p>
          <a:p>
            <a:pPr indent="0" lvl="0" marL="0" rtl="0" algn="l">
              <a:spcBef>
                <a:spcPts val="0"/>
              </a:spcBef>
              <a:spcAft>
                <a:spcPts val="0"/>
              </a:spcAft>
              <a:buNone/>
            </a:pPr>
            <a:r>
              <a:rPr lang="en" sz="1800">
                <a:solidFill>
                  <a:schemeClr val="dk1"/>
                </a:solidFill>
              </a:rPr>
              <a:t>Notice that under this representation for a signed integer, we get that with k bytes (8k bits) we can represent the integers x where:</a:t>
            </a:r>
            <a:endParaRPr sz="1800">
              <a:solidFill>
                <a:schemeClr val="dk1"/>
              </a:solidFill>
            </a:endParaRPr>
          </a:p>
          <a:p>
            <a:pPr indent="0" lvl="0" marL="0" rtl="0" algn="l">
              <a:spcBef>
                <a:spcPts val="0"/>
              </a:spcBef>
              <a:spcAft>
                <a:spcPts val="0"/>
              </a:spcAft>
              <a:buNone/>
            </a:pPr>
            <a:r>
              <a:rPr lang="en" sz="1800">
                <a:solidFill>
                  <a:schemeClr val="dk1"/>
                </a:solidFill>
              </a:rPr>
              <a:t>-2</a:t>
            </a:r>
            <a:r>
              <a:rPr baseline="30000" lang="en" sz="1800">
                <a:solidFill>
                  <a:schemeClr val="dk1"/>
                </a:solidFill>
              </a:rPr>
              <a:t>8k-1</a:t>
            </a:r>
            <a:r>
              <a:rPr lang="en" sz="1800">
                <a:solidFill>
                  <a:schemeClr val="dk1"/>
                </a:solidFill>
              </a:rPr>
              <a:t>&lt;=x&lt;=2</a:t>
            </a:r>
            <a:r>
              <a:rPr baseline="30000" lang="en" sz="1800">
                <a:solidFill>
                  <a:schemeClr val="dk1"/>
                </a:solidFill>
              </a:rPr>
              <a:t>8k-1</a:t>
            </a:r>
            <a:r>
              <a:rPr lang="en" sz="1800">
                <a:solidFill>
                  <a:schemeClr val="dk1"/>
                </a:solidFill>
              </a:rPr>
              <a:t>-1 (a total of 2</a:t>
            </a:r>
            <a:r>
              <a:rPr baseline="30000" lang="en" sz="1800">
                <a:solidFill>
                  <a:schemeClr val="dk1"/>
                </a:solidFill>
              </a:rPr>
              <a:t>8k-1</a:t>
            </a:r>
            <a:r>
              <a:rPr lang="en" sz="1800">
                <a:solidFill>
                  <a:schemeClr val="dk1"/>
                </a:solidFill>
              </a:rPr>
              <a:t>+1+2</a:t>
            </a:r>
            <a:r>
              <a:rPr baseline="30000" lang="en" sz="1800">
                <a:solidFill>
                  <a:schemeClr val="dk1"/>
                </a:solidFill>
              </a:rPr>
              <a:t>8k-1</a:t>
            </a:r>
            <a:r>
              <a:rPr lang="en" sz="1800">
                <a:solidFill>
                  <a:schemeClr val="dk1"/>
                </a:solidFill>
              </a:rPr>
              <a:t>-1=2</a:t>
            </a:r>
            <a:r>
              <a:rPr baseline="30000" lang="en" sz="1800">
                <a:solidFill>
                  <a:schemeClr val="dk1"/>
                </a:solidFill>
              </a:rPr>
              <a:t>8k</a:t>
            </a:r>
            <a:r>
              <a:rPr lang="en" sz="1800">
                <a:solidFill>
                  <a:schemeClr val="dk1"/>
                </a:solidFill>
              </a:rPr>
              <a:t>  integers).</a:t>
            </a:r>
            <a:endParaRPr sz="1800">
              <a:solidFill>
                <a:schemeClr val="dk1"/>
              </a:solidFill>
            </a:endParaRPr>
          </a:p>
          <a:p>
            <a:pPr indent="0" lvl="0" marL="0" rtl="0" algn="l">
              <a:spcBef>
                <a:spcPts val="0"/>
              </a:spcBef>
              <a:spcAft>
                <a:spcPts val="0"/>
              </a:spcAft>
              <a:buNone/>
            </a:pPr>
            <a:r>
              <a:rPr lang="en" sz="1800">
                <a:solidFill>
                  <a:schemeClr val="dk1"/>
                </a:solidFill>
              </a:rPr>
              <a:t>To summarize:</a:t>
            </a:r>
            <a:endParaRPr sz="1800">
              <a:solidFill>
                <a:schemeClr val="dk1"/>
              </a:solidFill>
            </a:endParaRPr>
          </a:p>
          <a:p>
            <a:pPr indent="0" lvl="0" marL="0" rtl="0" algn="l">
              <a:spcBef>
                <a:spcPts val="0"/>
              </a:spcBef>
              <a:spcAft>
                <a:spcPts val="0"/>
              </a:spcAft>
              <a:buNone/>
            </a:pPr>
            <a:r>
              <a:rPr lang="en" sz="1800">
                <a:solidFill>
                  <a:schemeClr val="dk1"/>
                </a:solidFill>
              </a:rPr>
              <a:t>Unsigned integers:</a:t>
            </a:r>
            <a:endParaRPr sz="1800">
              <a:solidFill>
                <a:schemeClr val="dk1"/>
              </a:solidFill>
            </a:endParaRPr>
          </a:p>
        </p:txBody>
      </p:sp>
      <p:pic>
        <p:nvPicPr>
          <p:cNvPr id="260" name="Google Shape;260;p42"/>
          <p:cNvPicPr preferRelativeResize="0"/>
          <p:nvPr/>
        </p:nvPicPr>
        <p:blipFill rotWithShape="1">
          <a:blip r:embed="rId3">
            <a:alphaModFix/>
          </a:blip>
          <a:srcRect b="0" l="8332" r="0" t="7808"/>
          <a:stretch/>
        </p:blipFill>
        <p:spPr>
          <a:xfrm>
            <a:off x="1468173" y="2397700"/>
            <a:ext cx="6207675" cy="24199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3"/>
          <p:cNvPicPr preferRelativeResize="0"/>
          <p:nvPr/>
        </p:nvPicPr>
        <p:blipFill rotWithShape="1">
          <a:blip r:embed="rId3">
            <a:alphaModFix/>
          </a:blip>
          <a:srcRect b="0" l="6563" r="1769" t="0"/>
          <a:stretch/>
        </p:blipFill>
        <p:spPr>
          <a:xfrm>
            <a:off x="1376773" y="1012937"/>
            <a:ext cx="6390451" cy="2820600"/>
          </a:xfrm>
          <a:prstGeom prst="rect">
            <a:avLst/>
          </a:prstGeom>
          <a:noFill/>
          <a:ln>
            <a:noFill/>
          </a:ln>
        </p:spPr>
      </p:pic>
      <p:sp>
        <p:nvSpPr>
          <p:cNvPr id="266" name="Google Shape;266;p43"/>
          <p:cNvSpPr txBox="1"/>
          <p:nvPr/>
        </p:nvSpPr>
        <p:spPr>
          <a:xfrm>
            <a:off x="350850" y="260201"/>
            <a:ext cx="84423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S</a:t>
            </a:r>
            <a:r>
              <a:rPr lang="en" sz="1800">
                <a:solidFill>
                  <a:schemeClr val="dk1"/>
                </a:solidFill>
              </a:rPr>
              <a:t>igned integers:</a:t>
            </a:r>
            <a:endParaRPr sz="18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311700" y="714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Floating point operands (less important to us)</a:t>
            </a:r>
            <a:endParaRPr/>
          </a:p>
        </p:txBody>
      </p:sp>
      <p:pic>
        <p:nvPicPr>
          <p:cNvPr id="272" name="Google Shape;272;p44"/>
          <p:cNvPicPr preferRelativeResize="0"/>
          <p:nvPr/>
        </p:nvPicPr>
        <p:blipFill>
          <a:blip r:embed="rId3">
            <a:alphaModFix/>
          </a:blip>
          <a:stretch>
            <a:fillRect/>
          </a:stretch>
        </p:blipFill>
        <p:spPr>
          <a:xfrm>
            <a:off x="1351975" y="746851"/>
            <a:ext cx="6440049" cy="2383298"/>
          </a:xfrm>
          <a:prstGeom prst="rect">
            <a:avLst/>
          </a:prstGeom>
          <a:noFill/>
          <a:ln>
            <a:noFill/>
          </a:ln>
        </p:spPr>
      </p:pic>
      <p:pic>
        <p:nvPicPr>
          <p:cNvPr id="273" name="Google Shape;273;p44"/>
          <p:cNvPicPr preferRelativeResize="0"/>
          <p:nvPr/>
        </p:nvPicPr>
        <p:blipFill>
          <a:blip r:embed="rId4">
            <a:alphaModFix/>
          </a:blip>
          <a:stretch>
            <a:fillRect/>
          </a:stretch>
        </p:blipFill>
        <p:spPr>
          <a:xfrm>
            <a:off x="1351975" y="3342727"/>
            <a:ext cx="6440040" cy="166052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Finally, instructions</a:t>
            </a:r>
            <a:endParaRPr/>
          </a:p>
        </p:txBody>
      </p:sp>
      <p:sp>
        <p:nvSpPr>
          <p:cNvPr id="279" name="Google Shape;279;p45"/>
          <p:cNvSpPr txBox="1"/>
          <p:nvPr/>
        </p:nvSpPr>
        <p:spPr>
          <a:xfrm>
            <a:off x="311700" y="945008"/>
            <a:ext cx="84423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x86(-64) instruction encoding:</a:t>
            </a:r>
            <a:endParaRPr sz="1800">
              <a:solidFill>
                <a:schemeClr val="dk1"/>
              </a:solidFill>
            </a:endParaRPr>
          </a:p>
        </p:txBody>
      </p:sp>
      <p:pic>
        <p:nvPicPr>
          <p:cNvPr id="280" name="Google Shape;280;p45"/>
          <p:cNvPicPr preferRelativeResize="0"/>
          <p:nvPr/>
        </p:nvPicPr>
        <p:blipFill>
          <a:blip r:embed="rId3">
            <a:alphaModFix/>
          </a:blip>
          <a:stretch>
            <a:fillRect/>
          </a:stretch>
        </p:blipFill>
        <p:spPr>
          <a:xfrm>
            <a:off x="1111888" y="1408808"/>
            <a:ext cx="6841920" cy="342989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nvSpPr>
        <p:spPr>
          <a:xfrm>
            <a:off x="350850" y="260201"/>
            <a:ext cx="8442300" cy="43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Instruction types: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 Basic  instructions  -  mov, jmp </a:t>
            </a:r>
            <a:endParaRPr sz="1800">
              <a:solidFill>
                <a:schemeClr val="dk1"/>
              </a:solidFill>
            </a:endParaRPr>
          </a:p>
          <a:p>
            <a:pPr indent="0" lvl="0" marL="0" rtl="0" algn="l">
              <a:spcBef>
                <a:spcPts val="0"/>
              </a:spcBef>
              <a:spcAft>
                <a:spcPts val="0"/>
              </a:spcAft>
              <a:buNone/>
            </a:pPr>
            <a:r>
              <a:rPr lang="en" sz="1800">
                <a:solidFill>
                  <a:schemeClr val="dk1"/>
                </a:solidFill>
              </a:rPr>
              <a:t>• Stack  -  push, pop </a:t>
            </a:r>
            <a:endParaRPr sz="1800">
              <a:solidFill>
                <a:schemeClr val="dk1"/>
              </a:solidFill>
            </a:endParaRPr>
          </a:p>
          <a:p>
            <a:pPr indent="0" lvl="0" marL="0" rtl="0" algn="l">
              <a:spcBef>
                <a:spcPts val="0"/>
              </a:spcBef>
              <a:spcAft>
                <a:spcPts val="0"/>
              </a:spcAft>
              <a:buNone/>
            </a:pPr>
            <a:r>
              <a:rPr lang="en" sz="1800">
                <a:solidFill>
                  <a:schemeClr val="dk1"/>
                </a:solidFill>
              </a:rPr>
              <a:t>• ALU  -  add, mul, xor </a:t>
            </a:r>
            <a:endParaRPr sz="1800">
              <a:solidFill>
                <a:schemeClr val="dk1"/>
              </a:solidFill>
            </a:endParaRPr>
          </a:p>
          <a:p>
            <a:pPr indent="0" lvl="0" marL="0" rtl="0" algn="l">
              <a:spcBef>
                <a:spcPts val="0"/>
              </a:spcBef>
              <a:spcAft>
                <a:spcPts val="0"/>
              </a:spcAft>
              <a:buNone/>
            </a:pPr>
            <a:r>
              <a:rPr lang="en" sz="1800">
                <a:solidFill>
                  <a:schemeClr val="dk1"/>
                </a:solidFill>
              </a:rPr>
              <a:t>• Floating  point  -  faddp, fdiv </a:t>
            </a:r>
            <a:endParaRPr sz="1800">
              <a:solidFill>
                <a:schemeClr val="dk1"/>
              </a:solidFill>
            </a:endParaRPr>
          </a:p>
          <a:p>
            <a:pPr indent="0" lvl="0" marL="0" rtl="0" algn="l">
              <a:spcBef>
                <a:spcPts val="0"/>
              </a:spcBef>
              <a:spcAft>
                <a:spcPts val="0"/>
              </a:spcAft>
              <a:buNone/>
            </a:pPr>
            <a:r>
              <a:rPr lang="en" sz="1800">
                <a:solidFill>
                  <a:schemeClr val="dk1"/>
                </a:solidFill>
              </a:rPr>
              <a:t>• SIMD  (single  instruction,  multiple  data) </a:t>
            </a:r>
            <a:endParaRPr sz="1800">
              <a:solidFill>
                <a:schemeClr val="dk1"/>
              </a:solidFill>
            </a:endParaRPr>
          </a:p>
          <a:p>
            <a:pPr indent="0" lvl="0" marL="0" rtl="0" algn="l">
              <a:spcBef>
                <a:spcPts val="0"/>
              </a:spcBef>
              <a:spcAft>
                <a:spcPts val="0"/>
              </a:spcAft>
              <a:buNone/>
            </a:pPr>
            <a:r>
              <a:rPr lang="en" sz="1800">
                <a:solidFill>
                  <a:schemeClr val="dk1"/>
                </a:solidFill>
              </a:rPr>
              <a:t>• MMX, SSE </a:t>
            </a:r>
            <a:endParaRPr sz="1800">
              <a:solidFill>
                <a:schemeClr val="dk1"/>
              </a:solidFill>
            </a:endParaRPr>
          </a:p>
          <a:p>
            <a:pPr indent="0" lvl="0" marL="0" rtl="0" algn="l">
              <a:spcBef>
                <a:spcPts val="0"/>
              </a:spcBef>
              <a:spcAft>
                <a:spcPts val="0"/>
              </a:spcAft>
              <a:buNone/>
            </a:pPr>
            <a:r>
              <a:rPr lang="en" sz="1800">
                <a:solidFill>
                  <a:schemeClr val="dk1"/>
                </a:solidFill>
              </a:rPr>
              <a:t>• String  Operations </a:t>
            </a:r>
            <a:endParaRPr sz="1800">
              <a:solidFill>
                <a:schemeClr val="dk1"/>
              </a:solidFill>
            </a:endParaRPr>
          </a:p>
          <a:p>
            <a:pPr indent="0" lvl="0" marL="0" rtl="0" algn="l">
              <a:spcBef>
                <a:spcPts val="0"/>
              </a:spcBef>
              <a:spcAft>
                <a:spcPts val="0"/>
              </a:spcAft>
              <a:buNone/>
            </a:pPr>
            <a:r>
              <a:rPr lang="en" sz="1800">
                <a:solidFill>
                  <a:schemeClr val="dk1"/>
                </a:solidFill>
              </a:rPr>
              <a:t>• Protection  modes, interrupts, many  more…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Instruction structure:</a:t>
            </a:r>
            <a:endParaRPr sz="1800">
              <a:solidFill>
                <a:schemeClr val="dk1"/>
              </a:solidFill>
            </a:endParaRPr>
          </a:p>
          <a:p>
            <a:pPr indent="0" lvl="0" marL="0" rtl="0" algn="l">
              <a:spcBef>
                <a:spcPts val="0"/>
              </a:spcBef>
              <a:spcAft>
                <a:spcPts val="0"/>
              </a:spcAft>
              <a:buNone/>
            </a:pPr>
            <a:r>
              <a:rPr lang="en" sz="1800">
                <a:solidFill>
                  <a:schemeClr val="dk1"/>
                </a:solidFill>
              </a:rPr>
              <a:t>INSTR [operand_0, operand_1,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Note: Many instructions affect the flags register implicitly.</a:t>
            </a:r>
            <a:endParaRPr sz="18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311700" y="23545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types of instructions</a:t>
            </a:r>
            <a:endParaRPr/>
          </a:p>
        </p:txBody>
      </p:sp>
      <p:sp>
        <p:nvSpPr>
          <p:cNvPr id="291" name="Google Shape;291;p47"/>
          <p:cNvSpPr txBox="1"/>
          <p:nvPr/>
        </p:nvSpPr>
        <p:spPr>
          <a:xfrm>
            <a:off x="350850" y="808158"/>
            <a:ext cx="8442300" cy="269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Arithmetic Instructions (many affect the flags):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accent4"/>
                </a:solidFill>
              </a:rPr>
              <a:t>add</a:t>
            </a:r>
            <a:r>
              <a:rPr lang="en" sz="1800">
                <a:solidFill>
                  <a:schemeClr val="dk1"/>
                </a:solidFill>
              </a:rPr>
              <a:t> / </a:t>
            </a:r>
            <a:r>
              <a:rPr lang="en" sz="1800">
                <a:solidFill>
                  <a:schemeClr val="accent4"/>
                </a:solidFill>
              </a:rPr>
              <a:t>sub</a:t>
            </a:r>
            <a:endParaRPr sz="1800">
              <a:solidFill>
                <a:schemeClr val="accent4"/>
              </a:solidFill>
            </a:endParaRPr>
          </a:p>
          <a:p>
            <a:pPr indent="-342900" lvl="0" marL="457200" rtl="0" algn="l">
              <a:spcBef>
                <a:spcPts val="0"/>
              </a:spcBef>
              <a:spcAft>
                <a:spcPts val="0"/>
              </a:spcAft>
              <a:buClr>
                <a:schemeClr val="dk1"/>
              </a:buClr>
              <a:buSzPts val="1800"/>
              <a:buChar char="●"/>
            </a:pPr>
            <a:r>
              <a:rPr lang="en" sz="1800">
                <a:solidFill>
                  <a:schemeClr val="accent4"/>
                </a:solidFill>
              </a:rPr>
              <a:t>inc</a:t>
            </a:r>
            <a:r>
              <a:rPr lang="en" sz="1800">
                <a:solidFill>
                  <a:schemeClr val="dk1"/>
                </a:solidFill>
              </a:rPr>
              <a:t> / </a:t>
            </a:r>
            <a:r>
              <a:rPr lang="en" sz="1800">
                <a:solidFill>
                  <a:schemeClr val="accent4"/>
                </a:solidFill>
              </a:rPr>
              <a:t>dec</a:t>
            </a:r>
            <a:endParaRPr sz="1800">
              <a:solidFill>
                <a:schemeClr val="accent4"/>
              </a:solidFill>
            </a:endParaRPr>
          </a:p>
          <a:p>
            <a:pPr indent="-342900" lvl="0" marL="457200" rtl="0" algn="l">
              <a:spcBef>
                <a:spcPts val="0"/>
              </a:spcBef>
              <a:spcAft>
                <a:spcPts val="0"/>
              </a:spcAft>
              <a:buClr>
                <a:schemeClr val="dk1"/>
              </a:buClr>
              <a:buSzPts val="1800"/>
              <a:buChar char="●"/>
            </a:pPr>
            <a:r>
              <a:rPr lang="en" sz="1800">
                <a:solidFill>
                  <a:schemeClr val="accent4"/>
                </a:solidFill>
              </a:rPr>
              <a:t>mul</a:t>
            </a:r>
            <a:r>
              <a:rPr lang="en" sz="1800">
                <a:solidFill>
                  <a:schemeClr val="dk1"/>
                </a:solidFill>
              </a:rPr>
              <a:t> / </a:t>
            </a:r>
            <a:r>
              <a:rPr lang="en" sz="1800">
                <a:solidFill>
                  <a:schemeClr val="accent4"/>
                </a:solidFill>
              </a:rPr>
              <a:t>div</a:t>
            </a:r>
            <a:r>
              <a:rPr lang="en" sz="1800">
                <a:solidFill>
                  <a:schemeClr val="dk1"/>
                </a:solidFill>
              </a:rPr>
              <a:t> / </a:t>
            </a:r>
            <a:r>
              <a:rPr lang="en" sz="1800">
                <a:solidFill>
                  <a:schemeClr val="accent4"/>
                </a:solidFill>
              </a:rPr>
              <a:t>imul</a:t>
            </a:r>
            <a:r>
              <a:rPr lang="en" sz="1800">
                <a:solidFill>
                  <a:schemeClr val="dk1"/>
                </a:solidFill>
              </a:rPr>
              <a:t> / </a:t>
            </a:r>
            <a:r>
              <a:rPr lang="en" sz="1800">
                <a:solidFill>
                  <a:schemeClr val="accent4"/>
                </a:solidFill>
              </a:rPr>
              <a:t>idiv</a:t>
            </a:r>
            <a:endParaRPr sz="1800">
              <a:solidFill>
                <a:schemeClr val="accent4"/>
              </a:solidFill>
            </a:endParaRPr>
          </a:p>
          <a:p>
            <a:pPr indent="-342900" lvl="0" marL="457200" rtl="0" algn="l">
              <a:spcBef>
                <a:spcPts val="0"/>
              </a:spcBef>
              <a:spcAft>
                <a:spcPts val="0"/>
              </a:spcAft>
              <a:buClr>
                <a:schemeClr val="dk1"/>
              </a:buClr>
              <a:buSzPts val="1800"/>
              <a:buChar char="●"/>
            </a:pPr>
            <a:r>
              <a:rPr lang="en" sz="1800">
                <a:solidFill>
                  <a:schemeClr val="accent4"/>
                </a:solidFill>
              </a:rPr>
              <a:t>and</a:t>
            </a:r>
            <a:r>
              <a:rPr lang="en" sz="1800">
                <a:solidFill>
                  <a:schemeClr val="dk1"/>
                </a:solidFill>
              </a:rPr>
              <a:t> / </a:t>
            </a:r>
            <a:r>
              <a:rPr lang="en" sz="1800">
                <a:solidFill>
                  <a:schemeClr val="accent4"/>
                </a:solidFill>
              </a:rPr>
              <a:t>or</a:t>
            </a:r>
            <a:r>
              <a:rPr lang="en" sz="1800">
                <a:solidFill>
                  <a:schemeClr val="dk1"/>
                </a:solidFill>
              </a:rPr>
              <a:t> / </a:t>
            </a:r>
            <a:r>
              <a:rPr lang="en" sz="1800">
                <a:solidFill>
                  <a:schemeClr val="accent4"/>
                </a:solidFill>
              </a:rPr>
              <a:t>xor</a:t>
            </a:r>
            <a:r>
              <a:rPr lang="en" sz="1800">
                <a:solidFill>
                  <a:schemeClr val="dk1"/>
                </a:solidFill>
              </a:rPr>
              <a:t> / </a:t>
            </a:r>
            <a:r>
              <a:rPr lang="en" sz="1800">
                <a:solidFill>
                  <a:schemeClr val="accent4"/>
                </a:solidFill>
              </a:rPr>
              <a:t>not</a:t>
            </a:r>
            <a:endParaRPr sz="1800">
              <a:solidFill>
                <a:schemeClr val="accent4"/>
              </a:solidFill>
            </a:endParaRPr>
          </a:p>
          <a:p>
            <a:pPr indent="-342900" lvl="0" marL="457200" rtl="0" algn="l">
              <a:spcBef>
                <a:spcPts val="0"/>
              </a:spcBef>
              <a:spcAft>
                <a:spcPts val="0"/>
              </a:spcAft>
              <a:buClr>
                <a:schemeClr val="dk1"/>
              </a:buClr>
              <a:buSzPts val="1800"/>
              <a:buChar char="●"/>
            </a:pPr>
            <a:r>
              <a:rPr lang="en" sz="1800">
                <a:solidFill>
                  <a:schemeClr val="accent4"/>
                </a:solidFill>
              </a:rPr>
              <a:t>shl</a:t>
            </a:r>
            <a:r>
              <a:rPr lang="en" sz="1800">
                <a:solidFill>
                  <a:schemeClr val="dk1"/>
                </a:solidFill>
              </a:rPr>
              <a:t> / </a:t>
            </a:r>
            <a:r>
              <a:rPr lang="en" sz="1800">
                <a:solidFill>
                  <a:schemeClr val="accent4"/>
                </a:solidFill>
              </a:rPr>
              <a:t>shr</a:t>
            </a:r>
            <a:r>
              <a:rPr lang="en" sz="1800">
                <a:solidFill>
                  <a:schemeClr val="dk1"/>
                </a:solidFill>
              </a:rPr>
              <a:t> (shift left / right)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accent4"/>
                </a:solidFill>
              </a:rPr>
              <a:t>cmp</a:t>
            </a:r>
            <a:r>
              <a:rPr lang="en" sz="1800">
                <a:solidFill>
                  <a:schemeClr val="dk1"/>
                </a:solidFill>
              </a:rPr>
              <a:t> (affects the flags like the </a:t>
            </a:r>
            <a:r>
              <a:rPr lang="en" sz="1800">
                <a:solidFill>
                  <a:schemeClr val="accent4"/>
                </a:solidFill>
              </a:rPr>
              <a:t>sub</a:t>
            </a:r>
            <a:r>
              <a:rPr lang="en" sz="1800">
                <a:solidFill>
                  <a:schemeClr val="dk1"/>
                </a:solidFill>
              </a:rPr>
              <a:t> instruction </a:t>
            </a:r>
            <a:r>
              <a:rPr lang="en" sz="1800">
                <a:solidFill>
                  <a:schemeClr val="dk1"/>
                </a:solidFill>
              </a:rPr>
              <a:t>but does </a:t>
            </a:r>
            <a:r>
              <a:rPr lang="en" sz="1800">
                <a:solidFill>
                  <a:schemeClr val="dk1"/>
                </a:solidFill>
              </a:rPr>
              <a:t>not alter</a:t>
            </a:r>
            <a:r>
              <a:rPr lang="en" sz="1800">
                <a:solidFill>
                  <a:schemeClr val="dk1"/>
                </a:solidFill>
              </a:rPr>
              <a:t> </a:t>
            </a:r>
            <a:r>
              <a:rPr lang="en" sz="1800">
                <a:solidFill>
                  <a:schemeClr val="dk1"/>
                </a:solidFill>
              </a:rPr>
              <a:t>operands)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accent4"/>
                </a:solidFill>
              </a:rPr>
              <a:t>test</a:t>
            </a:r>
            <a:r>
              <a:rPr lang="en" sz="1800">
                <a:solidFill>
                  <a:schemeClr val="dk1"/>
                </a:solidFill>
              </a:rPr>
              <a:t>  (affects the flags like the </a:t>
            </a:r>
            <a:r>
              <a:rPr lang="en" sz="1800">
                <a:solidFill>
                  <a:schemeClr val="accent4"/>
                </a:solidFill>
              </a:rPr>
              <a:t>and</a:t>
            </a:r>
            <a:r>
              <a:rPr lang="en" sz="1800">
                <a:solidFill>
                  <a:schemeClr val="dk1"/>
                </a:solidFill>
              </a:rPr>
              <a:t> instruction but does not alter operands)</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292" name="Google Shape;292;p47"/>
          <p:cNvSpPr txBox="1"/>
          <p:nvPr/>
        </p:nvSpPr>
        <p:spPr>
          <a:xfrm>
            <a:off x="350850" y="3438110"/>
            <a:ext cx="8442300" cy="157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Load / Store</a:t>
            </a:r>
            <a:r>
              <a:rPr lang="en" sz="1800">
                <a:solidFill>
                  <a:schemeClr val="dk1"/>
                </a:solidFill>
              </a:rPr>
              <a:t> Instructions: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accent4"/>
                </a:solidFill>
              </a:rPr>
              <a:t>mov</a:t>
            </a:r>
            <a:endParaRPr sz="1800">
              <a:solidFill>
                <a:schemeClr val="accent4"/>
              </a:solidFill>
            </a:endParaRPr>
          </a:p>
          <a:p>
            <a:pPr indent="-342900" lvl="0" marL="457200" rtl="0" algn="l">
              <a:spcBef>
                <a:spcPts val="0"/>
              </a:spcBef>
              <a:spcAft>
                <a:spcPts val="0"/>
              </a:spcAft>
              <a:buClr>
                <a:schemeClr val="dk1"/>
              </a:buClr>
              <a:buSzPts val="1800"/>
              <a:buChar char="●"/>
            </a:pPr>
            <a:r>
              <a:rPr lang="en" sz="1800">
                <a:solidFill>
                  <a:schemeClr val="accent4"/>
                </a:solidFill>
              </a:rPr>
              <a:t>lea</a:t>
            </a:r>
            <a:endParaRPr sz="1800">
              <a:solidFill>
                <a:schemeClr val="accent4"/>
              </a:solidFill>
            </a:endParaRPr>
          </a:p>
          <a:p>
            <a:pPr indent="-342900" lvl="0" marL="457200" rtl="0" algn="l">
              <a:spcBef>
                <a:spcPts val="0"/>
              </a:spcBef>
              <a:spcAft>
                <a:spcPts val="0"/>
              </a:spcAft>
              <a:buClr>
                <a:schemeClr val="dk1"/>
              </a:buClr>
              <a:buSzPts val="1800"/>
              <a:buChar char="●"/>
            </a:pPr>
            <a:r>
              <a:rPr lang="en" sz="1800">
                <a:solidFill>
                  <a:schemeClr val="accent4"/>
                </a:solidFill>
              </a:rPr>
              <a:t>push</a:t>
            </a:r>
            <a:r>
              <a:rPr lang="en" sz="1800">
                <a:solidFill>
                  <a:schemeClr val="dk1"/>
                </a:solidFill>
              </a:rPr>
              <a:t> / </a:t>
            </a:r>
            <a:r>
              <a:rPr lang="en" sz="1800">
                <a:solidFill>
                  <a:schemeClr val="accent4"/>
                </a:solidFill>
              </a:rPr>
              <a:t>pop</a:t>
            </a:r>
            <a:endParaRPr sz="1800">
              <a:solidFill>
                <a:schemeClr val="accent4"/>
              </a:solidFill>
            </a:endParaRPr>
          </a:p>
          <a:p>
            <a:pPr indent="-342900" lvl="0" marL="457200" rtl="0" algn="l">
              <a:spcBef>
                <a:spcPts val="0"/>
              </a:spcBef>
              <a:spcAft>
                <a:spcPts val="0"/>
              </a:spcAft>
              <a:buClr>
                <a:schemeClr val="dk1"/>
              </a:buClr>
              <a:buSzPts val="1800"/>
              <a:buChar char="●"/>
            </a:pPr>
            <a:r>
              <a:rPr lang="en" sz="1800">
                <a:solidFill>
                  <a:schemeClr val="accent4"/>
                </a:solidFill>
              </a:rPr>
              <a:t>pusha(d)</a:t>
            </a:r>
            <a:r>
              <a:rPr lang="en" sz="1800">
                <a:solidFill>
                  <a:schemeClr val="dk1"/>
                </a:solidFill>
              </a:rPr>
              <a:t> / </a:t>
            </a:r>
            <a:r>
              <a:rPr lang="en" sz="1800">
                <a:solidFill>
                  <a:schemeClr val="accent4"/>
                </a:solidFill>
              </a:rPr>
              <a:t>popa(d)</a:t>
            </a:r>
            <a:endParaRPr sz="1800">
              <a:solidFill>
                <a:schemeClr val="accent4"/>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nvSpPr>
        <p:spPr>
          <a:xfrm>
            <a:off x="350850" y="207488"/>
            <a:ext cx="8442300" cy="241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Control flow</a:t>
            </a:r>
            <a:r>
              <a:rPr lang="en" sz="1800">
                <a:solidFill>
                  <a:schemeClr val="dk1"/>
                </a:solidFill>
              </a:rPr>
              <a:t> (related) Instructions: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call</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ret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enter / leave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jmp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j(z/e/nz/ne)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j(</a:t>
            </a:r>
            <a:r>
              <a:rPr lang="en" sz="1800">
                <a:solidFill>
                  <a:schemeClr val="dk1"/>
                </a:solidFill>
              </a:rPr>
              <a:t>b/a/be/ae) (unsigned)</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j(</a:t>
            </a:r>
            <a:r>
              <a:rPr lang="en" sz="1800">
                <a:solidFill>
                  <a:schemeClr val="dk1"/>
                </a:solidFill>
              </a:rPr>
              <a:t>g/l/ge/le) (signed)</a:t>
            </a:r>
            <a:endParaRPr sz="1800">
              <a:solidFill>
                <a:schemeClr val="dk1"/>
              </a:solidFill>
            </a:endParaRPr>
          </a:p>
        </p:txBody>
      </p:sp>
      <p:sp>
        <p:nvSpPr>
          <p:cNvPr id="298" name="Google Shape;298;p48"/>
          <p:cNvSpPr txBox="1"/>
          <p:nvPr/>
        </p:nvSpPr>
        <p:spPr>
          <a:xfrm>
            <a:off x="350850" y="2687635"/>
            <a:ext cx="8442300" cy="157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Misc instructions</a:t>
            </a:r>
            <a:r>
              <a:rPr lang="en" sz="1800">
                <a:solidFill>
                  <a:schemeClr val="dk1"/>
                </a:solidFill>
              </a:rPr>
              <a: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nop</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sysenter / sysexit / syscall / sysret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cpuid, clflush</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Privileged (lgdt, lidt, cli ….)</a:t>
            </a:r>
            <a:endParaRPr sz="18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49"/>
          <p:cNvPicPr preferRelativeResize="0"/>
          <p:nvPr/>
        </p:nvPicPr>
        <p:blipFill>
          <a:blip r:embed="rId3">
            <a:alphaModFix/>
          </a:blip>
          <a:stretch>
            <a:fillRect/>
          </a:stretch>
        </p:blipFill>
        <p:spPr>
          <a:xfrm>
            <a:off x="737525" y="152400"/>
            <a:ext cx="7668950" cy="4838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nvSpPr>
        <p:spPr>
          <a:xfrm>
            <a:off x="350861" y="287405"/>
            <a:ext cx="8442300" cy="297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References (Many of the figures are taken from here):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Architecture:</a:t>
            </a:r>
            <a:endParaRPr sz="1800">
              <a:solidFill>
                <a:schemeClr val="dk1"/>
              </a:solidFill>
            </a:endParaRPr>
          </a:p>
          <a:p>
            <a:pPr indent="0" lvl="0" marL="457200" rtl="0" algn="l">
              <a:spcBef>
                <a:spcPts val="0"/>
              </a:spcBef>
              <a:spcAft>
                <a:spcPts val="0"/>
              </a:spcAft>
              <a:buNone/>
            </a:pPr>
            <a:r>
              <a:rPr lang="en" sz="1800" u="sng">
                <a:solidFill>
                  <a:schemeClr val="hlink"/>
                </a:solidFill>
                <a:hlinkClick r:id="rId3"/>
              </a:rPr>
              <a:t>https://www.intel.com/content/www/us/en/architecture-and-technology/64-ia-32-architectures-software-developer-vol-1-manual.html</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Instruction set:</a:t>
            </a:r>
            <a:endParaRPr sz="1800">
              <a:solidFill>
                <a:schemeClr val="dk1"/>
              </a:solidFill>
            </a:endParaRPr>
          </a:p>
          <a:p>
            <a:pPr indent="0" lvl="0" marL="457200" rtl="0" algn="l">
              <a:spcBef>
                <a:spcPts val="0"/>
              </a:spcBef>
              <a:spcAft>
                <a:spcPts val="0"/>
              </a:spcAft>
              <a:buNone/>
            </a:pPr>
            <a:r>
              <a:rPr lang="en" sz="1800" u="sng">
                <a:solidFill>
                  <a:schemeClr val="hlink"/>
                </a:solidFill>
                <a:hlinkClick r:id="rId4"/>
              </a:rPr>
              <a:t>https://www.intel.com/content/dam/www/public/us/en/documents/manuals/64-ia-32-architectures-software-developer-instruction-set-reference-manual-325383.pdf</a:t>
            </a:r>
            <a:endParaRPr sz="18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examples and tips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311691" y="817886"/>
            <a:ext cx="78138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Basic</a:t>
            </a:r>
            <a:r>
              <a:rPr lang="en" sz="1800">
                <a:solidFill>
                  <a:schemeClr val="dk1"/>
                </a:solidFill>
              </a:rPr>
              <a:t> overview</a:t>
            </a:r>
            <a:r>
              <a:rPr lang="en" sz="1800">
                <a:solidFill>
                  <a:schemeClr val="dk1"/>
                </a:solidFill>
              </a:rPr>
              <a:t> (“Von-Neumann”):</a:t>
            </a:r>
            <a:endParaRPr sz="1800">
              <a:solidFill>
                <a:schemeClr val="dk1"/>
              </a:solidFill>
            </a:endParaRPr>
          </a:p>
        </p:txBody>
      </p:sp>
      <p:sp>
        <p:nvSpPr>
          <p:cNvPr id="75" name="Google Shape;75;p16"/>
          <p:cNvSpPr txBox="1"/>
          <p:nvPr>
            <p:ph idx="4294967295" type="title"/>
          </p:nvPr>
        </p:nvSpPr>
        <p:spPr>
          <a:xfrm>
            <a:off x="311700" y="245166"/>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Modern Machines</a:t>
            </a:r>
            <a:endParaRPr/>
          </a:p>
        </p:txBody>
      </p:sp>
      <p:sp>
        <p:nvSpPr>
          <p:cNvPr id="76" name="Google Shape;76;p16"/>
          <p:cNvSpPr txBox="1"/>
          <p:nvPr/>
        </p:nvSpPr>
        <p:spPr>
          <a:xfrm rot="5400415">
            <a:off x="7286225" y="1373300"/>
            <a:ext cx="24834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https://www.geeksforgeeks.org/computer-organization-von-neumann-architecture/</a:t>
            </a:r>
            <a:endParaRPr sz="800">
              <a:solidFill>
                <a:schemeClr val="dk1"/>
              </a:solidFill>
            </a:endParaRPr>
          </a:p>
        </p:txBody>
      </p:sp>
      <p:pic>
        <p:nvPicPr>
          <p:cNvPr id="77" name="Google Shape;77;p16">
            <a:hlinkClick r:id="rId3"/>
          </p:cNvPr>
          <p:cNvPicPr preferRelativeResize="0"/>
          <p:nvPr/>
        </p:nvPicPr>
        <p:blipFill>
          <a:blip r:embed="rId4">
            <a:alphaModFix/>
          </a:blip>
          <a:stretch>
            <a:fillRect/>
          </a:stretch>
        </p:blipFill>
        <p:spPr>
          <a:xfrm>
            <a:off x="4621897" y="348954"/>
            <a:ext cx="3502804" cy="2464150"/>
          </a:xfrm>
          <a:prstGeom prst="rect">
            <a:avLst/>
          </a:prstGeom>
          <a:noFill/>
          <a:ln>
            <a:noFill/>
          </a:ln>
        </p:spPr>
      </p:pic>
      <p:pic>
        <p:nvPicPr>
          <p:cNvPr id="78" name="Google Shape;78;p16"/>
          <p:cNvPicPr preferRelativeResize="0"/>
          <p:nvPr/>
        </p:nvPicPr>
        <p:blipFill>
          <a:blip r:embed="rId5">
            <a:alphaModFix/>
          </a:blip>
          <a:stretch>
            <a:fillRect/>
          </a:stretch>
        </p:blipFill>
        <p:spPr>
          <a:xfrm>
            <a:off x="3595600" y="2986863"/>
            <a:ext cx="4714824" cy="20255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4936554" y="520687"/>
            <a:ext cx="2884075" cy="1735950"/>
          </a:xfrm>
          <a:prstGeom prst="rect">
            <a:avLst/>
          </a:prstGeom>
          <a:noFill/>
          <a:ln>
            <a:noFill/>
          </a:ln>
        </p:spPr>
      </p:pic>
      <p:sp>
        <p:nvSpPr>
          <p:cNvPr id="84" name="Google Shape;84;p17"/>
          <p:cNvSpPr txBox="1"/>
          <p:nvPr/>
        </p:nvSpPr>
        <p:spPr>
          <a:xfrm>
            <a:off x="311691" y="817886"/>
            <a:ext cx="78138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For our intents and purposes</a:t>
            </a:r>
            <a:endParaRPr sz="1800">
              <a:solidFill>
                <a:schemeClr val="dk1"/>
              </a:solidFill>
            </a:endParaRPr>
          </a:p>
        </p:txBody>
      </p:sp>
      <p:sp>
        <p:nvSpPr>
          <p:cNvPr id="85" name="Google Shape;85;p17"/>
          <p:cNvSpPr txBox="1"/>
          <p:nvPr/>
        </p:nvSpPr>
        <p:spPr>
          <a:xfrm>
            <a:off x="311712" y="2476232"/>
            <a:ext cx="2855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 bit more detailed:</a:t>
            </a:r>
            <a:endParaRPr sz="1800">
              <a:solidFill>
                <a:schemeClr val="dk1"/>
              </a:solidFill>
            </a:endParaRPr>
          </a:p>
        </p:txBody>
      </p:sp>
      <p:pic>
        <p:nvPicPr>
          <p:cNvPr id="86" name="Google Shape;86;p17">
            <a:hlinkClick r:id="rId4"/>
          </p:cNvPr>
          <p:cNvPicPr preferRelativeResize="0"/>
          <p:nvPr/>
        </p:nvPicPr>
        <p:blipFill>
          <a:blip r:embed="rId5">
            <a:alphaModFix/>
          </a:blip>
          <a:stretch>
            <a:fillRect/>
          </a:stretch>
        </p:blipFill>
        <p:spPr>
          <a:xfrm>
            <a:off x="3167399" y="2361968"/>
            <a:ext cx="4182230" cy="2667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280904" y="108171"/>
            <a:ext cx="73152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FFFFFF"/>
                </a:solidFill>
              </a:rPr>
              <a:t>So what can a modern machine do?</a:t>
            </a:r>
            <a:endParaRPr sz="2400">
              <a:solidFill>
                <a:srgbClr val="FFFFFF"/>
              </a:solidFill>
            </a:endParaRPr>
          </a:p>
        </p:txBody>
      </p:sp>
      <p:sp>
        <p:nvSpPr>
          <p:cNvPr id="92" name="Google Shape;92;p18"/>
          <p:cNvSpPr txBox="1"/>
          <p:nvPr/>
        </p:nvSpPr>
        <p:spPr>
          <a:xfrm>
            <a:off x="280907" y="743744"/>
            <a:ext cx="78138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Each </a:t>
            </a:r>
            <a:r>
              <a:rPr lang="en" sz="1800">
                <a:solidFill>
                  <a:schemeClr val="dk1"/>
                </a:solidFill>
              </a:rPr>
              <a:t>machine </a:t>
            </a:r>
            <a:r>
              <a:rPr i="1" lang="en" sz="1800">
                <a:solidFill>
                  <a:schemeClr val="dk1"/>
                </a:solidFill>
              </a:rPr>
              <a:t>(architecture)</a:t>
            </a:r>
            <a:r>
              <a:rPr lang="en" sz="1800">
                <a:solidFill>
                  <a:schemeClr val="dk1"/>
                </a:solidFill>
              </a:rPr>
              <a:t> supports a set of </a:t>
            </a:r>
            <a:r>
              <a:rPr lang="en" sz="1800">
                <a:solidFill>
                  <a:schemeClr val="dk1"/>
                </a:solidFill>
              </a:rPr>
              <a:t>instructions (operations), which it is able to execute, referred to as its </a:t>
            </a:r>
            <a:r>
              <a:rPr i="1" lang="en" sz="1800">
                <a:solidFill>
                  <a:schemeClr val="dk1"/>
                </a:solidFill>
              </a:rPr>
              <a:t>instruction set</a:t>
            </a:r>
            <a:r>
              <a:rPr lang="en" sz="1800">
                <a:solidFill>
                  <a:schemeClr val="dk1"/>
                </a:solidFill>
              </a:rPr>
              <a:t>.</a:t>
            </a:r>
            <a:endParaRPr sz="1800">
              <a:solidFill>
                <a:schemeClr val="dk1"/>
              </a:solidFill>
            </a:endParaRPr>
          </a:p>
        </p:txBody>
      </p:sp>
      <p:sp>
        <p:nvSpPr>
          <p:cNvPr id="93" name="Google Shape;93;p18"/>
          <p:cNvSpPr txBox="1"/>
          <p:nvPr/>
        </p:nvSpPr>
        <p:spPr>
          <a:xfrm>
            <a:off x="280908" y="1571913"/>
            <a:ext cx="78138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instructions are encoded in manner which the specific machine understands. The encoded instructions are often referred to as </a:t>
            </a:r>
            <a:r>
              <a:rPr i="1" lang="en" sz="1800">
                <a:solidFill>
                  <a:schemeClr val="dk1"/>
                </a:solidFill>
              </a:rPr>
              <a:t>opcodes</a:t>
            </a:r>
            <a:r>
              <a:rPr lang="en" sz="1800">
                <a:solidFill>
                  <a:schemeClr val="dk1"/>
                </a:solidFill>
              </a:rPr>
              <a:t>.</a:t>
            </a:r>
            <a:endParaRPr sz="1800">
              <a:solidFill>
                <a:schemeClr val="dk1"/>
              </a:solidFill>
            </a:endParaRPr>
          </a:p>
        </p:txBody>
      </p:sp>
      <p:sp>
        <p:nvSpPr>
          <p:cNvPr id="94" name="Google Shape;94;p18"/>
          <p:cNvSpPr txBox="1"/>
          <p:nvPr/>
        </p:nvSpPr>
        <p:spPr>
          <a:xfrm>
            <a:off x="280892" y="2400111"/>
            <a:ext cx="7813800" cy="13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An assembly language for a machine is a </a:t>
            </a:r>
            <a:r>
              <a:rPr lang="en" sz="1800">
                <a:solidFill>
                  <a:schemeClr val="dk1"/>
                </a:solidFill>
              </a:rPr>
              <a:t>programming </a:t>
            </a:r>
            <a:r>
              <a:rPr lang="en" sz="1800">
                <a:solidFill>
                  <a:schemeClr val="dk1"/>
                </a:solidFill>
              </a:rPr>
              <a:t>language, which contains a (more or less) 1-1 representation of the machine operations in human readable symbols</a:t>
            </a:r>
            <a:r>
              <a:rPr lang="en" sz="1800">
                <a:solidFill>
                  <a:schemeClr val="dk1"/>
                </a:solidFill>
              </a:rPr>
              <a:t>. It usually contains some basic features desired when programming for a machine.</a:t>
            </a:r>
            <a:endParaRPr sz="1800">
              <a:solidFill>
                <a:schemeClr val="dk1"/>
              </a:solidFill>
            </a:endParaRPr>
          </a:p>
        </p:txBody>
      </p:sp>
      <p:sp>
        <p:nvSpPr>
          <p:cNvPr id="95" name="Google Shape;95;p18"/>
          <p:cNvSpPr txBox="1"/>
          <p:nvPr/>
        </p:nvSpPr>
        <p:spPr>
          <a:xfrm>
            <a:off x="280900" y="3785976"/>
            <a:ext cx="7813800" cy="13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Many different architectures exist, with many instruction sets. </a:t>
            </a:r>
            <a:endParaRPr sz="1800">
              <a:solidFill>
                <a:schemeClr val="dk1"/>
              </a:solidFill>
            </a:endParaRPr>
          </a:p>
          <a:p>
            <a:pPr indent="0" lvl="0" marL="0" rtl="0" algn="l">
              <a:spcBef>
                <a:spcPts val="0"/>
              </a:spcBef>
              <a:spcAft>
                <a:spcPts val="0"/>
              </a:spcAft>
              <a:buNone/>
            </a:pPr>
            <a:r>
              <a:rPr lang="en" sz="1800" u="sng">
                <a:solidFill>
                  <a:schemeClr val="hlink"/>
                </a:solidFill>
                <a:hlinkClick r:id="rId3"/>
              </a:rPr>
              <a:t>http://en.wikipedia.org/wiki/List_of_instruction_sets</a:t>
            </a:r>
            <a:endParaRPr sz="1800">
              <a:solidFill>
                <a:schemeClr val="dk1"/>
              </a:solidFill>
            </a:endParaRPr>
          </a:p>
          <a:p>
            <a:pPr indent="0" lvl="0" marL="0" rtl="0" algn="l">
              <a:spcBef>
                <a:spcPts val="0"/>
              </a:spcBef>
              <a:spcAft>
                <a:spcPts val="0"/>
              </a:spcAft>
              <a:buNone/>
            </a:pPr>
            <a:r>
              <a:rPr lang="en" sz="1800">
                <a:solidFill>
                  <a:schemeClr val="dk1"/>
                </a:solidFill>
              </a:rPr>
              <a:t>There are some very common ones: x86, ARM, (mips, sparc…), and many share a lot in design and concepts.</a:t>
            </a:r>
            <a:endParaRPr i="1" sz="1800">
              <a:solidFill>
                <a:schemeClr val="dk1"/>
              </a:solidFill>
            </a:endParaRPr>
          </a:p>
        </p:txBody>
      </p:sp>
      <p:pic>
        <p:nvPicPr>
          <p:cNvPr id="96" name="Google Shape;96;p18"/>
          <p:cNvPicPr preferRelativeResize="0"/>
          <p:nvPr/>
        </p:nvPicPr>
        <p:blipFill rotWithShape="1">
          <a:blip r:embed="rId4">
            <a:alphaModFix/>
          </a:blip>
          <a:srcRect b="0" l="20426" r="0" t="0"/>
          <a:stretch/>
        </p:blipFill>
        <p:spPr>
          <a:xfrm>
            <a:off x="7006826" y="3366870"/>
            <a:ext cx="1964351" cy="98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164407"/>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x86-64 architecture - an overview</a:t>
            </a:r>
            <a:endParaRPr/>
          </a:p>
        </p:txBody>
      </p:sp>
      <p:sp>
        <p:nvSpPr>
          <p:cNvPr id="102" name="Google Shape;102;p19"/>
          <p:cNvSpPr txBox="1"/>
          <p:nvPr/>
        </p:nvSpPr>
        <p:spPr>
          <a:xfrm>
            <a:off x="311700" y="867905"/>
            <a:ext cx="78138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model (similar among a lot of register based machines):</a:t>
            </a:r>
            <a:endParaRPr sz="1800">
              <a:solidFill>
                <a:schemeClr val="dk1"/>
              </a:solidFill>
            </a:endParaRPr>
          </a:p>
        </p:txBody>
      </p:sp>
      <p:sp>
        <p:nvSpPr>
          <p:cNvPr id="103" name="Google Shape;103;p19"/>
          <p:cNvSpPr txBox="1"/>
          <p:nvPr/>
        </p:nvSpPr>
        <p:spPr>
          <a:xfrm>
            <a:off x="-124580" y="1363511"/>
            <a:ext cx="7459200" cy="2974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Registers: Basic storage units, of fixed size: machine word size (8 bytes = 64 bit</a:t>
            </a:r>
            <a:r>
              <a:rPr lang="en" sz="1800">
                <a:solidFill>
                  <a:schemeClr val="dk1"/>
                </a:solidFill>
              </a:rPr>
              <a:t>s in x86-64</a:t>
            </a:r>
            <a:r>
              <a:rPr lang="en" sz="1800">
                <a:solidFill>
                  <a:schemeClr val="dk1"/>
                </a:solidFill>
              </a:rPr>
              <a:t>). Reside on the cpu, are accessed fast, and are the basic operands of instructions. There are general purpose registers for general operations, and some with a special usage.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Memory: A larger storage unit, divided into cells, each identified with an address, and can contain 256 values (1 </a:t>
            </a:r>
            <a:r>
              <a:rPr i="1" lang="en" sz="1800">
                <a:solidFill>
                  <a:schemeClr val="dk1"/>
                </a:solidFill>
              </a:rPr>
              <a:t>byte</a:t>
            </a:r>
            <a:r>
              <a:rPr lang="en" sz="1800">
                <a:solidFill>
                  <a:schemeClr val="dk1"/>
                </a:solidFill>
              </a:rPr>
              <a:t>) which can be written to and read from. The operand of some instructions. Access to the memory is slower.</a:t>
            </a:r>
            <a:endParaRPr sz="1800">
              <a:solidFill>
                <a:schemeClr val="dk1"/>
              </a:solidFill>
            </a:endParaRPr>
          </a:p>
        </p:txBody>
      </p:sp>
      <p:pic>
        <p:nvPicPr>
          <p:cNvPr id="104" name="Google Shape;104;p19"/>
          <p:cNvPicPr preferRelativeResize="0"/>
          <p:nvPr/>
        </p:nvPicPr>
        <p:blipFill>
          <a:blip r:embed="rId3">
            <a:alphaModFix/>
          </a:blip>
          <a:stretch>
            <a:fillRect/>
          </a:stretch>
        </p:blipFill>
        <p:spPr>
          <a:xfrm>
            <a:off x="7334625" y="429606"/>
            <a:ext cx="1639589" cy="3811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a:blip r:embed="rId3">
            <a:alphaModFix/>
          </a:blip>
          <a:stretch>
            <a:fillRect/>
          </a:stretch>
        </p:blipFill>
        <p:spPr>
          <a:xfrm>
            <a:off x="69775" y="0"/>
            <a:ext cx="9004454"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136837"/>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are instructions executed?</a:t>
            </a:r>
            <a:endParaRPr/>
          </a:p>
        </p:txBody>
      </p:sp>
      <p:sp>
        <p:nvSpPr>
          <p:cNvPr id="115" name="Google Shape;115;p21"/>
          <p:cNvSpPr txBox="1"/>
          <p:nvPr/>
        </p:nvSpPr>
        <p:spPr>
          <a:xfrm>
            <a:off x="311679" y="846674"/>
            <a:ext cx="78138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cpu (central processing unit, or processor) is the main execution engine of the machine. </a:t>
            </a:r>
            <a:endParaRPr i="1" sz="1800">
              <a:solidFill>
                <a:schemeClr val="dk1"/>
              </a:solidFill>
            </a:endParaRPr>
          </a:p>
        </p:txBody>
      </p:sp>
      <p:sp>
        <p:nvSpPr>
          <p:cNvPr id="116" name="Google Shape;116;p21"/>
          <p:cNvSpPr txBox="1"/>
          <p:nvPr/>
        </p:nvSpPr>
        <p:spPr>
          <a:xfrm>
            <a:off x="311687" y="1726624"/>
            <a:ext cx="7813800" cy="102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It iteratively fetches instructions stored in the main memory (aka RAM), and executes them. Different instructions preform different operations on the memory and registers (such as load, store, arithmetic operations).</a:t>
            </a:r>
            <a:endParaRPr i="1" sz="1800">
              <a:solidFill>
                <a:schemeClr val="dk1"/>
              </a:solidFill>
            </a:endParaRPr>
          </a:p>
        </p:txBody>
      </p:sp>
      <p:pic>
        <p:nvPicPr>
          <p:cNvPr id="117" name="Google Shape;117;p21"/>
          <p:cNvPicPr preferRelativeResize="0"/>
          <p:nvPr/>
        </p:nvPicPr>
        <p:blipFill>
          <a:blip r:embed="rId3">
            <a:alphaModFix/>
          </a:blip>
          <a:stretch>
            <a:fillRect/>
          </a:stretch>
        </p:blipFill>
        <p:spPr>
          <a:xfrm>
            <a:off x="7757146" y="709525"/>
            <a:ext cx="994511" cy="742800"/>
          </a:xfrm>
          <a:prstGeom prst="rect">
            <a:avLst/>
          </a:prstGeom>
          <a:noFill/>
          <a:ln>
            <a:noFill/>
          </a:ln>
        </p:spPr>
      </p:pic>
      <p:pic>
        <p:nvPicPr>
          <p:cNvPr id="118" name="Google Shape;118;p21"/>
          <p:cNvPicPr preferRelativeResize="0"/>
          <p:nvPr/>
        </p:nvPicPr>
        <p:blipFill>
          <a:blip r:embed="rId4">
            <a:alphaModFix/>
          </a:blip>
          <a:stretch>
            <a:fillRect/>
          </a:stretch>
        </p:blipFill>
        <p:spPr>
          <a:xfrm>
            <a:off x="723138" y="3037082"/>
            <a:ext cx="1844550" cy="304125"/>
          </a:xfrm>
          <a:prstGeom prst="rect">
            <a:avLst/>
          </a:prstGeom>
          <a:noFill/>
          <a:ln>
            <a:noFill/>
          </a:ln>
        </p:spPr>
      </p:pic>
      <p:pic>
        <p:nvPicPr>
          <p:cNvPr id="119" name="Google Shape;119;p21"/>
          <p:cNvPicPr preferRelativeResize="0"/>
          <p:nvPr/>
        </p:nvPicPr>
        <p:blipFill>
          <a:blip r:embed="rId5">
            <a:alphaModFix/>
          </a:blip>
          <a:stretch>
            <a:fillRect/>
          </a:stretch>
        </p:blipFill>
        <p:spPr>
          <a:xfrm>
            <a:off x="4572011" y="3524329"/>
            <a:ext cx="2193600" cy="85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