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d627c3ebda9d175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627c3ebda9d175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45eacfa36332f00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45eacfa36332f00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42edc03181cd445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42edc03181cd445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4cb975598ecdebe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4cb975598ecdebe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4cb975598ecdebe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4cb975598ecdebe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4" name="Shape 2114"/>
        <p:cNvGrpSpPr/>
        <p:nvPr/>
      </p:nvGrpSpPr>
      <p:grpSpPr>
        <a:xfrm>
          <a:off x="0" y="0"/>
          <a:ext cx="0" cy="0"/>
          <a:chOff x="0" y="0"/>
          <a:chExt cx="0" cy="0"/>
        </a:xfrm>
      </p:grpSpPr>
      <p:sp>
        <p:nvSpPr>
          <p:cNvPr id="2115" name="Google Shape;2115;g4cb975598ecdebe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6" name="Google Shape;2116;g4cb975598ecdebe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4cb975598ecdebe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4cb975598ecdebe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a7c893aebd7b0d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a7c893aebd7b0d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a7c893aebd7b0d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a7c893aebd7b0d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ga7c893aebd7b0d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a7c893aebd7b0d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6" name="Shape 2146"/>
        <p:cNvGrpSpPr/>
        <p:nvPr/>
      </p:nvGrpSpPr>
      <p:grpSpPr>
        <a:xfrm>
          <a:off x="0" y="0"/>
          <a:ext cx="0" cy="0"/>
          <a:chOff x="0" y="0"/>
          <a:chExt cx="0" cy="0"/>
        </a:xfrm>
      </p:grpSpPr>
      <p:sp>
        <p:nvSpPr>
          <p:cNvPr id="2147" name="Google Shape;2147;g3169f73c8f4d828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8" name="Google Shape;2148;g3169f73c8f4d828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d627c3ebda9d175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627c3ebda9d175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g6b02705f6edecb4c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4" name="Google Shape;2154;g6b02705f6edecb4c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1feecfcffaa0f2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1feecfcffaa0f2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g4e2f17163c725a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4" name="Google Shape;2164;g4e2f17163c725a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4e2f17163c725a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4e2f17163c725a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d627c3ebda9d175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d627c3ebda9d175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d627c3ebda9d175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d627c3ebda9d175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d627c3ebda9d175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d627c3ebda9d175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cff5c38ffd6d8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cff5c38ffd6d8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d627c3ebda9d175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d627c3ebda9d175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74aa3ab0e7d0f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74aa3ab0e7d0f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74aa3ab0e7d0f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74aa3ab0e7d0f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74aa3ab0e7d0f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374aa3ab0e7d0f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688ab77e6fa28b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88ab77e6fa28b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74aa3ab0e7d0f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74aa3ab0e7d0f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74aa3ab0e7d0f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374aa3ab0e7d0f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3f2106558fa738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3f2106558fa738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561fb72d61b9a1a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61fb72d61b9a1a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6e9d62890afda4d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e9d62890afda4d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724b58051641d4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724b58051641d4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37e318e197cac8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37e318e197cac8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37e318e197cac89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37e318e197cac89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37e318e197cac89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37e318e197cac89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37e318e197cac89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37e318e197cac89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079b84bda171c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79b84bda171c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37e318e197cac89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37e318e197cac89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63ca0eae5e525d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63ca0eae5e525d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63ca0eae5e525d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63ca0eae5e525d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63ca0eae5e525d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63ca0eae5e525d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63ca0eae5e525d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63ca0eae5e525d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63ca0eae5e525d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63ca0eae5e525d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63ca0eae5e525d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63ca0eae5e525d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63ca0eae5e525d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63ca0eae5e525d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63ca0eae5e525d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63ca0eae5e525d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63ca0eae5e525d2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63ca0eae5e525d2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079b84bda171c4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79b84bda171c4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63ca0eae5e525d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63ca0eae5e525d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63ca0eae5e525d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263ca0eae5e525d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63ca0eae5e525d2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63ca0eae5e525d2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63ca0eae5e525d2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63ca0eae5e525d2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63ca0eae5e525d2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263ca0eae5e525d2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63ca0eae5e525d2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263ca0eae5e525d2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63ca0eae5e525d2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263ca0eae5e525d2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464b0bed491e2da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464b0bed491e2da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263ca0eae5e525d2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263ca0eae5e525d2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66ed2e2516dd6cd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66ed2e2516dd6cd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1ab48572c2efbf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ab48572c2efbf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263ca0eae5e525d2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263ca0eae5e525d2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5925f17396fbe6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5925f17396fbe6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5925f17396fbe69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5925f17396fbe69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5925f17396fbe69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5925f17396fbe69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5925f17396fbe69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5925f17396fbe69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5925f17396fbe69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5925f17396fbe69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5925f17396fbe69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5925f17396fbe69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5925f17396fbe69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5925f17396fbe69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5925f17396fbe69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925f17396fbe69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5925f17396fbe69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5925f17396fbe69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d627c3ebda9d17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627c3ebda9d17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5925f17396fbe69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5925f17396fbe69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5925f17396fbe69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925f17396fbe69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5925f17396fbe69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5925f17396fbe69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5925f17396fbe69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5925f17396fbe69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5925f17396fbe69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5925f17396fbe69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5925f17396fbe69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5925f17396fbe69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5925f17396fbe69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5925f17396fbe69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62843ef85598940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62843ef85598940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f2f7400adacec3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f2f7400adacec3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6af9ee189df8536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6af9ee189df8536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d627c3ebda9d175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d627c3ebda9d175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1d0fb400fec32aa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1d0fb400fec32aa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2f6a23d6be656b5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2f6a23d6be656b5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g10297172217b608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6" name="Google Shape;1896;g10297172217b608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7b608c976f380e2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7b608c976f380e2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7b608c976f380e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7b608c976f380e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63ee6190ebba1c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63ee6190ebba1c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10297172217b608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10297172217b608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69083e877742d24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69083e877742d24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5089e882eb47d74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5089e882eb47d74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4e2f17163c725a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4e2f17163c725a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d627c3ebda9d175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d627c3ebda9d175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4f3c08b4326485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4f3c08b4326485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4e2f17163c725a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4e2f17163c725a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4e2f17163c725a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4e2f17163c725a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6240cdf948b0b53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6240cdf948b0b53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6240cdf948b0b53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6240cdf948b0b53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6240cdf948b0b53d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6240cdf948b0b53d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6240cdf948b0b53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6240cdf948b0b53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29522c71971e32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29522c71971e32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398cd495258bbc8d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398cd495258bbc8d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10297172217b608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10297172217b608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d627c3ebda9d175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d627c3ebda9d175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7be48003766ad93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7be48003766ad93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42edc03181cd44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42edc03181cd44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55cf4ef8f46e2ecb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55cf4ef8f46e2ecb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6b8051be063b787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6b8051be063b787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6b8051be063b787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6b8051be063b787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6b8051be063b787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6b8051be063b787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6b8051be063b787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3" name="Google Shape;2063;g6b8051be063b787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42edc03181cd445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42edc03181cd445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45eacfa36332f00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45eacfa36332f00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g45eacfa36332f00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4" name="Google Shape;2084;g45eacfa36332f00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image" Target="../media/image12.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2.xml"/><Relationship Id="rId3" Type="http://schemas.openxmlformats.org/officeDocument/2006/relationships/image" Target="../media/image10.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3.xml"/><Relationship Id="rId3" Type="http://schemas.openxmlformats.org/officeDocument/2006/relationships/image" Target="../media/image1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4.xml"/><Relationship Id="rId3" Type="http://schemas.openxmlformats.org/officeDocument/2006/relationships/image" Target="../media/image19.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 Id="rId3" Type="http://schemas.openxmlformats.org/officeDocument/2006/relationships/image" Target="../media/image21.jpg"/><Relationship Id="rId4" Type="http://schemas.openxmlformats.org/officeDocument/2006/relationships/image" Target="../media/image22.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 Id="rId3" Type="http://schemas.openxmlformats.org/officeDocument/2006/relationships/image" Target="../media/image26.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 Id="rId3" Type="http://schemas.openxmlformats.org/officeDocument/2006/relationships/hyperlink" Target="https://www.intel.com/content/www/us/en/architecture-and-technology/64-ia-32-architectures-software-developer-vol-1-manual.html" TargetMode="External"/><Relationship Id="rId4" Type="http://schemas.openxmlformats.org/officeDocument/2006/relationships/hyperlink" Target="https://www.intel.com/content/dam/www/public/us/en/documents/manuals/64-ia-32-architectures-software-developer-instruction-set-reference-manual-325383.pdf"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icrocontrollertips.com/difference-between-von-neumann-and-harvard-architectur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jpg"/><Relationship Id="rId4"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jpg"/><Relationship Id="rId4"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jpg"/><Relationship Id="rId4" Type="http://schemas.openxmlformats.org/officeDocument/2006/relationships/image" Target="../media/image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 Id="rId3" Type="http://schemas.openxmlformats.org/officeDocument/2006/relationships/image" Target="../media/image8.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 Id="rId3" Type="http://schemas.openxmlformats.org/officeDocument/2006/relationships/image" Target="../media/image6.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 Id="rId3" Type="http://schemas.openxmlformats.org/officeDocument/2006/relationships/hyperlink" Target="https://docs.microsoft.com/en-us/cpp/build/x64-calling-convention?view=msvc-170" TargetMode="External"/><Relationship Id="rId4" Type="http://schemas.openxmlformats.org/officeDocument/2006/relationships/hyperlink" Target="https://github.com/hjl-tools/x86-psABI/wiki/x86-64-psABI-1.0.pdf" TargetMode="External"/><Relationship Id="rId5" Type="http://schemas.openxmlformats.org/officeDocument/2006/relationships/hyperlink" Target="https://en.m.wikipedia.org/wiki/X86_calling_convention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 Id="rId3" Type="http://schemas.openxmlformats.org/officeDocument/2006/relationships/hyperlink" Target="https://en.m.wikipedia.org/wiki/X86_calling_conventions"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 Id="rId3" Type="http://schemas.openxmlformats.org/officeDocument/2006/relationships/image" Target="../media/image7.jpg"/><Relationship Id="rId4" Type="http://schemas.openxmlformats.org/officeDocument/2006/relationships/image" Target="../media/image18.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 Id="rId3" Type="http://schemas.openxmlformats.org/officeDocument/2006/relationships/image" Target="../media/image2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0.xml"/><Relationship Id="rId3" Type="http://schemas.openxmlformats.org/officeDocument/2006/relationships/image" Target="../media/image23.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 Id="rId3" Type="http://schemas.openxmlformats.org/officeDocument/2006/relationships/image" Target="../media/image14.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image" Target="../media/image1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5.xml"/><Relationship Id="rId3" Type="http://schemas.openxmlformats.org/officeDocument/2006/relationships/image" Target="../media/image2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 Id="rId3" Type="http://schemas.openxmlformats.org/officeDocument/2006/relationships/image" Target="../media/image17.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Applied Software Security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89" name="Google Shape;189;p22"/>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0x00</a:t>
            </a:r>
            <a:endParaRPr/>
          </a:p>
        </p:txBody>
      </p:sp>
      <p:sp>
        <p:nvSpPr>
          <p:cNvPr id="190" name="Google Shape;190;p22"/>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0x09</a:t>
            </a:r>
            <a:endParaRPr/>
          </a:p>
        </p:txBody>
      </p:sp>
      <p:sp>
        <p:nvSpPr>
          <p:cNvPr id="191" name="Google Shape;191;p22"/>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92" name="Google Shape;192;p22"/>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93" name="Google Shape;193;p22"/>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94" name="Google Shape;194;p22"/>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95" name="Google Shape;195;p22"/>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97" name="Google Shape;197;p22"/>
          <p:cNvSpPr txBox="1"/>
          <p:nvPr/>
        </p:nvSpPr>
        <p:spPr>
          <a:xfrm>
            <a:off x="7291599" y="762050"/>
            <a:ext cx="1726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0x1008</a:t>
            </a:r>
            <a:endParaRPr/>
          </a:p>
        </p:txBody>
      </p:sp>
      <p:sp>
        <p:nvSpPr>
          <p:cNvPr id="198" name="Google Shape;198;p22"/>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99" name="Google Shape;199;p22"/>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200" name="Google Shape;200;p22"/>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201" name="Google Shape;201;p22"/>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202" name="Google Shape;202;p22"/>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203" name="Google Shape;203;p22"/>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204" name="Google Shape;204;p22"/>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205" name="Google Shape;205;p22"/>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206" name="Google Shape;206;p22"/>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0x09</a:t>
            </a:r>
            <a:endParaRPr/>
          </a:p>
        </p:txBody>
      </p:sp>
      <p:pic>
        <p:nvPicPr>
          <p:cNvPr id="207" name="Google Shape;207;p22"/>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208" name="Google Shape;208;p22"/>
          <p:cNvSpPr/>
          <p:nvPr/>
        </p:nvSpPr>
        <p:spPr>
          <a:xfrm>
            <a:off x="1542589" y="3006374"/>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112"/>
          <p:cNvSpPr txBox="1"/>
          <p:nvPr/>
        </p:nvSpPr>
        <p:spPr>
          <a:xfrm>
            <a:off x="350853" y="494005"/>
            <a:ext cx="84423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Note:</a:t>
            </a:r>
            <a:endParaRPr sz="1800">
              <a:solidFill>
                <a:schemeClr val="dk1"/>
              </a:solidFill>
            </a:endParaRPr>
          </a:p>
          <a:p>
            <a:pPr indent="0" lvl="0" marL="0" rtl="0" algn="l">
              <a:spcBef>
                <a:spcPts val="0"/>
              </a:spcBef>
              <a:spcAft>
                <a:spcPts val="0"/>
              </a:spcAft>
              <a:buNone/>
            </a:pPr>
            <a:r>
              <a:rPr lang="en" sz="1800">
                <a:solidFill>
                  <a:schemeClr val="dk1"/>
                </a:solidFill>
              </a:rPr>
              <a:t>Some instructions have implicit register operands (for example cmp updates the flags, and mul has one operand, and always multiplies rax by this operand and stores the 128 bit integer  result in rdx and rax where the high word is stored in rdx). </a:t>
            </a:r>
            <a:endParaRPr sz="1800">
              <a:solidFill>
                <a:schemeClr val="dk1"/>
              </a:solidFill>
            </a:endParaRPr>
          </a:p>
          <a:p>
            <a:pPr indent="0" lvl="0" marL="0" rtl="0" algn="l">
              <a:spcBef>
                <a:spcPts val="0"/>
              </a:spcBef>
              <a:spcAft>
                <a:spcPts val="0"/>
              </a:spcAft>
              <a:buNone/>
            </a:pPr>
            <a:r>
              <a:rPr lang="en" sz="1800">
                <a:solidFill>
                  <a:schemeClr val="dk1"/>
                </a:solidFill>
              </a:rPr>
              <a:t>Most instructions have implicit segment register operands (which again are constant and disregarded by us for now).</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Some (for example pop) affect several registers / operands implicitely.</a:t>
            </a:r>
            <a:endParaRPr sz="1800">
              <a:solidFill>
                <a:schemeClr val="accent4"/>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113"/>
          <p:cNvSpPr txBox="1"/>
          <p:nvPr>
            <p:ph type="title"/>
          </p:nvPr>
        </p:nvSpPr>
        <p:spPr>
          <a:xfrm>
            <a:off x="167197" y="1151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Signs </a:t>
            </a:r>
            <a:endParaRPr/>
          </a:p>
        </p:txBody>
      </p:sp>
      <p:sp>
        <p:nvSpPr>
          <p:cNvPr id="2099" name="Google Shape;2099;p113"/>
          <p:cNvSpPr txBox="1"/>
          <p:nvPr/>
        </p:nvSpPr>
        <p:spPr>
          <a:xfrm>
            <a:off x="206350" y="579361"/>
            <a:ext cx="84423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wish to be able to preform signed operations.</a:t>
            </a:r>
            <a:endParaRPr sz="1800">
              <a:solidFill>
                <a:schemeClr val="dk1"/>
              </a:solidFill>
            </a:endParaRPr>
          </a:p>
          <a:p>
            <a:pPr indent="0" lvl="0" marL="0" rtl="0" algn="l">
              <a:spcBef>
                <a:spcPts val="0"/>
              </a:spcBef>
              <a:spcAft>
                <a:spcPts val="0"/>
              </a:spcAft>
              <a:buNone/>
            </a:pPr>
            <a:r>
              <a:rPr lang="en" sz="1800">
                <a:solidFill>
                  <a:schemeClr val="dk1"/>
                </a:solidFill>
              </a:rPr>
              <a:t>The way that a signed integer is represented in the memory, is via the 2-complement notation, which uses the fact that unsigned calculations  are preformed mod 2</a:t>
            </a:r>
            <a:r>
              <a:rPr baseline="30000" lang="en" sz="1800">
                <a:solidFill>
                  <a:schemeClr val="dk1"/>
                </a:solidFill>
              </a:rPr>
              <a:t>x</a:t>
            </a:r>
            <a:r>
              <a:rPr lang="en" sz="1800">
                <a:solidFill>
                  <a:schemeClr val="dk1"/>
                </a:solidFill>
              </a:rPr>
              <a:t> where x is the bitwidth of the integer.</a:t>
            </a:r>
            <a:endParaRPr sz="1800">
              <a:solidFill>
                <a:schemeClr val="dk1"/>
              </a:solidFill>
            </a:endParaRPr>
          </a:p>
          <a:p>
            <a:pPr indent="0" lvl="0" marL="0" rtl="0" algn="l">
              <a:spcBef>
                <a:spcPts val="0"/>
              </a:spcBef>
              <a:spcAft>
                <a:spcPts val="0"/>
              </a:spcAft>
              <a:buNone/>
            </a:pPr>
            <a:r>
              <a:rPr lang="en" sz="1800">
                <a:solidFill>
                  <a:schemeClr val="dk1"/>
                </a:solidFill>
              </a:rPr>
              <a:t>An example of  a calculation:</a:t>
            </a:r>
            <a:endParaRPr sz="1800">
              <a:solidFill>
                <a:schemeClr val="dk1"/>
              </a:solidFill>
            </a:endParaRPr>
          </a:p>
        </p:txBody>
      </p:sp>
      <p:sp>
        <p:nvSpPr>
          <p:cNvPr id="2100" name="Google Shape;2100;p113"/>
          <p:cNvSpPr txBox="1"/>
          <p:nvPr/>
        </p:nvSpPr>
        <p:spPr>
          <a:xfrm>
            <a:off x="206348" y="1987556"/>
            <a:ext cx="84423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3 as a 1 byte (8 bit) signed integer:		0x03</a:t>
            </a:r>
            <a:endParaRPr sz="1800">
              <a:solidFill>
                <a:schemeClr val="dk1"/>
              </a:solidFill>
            </a:endParaRPr>
          </a:p>
          <a:p>
            <a:pPr indent="0" lvl="0" marL="0" rtl="0" algn="l">
              <a:spcBef>
                <a:spcPts val="0"/>
              </a:spcBef>
              <a:spcAft>
                <a:spcPts val="0"/>
              </a:spcAft>
              <a:buNone/>
            </a:pPr>
            <a:r>
              <a:rPr lang="en" sz="1800">
                <a:solidFill>
                  <a:schemeClr val="dk1"/>
                </a:solidFill>
              </a:rPr>
              <a:t>-3 as a 1 byte (8 bit) signed integer: 	</a:t>
            </a:r>
            <a:r>
              <a:rPr lang="en" sz="1600">
                <a:solidFill>
                  <a:schemeClr val="dk1"/>
                </a:solidFill>
              </a:rPr>
              <a:t>0xFD</a:t>
            </a:r>
            <a:endParaRPr sz="1800">
              <a:solidFill>
                <a:schemeClr val="dk1"/>
              </a:solidFill>
            </a:endParaRPr>
          </a:p>
          <a:p>
            <a:pPr indent="0" lvl="0" marL="0" rtl="0" algn="l">
              <a:spcBef>
                <a:spcPts val="0"/>
              </a:spcBef>
              <a:spcAft>
                <a:spcPts val="0"/>
              </a:spcAft>
              <a:buNone/>
            </a:pPr>
            <a:r>
              <a:rPr lang="en" sz="1800">
                <a:solidFill>
                  <a:schemeClr val="dk1"/>
                </a:solidFill>
              </a:rPr>
              <a:t>When we add them up and store </a:t>
            </a:r>
            <a:endParaRPr sz="1800">
              <a:solidFill>
                <a:schemeClr val="dk1"/>
              </a:solidFill>
            </a:endParaRPr>
          </a:p>
          <a:p>
            <a:pPr indent="0" lvl="0" marL="0" rtl="0" algn="l">
              <a:spcBef>
                <a:spcPts val="0"/>
              </a:spcBef>
              <a:spcAft>
                <a:spcPts val="0"/>
              </a:spcAft>
              <a:buNone/>
            </a:pPr>
            <a:r>
              <a:rPr lang="en" sz="1800">
                <a:solidFill>
                  <a:schemeClr val="dk1"/>
                </a:solidFill>
              </a:rPr>
              <a:t>the result as a 1 byte integer:</a:t>
            </a:r>
            <a:endParaRPr sz="1800">
              <a:solidFill>
                <a:schemeClr val="dk1"/>
              </a:solidFill>
            </a:endParaRPr>
          </a:p>
          <a:p>
            <a:pPr indent="0" lvl="0" marL="0" rtl="0" algn="l">
              <a:spcBef>
                <a:spcPts val="0"/>
              </a:spcBef>
              <a:spcAft>
                <a:spcPts val="0"/>
              </a:spcAft>
              <a:buNone/>
            </a:pPr>
            <a:r>
              <a:rPr lang="en" sz="1800">
                <a:solidFill>
                  <a:schemeClr val="dk1"/>
                </a:solidFill>
              </a:rPr>
              <a:t>3+(-3) = 0x03 + 0xFD =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resulting carry bit is dropped, as we are storing the result in an 8 bit integer, that is we get (0x03+0xfd)% 2</a:t>
            </a:r>
            <a:r>
              <a:rPr baseline="30000" lang="en" sz="1800">
                <a:solidFill>
                  <a:schemeClr val="dk1"/>
                </a:solidFill>
              </a:rPr>
              <a:t>8</a:t>
            </a:r>
            <a:r>
              <a:rPr lang="en" sz="1800">
                <a:solidFill>
                  <a:schemeClr val="dk1"/>
                </a:solidFill>
              </a:rPr>
              <a:t> = 0.</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2101" name="Google Shape;2101;p113"/>
          <p:cNvPicPr preferRelativeResize="0"/>
          <p:nvPr/>
        </p:nvPicPr>
        <p:blipFill>
          <a:blip r:embed="rId3">
            <a:alphaModFix/>
          </a:blip>
          <a:stretch>
            <a:fillRect/>
          </a:stretch>
        </p:blipFill>
        <p:spPr>
          <a:xfrm>
            <a:off x="3995732" y="2642267"/>
            <a:ext cx="2731175" cy="1798394"/>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114"/>
          <p:cNvSpPr txBox="1"/>
          <p:nvPr/>
        </p:nvSpPr>
        <p:spPr>
          <a:xfrm>
            <a:off x="350850" y="260201"/>
            <a:ext cx="84423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binary representation of the number x as an log(x)+1 bit integer is therefore: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-x = (~x)+1, where ~x (not x) is the number which in binary representation has 1 in bit j iff x has 0 in bit j.</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That is, to get the binary representation of -x, we “flip” all of the bits in the binary representation of x, and add 1.</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example -19 as a 4 byte integer:</a:t>
            </a:r>
            <a:endParaRPr sz="1800">
              <a:solidFill>
                <a:schemeClr val="dk1"/>
              </a:solidFill>
            </a:endParaRPr>
          </a:p>
          <a:p>
            <a:pPr indent="0" lvl="0" marL="0" rtl="0" algn="l">
              <a:spcBef>
                <a:spcPts val="0"/>
              </a:spcBef>
              <a:spcAft>
                <a:spcPts val="0"/>
              </a:spcAft>
              <a:buNone/>
            </a:pPr>
            <a:r>
              <a:rPr lang="en" sz="1800">
                <a:solidFill>
                  <a:schemeClr val="dk1"/>
                </a:solidFill>
              </a:rPr>
              <a:t>19 as a 2 byte integer is given by 1*2</a:t>
            </a:r>
            <a:r>
              <a:rPr baseline="30000" lang="en" sz="1800">
                <a:solidFill>
                  <a:schemeClr val="dk1"/>
                </a:solidFill>
              </a:rPr>
              <a:t>0</a:t>
            </a:r>
            <a:r>
              <a:rPr lang="en" sz="1800">
                <a:solidFill>
                  <a:schemeClr val="dk1"/>
                </a:solidFill>
              </a:rPr>
              <a:t>+1*2</a:t>
            </a:r>
            <a:r>
              <a:rPr baseline="30000" lang="en" sz="1800">
                <a:solidFill>
                  <a:schemeClr val="dk1"/>
                </a:solidFill>
              </a:rPr>
              <a:t>1</a:t>
            </a:r>
            <a:r>
              <a:rPr lang="en" sz="1800">
                <a:solidFill>
                  <a:schemeClr val="dk1"/>
                </a:solidFill>
              </a:rPr>
              <a:t>+0*2</a:t>
            </a:r>
            <a:r>
              <a:rPr baseline="30000" lang="en" sz="1800">
                <a:solidFill>
                  <a:schemeClr val="dk1"/>
                </a:solidFill>
              </a:rPr>
              <a:t>2</a:t>
            </a:r>
            <a:r>
              <a:rPr lang="en" sz="1800">
                <a:solidFill>
                  <a:schemeClr val="dk1"/>
                </a:solidFill>
              </a:rPr>
              <a:t>+0*</a:t>
            </a:r>
            <a:r>
              <a:rPr lang="en" sz="1800">
                <a:solidFill>
                  <a:schemeClr val="dk1"/>
                </a:solidFill>
              </a:rPr>
              <a:t>2</a:t>
            </a:r>
            <a:r>
              <a:rPr baseline="30000" lang="en" sz="1800">
                <a:solidFill>
                  <a:schemeClr val="dk1"/>
                </a:solidFill>
              </a:rPr>
              <a:t>3</a:t>
            </a:r>
            <a:r>
              <a:rPr lang="en" sz="1800">
                <a:solidFill>
                  <a:schemeClr val="dk1"/>
                </a:solidFill>
              </a:rPr>
              <a:t>+1*2</a:t>
            </a:r>
            <a:r>
              <a:rPr baseline="30000" lang="en" sz="1800">
                <a:solidFill>
                  <a:schemeClr val="dk1"/>
                </a:solidFill>
              </a:rPr>
              <a:t>4</a:t>
            </a:r>
            <a:r>
              <a:rPr lang="en" sz="1800">
                <a:solidFill>
                  <a:schemeClr val="dk1"/>
                </a:solidFill>
              </a:rPr>
              <a:t>+0*2</a:t>
            </a:r>
            <a:r>
              <a:rPr baseline="30000" lang="en" sz="1800">
                <a:solidFill>
                  <a:schemeClr val="dk1"/>
                </a:solidFill>
              </a:rPr>
              <a:t>5</a:t>
            </a:r>
            <a:r>
              <a:rPr lang="en" sz="1800">
                <a:solidFill>
                  <a:schemeClr val="dk1"/>
                </a:solidFill>
              </a:rPr>
              <a:t>+0*.... =&gt;</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2107" name="Google Shape;2107;p114"/>
          <p:cNvPicPr preferRelativeResize="0"/>
          <p:nvPr/>
        </p:nvPicPr>
        <p:blipFill rotWithShape="1">
          <a:blip r:embed="rId3">
            <a:alphaModFix/>
          </a:blip>
          <a:srcRect b="0" l="0" r="1845" t="5749"/>
          <a:stretch/>
        </p:blipFill>
        <p:spPr>
          <a:xfrm>
            <a:off x="814525" y="3226600"/>
            <a:ext cx="6871724" cy="17326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115"/>
          <p:cNvSpPr txBox="1"/>
          <p:nvPr/>
        </p:nvSpPr>
        <p:spPr>
          <a:xfrm>
            <a:off x="350850" y="260201"/>
            <a:ext cx="84423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“Negative” numbers under this representation are considered the numbers with 1 at the most segnificant bit.</a:t>
            </a:r>
            <a:endParaRPr sz="1800">
              <a:solidFill>
                <a:schemeClr val="dk1"/>
              </a:solidFill>
            </a:endParaRPr>
          </a:p>
          <a:p>
            <a:pPr indent="0" lvl="0" marL="0" rtl="0" algn="l">
              <a:spcBef>
                <a:spcPts val="0"/>
              </a:spcBef>
              <a:spcAft>
                <a:spcPts val="0"/>
              </a:spcAft>
              <a:buNone/>
            </a:pPr>
            <a:r>
              <a:rPr lang="en" sz="1800">
                <a:solidFill>
                  <a:schemeClr val="dk1"/>
                </a:solidFill>
              </a:rPr>
              <a:t>Notice that under this representation for a signed integer, we get that with k bytes (8k bits) we can represent the integers x where:</a:t>
            </a:r>
            <a:endParaRPr sz="1800">
              <a:solidFill>
                <a:schemeClr val="dk1"/>
              </a:solidFill>
            </a:endParaRPr>
          </a:p>
          <a:p>
            <a:pPr indent="0" lvl="0" marL="0" rtl="0" algn="l">
              <a:spcBef>
                <a:spcPts val="0"/>
              </a:spcBef>
              <a:spcAft>
                <a:spcPts val="0"/>
              </a:spcAft>
              <a:buNone/>
            </a:pPr>
            <a:r>
              <a:rPr lang="en" sz="1800">
                <a:solidFill>
                  <a:schemeClr val="dk1"/>
                </a:solidFill>
              </a:rPr>
              <a:t>-2</a:t>
            </a:r>
            <a:r>
              <a:rPr baseline="30000" lang="en" sz="1800">
                <a:solidFill>
                  <a:schemeClr val="dk1"/>
                </a:solidFill>
              </a:rPr>
              <a:t>8k-1</a:t>
            </a:r>
            <a:r>
              <a:rPr lang="en" sz="1800">
                <a:solidFill>
                  <a:schemeClr val="dk1"/>
                </a:solidFill>
              </a:rPr>
              <a:t>&lt;=x&lt;=2</a:t>
            </a:r>
            <a:r>
              <a:rPr baseline="30000" lang="en" sz="1800">
                <a:solidFill>
                  <a:schemeClr val="dk1"/>
                </a:solidFill>
              </a:rPr>
              <a:t>8k-1</a:t>
            </a:r>
            <a:r>
              <a:rPr lang="en" sz="1800">
                <a:solidFill>
                  <a:schemeClr val="dk1"/>
                </a:solidFill>
              </a:rPr>
              <a:t>-1 (a total of 2</a:t>
            </a:r>
            <a:r>
              <a:rPr baseline="30000" lang="en" sz="1800">
                <a:solidFill>
                  <a:schemeClr val="dk1"/>
                </a:solidFill>
              </a:rPr>
              <a:t>8k-1</a:t>
            </a:r>
            <a:r>
              <a:rPr lang="en" sz="1800">
                <a:solidFill>
                  <a:schemeClr val="dk1"/>
                </a:solidFill>
              </a:rPr>
              <a:t>+1+2</a:t>
            </a:r>
            <a:r>
              <a:rPr baseline="30000" lang="en" sz="1800">
                <a:solidFill>
                  <a:schemeClr val="dk1"/>
                </a:solidFill>
              </a:rPr>
              <a:t>8k-1</a:t>
            </a:r>
            <a:r>
              <a:rPr lang="en" sz="1800">
                <a:solidFill>
                  <a:schemeClr val="dk1"/>
                </a:solidFill>
              </a:rPr>
              <a:t>-1=2</a:t>
            </a:r>
            <a:r>
              <a:rPr baseline="30000" lang="en" sz="1800">
                <a:solidFill>
                  <a:schemeClr val="dk1"/>
                </a:solidFill>
              </a:rPr>
              <a:t>8k</a:t>
            </a:r>
            <a:r>
              <a:rPr lang="en" sz="1800">
                <a:solidFill>
                  <a:schemeClr val="dk1"/>
                </a:solidFill>
              </a:rPr>
              <a:t>  integers).</a:t>
            </a:r>
            <a:endParaRPr sz="1800">
              <a:solidFill>
                <a:schemeClr val="dk1"/>
              </a:solidFill>
            </a:endParaRPr>
          </a:p>
          <a:p>
            <a:pPr indent="0" lvl="0" marL="0" rtl="0" algn="l">
              <a:spcBef>
                <a:spcPts val="0"/>
              </a:spcBef>
              <a:spcAft>
                <a:spcPts val="0"/>
              </a:spcAft>
              <a:buNone/>
            </a:pPr>
            <a:r>
              <a:rPr lang="en" sz="1800">
                <a:solidFill>
                  <a:schemeClr val="dk1"/>
                </a:solidFill>
              </a:rPr>
              <a:t>To summarize:</a:t>
            </a:r>
            <a:endParaRPr sz="1800">
              <a:solidFill>
                <a:schemeClr val="dk1"/>
              </a:solidFill>
            </a:endParaRPr>
          </a:p>
          <a:p>
            <a:pPr indent="0" lvl="0" marL="0" rtl="0" algn="l">
              <a:spcBef>
                <a:spcPts val="0"/>
              </a:spcBef>
              <a:spcAft>
                <a:spcPts val="0"/>
              </a:spcAft>
              <a:buNone/>
            </a:pPr>
            <a:r>
              <a:rPr lang="en" sz="1800">
                <a:solidFill>
                  <a:schemeClr val="dk1"/>
                </a:solidFill>
              </a:rPr>
              <a:t>Unsigned integers:</a:t>
            </a:r>
            <a:endParaRPr sz="1800">
              <a:solidFill>
                <a:schemeClr val="dk1"/>
              </a:solidFill>
            </a:endParaRPr>
          </a:p>
        </p:txBody>
      </p:sp>
      <p:pic>
        <p:nvPicPr>
          <p:cNvPr id="2113" name="Google Shape;2113;p115"/>
          <p:cNvPicPr preferRelativeResize="0"/>
          <p:nvPr/>
        </p:nvPicPr>
        <p:blipFill rotWithShape="1">
          <a:blip r:embed="rId3">
            <a:alphaModFix/>
          </a:blip>
          <a:srcRect b="0" l="8332" r="0" t="7808"/>
          <a:stretch/>
        </p:blipFill>
        <p:spPr>
          <a:xfrm>
            <a:off x="1468173" y="2397700"/>
            <a:ext cx="6207675" cy="241995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7" name="Shape 2117"/>
        <p:cNvGrpSpPr/>
        <p:nvPr/>
      </p:nvGrpSpPr>
      <p:grpSpPr>
        <a:xfrm>
          <a:off x="0" y="0"/>
          <a:ext cx="0" cy="0"/>
          <a:chOff x="0" y="0"/>
          <a:chExt cx="0" cy="0"/>
        </a:xfrm>
      </p:grpSpPr>
      <p:pic>
        <p:nvPicPr>
          <p:cNvPr id="2118" name="Google Shape;2118;p116"/>
          <p:cNvPicPr preferRelativeResize="0"/>
          <p:nvPr/>
        </p:nvPicPr>
        <p:blipFill rotWithShape="1">
          <a:blip r:embed="rId3">
            <a:alphaModFix/>
          </a:blip>
          <a:srcRect b="0" l="6563" r="1769" t="0"/>
          <a:stretch/>
        </p:blipFill>
        <p:spPr>
          <a:xfrm>
            <a:off x="1376773" y="1012937"/>
            <a:ext cx="6390451" cy="2820600"/>
          </a:xfrm>
          <a:prstGeom prst="rect">
            <a:avLst/>
          </a:prstGeom>
          <a:noFill/>
          <a:ln>
            <a:noFill/>
          </a:ln>
        </p:spPr>
      </p:pic>
      <p:sp>
        <p:nvSpPr>
          <p:cNvPr id="2119" name="Google Shape;2119;p116"/>
          <p:cNvSpPr txBox="1"/>
          <p:nvPr/>
        </p:nvSpPr>
        <p:spPr>
          <a:xfrm>
            <a:off x="350850" y="260201"/>
            <a:ext cx="844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a:t>
            </a:r>
            <a:r>
              <a:rPr lang="en" sz="1800">
                <a:solidFill>
                  <a:schemeClr val="dk1"/>
                </a:solidFill>
              </a:rPr>
              <a:t>igned integers:</a:t>
            </a:r>
            <a:endParaRPr sz="1800">
              <a:solidFill>
                <a:schemeClr val="dk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117"/>
          <p:cNvSpPr txBox="1"/>
          <p:nvPr>
            <p:ph type="title"/>
          </p:nvPr>
        </p:nvSpPr>
        <p:spPr>
          <a:xfrm>
            <a:off x="311700" y="714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Floating point operands (less important to us)</a:t>
            </a:r>
            <a:endParaRPr/>
          </a:p>
        </p:txBody>
      </p:sp>
      <p:pic>
        <p:nvPicPr>
          <p:cNvPr id="2125" name="Google Shape;2125;p117"/>
          <p:cNvPicPr preferRelativeResize="0"/>
          <p:nvPr/>
        </p:nvPicPr>
        <p:blipFill>
          <a:blip r:embed="rId3">
            <a:alphaModFix/>
          </a:blip>
          <a:stretch>
            <a:fillRect/>
          </a:stretch>
        </p:blipFill>
        <p:spPr>
          <a:xfrm>
            <a:off x="1351975" y="746851"/>
            <a:ext cx="6440049" cy="2383298"/>
          </a:xfrm>
          <a:prstGeom prst="rect">
            <a:avLst/>
          </a:prstGeom>
          <a:noFill/>
          <a:ln>
            <a:noFill/>
          </a:ln>
        </p:spPr>
      </p:pic>
      <p:pic>
        <p:nvPicPr>
          <p:cNvPr id="2126" name="Google Shape;2126;p117"/>
          <p:cNvPicPr preferRelativeResize="0"/>
          <p:nvPr/>
        </p:nvPicPr>
        <p:blipFill>
          <a:blip r:embed="rId4">
            <a:alphaModFix/>
          </a:blip>
          <a:stretch>
            <a:fillRect/>
          </a:stretch>
        </p:blipFill>
        <p:spPr>
          <a:xfrm>
            <a:off x="1351975" y="3342727"/>
            <a:ext cx="6440040" cy="166052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sp>
        <p:nvSpPr>
          <p:cNvPr id="2131" name="Google Shape;2131;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Finally, instructions</a:t>
            </a:r>
            <a:endParaRPr/>
          </a:p>
        </p:txBody>
      </p:sp>
      <p:sp>
        <p:nvSpPr>
          <p:cNvPr id="2132" name="Google Shape;2132;p118"/>
          <p:cNvSpPr txBox="1"/>
          <p:nvPr/>
        </p:nvSpPr>
        <p:spPr>
          <a:xfrm>
            <a:off x="311700" y="945008"/>
            <a:ext cx="844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x86(-64) instruction encoding:</a:t>
            </a:r>
            <a:endParaRPr sz="1800">
              <a:solidFill>
                <a:schemeClr val="dk1"/>
              </a:solidFill>
            </a:endParaRPr>
          </a:p>
        </p:txBody>
      </p:sp>
      <p:pic>
        <p:nvPicPr>
          <p:cNvPr id="2133" name="Google Shape;2133;p118"/>
          <p:cNvPicPr preferRelativeResize="0"/>
          <p:nvPr/>
        </p:nvPicPr>
        <p:blipFill>
          <a:blip r:embed="rId3">
            <a:alphaModFix/>
          </a:blip>
          <a:stretch>
            <a:fillRect/>
          </a:stretch>
        </p:blipFill>
        <p:spPr>
          <a:xfrm>
            <a:off x="1111888" y="1408808"/>
            <a:ext cx="6841920" cy="3429892"/>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119"/>
          <p:cNvSpPr txBox="1"/>
          <p:nvPr/>
        </p:nvSpPr>
        <p:spPr>
          <a:xfrm>
            <a:off x="350850" y="260201"/>
            <a:ext cx="84423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Instruction types: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Basic  instructions  -  mov, jmp </a:t>
            </a:r>
            <a:endParaRPr sz="1800">
              <a:solidFill>
                <a:schemeClr val="dk1"/>
              </a:solidFill>
            </a:endParaRPr>
          </a:p>
          <a:p>
            <a:pPr indent="0" lvl="0" marL="0" rtl="0" algn="l">
              <a:spcBef>
                <a:spcPts val="0"/>
              </a:spcBef>
              <a:spcAft>
                <a:spcPts val="0"/>
              </a:spcAft>
              <a:buNone/>
            </a:pPr>
            <a:r>
              <a:rPr lang="en" sz="1800">
                <a:solidFill>
                  <a:schemeClr val="dk1"/>
                </a:solidFill>
              </a:rPr>
              <a:t>• Stack  -  push, pop </a:t>
            </a:r>
            <a:endParaRPr sz="1800">
              <a:solidFill>
                <a:schemeClr val="dk1"/>
              </a:solidFill>
            </a:endParaRPr>
          </a:p>
          <a:p>
            <a:pPr indent="0" lvl="0" marL="0" rtl="0" algn="l">
              <a:spcBef>
                <a:spcPts val="0"/>
              </a:spcBef>
              <a:spcAft>
                <a:spcPts val="0"/>
              </a:spcAft>
              <a:buNone/>
            </a:pPr>
            <a:r>
              <a:rPr lang="en" sz="1800">
                <a:solidFill>
                  <a:schemeClr val="dk1"/>
                </a:solidFill>
              </a:rPr>
              <a:t>• ALU  -  add, mul, xor </a:t>
            </a:r>
            <a:endParaRPr sz="1800">
              <a:solidFill>
                <a:schemeClr val="dk1"/>
              </a:solidFill>
            </a:endParaRPr>
          </a:p>
          <a:p>
            <a:pPr indent="0" lvl="0" marL="0" rtl="0" algn="l">
              <a:spcBef>
                <a:spcPts val="0"/>
              </a:spcBef>
              <a:spcAft>
                <a:spcPts val="0"/>
              </a:spcAft>
              <a:buNone/>
            </a:pPr>
            <a:r>
              <a:rPr lang="en" sz="1800">
                <a:solidFill>
                  <a:schemeClr val="dk1"/>
                </a:solidFill>
              </a:rPr>
              <a:t>• Floating  point  -  faddp, fdiv </a:t>
            </a:r>
            <a:endParaRPr sz="1800">
              <a:solidFill>
                <a:schemeClr val="dk1"/>
              </a:solidFill>
            </a:endParaRPr>
          </a:p>
          <a:p>
            <a:pPr indent="0" lvl="0" marL="0" rtl="0" algn="l">
              <a:spcBef>
                <a:spcPts val="0"/>
              </a:spcBef>
              <a:spcAft>
                <a:spcPts val="0"/>
              </a:spcAft>
              <a:buNone/>
            </a:pPr>
            <a:r>
              <a:rPr lang="en" sz="1800">
                <a:solidFill>
                  <a:schemeClr val="dk1"/>
                </a:solidFill>
              </a:rPr>
              <a:t>• SIMD  (single  instruction,  multiple  data) </a:t>
            </a:r>
            <a:endParaRPr sz="1800">
              <a:solidFill>
                <a:schemeClr val="dk1"/>
              </a:solidFill>
            </a:endParaRPr>
          </a:p>
          <a:p>
            <a:pPr indent="0" lvl="0" marL="0" rtl="0" algn="l">
              <a:spcBef>
                <a:spcPts val="0"/>
              </a:spcBef>
              <a:spcAft>
                <a:spcPts val="0"/>
              </a:spcAft>
              <a:buNone/>
            </a:pPr>
            <a:r>
              <a:rPr lang="en" sz="1800">
                <a:solidFill>
                  <a:schemeClr val="dk1"/>
                </a:solidFill>
              </a:rPr>
              <a:t>• MMX, SSE* </a:t>
            </a:r>
            <a:endParaRPr sz="1800">
              <a:solidFill>
                <a:schemeClr val="dk1"/>
              </a:solidFill>
            </a:endParaRPr>
          </a:p>
          <a:p>
            <a:pPr indent="0" lvl="0" marL="0" rtl="0" algn="l">
              <a:spcBef>
                <a:spcPts val="0"/>
              </a:spcBef>
              <a:spcAft>
                <a:spcPts val="0"/>
              </a:spcAft>
              <a:buNone/>
            </a:pPr>
            <a:r>
              <a:rPr lang="en" sz="1800">
                <a:solidFill>
                  <a:schemeClr val="dk1"/>
                </a:solidFill>
              </a:rPr>
              <a:t>• String  Operations </a:t>
            </a:r>
            <a:endParaRPr sz="1800">
              <a:solidFill>
                <a:schemeClr val="dk1"/>
              </a:solidFill>
            </a:endParaRPr>
          </a:p>
          <a:p>
            <a:pPr indent="0" lvl="0" marL="0" rtl="0" algn="l">
              <a:spcBef>
                <a:spcPts val="0"/>
              </a:spcBef>
              <a:spcAft>
                <a:spcPts val="0"/>
              </a:spcAft>
              <a:buNone/>
            </a:pPr>
            <a:r>
              <a:rPr lang="en" sz="1800">
                <a:solidFill>
                  <a:schemeClr val="dk1"/>
                </a:solidFill>
              </a:rPr>
              <a:t>• Protection  modes, interrupts, many  more…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Instruction structure:</a:t>
            </a:r>
            <a:endParaRPr sz="1800">
              <a:solidFill>
                <a:schemeClr val="dk1"/>
              </a:solidFill>
            </a:endParaRPr>
          </a:p>
          <a:p>
            <a:pPr indent="0" lvl="0" marL="0" rtl="0" algn="l">
              <a:spcBef>
                <a:spcPts val="0"/>
              </a:spcBef>
              <a:spcAft>
                <a:spcPts val="0"/>
              </a:spcAft>
              <a:buNone/>
            </a:pPr>
            <a:r>
              <a:rPr lang="en" sz="1800">
                <a:solidFill>
                  <a:schemeClr val="dk1"/>
                </a:solidFill>
              </a:rPr>
              <a:t>INSTR [operand_0, operand_1,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Note: Many instructions affect the flags register implicitly.</a:t>
            </a:r>
            <a:endParaRPr sz="1800">
              <a:solidFill>
                <a:schemeClr val="dk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sp>
        <p:nvSpPr>
          <p:cNvPr id="2143" name="Google Shape;2143;p120"/>
          <p:cNvSpPr txBox="1"/>
          <p:nvPr>
            <p:ph type="title"/>
          </p:nvPr>
        </p:nvSpPr>
        <p:spPr>
          <a:xfrm>
            <a:off x="311700" y="23545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types of instructions</a:t>
            </a:r>
            <a:endParaRPr/>
          </a:p>
        </p:txBody>
      </p:sp>
      <p:sp>
        <p:nvSpPr>
          <p:cNvPr id="2144" name="Google Shape;2144;p120"/>
          <p:cNvSpPr txBox="1"/>
          <p:nvPr/>
        </p:nvSpPr>
        <p:spPr>
          <a:xfrm>
            <a:off x="350850" y="891425"/>
            <a:ext cx="84423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Arithmetic Instructions: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add / sub</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inc / dec</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mul / div / imul / idiv</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and / or / xor / not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shl / shr (shift left / right)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cmp / test (affect the flags like sub / and, but do not alter the other operand values)</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145" name="Google Shape;2145;p120"/>
          <p:cNvSpPr txBox="1"/>
          <p:nvPr/>
        </p:nvSpPr>
        <p:spPr>
          <a:xfrm>
            <a:off x="350850" y="3298449"/>
            <a:ext cx="84423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Load / Store</a:t>
            </a:r>
            <a:r>
              <a:rPr lang="en" sz="1800">
                <a:solidFill>
                  <a:schemeClr val="dk1"/>
                </a:solidFill>
              </a:rPr>
              <a:t> Instructions: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mov</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lea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push / pop</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pusha(d) / popa(d)</a:t>
            </a:r>
            <a:endParaRPr sz="1800">
              <a:solidFill>
                <a:schemeClr val="dk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9" name="Shape 2149"/>
        <p:cNvGrpSpPr/>
        <p:nvPr/>
      </p:nvGrpSpPr>
      <p:grpSpPr>
        <a:xfrm>
          <a:off x="0" y="0"/>
          <a:ext cx="0" cy="0"/>
          <a:chOff x="0" y="0"/>
          <a:chExt cx="0" cy="0"/>
        </a:xfrm>
      </p:grpSpPr>
      <p:sp>
        <p:nvSpPr>
          <p:cNvPr id="2150" name="Google Shape;2150;p121"/>
          <p:cNvSpPr txBox="1"/>
          <p:nvPr/>
        </p:nvSpPr>
        <p:spPr>
          <a:xfrm>
            <a:off x="350850" y="207488"/>
            <a:ext cx="84423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Control flow</a:t>
            </a:r>
            <a:r>
              <a:rPr lang="en" sz="1800">
                <a:solidFill>
                  <a:schemeClr val="dk1"/>
                </a:solidFill>
              </a:rPr>
              <a:t> (related) Instructions: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call</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ret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enter / leave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jmp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j(z/e/nz/ne)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a:t>
            </a:r>
            <a:r>
              <a:rPr lang="en" sz="1800">
                <a:solidFill>
                  <a:schemeClr val="dk1"/>
                </a:solidFill>
              </a:rPr>
              <a:t>b/a/be/ae) (unsigned)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a:t>
            </a:r>
            <a:r>
              <a:rPr lang="en" sz="1800">
                <a:solidFill>
                  <a:schemeClr val="dk1"/>
                </a:solidFill>
              </a:rPr>
              <a:t>g/l/ge/le) (signed)</a:t>
            </a:r>
            <a:endParaRPr sz="1800">
              <a:solidFill>
                <a:schemeClr val="dk1"/>
              </a:solidFill>
            </a:endParaRPr>
          </a:p>
        </p:txBody>
      </p:sp>
      <p:sp>
        <p:nvSpPr>
          <p:cNvPr id="2151" name="Google Shape;2151;p121"/>
          <p:cNvSpPr txBox="1"/>
          <p:nvPr/>
        </p:nvSpPr>
        <p:spPr>
          <a:xfrm>
            <a:off x="350850" y="2687635"/>
            <a:ext cx="84423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Misc instructions</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nop</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sysenter / sysexit / syscall / sysret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cpuid, clflush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Privileged (lgdt, lidt, cli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214" name="Google Shape;214;p23"/>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0x00</a:t>
            </a:r>
            <a:endParaRPr/>
          </a:p>
        </p:txBody>
      </p:sp>
      <p:sp>
        <p:nvSpPr>
          <p:cNvPr id="215" name="Google Shape;215;p23"/>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0x09</a:t>
            </a:r>
            <a:endParaRPr/>
          </a:p>
        </p:txBody>
      </p:sp>
      <p:sp>
        <p:nvSpPr>
          <p:cNvPr id="216" name="Google Shape;216;p23"/>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17" name="Google Shape;217;p23"/>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18" name="Google Shape;218;p23"/>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19" name="Google Shape;219;p23"/>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20" name="Google Shape;220;p23"/>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222" name="Google Shape;222;p23"/>
          <p:cNvSpPr txBox="1"/>
          <p:nvPr/>
        </p:nvSpPr>
        <p:spPr>
          <a:xfrm>
            <a:off x="7291600" y="762050"/>
            <a:ext cx="1561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0x1000</a:t>
            </a:r>
            <a:endParaRPr/>
          </a:p>
        </p:txBody>
      </p:sp>
      <p:sp>
        <p:nvSpPr>
          <p:cNvPr id="223" name="Google Shape;223;p23"/>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224" name="Google Shape;224;p23"/>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225" name="Google Shape;225;p23"/>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226" name="Google Shape;226;p23"/>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227" name="Google Shape;227;p23"/>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228" name="Google Shape;228;p23"/>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229" name="Google Shape;229;p23"/>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230" name="Google Shape;230;p23"/>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231" name="Google Shape;231;p23"/>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0x09</a:t>
            </a:r>
            <a:endParaRPr/>
          </a:p>
        </p:txBody>
      </p:sp>
      <p:pic>
        <p:nvPicPr>
          <p:cNvPr id="232" name="Google Shape;232;p23"/>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233" name="Google Shape;233;p23"/>
          <p:cNvSpPr/>
          <p:nvPr/>
        </p:nvSpPr>
        <p:spPr>
          <a:xfrm>
            <a:off x="1457756" y="32903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122"/>
          <p:cNvSpPr txBox="1"/>
          <p:nvPr/>
        </p:nvSpPr>
        <p:spPr>
          <a:xfrm>
            <a:off x="350861" y="287405"/>
            <a:ext cx="84423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References (Many of the figures are taken from here):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Architecture:</a:t>
            </a:r>
            <a:endParaRPr sz="1800">
              <a:solidFill>
                <a:schemeClr val="dk1"/>
              </a:solidFill>
            </a:endParaRPr>
          </a:p>
          <a:p>
            <a:pPr indent="0" lvl="0" marL="457200" rtl="0" algn="l">
              <a:spcBef>
                <a:spcPts val="0"/>
              </a:spcBef>
              <a:spcAft>
                <a:spcPts val="0"/>
              </a:spcAft>
              <a:buNone/>
            </a:pPr>
            <a:r>
              <a:rPr lang="en" sz="1800" u="sng">
                <a:solidFill>
                  <a:schemeClr val="hlink"/>
                </a:solidFill>
                <a:hlinkClick r:id="rId3"/>
              </a:rPr>
              <a:t>https://www.intel.com/content/www/us/en/architecture-and-technology/64-ia-32-architectures-software-developer-vol-1-manual.html</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Instruction set:</a:t>
            </a:r>
            <a:endParaRPr sz="1800">
              <a:solidFill>
                <a:schemeClr val="dk1"/>
              </a:solidFill>
            </a:endParaRPr>
          </a:p>
          <a:p>
            <a:pPr indent="0" lvl="0" marL="457200" rtl="0" algn="l">
              <a:spcBef>
                <a:spcPts val="0"/>
              </a:spcBef>
              <a:spcAft>
                <a:spcPts val="0"/>
              </a:spcAft>
              <a:buNone/>
            </a:pPr>
            <a:r>
              <a:rPr lang="en" sz="1800" u="sng">
                <a:solidFill>
                  <a:schemeClr val="hlink"/>
                </a:solidFill>
                <a:hlinkClick r:id="rId4"/>
              </a:rPr>
              <a:t>https://www.intel.com/content/dam/www/public/us/en/documents/manuals/64-ia-32-architectures-software-developer-instruction-set-reference-manual-325383.pdf</a:t>
            </a:r>
            <a:endParaRPr sz="1800">
              <a:solidFill>
                <a:schemeClr val="dk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examples and tips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5" name="Shape 2165"/>
        <p:cNvGrpSpPr/>
        <p:nvPr/>
      </p:nvGrpSpPr>
      <p:grpSpPr>
        <a:xfrm>
          <a:off x="0" y="0"/>
          <a:ext cx="0" cy="0"/>
          <a:chOff x="0" y="0"/>
          <a:chExt cx="0" cy="0"/>
        </a:xfrm>
      </p:grpSpPr>
      <p:sp>
        <p:nvSpPr>
          <p:cNvPr id="2166" name="Google Shape;2166;p124"/>
          <p:cNvSpPr txBox="1"/>
          <p:nvPr/>
        </p:nvSpPr>
        <p:spPr>
          <a:xfrm>
            <a:off x="301494" y="590421"/>
            <a:ext cx="85410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REMOVE THIS IS STUPID</a:t>
            </a:r>
            <a:endParaRPr sz="1800">
              <a:solidFill>
                <a:schemeClr val="dk1"/>
              </a:solidFill>
            </a:endParaRPr>
          </a:p>
          <a:p>
            <a:pPr indent="0" lvl="0" marL="0" rtl="0" algn="l">
              <a:spcBef>
                <a:spcPts val="0"/>
              </a:spcBef>
              <a:spcAft>
                <a:spcPts val="0"/>
              </a:spcAft>
              <a:buNone/>
            </a:pPr>
            <a:r>
              <a:rPr lang="en" sz="1800">
                <a:solidFill>
                  <a:schemeClr val="dk1"/>
                </a:solidFill>
              </a:rPr>
              <a:t>In addition, we would usually want to be able to run our code in a “bigger system”, (“host” / “operating system”):</a:t>
            </a:r>
            <a:endParaRPr sz="1800">
              <a:solidFill>
                <a:schemeClr val="dk1"/>
              </a:solidFill>
            </a:endParaRPr>
          </a:p>
          <a:p>
            <a:pPr indent="0" lvl="0" marL="0" rtl="0" algn="l">
              <a:spcBef>
                <a:spcPts val="0"/>
              </a:spcBef>
              <a:spcAft>
                <a:spcPts val="0"/>
              </a:spcAft>
              <a:buNone/>
            </a:pPr>
            <a:r>
              <a:rPr lang="en" sz="1800">
                <a:solidFill>
                  <a:schemeClr val="dk1"/>
                </a:solidFill>
              </a:rPr>
              <a:t>Most programs we know use similar facilities and functionality for basic tasks, and it makes sense that they all use some common infrastructure, and not implement it each on it’s own.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This is essentially offered by the operating system.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will go into detail on differents aspects of the operating system later, but now want to focus on the following task which the operating system wants to be able to do:</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p125"/>
          <p:cNvSpPr txBox="1"/>
          <p:nvPr/>
        </p:nvSpPr>
        <p:spPr>
          <a:xfrm>
            <a:off x="301494" y="590421"/>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ALSO</a:t>
            </a:r>
            <a:endParaRPr sz="1800">
              <a:solidFill>
                <a:schemeClr val="dk1"/>
              </a:solidFill>
            </a:endParaRPr>
          </a:p>
          <a:p>
            <a:pPr indent="0" lvl="0" marL="0" rtl="0" algn="l">
              <a:spcBef>
                <a:spcPts val="0"/>
              </a:spcBef>
              <a:spcAft>
                <a:spcPts val="0"/>
              </a:spcAft>
              <a:buNone/>
            </a:pPr>
            <a:r>
              <a:rPr lang="en" sz="1800">
                <a:solidFill>
                  <a:schemeClr val="dk1"/>
                </a:solidFill>
              </a:rPr>
              <a:t>Enable running different “programs” / ”applications” (logical independent units of code that preform something) on the same machine.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From this we get sub tasks that we want to preform as an operating system: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Enable storing of data on our machine, in particular store the code of programs and support running them when asked to.</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Supply the programs we run with basic resources and capabilities they would possibly need to use. In particular other common code that they would want to use.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Enable different programs to use each others functionality, and to communicate with each other.</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239" name="Google Shape;239;p24"/>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0x00</a:t>
            </a:r>
            <a:endParaRPr/>
          </a:p>
        </p:txBody>
      </p:sp>
      <p:sp>
        <p:nvSpPr>
          <p:cNvPr id="240" name="Google Shape;240;p24"/>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0x09</a:t>
            </a:r>
            <a:endParaRPr/>
          </a:p>
        </p:txBody>
      </p:sp>
      <p:sp>
        <p:nvSpPr>
          <p:cNvPr id="241" name="Google Shape;241;p24"/>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42" name="Google Shape;242;p24"/>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43" name="Google Shape;243;p24"/>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44" name="Google Shape;244;p24"/>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45" name="Google Shape;245;p24"/>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247" name="Google Shape;247;p24"/>
          <p:cNvSpPr txBox="1"/>
          <p:nvPr/>
        </p:nvSpPr>
        <p:spPr>
          <a:xfrm>
            <a:off x="7291599" y="762050"/>
            <a:ext cx="1664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0x1008</a:t>
            </a:r>
            <a:endParaRPr/>
          </a:p>
        </p:txBody>
      </p:sp>
      <p:sp>
        <p:nvSpPr>
          <p:cNvPr id="248" name="Google Shape;248;p24"/>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249" name="Google Shape;249;p24"/>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250" name="Google Shape;250;p24"/>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251" name="Google Shape;251;p24"/>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252" name="Google Shape;252;p24"/>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253" name="Google Shape;253;p24"/>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254" name="Google Shape;254;p24"/>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0x0b</a:t>
            </a:r>
            <a:endParaRPr/>
          </a:p>
        </p:txBody>
      </p:sp>
      <p:sp>
        <p:nvSpPr>
          <p:cNvPr id="255" name="Google Shape;255;p24"/>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256" name="Google Shape;256;p24"/>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0x09</a:t>
            </a:r>
            <a:endParaRPr/>
          </a:p>
        </p:txBody>
      </p:sp>
      <p:pic>
        <p:nvPicPr>
          <p:cNvPr id="257" name="Google Shape;257;p24"/>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258" name="Google Shape;258;p24"/>
          <p:cNvSpPr/>
          <p:nvPr/>
        </p:nvSpPr>
        <p:spPr>
          <a:xfrm>
            <a:off x="2954170" y="36371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264" name="Google Shape;264;p25"/>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0x00</a:t>
            </a:r>
            <a:endParaRPr/>
          </a:p>
        </p:txBody>
      </p:sp>
      <p:sp>
        <p:nvSpPr>
          <p:cNvPr id="265" name="Google Shape;265;p25"/>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0x09</a:t>
            </a:r>
            <a:endParaRPr/>
          </a:p>
        </p:txBody>
      </p:sp>
      <p:sp>
        <p:nvSpPr>
          <p:cNvPr id="266" name="Google Shape;266;p25"/>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67" name="Google Shape;267;p25"/>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68" name="Google Shape;268;p25"/>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69" name="Google Shape;269;p25"/>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70" name="Google Shape;270;p25"/>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272" name="Google Shape;272;p25"/>
          <p:cNvSpPr txBox="1"/>
          <p:nvPr/>
        </p:nvSpPr>
        <p:spPr>
          <a:xfrm>
            <a:off x="7291599" y="762050"/>
            <a:ext cx="1622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0x1010</a:t>
            </a:r>
            <a:endParaRPr/>
          </a:p>
        </p:txBody>
      </p:sp>
      <p:sp>
        <p:nvSpPr>
          <p:cNvPr id="273" name="Google Shape;273;p25"/>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274" name="Google Shape;274;p25"/>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275" name="Google Shape;275;p25"/>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276" name="Google Shape;276;p25"/>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277" name="Google Shape;277;p25"/>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278" name="Google Shape;278;p25"/>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279" name="Google Shape;279;p25"/>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0x0b</a:t>
            </a:r>
            <a:endParaRPr/>
          </a:p>
        </p:txBody>
      </p:sp>
      <p:sp>
        <p:nvSpPr>
          <p:cNvPr id="280" name="Google Shape;280;p25"/>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281" name="Google Shape;281;p25"/>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0x09</a:t>
            </a:r>
            <a:endParaRPr/>
          </a:p>
        </p:txBody>
      </p:sp>
      <p:pic>
        <p:nvPicPr>
          <p:cNvPr id="282" name="Google Shape;282;p25"/>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283" name="Google Shape;283;p25"/>
          <p:cNvSpPr/>
          <p:nvPr/>
        </p:nvSpPr>
        <p:spPr>
          <a:xfrm>
            <a:off x="1296814" y="39839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289" name="Google Shape;289;p26"/>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0x00</a:t>
            </a:r>
            <a:endParaRPr/>
          </a:p>
        </p:txBody>
      </p:sp>
      <p:sp>
        <p:nvSpPr>
          <p:cNvPr id="290" name="Google Shape;290;p26"/>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0x09</a:t>
            </a:r>
            <a:endParaRPr/>
          </a:p>
        </p:txBody>
      </p:sp>
      <p:sp>
        <p:nvSpPr>
          <p:cNvPr id="291" name="Google Shape;291;p26"/>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92" name="Google Shape;292;p26"/>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93" name="Google Shape;293;p26"/>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94" name="Google Shape;294;p26"/>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295" name="Google Shape;295;p26"/>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297" name="Google Shape;297;p26"/>
          <p:cNvSpPr txBox="1"/>
          <p:nvPr/>
        </p:nvSpPr>
        <p:spPr>
          <a:xfrm>
            <a:off x="7291600" y="762050"/>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298" name="Google Shape;298;p26"/>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299" name="Google Shape;299;p26"/>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300" name="Google Shape;300;p26"/>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301" name="Google Shape;301;p26"/>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302" name="Google Shape;302;p26"/>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303" name="Google Shape;303;p26"/>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304" name="Google Shape;304;p26"/>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0x0b</a:t>
            </a:r>
            <a:endParaRPr/>
          </a:p>
        </p:txBody>
      </p:sp>
      <p:sp>
        <p:nvSpPr>
          <p:cNvPr id="305" name="Google Shape;305;p26"/>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306" name="Google Shape;306;p26"/>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0x09</a:t>
            </a:r>
            <a:endParaRPr/>
          </a:p>
        </p:txBody>
      </p:sp>
      <p:pic>
        <p:nvPicPr>
          <p:cNvPr id="307" name="Google Shape;307;p26"/>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308" name="Google Shape;308;p26"/>
          <p:cNvSpPr/>
          <p:nvPr/>
        </p:nvSpPr>
        <p:spPr>
          <a:xfrm>
            <a:off x="1318440" y="42776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nvSpPr>
        <p:spPr>
          <a:xfrm>
            <a:off x="301610" y="747015"/>
            <a:ext cx="5906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a:t>
            </a:r>
            <a:r>
              <a:rPr lang="en" sz="1800">
                <a:solidFill>
                  <a:schemeClr val="accent4"/>
                </a:solidFill>
              </a:rPr>
              <a:t>call</a:t>
            </a:r>
            <a:r>
              <a:rPr lang="en" sz="1800">
                <a:solidFill>
                  <a:schemeClr val="dk1"/>
                </a:solidFill>
              </a:rPr>
              <a:t> and </a:t>
            </a:r>
            <a:r>
              <a:rPr lang="en" sz="1800">
                <a:solidFill>
                  <a:schemeClr val="accent4"/>
                </a:solidFill>
              </a:rPr>
              <a:t>ret</a:t>
            </a:r>
            <a:r>
              <a:rPr lang="en" sz="1800">
                <a:solidFill>
                  <a:schemeClr val="dk1"/>
                </a:solidFill>
              </a:rPr>
              <a:t> instructions preform the following*:</a:t>
            </a:r>
            <a:endParaRPr sz="1800"/>
          </a:p>
        </p:txBody>
      </p:sp>
      <p:sp>
        <p:nvSpPr>
          <p:cNvPr id="314" name="Google Shape;314;p27"/>
          <p:cNvSpPr txBox="1"/>
          <p:nvPr/>
        </p:nvSpPr>
        <p:spPr>
          <a:xfrm>
            <a:off x="301595" y="1297714"/>
            <a:ext cx="8039400" cy="1300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dk1"/>
                </a:solidFill>
              </a:rPr>
              <a:t>			</a:t>
            </a:r>
            <a:r>
              <a:rPr lang="en" sz="1800">
                <a:solidFill>
                  <a:schemeClr val="accent4"/>
                </a:solidFill>
              </a:rPr>
              <a:t>call</a:t>
            </a:r>
            <a:r>
              <a:rPr lang="en" sz="1800">
                <a:solidFill>
                  <a:schemeClr val="dk1"/>
                </a:solidFill>
              </a:rPr>
              <a:t> x:				</a:t>
            </a:r>
            <a:r>
              <a:rPr lang="en" sz="1800">
                <a:solidFill>
                  <a:schemeClr val="accent4"/>
                </a:solidFill>
              </a:rPr>
              <a:t>ret</a:t>
            </a:r>
            <a:r>
              <a:rPr lang="en" sz="1800">
                <a:solidFill>
                  <a:schemeClr val="dk1"/>
                </a:solidFill>
              </a:rPr>
              <a:t> y:</a:t>
            </a:r>
            <a:endParaRPr sz="1800">
              <a:solidFill>
                <a:schemeClr val="dk1"/>
              </a:solidFill>
            </a:endParaRPr>
          </a:p>
          <a:p>
            <a:pPr indent="457200" lvl="0" marL="1371600" rtl="0" algn="l">
              <a:spcBef>
                <a:spcPts val="0"/>
              </a:spcBef>
              <a:spcAft>
                <a:spcPts val="0"/>
              </a:spcAft>
              <a:buNone/>
            </a:pPr>
            <a:r>
              <a:rPr lang="en" sz="1800">
                <a:solidFill>
                  <a:schemeClr val="dk1"/>
                </a:solidFill>
              </a:rPr>
              <a:t>push rip				pop rip</a:t>
            </a:r>
            <a:endParaRPr sz="1800">
              <a:solidFill>
                <a:schemeClr val="dk1"/>
              </a:solidFill>
            </a:endParaRPr>
          </a:p>
          <a:p>
            <a:pPr indent="0" lvl="0" marL="0" rtl="0" algn="l">
              <a:spcBef>
                <a:spcPts val="0"/>
              </a:spcBef>
              <a:spcAft>
                <a:spcPts val="0"/>
              </a:spcAft>
              <a:buNone/>
            </a:pPr>
            <a:r>
              <a:rPr lang="en" sz="1800">
                <a:solidFill>
                  <a:schemeClr val="dk1"/>
                </a:solidFill>
              </a:rPr>
              <a:t>				jmp x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315" name="Google Shape;315;p27"/>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Calling a function</a:t>
            </a:r>
            <a:endParaRPr sz="2400"/>
          </a:p>
        </p:txBody>
      </p:sp>
      <p:sp>
        <p:nvSpPr>
          <p:cNvPr id="316" name="Google Shape;316;p27"/>
          <p:cNvSpPr txBox="1"/>
          <p:nvPr/>
        </p:nvSpPr>
        <p:spPr>
          <a:xfrm>
            <a:off x="379100" y="2685125"/>
            <a:ext cx="8331900" cy="24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They enable trasfering control to an arbitrary piece of code at address x, and transfering to it the address of the code it should return to when it is finished.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Note that the value of rip pushed is the address of the instruction after the call instruction (this is due to the fact that when the call instruction is executed, rip has already been incremented to point to the next (unfetched) instruction), we will (possibly) talk more about this later in the course.</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pushing and popping rip cannot be done directly.</a:t>
            </a:r>
            <a:endParaRPr sz="1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22" name="Google Shape;322;p28"/>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23" name="Google Shape;323;p28"/>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24" name="Google Shape;324;p28"/>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25" name="Google Shape;325;p28"/>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26" name="Google Shape;326;p28"/>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27" name="Google Shape;327;p28"/>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28" name="Google Shape;328;p28"/>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330" name="Google Shape;330;p28"/>
          <p:cNvSpPr txBox="1"/>
          <p:nvPr/>
        </p:nvSpPr>
        <p:spPr>
          <a:xfrm>
            <a:off x="7291599" y="76205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331" name="Google Shape;331;p28"/>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332" name="Google Shape;332;p28"/>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333" name="Google Shape;333;p28"/>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334" name="Google Shape;334;p28"/>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335" name="Google Shape;335;p28"/>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336" name="Google Shape;336;p28"/>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337" name="Google Shape;337;p28"/>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338" name="Google Shape;338;p28"/>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a:t>
            </a:r>
            <a:endParaRPr/>
          </a:p>
        </p:txBody>
      </p:sp>
      <p:sp>
        <p:nvSpPr>
          <p:cNvPr id="339" name="Google Shape;339;p28"/>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a:t>
            </a:r>
            <a:endParaRPr/>
          </a:p>
        </p:txBody>
      </p:sp>
      <p:sp>
        <p:nvSpPr>
          <p:cNvPr id="340" name="Google Shape;340;p28"/>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Example</a:t>
            </a:r>
            <a:endParaRPr sz="2400"/>
          </a:p>
        </p:txBody>
      </p:sp>
      <p:pic>
        <p:nvPicPr>
          <p:cNvPr id="341" name="Google Shape;341;p28"/>
          <p:cNvPicPr preferRelativeResize="0"/>
          <p:nvPr/>
        </p:nvPicPr>
        <p:blipFill rotWithShape="1">
          <a:blip r:embed="rId3">
            <a:alphaModFix/>
          </a:blip>
          <a:srcRect b="0" l="8842" r="0" t="2505"/>
          <a:stretch/>
        </p:blipFill>
        <p:spPr>
          <a:xfrm>
            <a:off x="84275" y="3211550"/>
            <a:ext cx="5223750" cy="1578700"/>
          </a:xfrm>
          <a:prstGeom prst="rect">
            <a:avLst/>
          </a:prstGeom>
          <a:noFill/>
          <a:ln>
            <a:noFill/>
          </a:ln>
        </p:spPr>
      </p:pic>
      <p:sp>
        <p:nvSpPr>
          <p:cNvPr id="342" name="Google Shape;342;p28"/>
          <p:cNvSpPr/>
          <p:nvPr/>
        </p:nvSpPr>
        <p:spPr>
          <a:xfrm>
            <a:off x="4366924" y="31710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txBox="1"/>
          <p:nvPr/>
        </p:nvSpPr>
        <p:spPr>
          <a:xfrm>
            <a:off x="7291596" y="31190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0xa4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49" name="Google Shape;349;p29"/>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50" name="Google Shape;350;p29"/>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0xa9</a:t>
            </a:r>
            <a:endParaRPr/>
          </a:p>
        </p:txBody>
      </p:sp>
      <p:sp>
        <p:nvSpPr>
          <p:cNvPr id="351" name="Google Shape;351;p29"/>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52" name="Google Shape;352;p29"/>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53" name="Google Shape;353;p29"/>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54" name="Google Shape;354;p29"/>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55" name="Google Shape;355;p29"/>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357" name="Google Shape;357;p29"/>
          <p:cNvSpPr txBox="1"/>
          <p:nvPr/>
        </p:nvSpPr>
        <p:spPr>
          <a:xfrm>
            <a:off x="7291599" y="762050"/>
            <a:ext cx="16716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0x1010</a:t>
            </a:r>
            <a:endParaRPr/>
          </a:p>
        </p:txBody>
      </p:sp>
      <p:sp>
        <p:nvSpPr>
          <p:cNvPr id="358" name="Google Shape;358;p29"/>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359" name="Google Shape;359;p29"/>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360" name="Google Shape;360;p29"/>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361" name="Google Shape;361;p29"/>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362" name="Google Shape;362;p29"/>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363" name="Google Shape;363;p29"/>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364" name="Google Shape;364;p29"/>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365" name="Google Shape;365;p29"/>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a:t>
            </a:r>
            <a:endParaRPr/>
          </a:p>
        </p:txBody>
      </p:sp>
      <p:sp>
        <p:nvSpPr>
          <p:cNvPr id="366" name="Google Shape;366;p29"/>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a:t>
            </a:r>
            <a:endParaRPr/>
          </a:p>
        </p:txBody>
      </p:sp>
      <p:sp>
        <p:nvSpPr>
          <p:cNvPr id="367" name="Google Shape;367;p29"/>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Example</a:t>
            </a:r>
            <a:endParaRPr sz="2400"/>
          </a:p>
        </p:txBody>
      </p:sp>
      <p:pic>
        <p:nvPicPr>
          <p:cNvPr id="368" name="Google Shape;368;p29"/>
          <p:cNvPicPr preferRelativeResize="0"/>
          <p:nvPr/>
        </p:nvPicPr>
        <p:blipFill rotWithShape="1">
          <a:blip r:embed="rId3">
            <a:alphaModFix/>
          </a:blip>
          <a:srcRect b="0" l="8842" r="0" t="2505"/>
          <a:stretch/>
        </p:blipFill>
        <p:spPr>
          <a:xfrm>
            <a:off x="84275" y="3211550"/>
            <a:ext cx="5223750" cy="1578700"/>
          </a:xfrm>
          <a:prstGeom prst="rect">
            <a:avLst/>
          </a:prstGeom>
          <a:noFill/>
          <a:ln>
            <a:noFill/>
          </a:ln>
        </p:spPr>
      </p:pic>
      <p:sp>
        <p:nvSpPr>
          <p:cNvPr id="369" name="Google Shape;369;p29"/>
          <p:cNvSpPr/>
          <p:nvPr/>
        </p:nvSpPr>
        <p:spPr>
          <a:xfrm>
            <a:off x="4352080" y="38590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txBox="1"/>
          <p:nvPr/>
        </p:nvSpPr>
        <p:spPr>
          <a:xfrm>
            <a:off x="7291596" y="31190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0xae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76" name="Google Shape;376;p30"/>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77" name="Google Shape;377;p30"/>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0xa9</a:t>
            </a:r>
            <a:endParaRPr/>
          </a:p>
        </p:txBody>
      </p:sp>
      <p:sp>
        <p:nvSpPr>
          <p:cNvPr id="378" name="Google Shape;378;p30"/>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79" name="Google Shape;379;p30"/>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80" name="Google Shape;380;p30"/>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81" name="Google Shape;381;p30"/>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382" name="Google Shape;382;p30"/>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384" name="Google Shape;384;p30"/>
          <p:cNvSpPr txBox="1"/>
          <p:nvPr/>
        </p:nvSpPr>
        <p:spPr>
          <a:xfrm>
            <a:off x="7291599" y="762050"/>
            <a:ext cx="1591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0x1010</a:t>
            </a:r>
            <a:endParaRPr/>
          </a:p>
        </p:txBody>
      </p:sp>
      <p:sp>
        <p:nvSpPr>
          <p:cNvPr id="385" name="Google Shape;385;p30"/>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386" name="Google Shape;386;p30"/>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387" name="Google Shape;387;p30"/>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388" name="Google Shape;388;p30"/>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389" name="Google Shape;389;p30"/>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390" name="Google Shape;390;p30"/>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391" name="Google Shape;391;p30"/>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0x01</a:t>
            </a:r>
            <a:endParaRPr/>
          </a:p>
        </p:txBody>
      </p:sp>
      <p:sp>
        <p:nvSpPr>
          <p:cNvPr id="392" name="Google Shape;392;p30"/>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a:t>
            </a:r>
            <a:endParaRPr/>
          </a:p>
        </p:txBody>
      </p:sp>
      <p:sp>
        <p:nvSpPr>
          <p:cNvPr id="393" name="Google Shape;393;p30"/>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a:t>
            </a:r>
            <a:endParaRPr/>
          </a:p>
        </p:txBody>
      </p:sp>
      <p:sp>
        <p:nvSpPr>
          <p:cNvPr id="394" name="Google Shape;394;p30"/>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Example</a:t>
            </a:r>
            <a:endParaRPr sz="2400"/>
          </a:p>
        </p:txBody>
      </p:sp>
      <p:pic>
        <p:nvPicPr>
          <p:cNvPr id="395" name="Google Shape;395;p30"/>
          <p:cNvPicPr preferRelativeResize="0"/>
          <p:nvPr/>
        </p:nvPicPr>
        <p:blipFill rotWithShape="1">
          <a:blip r:embed="rId3">
            <a:alphaModFix/>
          </a:blip>
          <a:srcRect b="0" l="8842" r="0" t="2505"/>
          <a:stretch/>
        </p:blipFill>
        <p:spPr>
          <a:xfrm>
            <a:off x="84275" y="3211550"/>
            <a:ext cx="5223750" cy="1578700"/>
          </a:xfrm>
          <a:prstGeom prst="rect">
            <a:avLst/>
          </a:prstGeom>
          <a:noFill/>
          <a:ln>
            <a:noFill/>
          </a:ln>
        </p:spPr>
      </p:pic>
      <p:sp>
        <p:nvSpPr>
          <p:cNvPr id="396" name="Google Shape;396;p30"/>
          <p:cNvSpPr/>
          <p:nvPr/>
        </p:nvSpPr>
        <p:spPr>
          <a:xfrm>
            <a:off x="3513058" y="4299918"/>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txBox="1"/>
          <p:nvPr/>
        </p:nvSpPr>
        <p:spPr>
          <a:xfrm>
            <a:off x="7291596" y="31190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0xb8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03" name="Google Shape;403;p31"/>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04" name="Google Shape;404;p31"/>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0xa9</a:t>
            </a:r>
            <a:endParaRPr/>
          </a:p>
        </p:txBody>
      </p:sp>
      <p:sp>
        <p:nvSpPr>
          <p:cNvPr id="405" name="Google Shape;405;p31"/>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06" name="Google Shape;406;p31"/>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07" name="Google Shape;407;p31"/>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08" name="Google Shape;408;p31"/>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09" name="Google Shape;409;p31"/>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411" name="Google Shape;411;p31"/>
          <p:cNvSpPr txBox="1"/>
          <p:nvPr/>
        </p:nvSpPr>
        <p:spPr>
          <a:xfrm>
            <a:off x="7291599" y="762050"/>
            <a:ext cx="168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412" name="Google Shape;412;p31"/>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413" name="Google Shape;413;p31"/>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414" name="Google Shape;414;p31"/>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415" name="Google Shape;415;p31"/>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416" name="Google Shape;416;p31"/>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417" name="Google Shape;417;p31"/>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418" name="Google Shape;418;p31"/>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0x01</a:t>
            </a:r>
            <a:endParaRPr/>
          </a:p>
        </p:txBody>
      </p:sp>
      <p:sp>
        <p:nvSpPr>
          <p:cNvPr id="419" name="Google Shape;419;p31"/>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a:t>
            </a:r>
            <a:endParaRPr/>
          </a:p>
        </p:txBody>
      </p:sp>
      <p:sp>
        <p:nvSpPr>
          <p:cNvPr id="420" name="Google Shape;420;p31"/>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a:t>
            </a:r>
            <a:endParaRPr/>
          </a:p>
        </p:txBody>
      </p:sp>
      <p:sp>
        <p:nvSpPr>
          <p:cNvPr id="421" name="Google Shape;421;p31"/>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Example</a:t>
            </a:r>
            <a:endParaRPr sz="2400"/>
          </a:p>
        </p:txBody>
      </p:sp>
      <p:pic>
        <p:nvPicPr>
          <p:cNvPr id="422" name="Google Shape;422;p31"/>
          <p:cNvPicPr preferRelativeResize="0"/>
          <p:nvPr/>
        </p:nvPicPr>
        <p:blipFill rotWithShape="1">
          <a:blip r:embed="rId3">
            <a:alphaModFix/>
          </a:blip>
          <a:srcRect b="0" l="8842" r="0" t="2505"/>
          <a:stretch/>
        </p:blipFill>
        <p:spPr>
          <a:xfrm>
            <a:off x="84275" y="3211550"/>
            <a:ext cx="5223750" cy="1578700"/>
          </a:xfrm>
          <a:prstGeom prst="rect">
            <a:avLst/>
          </a:prstGeom>
          <a:noFill/>
          <a:ln>
            <a:noFill/>
          </a:ln>
        </p:spPr>
      </p:pic>
      <p:sp>
        <p:nvSpPr>
          <p:cNvPr id="423" name="Google Shape;423;p31"/>
          <p:cNvSpPr/>
          <p:nvPr/>
        </p:nvSpPr>
        <p:spPr>
          <a:xfrm>
            <a:off x="4432409" y="3401937"/>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txBox="1"/>
          <p:nvPr/>
        </p:nvSpPr>
        <p:spPr>
          <a:xfrm>
            <a:off x="7291596" y="31190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0xa9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1609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Overview</a:t>
            </a:r>
            <a:endParaRPr sz="3600"/>
          </a:p>
        </p:txBody>
      </p:sp>
      <p:sp>
        <p:nvSpPr>
          <p:cNvPr id="61" name="Google Shape;61;p14"/>
          <p:cNvSpPr txBox="1"/>
          <p:nvPr/>
        </p:nvSpPr>
        <p:spPr>
          <a:xfrm>
            <a:off x="369150" y="1527430"/>
            <a:ext cx="8405700" cy="2695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Machine code abi implementation:</a:t>
            </a:r>
            <a:endParaRPr sz="1800">
              <a:solidFill>
                <a:schemeClr val="dk1"/>
              </a:solidFill>
            </a:endParaRPr>
          </a:p>
          <a:p>
            <a:pPr indent="457200" lvl="0" marL="457200" rtl="0" algn="l">
              <a:spcBef>
                <a:spcPts val="0"/>
              </a:spcBef>
              <a:spcAft>
                <a:spcPts val="0"/>
              </a:spcAft>
              <a:buNone/>
            </a:pPr>
            <a:r>
              <a:rPr lang="en" sz="1800">
                <a:solidFill>
                  <a:schemeClr val="dk1"/>
                </a:solidFill>
              </a:rPr>
              <a:t>the stack, frames, arguments and variables, calling conventions.</a:t>
            </a:r>
            <a:endParaRPr sz="1800">
              <a:solidFill>
                <a:schemeClr val="dk1"/>
              </a:solidFill>
            </a:endParaRPr>
          </a:p>
          <a:p>
            <a:pPr indent="45720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a:t>
            </a:r>
            <a:r>
              <a:rPr lang="en" sz="1800">
                <a:solidFill>
                  <a:schemeClr val="dk1"/>
                </a:solidFill>
              </a:rPr>
              <a:t>rocess overview</a:t>
            </a:r>
            <a:r>
              <a:rPr lang="en" sz="1800">
                <a:solidFill>
                  <a:schemeClr val="dk1"/>
                </a:solidFill>
              </a:rPr>
              <a:t>:</a:t>
            </a:r>
            <a:endParaRPr sz="1800">
              <a:solidFill>
                <a:schemeClr val="dk1"/>
              </a:solidFill>
            </a:endParaRPr>
          </a:p>
          <a:p>
            <a:pPr indent="0" lvl="0" marL="457200" rtl="0" algn="l">
              <a:spcBef>
                <a:spcPts val="0"/>
              </a:spcBef>
              <a:spcAft>
                <a:spcPts val="0"/>
              </a:spcAft>
              <a:buNone/>
            </a:pPr>
            <a:r>
              <a:rPr lang="en" sz="1800">
                <a:solidFill>
                  <a:schemeClr val="dk1"/>
                </a:solidFill>
              </a:rPr>
              <a:t>	</a:t>
            </a:r>
            <a:r>
              <a:rPr lang="en" sz="1800">
                <a:solidFill>
                  <a:schemeClr val="dk1"/>
                </a:solidFill>
              </a:rPr>
              <a:t>file formats, loading, </a:t>
            </a:r>
            <a:r>
              <a:rPr lang="en" sz="1800">
                <a:solidFill>
                  <a:schemeClr val="dk1"/>
                </a:solidFill>
              </a:rPr>
              <a:t>memory, runtime and standard library, heap.</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(Possibly start) Integration in the operating system:</a:t>
            </a:r>
            <a:endParaRPr sz="1800">
              <a:solidFill>
                <a:schemeClr val="dk1"/>
              </a:solidFill>
            </a:endParaRPr>
          </a:p>
          <a:p>
            <a:pPr indent="0" lvl="0" marL="457200" rtl="0" algn="l">
              <a:spcBef>
                <a:spcPts val="0"/>
              </a:spcBef>
              <a:spcAft>
                <a:spcPts val="0"/>
              </a:spcAft>
              <a:buNone/>
            </a:pPr>
            <a:r>
              <a:rPr lang="en" sz="1800">
                <a:solidFill>
                  <a:schemeClr val="dk1"/>
                </a:solidFill>
              </a:rPr>
              <a:t>	OS apis: system calls, files, permissions.</a:t>
            </a:r>
            <a:endParaRPr sz="1800">
              <a:solidFill>
                <a:schemeClr val="dk1"/>
              </a:solidFill>
            </a:endParaRPr>
          </a:p>
          <a:p>
            <a:pPr indent="0" lvl="0" marL="457200" rtl="0" algn="l">
              <a:spcBef>
                <a:spcPts val="0"/>
              </a:spcBef>
              <a:spcAft>
                <a:spcPts val="0"/>
              </a:spcAft>
              <a:buNone/>
            </a:pPr>
            <a:r>
              <a:rPr lang="en" sz="1800">
                <a:solidFill>
                  <a:schemeClr val="dk1"/>
                </a:solidFill>
              </a:rPr>
              <a:t>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2"/>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30" name="Google Shape;430;p32"/>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31" name="Google Shape;431;p32"/>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0xa9</a:t>
            </a:r>
            <a:endParaRPr/>
          </a:p>
        </p:txBody>
      </p:sp>
      <p:sp>
        <p:nvSpPr>
          <p:cNvPr id="432" name="Google Shape;432;p32"/>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33" name="Google Shape;433;p32"/>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34" name="Google Shape;434;p32"/>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35" name="Google Shape;435;p32"/>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36" name="Google Shape;436;p32"/>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438" name="Google Shape;438;p32"/>
          <p:cNvSpPr txBox="1"/>
          <p:nvPr/>
        </p:nvSpPr>
        <p:spPr>
          <a:xfrm>
            <a:off x="7291600" y="76205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439" name="Google Shape;439;p32"/>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440" name="Google Shape;440;p32"/>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441" name="Google Shape;441;p32"/>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442" name="Google Shape;442;p32"/>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443" name="Google Shape;443;p32"/>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444" name="Google Shape;444;p32"/>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445" name="Google Shape;445;p32"/>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0x01</a:t>
            </a:r>
            <a:endParaRPr/>
          </a:p>
        </p:txBody>
      </p:sp>
      <p:sp>
        <p:nvSpPr>
          <p:cNvPr id="446" name="Google Shape;446;p32"/>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a:t>
            </a:r>
            <a:endParaRPr/>
          </a:p>
        </p:txBody>
      </p:sp>
      <p:sp>
        <p:nvSpPr>
          <p:cNvPr id="447" name="Google Shape;447;p32"/>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a:t>
            </a:r>
            <a:endParaRPr/>
          </a:p>
        </p:txBody>
      </p:sp>
      <p:sp>
        <p:nvSpPr>
          <p:cNvPr id="448" name="Google Shape;448;p32"/>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Example</a:t>
            </a:r>
            <a:endParaRPr sz="2400"/>
          </a:p>
        </p:txBody>
      </p:sp>
      <p:pic>
        <p:nvPicPr>
          <p:cNvPr id="449" name="Google Shape;449;p32"/>
          <p:cNvPicPr preferRelativeResize="0"/>
          <p:nvPr/>
        </p:nvPicPr>
        <p:blipFill rotWithShape="1">
          <a:blip r:embed="rId3">
            <a:alphaModFix/>
          </a:blip>
          <a:srcRect b="0" l="8842" r="0" t="2505"/>
          <a:stretch/>
        </p:blipFill>
        <p:spPr>
          <a:xfrm>
            <a:off x="84275" y="3211550"/>
            <a:ext cx="5223750" cy="1578700"/>
          </a:xfrm>
          <a:prstGeom prst="rect">
            <a:avLst/>
          </a:prstGeom>
          <a:noFill/>
          <a:ln>
            <a:noFill/>
          </a:ln>
        </p:spPr>
      </p:pic>
      <p:sp>
        <p:nvSpPr>
          <p:cNvPr id="450" name="Google Shape;450;p32"/>
          <p:cNvSpPr/>
          <p:nvPr/>
        </p:nvSpPr>
        <p:spPr>
          <a:xfrm>
            <a:off x="4357012" y="36371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txBox="1"/>
          <p:nvPr/>
        </p:nvSpPr>
        <p:spPr>
          <a:xfrm>
            <a:off x="7291596" y="31190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0xac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3"/>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57" name="Google Shape;457;p33"/>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58" name="Google Shape;458;p33"/>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0xa9</a:t>
            </a:r>
            <a:endParaRPr/>
          </a:p>
        </p:txBody>
      </p:sp>
      <p:sp>
        <p:nvSpPr>
          <p:cNvPr id="459" name="Google Shape;459;p33"/>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60" name="Google Shape;460;p33"/>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61" name="Google Shape;461;p33"/>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62" name="Google Shape;462;p33"/>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463" name="Google Shape;463;p33"/>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465" name="Google Shape;465;p33"/>
          <p:cNvSpPr txBox="1"/>
          <p:nvPr/>
        </p:nvSpPr>
        <p:spPr>
          <a:xfrm>
            <a:off x="7291600" y="762050"/>
            <a:ext cx="15246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466" name="Google Shape;466;p33"/>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467" name="Google Shape;467;p33"/>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468" name="Google Shape;468;p33"/>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469" name="Google Shape;469;p33"/>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470" name="Google Shape;470;p33"/>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471" name="Google Shape;471;p33"/>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472" name="Google Shape;472;p33"/>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0x01</a:t>
            </a:r>
            <a:endParaRPr/>
          </a:p>
        </p:txBody>
      </p:sp>
      <p:sp>
        <p:nvSpPr>
          <p:cNvPr id="473" name="Google Shape;473;p33"/>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a:t>
            </a:r>
            <a:endParaRPr/>
          </a:p>
        </p:txBody>
      </p:sp>
      <p:sp>
        <p:nvSpPr>
          <p:cNvPr id="474" name="Google Shape;474;p33"/>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a:t>
            </a:r>
            <a:endParaRPr/>
          </a:p>
        </p:txBody>
      </p:sp>
      <p:sp>
        <p:nvSpPr>
          <p:cNvPr id="475" name="Google Shape;475;p33"/>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Example</a:t>
            </a:r>
            <a:endParaRPr sz="2400"/>
          </a:p>
        </p:txBody>
      </p:sp>
      <p:pic>
        <p:nvPicPr>
          <p:cNvPr id="476" name="Google Shape;476;p33"/>
          <p:cNvPicPr preferRelativeResize="0"/>
          <p:nvPr/>
        </p:nvPicPr>
        <p:blipFill rotWithShape="1">
          <a:blip r:embed="rId3">
            <a:alphaModFix/>
          </a:blip>
          <a:srcRect b="0" l="8842" r="0" t="2505"/>
          <a:stretch/>
        </p:blipFill>
        <p:spPr>
          <a:xfrm>
            <a:off x="84275" y="3211550"/>
            <a:ext cx="5223750" cy="1578700"/>
          </a:xfrm>
          <a:prstGeom prst="rect">
            <a:avLst/>
          </a:prstGeom>
          <a:noFill/>
          <a:ln>
            <a:noFill/>
          </a:ln>
        </p:spPr>
      </p:pic>
      <p:sp>
        <p:nvSpPr>
          <p:cNvPr id="477" name="Google Shape;477;p33"/>
          <p:cNvSpPr/>
          <p:nvPr/>
        </p:nvSpPr>
        <p:spPr>
          <a:xfrm>
            <a:off x="5379952" y="457360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txBox="1"/>
          <p:nvPr/>
        </p:nvSpPr>
        <p:spPr>
          <a:xfrm>
            <a:off x="7291596" y="311900"/>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0xb9</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nvSpPr>
        <p:spPr>
          <a:xfrm>
            <a:off x="406054" y="525871"/>
            <a:ext cx="83319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Several basic problems arise: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We may want to be able pass arguments to a function we call, and get a return value from it.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function we call runs using the same resources as us, namely memory and registers, and might want to actually change their value. We on the other hand would like to continue our execution as we were before the function call.</a:t>
            </a:r>
            <a:endParaRPr sz="1800">
              <a:solidFill>
                <a:schemeClr val="dk1"/>
              </a:solidFill>
            </a:endParaRPr>
          </a:p>
        </p:txBody>
      </p:sp>
      <p:sp>
        <p:nvSpPr>
          <p:cNvPr id="484" name="Google Shape;484;p34"/>
          <p:cNvSpPr txBox="1"/>
          <p:nvPr/>
        </p:nvSpPr>
        <p:spPr>
          <a:xfrm>
            <a:off x="406050" y="3816710"/>
            <a:ext cx="8331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is solved using stack frames and an agreed upon calling convention</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5"/>
          <p:cNvSpPr txBox="1"/>
          <p:nvPr/>
        </p:nvSpPr>
        <p:spPr>
          <a:xfrm>
            <a:off x="351975" y="285575"/>
            <a:ext cx="83859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Stack frames</a:t>
            </a:r>
            <a:endParaRPr sz="2400">
              <a:solidFill>
                <a:schemeClr val="dk1"/>
              </a:solidFill>
            </a:endParaRPr>
          </a:p>
        </p:txBody>
      </p:sp>
      <p:sp>
        <p:nvSpPr>
          <p:cNvPr id="490" name="Google Shape;490;p35"/>
          <p:cNvSpPr txBox="1"/>
          <p:nvPr/>
        </p:nvSpPr>
        <p:spPr>
          <a:xfrm>
            <a:off x="378975" y="1127800"/>
            <a:ext cx="83319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Often used to create and maintain the local context of a function, and to restore the context to the context of the caller, when the function returns.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Implemented using the stack structure maintained by </a:t>
            </a:r>
            <a:r>
              <a:rPr lang="en" sz="1800">
                <a:solidFill>
                  <a:schemeClr val="accent5"/>
                </a:solidFill>
              </a:rPr>
              <a:t>rsp</a:t>
            </a:r>
            <a:r>
              <a:rPr lang="en" sz="1800">
                <a:solidFill>
                  <a:schemeClr val="dk1"/>
                </a:solidFill>
              </a:rPr>
              <a:t>, and the register </a:t>
            </a:r>
            <a:r>
              <a:rPr lang="en" sz="1800">
                <a:solidFill>
                  <a:schemeClr val="accent5"/>
                </a:solidFill>
              </a:rPr>
              <a:t>rbp</a:t>
            </a:r>
            <a:r>
              <a:rPr lang="en" sz="1800">
                <a:solidFill>
                  <a:schemeClr val="dk1"/>
                </a:solidFill>
              </a:rPr>
              <a:t> (the “stack base pointer”):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accent5"/>
                </a:solidFill>
              </a:rPr>
              <a:t>rsp</a:t>
            </a:r>
            <a:r>
              <a:rPr lang="en" sz="1800">
                <a:solidFill>
                  <a:schemeClr val="dk1"/>
                </a:solidFill>
              </a:rPr>
              <a:t> will always point to the top of the stack, which can be pushed to and popped from thus implementing a stack (lifo) structure.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accent5"/>
                </a:solidFill>
              </a:rPr>
              <a:t>rbp</a:t>
            </a:r>
            <a:r>
              <a:rPr lang="en" sz="1800">
                <a:solidFill>
                  <a:schemeClr val="dk1"/>
                </a:solidFill>
              </a:rPr>
              <a:t> will be used to maintain each function’s “working space” on the stack, when called, a function will save the caller’s stack base pointer before using </a:t>
            </a:r>
            <a:r>
              <a:rPr lang="en" sz="1800">
                <a:solidFill>
                  <a:schemeClr val="accent5"/>
                </a:solidFill>
              </a:rPr>
              <a:t>rbp</a:t>
            </a:r>
            <a:r>
              <a:rPr lang="en" sz="1800">
                <a:solidFill>
                  <a:schemeClr val="dk1"/>
                </a:solidFill>
              </a:rPr>
              <a:t>, and restore it upon returning.</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nvSpPr>
        <p:spPr>
          <a:xfrm>
            <a:off x="406038" y="1"/>
            <a:ext cx="83319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details:</a:t>
            </a:r>
            <a:endParaRPr sz="1800">
              <a:solidFill>
                <a:schemeClr val="dk1"/>
              </a:solidFill>
            </a:endParaRPr>
          </a:p>
          <a:p>
            <a:pPr indent="0" lvl="0" marL="0" rtl="0" algn="l">
              <a:spcBef>
                <a:spcPts val="0"/>
              </a:spcBef>
              <a:spcAft>
                <a:spcPts val="0"/>
              </a:spcAft>
              <a:buNone/>
            </a:pPr>
            <a:r>
              <a:rPr lang="en" sz="1800">
                <a:solidFill>
                  <a:schemeClr val="dk1"/>
                </a:solidFill>
              </a:rPr>
              <a:t>At the beggining of the function, the function will save the pointer to the base of the callers stack frame by pushing </a:t>
            </a:r>
            <a:r>
              <a:rPr lang="en" sz="1800">
                <a:solidFill>
                  <a:schemeClr val="accent5"/>
                </a:solidFill>
              </a:rPr>
              <a:t>rbp</a:t>
            </a:r>
            <a:r>
              <a:rPr lang="en" sz="1800">
                <a:solidFill>
                  <a:schemeClr val="dk1"/>
                </a:solidFill>
              </a:rPr>
              <a:t> to the top of the stack, then save the address of this pushed </a:t>
            </a:r>
            <a:r>
              <a:rPr lang="en" sz="1800">
                <a:solidFill>
                  <a:schemeClr val="accent5"/>
                </a:solidFill>
              </a:rPr>
              <a:t>rbp</a:t>
            </a:r>
            <a:r>
              <a:rPr lang="en" sz="1800">
                <a:solidFill>
                  <a:schemeClr val="dk1"/>
                </a:solidFill>
              </a:rPr>
              <a:t> in </a:t>
            </a:r>
            <a:r>
              <a:rPr lang="en" sz="1800">
                <a:solidFill>
                  <a:schemeClr val="accent5"/>
                </a:solidFill>
              </a:rPr>
              <a:t>rbp</a:t>
            </a:r>
            <a:r>
              <a:rPr lang="en" sz="1800">
                <a:solidFill>
                  <a:schemeClr val="dk1"/>
                </a:solidFill>
              </a:rPr>
              <a:t>. U</a:t>
            </a:r>
            <a:r>
              <a:rPr lang="en" sz="1800">
                <a:solidFill>
                  <a:schemeClr val="dk1"/>
                </a:solidFill>
              </a:rPr>
              <a:t>pon returning, it will restore </a:t>
            </a:r>
            <a:r>
              <a:rPr lang="en" sz="1800">
                <a:solidFill>
                  <a:schemeClr val="accent5"/>
                </a:solidFill>
              </a:rPr>
              <a:t>rbp</a:t>
            </a:r>
            <a:r>
              <a:rPr lang="en" sz="1800">
                <a:solidFill>
                  <a:schemeClr val="dk1"/>
                </a:solidFill>
              </a:rPr>
              <a:t> by popping from </a:t>
            </a:r>
            <a:r>
              <a:rPr lang="en" sz="1800">
                <a:solidFill>
                  <a:schemeClr val="accent5"/>
                </a:solidFill>
              </a:rPr>
              <a:t>rbp</a:t>
            </a:r>
            <a:r>
              <a:rPr lang="en" sz="1800">
                <a:solidFill>
                  <a:schemeClr val="dk1"/>
                </a:solidFill>
              </a:rPr>
              <a:t> to </a:t>
            </a:r>
            <a:r>
              <a:rPr lang="en" sz="1800">
                <a:solidFill>
                  <a:schemeClr val="accent5"/>
                </a:solidFill>
              </a:rPr>
              <a:t>rbp</a:t>
            </a:r>
            <a:r>
              <a:rPr lang="en" sz="1800">
                <a:solidFill>
                  <a:schemeClr val="dk1"/>
                </a:solidFill>
              </a:rPr>
              <a:t>, as follows:</a:t>
            </a:r>
            <a:endParaRPr sz="1800">
              <a:solidFill>
                <a:schemeClr val="accent5"/>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func_code:</a:t>
            </a:r>
            <a:endParaRPr sz="1800">
              <a:solidFill>
                <a:schemeClr val="dk1"/>
              </a:solidFill>
            </a:endParaRPr>
          </a:p>
          <a:p>
            <a:pPr indent="0" lvl="0" marL="0" rtl="0" algn="l">
              <a:spcBef>
                <a:spcPts val="0"/>
              </a:spcBef>
              <a:spcAft>
                <a:spcPts val="0"/>
              </a:spcAft>
              <a:buNone/>
            </a:pPr>
            <a:r>
              <a:rPr lang="en" sz="1800">
                <a:solidFill>
                  <a:schemeClr val="dk1"/>
                </a:solidFill>
              </a:rPr>
              <a:t>		push </a:t>
            </a:r>
            <a:r>
              <a:rPr lang="en" sz="1800">
                <a:solidFill>
                  <a:schemeClr val="accent5"/>
                </a:solidFill>
              </a:rPr>
              <a:t>rbp</a:t>
            </a:r>
            <a:endParaRPr sz="1800">
              <a:solidFill>
                <a:schemeClr val="accent5"/>
              </a:solidFill>
            </a:endParaRPr>
          </a:p>
          <a:p>
            <a:pPr indent="0" lvl="0" marL="0" rtl="0" algn="l">
              <a:spcBef>
                <a:spcPts val="0"/>
              </a:spcBef>
              <a:spcAft>
                <a:spcPts val="0"/>
              </a:spcAft>
              <a:buNone/>
            </a:pPr>
            <a:r>
              <a:rPr lang="en" sz="1800">
                <a:solidFill>
                  <a:schemeClr val="dk1"/>
                </a:solidFill>
              </a:rPr>
              <a:t>		mov </a:t>
            </a:r>
            <a:r>
              <a:rPr lang="en" sz="1800">
                <a:solidFill>
                  <a:schemeClr val="accent5"/>
                </a:solidFill>
              </a:rPr>
              <a:t>rbp</a:t>
            </a:r>
            <a:r>
              <a:rPr lang="en" sz="1800">
                <a:solidFill>
                  <a:schemeClr val="dk1"/>
                </a:solidFill>
              </a:rPr>
              <a:t>, </a:t>
            </a:r>
            <a:r>
              <a:rPr lang="en" sz="1800">
                <a:solidFill>
                  <a:schemeClr val="accent5"/>
                </a:solidFill>
              </a:rPr>
              <a:t>rsp</a:t>
            </a: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dk1"/>
                </a:solidFill>
              </a:rPr>
              <a:t>		func does whatever func likes, as long as it maintains </a:t>
            </a:r>
            <a:r>
              <a:rPr lang="en" sz="1800">
                <a:solidFill>
                  <a:schemeClr val="accent5"/>
                </a:solidFill>
              </a:rPr>
              <a:t>rbp</a:t>
            </a:r>
            <a:r>
              <a:rPr lang="en" sz="1800">
                <a:solidFill>
                  <a:schemeClr val="dk1"/>
                </a:solidFill>
              </a:rPr>
              <a:t> and </a:t>
            </a:r>
            <a:endParaRPr sz="1800">
              <a:solidFill>
                <a:schemeClr val="dk1"/>
              </a:solidFill>
            </a:endParaRPr>
          </a:p>
          <a:p>
            <a:pPr indent="0" lvl="0" marL="0" rtl="0" algn="l">
              <a:spcBef>
                <a:spcPts val="0"/>
              </a:spcBef>
              <a:spcAft>
                <a:spcPts val="0"/>
              </a:spcAft>
              <a:buNone/>
            </a:pPr>
            <a:r>
              <a:rPr lang="en" sz="1800">
                <a:solidFill>
                  <a:schemeClr val="dk1"/>
                </a:solidFill>
              </a:rPr>
              <a:t>		does not overwrite the previous functions’ stack frames. </a:t>
            </a:r>
            <a:endParaRPr sz="1800">
              <a:solidFill>
                <a:schemeClr val="dk1"/>
              </a:solidFill>
            </a:endParaRPr>
          </a:p>
          <a:p>
            <a:pPr indent="0" lvl="0" marL="0" rtl="0" algn="l">
              <a:spcBef>
                <a:spcPts val="0"/>
              </a:spcBef>
              <a:spcAft>
                <a:spcPts val="0"/>
              </a:spcAft>
              <a:buNone/>
            </a:pPr>
            <a:r>
              <a:rPr lang="en" sz="1800">
                <a:solidFill>
                  <a:schemeClr val="dk1"/>
                </a:solidFill>
              </a:rPr>
              <a:t>		Any function called from func is assumed to, when returning to </a:t>
            </a:r>
            <a:endParaRPr sz="1800">
              <a:solidFill>
                <a:schemeClr val="dk1"/>
              </a:solidFill>
            </a:endParaRPr>
          </a:p>
          <a:p>
            <a:pPr indent="457200" lvl="0" marL="457200" rtl="0" algn="l">
              <a:spcBef>
                <a:spcPts val="0"/>
              </a:spcBef>
              <a:spcAft>
                <a:spcPts val="0"/>
              </a:spcAft>
              <a:buNone/>
            </a:pPr>
            <a:r>
              <a:rPr lang="en" sz="1800">
                <a:solidFill>
                  <a:schemeClr val="dk1"/>
                </a:solidFill>
              </a:rPr>
              <a:t>func, restore it’s </a:t>
            </a:r>
            <a:r>
              <a:rPr lang="en" sz="1800">
                <a:solidFill>
                  <a:schemeClr val="accent5"/>
                </a:solidFill>
              </a:rPr>
              <a:t>rbp </a:t>
            </a:r>
            <a:r>
              <a:rPr lang="en" sz="1800">
                <a:solidFill>
                  <a:schemeClr val="dk1"/>
                </a:solidFill>
              </a:rPr>
              <a:t>(and </a:t>
            </a:r>
            <a:r>
              <a:rPr lang="en" sz="1800">
                <a:solidFill>
                  <a:schemeClr val="accent5"/>
                </a:solidFill>
              </a:rPr>
              <a:t>rsp</a:t>
            </a:r>
            <a:r>
              <a:rPr lang="en" sz="1800">
                <a:solidFill>
                  <a:schemeClr val="dk1"/>
                </a:solidFill>
              </a:rPr>
              <a:t>)</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mov </a:t>
            </a:r>
            <a:r>
              <a:rPr lang="en" sz="1800">
                <a:solidFill>
                  <a:schemeClr val="accent5"/>
                </a:solidFill>
              </a:rPr>
              <a:t>rsp</a:t>
            </a:r>
            <a:r>
              <a:rPr lang="en" sz="1800">
                <a:solidFill>
                  <a:schemeClr val="dk1"/>
                </a:solidFill>
              </a:rPr>
              <a:t>, </a:t>
            </a:r>
            <a:r>
              <a:rPr lang="en" sz="1800">
                <a:solidFill>
                  <a:schemeClr val="accent5"/>
                </a:solidFill>
              </a:rPr>
              <a:t>rbp</a:t>
            </a:r>
            <a:endParaRPr sz="1800">
              <a:solidFill>
                <a:schemeClr val="accent5"/>
              </a:solidFill>
            </a:endParaRPr>
          </a:p>
          <a:p>
            <a:pPr indent="0" lvl="0" marL="0" rtl="0" algn="l">
              <a:spcBef>
                <a:spcPts val="0"/>
              </a:spcBef>
              <a:spcAft>
                <a:spcPts val="0"/>
              </a:spcAft>
              <a:buNone/>
            </a:pPr>
            <a:r>
              <a:rPr lang="en" sz="1800">
                <a:solidFill>
                  <a:schemeClr val="dk1"/>
                </a:solidFill>
              </a:rPr>
              <a:t>		pop </a:t>
            </a:r>
            <a:r>
              <a:rPr lang="en" sz="1800">
                <a:solidFill>
                  <a:schemeClr val="accent5"/>
                </a:solidFill>
              </a:rPr>
              <a:t>rbp</a:t>
            </a:r>
            <a:endParaRPr sz="1800">
              <a:solidFill>
                <a:schemeClr val="accent5"/>
              </a:solidFill>
            </a:endParaRPr>
          </a:p>
          <a:p>
            <a:pPr indent="0" lvl="0" marL="0" rtl="0" algn="l">
              <a:spcBef>
                <a:spcPts val="0"/>
              </a:spcBef>
              <a:spcAft>
                <a:spcPts val="0"/>
              </a:spcAft>
              <a:buNone/>
            </a:pPr>
            <a:r>
              <a:rPr lang="en" sz="1800">
                <a:solidFill>
                  <a:schemeClr val="dk1"/>
                </a:solidFill>
              </a:rPr>
              <a:t>		ret</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37"/>
          <p:cNvPicPr preferRelativeResize="0"/>
          <p:nvPr/>
        </p:nvPicPr>
        <p:blipFill>
          <a:blip r:embed="rId3">
            <a:alphaModFix/>
          </a:blip>
          <a:stretch>
            <a:fillRect/>
          </a:stretch>
        </p:blipFill>
        <p:spPr>
          <a:xfrm>
            <a:off x="0" y="-1"/>
            <a:ext cx="3309839" cy="5143499"/>
          </a:xfrm>
          <a:prstGeom prst="rect">
            <a:avLst/>
          </a:prstGeom>
          <a:noFill/>
          <a:ln>
            <a:noFill/>
          </a:ln>
        </p:spPr>
      </p:pic>
      <p:sp>
        <p:nvSpPr>
          <p:cNvPr id="501" name="Google Shape;501;p37"/>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502" name="Google Shape;502;p37"/>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0x1050</a:t>
            </a:r>
            <a:endParaRPr/>
          </a:p>
        </p:txBody>
      </p:sp>
      <p:sp>
        <p:nvSpPr>
          <p:cNvPr id="503" name="Google Shape;503;p37"/>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504" name="Google Shape;504;p37"/>
          <p:cNvSpPr txBox="1"/>
          <p:nvPr/>
        </p:nvSpPr>
        <p:spPr>
          <a:xfrm>
            <a:off x="7620601" y="1447016"/>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505" name="Google Shape;505;p37"/>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506" name="Google Shape;506;p37"/>
          <p:cNvPicPr preferRelativeResize="0"/>
          <p:nvPr/>
        </p:nvPicPr>
        <p:blipFill>
          <a:blip r:embed="rId4">
            <a:alphaModFix/>
          </a:blip>
          <a:stretch>
            <a:fillRect/>
          </a:stretch>
        </p:blipFill>
        <p:spPr>
          <a:xfrm>
            <a:off x="0" y="0"/>
            <a:ext cx="3405251" cy="5143499"/>
          </a:xfrm>
          <a:prstGeom prst="rect">
            <a:avLst/>
          </a:prstGeom>
          <a:noFill/>
          <a:ln>
            <a:noFill/>
          </a:ln>
        </p:spPr>
      </p:pic>
      <p:sp>
        <p:nvSpPr>
          <p:cNvPr id="507" name="Google Shape;507;p37"/>
          <p:cNvSpPr/>
          <p:nvPr/>
        </p:nvSpPr>
        <p:spPr>
          <a:xfrm>
            <a:off x="2899582" y="147925"/>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09" name="Google Shape;509;p37"/>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10" name="Google Shape;510;p37"/>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511" name="Google Shape;511;p37"/>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512" name="Google Shape;512;p37"/>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13" name="Google Shape;513;p37"/>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14" name="Google Shape;514;p37"/>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515" name="Google Shape;515;p37"/>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516" name="Google Shape;516;p37"/>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17" name="Google Shape;517;p37"/>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18" name="Google Shape;518;p37"/>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519" name="Google Shape;519;p37"/>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520" name="Google Shape;520;p37"/>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21" name="Google Shape;521;p37"/>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22" name="Google Shape;522;p37"/>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523" name="Google Shape;523;p37"/>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524" name="Google Shape;524;p37"/>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25" name="Google Shape;525;p37"/>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26" name="Google Shape;526;p37"/>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527" name="Google Shape;527;p37"/>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528" name="Google Shape;528;p37"/>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529" name="Google Shape;529;p37"/>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30" name="Google Shape;530;p37"/>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531" name="Google Shape;531;p37"/>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532" name="Google Shape;532;p37"/>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38"/>
          <p:cNvPicPr preferRelativeResize="0"/>
          <p:nvPr/>
        </p:nvPicPr>
        <p:blipFill>
          <a:blip r:embed="rId3">
            <a:alphaModFix/>
          </a:blip>
          <a:stretch>
            <a:fillRect/>
          </a:stretch>
        </p:blipFill>
        <p:spPr>
          <a:xfrm>
            <a:off x="0" y="-1"/>
            <a:ext cx="3309839" cy="5143499"/>
          </a:xfrm>
          <a:prstGeom prst="rect">
            <a:avLst/>
          </a:prstGeom>
          <a:noFill/>
          <a:ln>
            <a:noFill/>
          </a:ln>
        </p:spPr>
      </p:pic>
      <p:sp>
        <p:nvSpPr>
          <p:cNvPr id="538" name="Google Shape;538;p38"/>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539" name="Google Shape;539;p38"/>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0x1048</a:t>
            </a:r>
            <a:endParaRPr/>
          </a:p>
        </p:txBody>
      </p:sp>
      <p:sp>
        <p:nvSpPr>
          <p:cNvPr id="540" name="Google Shape;540;p38"/>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541" name="Google Shape;541;p38"/>
          <p:cNvSpPr txBox="1"/>
          <p:nvPr/>
        </p:nvSpPr>
        <p:spPr>
          <a:xfrm>
            <a:off x="7620601" y="1447016"/>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542" name="Google Shape;542;p38"/>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543" name="Google Shape;543;p38"/>
          <p:cNvPicPr preferRelativeResize="0"/>
          <p:nvPr/>
        </p:nvPicPr>
        <p:blipFill>
          <a:blip r:embed="rId4">
            <a:alphaModFix/>
          </a:blip>
          <a:stretch>
            <a:fillRect/>
          </a:stretch>
        </p:blipFill>
        <p:spPr>
          <a:xfrm>
            <a:off x="0" y="0"/>
            <a:ext cx="3405251" cy="5143499"/>
          </a:xfrm>
          <a:prstGeom prst="rect">
            <a:avLst/>
          </a:prstGeom>
          <a:noFill/>
          <a:ln>
            <a:noFill/>
          </a:ln>
        </p:spPr>
      </p:pic>
      <p:sp>
        <p:nvSpPr>
          <p:cNvPr id="544" name="Google Shape;544;p38"/>
          <p:cNvSpPr/>
          <p:nvPr/>
        </p:nvSpPr>
        <p:spPr>
          <a:xfrm>
            <a:off x="2962256" y="379344"/>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46" name="Google Shape;546;p38"/>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47" name="Google Shape;547;p38"/>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548" name="Google Shape;548;p38"/>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549" name="Google Shape;549;p38"/>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50" name="Google Shape;550;p38"/>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51" name="Google Shape;551;p38"/>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552" name="Google Shape;552;p38"/>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553" name="Google Shape;553;p38"/>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54" name="Google Shape;554;p38"/>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55" name="Google Shape;555;p38"/>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556" name="Google Shape;556;p38"/>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557" name="Google Shape;557;p38"/>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58" name="Google Shape;558;p38"/>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59" name="Google Shape;559;p38"/>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560" name="Google Shape;560;p38"/>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561" name="Google Shape;561;p38"/>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62" name="Google Shape;562;p38"/>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563" name="Google Shape;563;p38"/>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564" name="Google Shape;564;p38"/>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565" name="Google Shape;565;p38"/>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566" name="Google Shape;566;p38"/>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67" name="Google Shape;567;p38"/>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568" name="Google Shape;568;p38"/>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569" name="Google Shape;569;p38"/>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0x01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39"/>
          <p:cNvPicPr preferRelativeResize="0"/>
          <p:nvPr/>
        </p:nvPicPr>
        <p:blipFill>
          <a:blip r:embed="rId3">
            <a:alphaModFix/>
          </a:blip>
          <a:stretch>
            <a:fillRect/>
          </a:stretch>
        </p:blipFill>
        <p:spPr>
          <a:xfrm>
            <a:off x="0" y="-1"/>
            <a:ext cx="3309839" cy="5143499"/>
          </a:xfrm>
          <a:prstGeom prst="rect">
            <a:avLst/>
          </a:prstGeom>
          <a:noFill/>
          <a:ln>
            <a:noFill/>
          </a:ln>
        </p:spPr>
      </p:pic>
      <p:sp>
        <p:nvSpPr>
          <p:cNvPr id="575" name="Google Shape;575;p39"/>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576" name="Google Shape;576;p39"/>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0x1048</a:t>
            </a:r>
            <a:endParaRPr/>
          </a:p>
        </p:txBody>
      </p:sp>
      <p:sp>
        <p:nvSpPr>
          <p:cNvPr id="577" name="Google Shape;577;p39"/>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578" name="Google Shape;578;p39"/>
          <p:cNvSpPr txBox="1"/>
          <p:nvPr/>
        </p:nvSpPr>
        <p:spPr>
          <a:xfrm>
            <a:off x="7620600" y="1447025"/>
            <a:ext cx="18231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579" name="Google Shape;579;p39"/>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580" name="Google Shape;580;p39"/>
          <p:cNvPicPr preferRelativeResize="0"/>
          <p:nvPr/>
        </p:nvPicPr>
        <p:blipFill>
          <a:blip r:embed="rId4">
            <a:alphaModFix/>
          </a:blip>
          <a:stretch>
            <a:fillRect/>
          </a:stretch>
        </p:blipFill>
        <p:spPr>
          <a:xfrm>
            <a:off x="0" y="0"/>
            <a:ext cx="3405251" cy="5143499"/>
          </a:xfrm>
          <a:prstGeom prst="rect">
            <a:avLst/>
          </a:prstGeom>
          <a:noFill/>
          <a:ln>
            <a:noFill/>
          </a:ln>
        </p:spPr>
      </p:pic>
      <p:sp>
        <p:nvSpPr>
          <p:cNvPr id="581" name="Google Shape;581;p39"/>
          <p:cNvSpPr/>
          <p:nvPr/>
        </p:nvSpPr>
        <p:spPr>
          <a:xfrm>
            <a:off x="3027615" y="558025"/>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83" name="Google Shape;583;p39"/>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84" name="Google Shape;584;p39"/>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585" name="Google Shape;585;p39"/>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586" name="Google Shape;586;p39"/>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87" name="Google Shape;587;p39"/>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88" name="Google Shape;588;p39"/>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589" name="Google Shape;589;p39"/>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590" name="Google Shape;590;p39"/>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91" name="Google Shape;591;p39"/>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92" name="Google Shape;592;p39"/>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593" name="Google Shape;593;p39"/>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594" name="Google Shape;594;p39"/>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95" name="Google Shape;595;p39"/>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96" name="Google Shape;596;p39"/>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597" name="Google Shape;597;p39"/>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598" name="Google Shape;598;p39"/>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599" name="Google Shape;599;p39"/>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600" name="Google Shape;600;p39"/>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601" name="Google Shape;601;p39"/>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602" name="Google Shape;602;p39"/>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603" name="Google Shape;603;p39"/>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04" name="Google Shape;604;p39"/>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605" name="Google Shape;605;p39"/>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606" name="Google Shape;606;p39"/>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0x04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40"/>
          <p:cNvPicPr preferRelativeResize="0"/>
          <p:nvPr/>
        </p:nvPicPr>
        <p:blipFill>
          <a:blip r:embed="rId3">
            <a:alphaModFix/>
          </a:blip>
          <a:stretch>
            <a:fillRect/>
          </a:stretch>
        </p:blipFill>
        <p:spPr>
          <a:xfrm>
            <a:off x="0" y="-1"/>
            <a:ext cx="3309839" cy="5143499"/>
          </a:xfrm>
          <a:prstGeom prst="rect">
            <a:avLst/>
          </a:prstGeom>
          <a:noFill/>
          <a:ln>
            <a:noFill/>
          </a:ln>
        </p:spPr>
      </p:pic>
      <p:sp>
        <p:nvSpPr>
          <p:cNvPr id="612" name="Google Shape;612;p40"/>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613" name="Google Shape;613;p40"/>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0x1048</a:t>
            </a:r>
            <a:endParaRPr/>
          </a:p>
        </p:txBody>
      </p:sp>
      <p:sp>
        <p:nvSpPr>
          <p:cNvPr id="614" name="Google Shape;614;p40"/>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615" name="Google Shape;615;p40"/>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616" name="Google Shape;616;p40"/>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617" name="Google Shape;617;p40"/>
          <p:cNvPicPr preferRelativeResize="0"/>
          <p:nvPr/>
        </p:nvPicPr>
        <p:blipFill>
          <a:blip r:embed="rId4">
            <a:alphaModFix/>
          </a:blip>
          <a:stretch>
            <a:fillRect/>
          </a:stretch>
        </p:blipFill>
        <p:spPr>
          <a:xfrm>
            <a:off x="0" y="0"/>
            <a:ext cx="3405251" cy="5143499"/>
          </a:xfrm>
          <a:prstGeom prst="rect">
            <a:avLst/>
          </a:prstGeom>
          <a:noFill/>
          <a:ln>
            <a:noFill/>
          </a:ln>
        </p:spPr>
      </p:pic>
      <p:sp>
        <p:nvSpPr>
          <p:cNvPr id="618" name="Google Shape;618;p40"/>
          <p:cNvSpPr/>
          <p:nvPr/>
        </p:nvSpPr>
        <p:spPr>
          <a:xfrm>
            <a:off x="2908975" y="752160"/>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20" name="Google Shape;620;p40"/>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21" name="Google Shape;621;p40"/>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622" name="Google Shape;622;p40"/>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623" name="Google Shape;623;p40"/>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24" name="Google Shape;624;p40"/>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25" name="Google Shape;625;p40"/>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626" name="Google Shape;626;p40"/>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627" name="Google Shape;627;p40"/>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28" name="Google Shape;628;p40"/>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29" name="Google Shape;629;p40"/>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630" name="Google Shape;630;p40"/>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631" name="Google Shape;631;p40"/>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32" name="Google Shape;632;p40"/>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33" name="Google Shape;633;p40"/>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634" name="Google Shape;634;p40"/>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635" name="Google Shape;635;p40"/>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36" name="Google Shape;636;p40"/>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637" name="Google Shape;637;p40"/>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638" name="Google Shape;638;p40"/>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639" name="Google Shape;639;p40"/>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640" name="Google Shape;640;p40"/>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41" name="Google Shape;641;p40"/>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642" name="Google Shape;642;p40"/>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643" name="Google Shape;643;p40"/>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0x07</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pic>
        <p:nvPicPr>
          <p:cNvPr id="648" name="Google Shape;648;p41"/>
          <p:cNvPicPr preferRelativeResize="0"/>
          <p:nvPr/>
        </p:nvPicPr>
        <p:blipFill>
          <a:blip r:embed="rId3">
            <a:alphaModFix/>
          </a:blip>
          <a:stretch>
            <a:fillRect/>
          </a:stretch>
        </p:blipFill>
        <p:spPr>
          <a:xfrm>
            <a:off x="0" y="-1"/>
            <a:ext cx="3309839" cy="5143499"/>
          </a:xfrm>
          <a:prstGeom prst="rect">
            <a:avLst/>
          </a:prstGeom>
          <a:noFill/>
          <a:ln>
            <a:noFill/>
          </a:ln>
        </p:spPr>
      </p:pic>
      <p:sp>
        <p:nvSpPr>
          <p:cNvPr id="649" name="Google Shape;649;p41"/>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650" name="Google Shape;650;p41"/>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0x1048</a:t>
            </a:r>
            <a:endParaRPr/>
          </a:p>
        </p:txBody>
      </p:sp>
      <p:sp>
        <p:nvSpPr>
          <p:cNvPr id="651" name="Google Shape;651;p41"/>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652" name="Google Shape;652;p41"/>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653" name="Google Shape;653;p41"/>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654" name="Google Shape;654;p41"/>
          <p:cNvPicPr preferRelativeResize="0"/>
          <p:nvPr/>
        </p:nvPicPr>
        <p:blipFill>
          <a:blip r:embed="rId4">
            <a:alphaModFix/>
          </a:blip>
          <a:stretch>
            <a:fillRect/>
          </a:stretch>
        </p:blipFill>
        <p:spPr>
          <a:xfrm>
            <a:off x="0" y="0"/>
            <a:ext cx="3405251" cy="5143499"/>
          </a:xfrm>
          <a:prstGeom prst="rect">
            <a:avLst/>
          </a:prstGeom>
          <a:noFill/>
          <a:ln>
            <a:noFill/>
          </a:ln>
        </p:spPr>
      </p:pic>
      <p:sp>
        <p:nvSpPr>
          <p:cNvPr id="655" name="Google Shape;655;p41"/>
          <p:cNvSpPr/>
          <p:nvPr/>
        </p:nvSpPr>
        <p:spPr>
          <a:xfrm>
            <a:off x="2851298" y="1131135"/>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57" name="Google Shape;657;p41"/>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58" name="Google Shape;658;p41"/>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659" name="Google Shape;659;p41"/>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660" name="Google Shape;660;p41"/>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61" name="Google Shape;661;p41"/>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62" name="Google Shape;662;p41"/>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663" name="Google Shape;663;p41"/>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664" name="Google Shape;664;p41"/>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65" name="Google Shape;665;p41"/>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66" name="Google Shape;666;p41"/>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667" name="Google Shape;667;p41"/>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668" name="Google Shape;668;p41"/>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69" name="Google Shape;669;p41"/>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70" name="Google Shape;670;p41"/>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671" name="Google Shape;671;p41"/>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672" name="Google Shape;672;p41"/>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73" name="Google Shape;673;p41"/>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674" name="Google Shape;674;p41"/>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675" name="Google Shape;675;p41"/>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676" name="Google Shape;676;p41"/>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677" name="Google Shape;677;p41"/>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78" name="Google Shape;678;p41"/>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679" name="Google Shape;679;p41"/>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680" name="Google Shape;680;p41"/>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0x09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a:hlinkClick r:id="rId3"/>
          </p:cNvPr>
          <p:cNvSpPr txBox="1"/>
          <p:nvPr/>
        </p:nvSpPr>
        <p:spPr>
          <a:xfrm flipH="1">
            <a:off x="179400" y="4703625"/>
            <a:ext cx="7987800" cy="3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rPr>
              <a:t>In practice, Alon is actually very lazy.</a:t>
            </a:r>
            <a:endParaRPr sz="800">
              <a:solidFill>
                <a:srgbClr val="FFFFFF"/>
              </a:solidFill>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code abi imlementation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Separating code into functional modules:</a:t>
            </a:r>
            <a:endParaRPr>
              <a:solidFill>
                <a:schemeClr val="dk1"/>
              </a:solidFill>
            </a:endParaRPr>
          </a:p>
          <a:p>
            <a:pPr indent="0" lvl="0" marL="0" rtl="0" algn="l">
              <a:spcBef>
                <a:spcPts val="1200"/>
              </a:spcBef>
              <a:spcAft>
                <a:spcPts val="0"/>
              </a:spcAft>
              <a:buNone/>
            </a:pPr>
            <a:r>
              <a:rPr lang="en">
                <a:solidFill>
                  <a:schemeClr val="dk1"/>
                </a:solidFill>
              </a:rPr>
              <a:t>We want a mechanism that enables our code to use other code, without knowing how the other code is implemented, and without the other code knowing how our code is implemented</a:t>
            </a:r>
            <a:endParaRPr>
              <a:solidFill>
                <a:schemeClr val="dk1"/>
              </a:solidFill>
            </a:endParaRPr>
          </a:p>
          <a:p>
            <a:pPr indent="0" lvl="0" marL="0" rtl="0" algn="l">
              <a:spcBef>
                <a:spcPts val="1200"/>
              </a:spcBef>
              <a:spcAft>
                <a:spcPts val="0"/>
              </a:spcAft>
              <a:buNone/>
            </a:pPr>
            <a:r>
              <a:rPr lang="en">
                <a:solidFill>
                  <a:schemeClr val="dk1"/>
                </a:solidFill>
              </a:rPr>
              <a:t>I.e: Andrey wrote very sophisticated code which prints numbers as strings on the screen. Alon wants to write code that iteratively prints the elements of some sequence a(n) on the screen. Alon is lazy and really does not care how you actually do the printing to the screen. Andrey does not care who uses his code.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42"/>
          <p:cNvPicPr preferRelativeResize="0"/>
          <p:nvPr/>
        </p:nvPicPr>
        <p:blipFill>
          <a:blip r:embed="rId3">
            <a:alphaModFix/>
          </a:blip>
          <a:stretch>
            <a:fillRect/>
          </a:stretch>
        </p:blipFill>
        <p:spPr>
          <a:xfrm>
            <a:off x="0" y="-1"/>
            <a:ext cx="3309839" cy="5143499"/>
          </a:xfrm>
          <a:prstGeom prst="rect">
            <a:avLst/>
          </a:prstGeom>
          <a:noFill/>
          <a:ln>
            <a:noFill/>
          </a:ln>
        </p:spPr>
      </p:pic>
      <p:sp>
        <p:nvSpPr>
          <p:cNvPr id="686" name="Google Shape;686;p42"/>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687" name="Google Shape;687;p42"/>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0x1040</a:t>
            </a:r>
            <a:endParaRPr/>
          </a:p>
        </p:txBody>
      </p:sp>
      <p:sp>
        <p:nvSpPr>
          <p:cNvPr id="688" name="Google Shape;688;p42"/>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689" name="Google Shape;689;p42"/>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690" name="Google Shape;690;p42"/>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691" name="Google Shape;691;p42"/>
          <p:cNvPicPr preferRelativeResize="0"/>
          <p:nvPr/>
        </p:nvPicPr>
        <p:blipFill>
          <a:blip r:embed="rId4">
            <a:alphaModFix/>
          </a:blip>
          <a:stretch>
            <a:fillRect/>
          </a:stretch>
        </p:blipFill>
        <p:spPr>
          <a:xfrm>
            <a:off x="0" y="0"/>
            <a:ext cx="3405251" cy="5143499"/>
          </a:xfrm>
          <a:prstGeom prst="rect">
            <a:avLst/>
          </a:prstGeom>
          <a:noFill/>
          <a:ln>
            <a:noFill/>
          </a:ln>
        </p:spPr>
      </p:pic>
      <p:sp>
        <p:nvSpPr>
          <p:cNvPr id="692" name="Google Shape;692;p42"/>
          <p:cNvSpPr/>
          <p:nvPr/>
        </p:nvSpPr>
        <p:spPr>
          <a:xfrm>
            <a:off x="2925379" y="2360985"/>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94" name="Google Shape;694;p42"/>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95" name="Google Shape;695;p42"/>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696" name="Google Shape;696;p42"/>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697" name="Google Shape;697;p42"/>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98" name="Google Shape;698;p42"/>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699" name="Google Shape;699;p42"/>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700" name="Google Shape;700;p42"/>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701" name="Google Shape;701;p42"/>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02" name="Google Shape;702;p42"/>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03" name="Google Shape;703;p42"/>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704" name="Google Shape;704;p42"/>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705" name="Google Shape;705;p42"/>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06" name="Google Shape;706;p42"/>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07" name="Google Shape;707;p42"/>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708" name="Google Shape;708;p42"/>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709" name="Google Shape;709;p42"/>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710" name="Google Shape;710;p42"/>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711" name="Google Shape;711;p42"/>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712" name="Google Shape;712;p42"/>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713" name="Google Shape;713;p42"/>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714" name="Google Shape;714;p42"/>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15" name="Google Shape;715;p42"/>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716" name="Google Shape;716;p42"/>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717" name="Google Shape;717;p42"/>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0x13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pic>
        <p:nvPicPr>
          <p:cNvPr id="722" name="Google Shape;722;p43"/>
          <p:cNvPicPr preferRelativeResize="0"/>
          <p:nvPr/>
        </p:nvPicPr>
        <p:blipFill>
          <a:blip r:embed="rId3">
            <a:alphaModFix/>
          </a:blip>
          <a:stretch>
            <a:fillRect/>
          </a:stretch>
        </p:blipFill>
        <p:spPr>
          <a:xfrm>
            <a:off x="0" y="-1"/>
            <a:ext cx="3309839" cy="5143499"/>
          </a:xfrm>
          <a:prstGeom prst="rect">
            <a:avLst/>
          </a:prstGeom>
          <a:noFill/>
          <a:ln>
            <a:noFill/>
          </a:ln>
        </p:spPr>
      </p:pic>
      <p:sp>
        <p:nvSpPr>
          <p:cNvPr id="723" name="Google Shape;723;p43"/>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724" name="Google Shape;724;p43"/>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0x1038</a:t>
            </a:r>
            <a:endParaRPr/>
          </a:p>
        </p:txBody>
      </p:sp>
      <p:sp>
        <p:nvSpPr>
          <p:cNvPr id="725" name="Google Shape;725;p43"/>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726" name="Google Shape;726;p43"/>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727" name="Google Shape;727;p43"/>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728" name="Google Shape;728;p43"/>
          <p:cNvPicPr preferRelativeResize="0"/>
          <p:nvPr/>
        </p:nvPicPr>
        <p:blipFill>
          <a:blip r:embed="rId4">
            <a:alphaModFix/>
          </a:blip>
          <a:stretch>
            <a:fillRect/>
          </a:stretch>
        </p:blipFill>
        <p:spPr>
          <a:xfrm>
            <a:off x="0" y="0"/>
            <a:ext cx="3405251" cy="5143499"/>
          </a:xfrm>
          <a:prstGeom prst="rect">
            <a:avLst/>
          </a:prstGeom>
          <a:noFill/>
          <a:ln>
            <a:noFill/>
          </a:ln>
        </p:spPr>
      </p:pic>
      <p:sp>
        <p:nvSpPr>
          <p:cNvPr id="729" name="Google Shape;729;p43"/>
          <p:cNvSpPr/>
          <p:nvPr/>
        </p:nvSpPr>
        <p:spPr>
          <a:xfrm>
            <a:off x="2944619" y="2544535"/>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31" name="Google Shape;731;p43"/>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32" name="Google Shape;732;p43"/>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733" name="Google Shape;733;p43"/>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734" name="Google Shape;734;p43"/>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35" name="Google Shape;735;p43"/>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36" name="Google Shape;736;p43"/>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737" name="Google Shape;737;p43"/>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738" name="Google Shape;738;p43"/>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39" name="Google Shape;739;p43"/>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40" name="Google Shape;740;p43"/>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741" name="Google Shape;741;p43"/>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742" name="Google Shape;742;p43"/>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43" name="Google Shape;743;p43"/>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744" name="Google Shape;744;p43"/>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745" name="Google Shape;745;p43"/>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746" name="Google Shape;746;p43"/>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747" name="Google Shape;747;p43"/>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748" name="Google Shape;748;p43"/>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749" name="Google Shape;749;p43"/>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750" name="Google Shape;750;p43"/>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751" name="Google Shape;751;p43"/>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52" name="Google Shape;752;p43"/>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753" name="Google Shape;753;p43"/>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754" name="Google Shape;754;p43"/>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0x14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44"/>
          <p:cNvPicPr preferRelativeResize="0"/>
          <p:nvPr/>
        </p:nvPicPr>
        <p:blipFill>
          <a:blip r:embed="rId3">
            <a:alphaModFix/>
          </a:blip>
          <a:stretch>
            <a:fillRect/>
          </a:stretch>
        </p:blipFill>
        <p:spPr>
          <a:xfrm>
            <a:off x="0" y="-1"/>
            <a:ext cx="3309839" cy="5143499"/>
          </a:xfrm>
          <a:prstGeom prst="rect">
            <a:avLst/>
          </a:prstGeom>
          <a:noFill/>
          <a:ln>
            <a:noFill/>
          </a:ln>
        </p:spPr>
      </p:pic>
      <p:sp>
        <p:nvSpPr>
          <p:cNvPr id="760" name="Google Shape;760;p44"/>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761" name="Google Shape;761;p44"/>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0x1038</a:t>
            </a:r>
            <a:endParaRPr/>
          </a:p>
        </p:txBody>
      </p:sp>
      <p:sp>
        <p:nvSpPr>
          <p:cNvPr id="762" name="Google Shape;762;p44"/>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763" name="Google Shape;763;p44"/>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0x1038</a:t>
            </a:r>
            <a:endParaRPr/>
          </a:p>
        </p:txBody>
      </p:sp>
      <p:sp>
        <p:nvSpPr>
          <p:cNvPr id="764" name="Google Shape;764;p44"/>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765" name="Google Shape;765;p44"/>
          <p:cNvPicPr preferRelativeResize="0"/>
          <p:nvPr/>
        </p:nvPicPr>
        <p:blipFill>
          <a:blip r:embed="rId4">
            <a:alphaModFix/>
          </a:blip>
          <a:stretch>
            <a:fillRect/>
          </a:stretch>
        </p:blipFill>
        <p:spPr>
          <a:xfrm>
            <a:off x="0" y="0"/>
            <a:ext cx="3405251" cy="5143499"/>
          </a:xfrm>
          <a:prstGeom prst="rect">
            <a:avLst/>
          </a:prstGeom>
          <a:noFill/>
          <a:ln>
            <a:noFill/>
          </a:ln>
        </p:spPr>
      </p:pic>
      <p:sp>
        <p:nvSpPr>
          <p:cNvPr id="766" name="Google Shape;766;p44"/>
          <p:cNvSpPr/>
          <p:nvPr/>
        </p:nvSpPr>
        <p:spPr>
          <a:xfrm>
            <a:off x="2978368" y="2713276"/>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68" name="Google Shape;768;p44"/>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69" name="Google Shape;769;p44"/>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770" name="Google Shape;770;p44"/>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771" name="Google Shape;771;p44"/>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72" name="Google Shape;772;p44"/>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73" name="Google Shape;773;p44"/>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774" name="Google Shape;774;p44"/>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775" name="Google Shape;775;p44"/>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76" name="Google Shape;776;p44"/>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77" name="Google Shape;777;p44"/>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778" name="Google Shape;778;p44"/>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779" name="Google Shape;779;p44"/>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80" name="Google Shape;780;p44"/>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781" name="Google Shape;781;p44"/>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782" name="Google Shape;782;p44"/>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783" name="Google Shape;783;p44"/>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784" name="Google Shape;784;p44"/>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785" name="Google Shape;785;p44"/>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786" name="Google Shape;786;p44"/>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787" name="Google Shape;787;p44"/>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788" name="Google Shape;788;p44"/>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789" name="Google Shape;789;p44"/>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790" name="Google Shape;790;p44"/>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791" name="Google Shape;791;p44"/>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0x17</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pic>
        <p:nvPicPr>
          <p:cNvPr id="796" name="Google Shape;796;p45"/>
          <p:cNvPicPr preferRelativeResize="0"/>
          <p:nvPr/>
        </p:nvPicPr>
        <p:blipFill>
          <a:blip r:embed="rId3">
            <a:alphaModFix/>
          </a:blip>
          <a:stretch>
            <a:fillRect/>
          </a:stretch>
        </p:blipFill>
        <p:spPr>
          <a:xfrm>
            <a:off x="0" y="-1"/>
            <a:ext cx="3309839" cy="5143499"/>
          </a:xfrm>
          <a:prstGeom prst="rect">
            <a:avLst/>
          </a:prstGeom>
          <a:noFill/>
          <a:ln>
            <a:noFill/>
          </a:ln>
        </p:spPr>
      </p:pic>
      <p:sp>
        <p:nvSpPr>
          <p:cNvPr id="797" name="Google Shape;797;p45"/>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798" name="Google Shape;798;p45"/>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0x1030</a:t>
            </a:r>
            <a:endParaRPr/>
          </a:p>
        </p:txBody>
      </p:sp>
      <p:sp>
        <p:nvSpPr>
          <p:cNvPr id="799" name="Google Shape;799;p45"/>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800" name="Google Shape;800;p45"/>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0x1038</a:t>
            </a:r>
            <a:endParaRPr/>
          </a:p>
        </p:txBody>
      </p:sp>
      <p:sp>
        <p:nvSpPr>
          <p:cNvPr id="801" name="Google Shape;801;p45"/>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802" name="Google Shape;802;p45"/>
          <p:cNvPicPr preferRelativeResize="0"/>
          <p:nvPr/>
        </p:nvPicPr>
        <p:blipFill>
          <a:blip r:embed="rId4">
            <a:alphaModFix/>
          </a:blip>
          <a:stretch>
            <a:fillRect/>
          </a:stretch>
        </p:blipFill>
        <p:spPr>
          <a:xfrm>
            <a:off x="0" y="0"/>
            <a:ext cx="3405251" cy="5143499"/>
          </a:xfrm>
          <a:prstGeom prst="rect">
            <a:avLst/>
          </a:prstGeom>
          <a:noFill/>
          <a:ln>
            <a:noFill/>
          </a:ln>
        </p:spPr>
      </p:pic>
      <p:sp>
        <p:nvSpPr>
          <p:cNvPr id="803" name="Google Shape;803;p45"/>
          <p:cNvSpPr/>
          <p:nvPr/>
        </p:nvSpPr>
        <p:spPr>
          <a:xfrm>
            <a:off x="2876478" y="3891441"/>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05" name="Google Shape;805;p45"/>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06" name="Google Shape;806;p45"/>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807" name="Google Shape;807;p45"/>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808" name="Google Shape;808;p45"/>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09" name="Google Shape;809;p45"/>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10" name="Google Shape;810;p45"/>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811" name="Google Shape;811;p45"/>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812" name="Google Shape;812;p45"/>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13" name="Google Shape;813;p45"/>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14" name="Google Shape;814;p45"/>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815" name="Google Shape;815;p45"/>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816" name="Google Shape;816;p45"/>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817" name="Google Shape;817;p45"/>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818" name="Google Shape;818;p45"/>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819" name="Google Shape;819;p45"/>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820" name="Google Shape;820;p45"/>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821" name="Google Shape;821;p45"/>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822" name="Google Shape;822;p45"/>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823" name="Google Shape;823;p45"/>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824" name="Google Shape;824;p45"/>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825" name="Google Shape;825;p45"/>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26" name="Google Shape;826;p45"/>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827" name="Google Shape;827;p45"/>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828" name="Google Shape;828;p45"/>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0x25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46"/>
          <p:cNvPicPr preferRelativeResize="0"/>
          <p:nvPr/>
        </p:nvPicPr>
        <p:blipFill>
          <a:blip r:embed="rId3">
            <a:alphaModFix/>
          </a:blip>
          <a:stretch>
            <a:fillRect/>
          </a:stretch>
        </p:blipFill>
        <p:spPr>
          <a:xfrm>
            <a:off x="0" y="-1"/>
            <a:ext cx="3309839" cy="5143499"/>
          </a:xfrm>
          <a:prstGeom prst="rect">
            <a:avLst/>
          </a:prstGeom>
          <a:noFill/>
          <a:ln>
            <a:noFill/>
          </a:ln>
        </p:spPr>
      </p:pic>
      <p:sp>
        <p:nvSpPr>
          <p:cNvPr id="834" name="Google Shape;834;p46"/>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835" name="Google Shape;835;p46"/>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0x1028</a:t>
            </a:r>
            <a:endParaRPr/>
          </a:p>
        </p:txBody>
      </p:sp>
      <p:sp>
        <p:nvSpPr>
          <p:cNvPr id="836" name="Google Shape;836;p46"/>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837" name="Google Shape;837;p46"/>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0x1038</a:t>
            </a:r>
            <a:endParaRPr/>
          </a:p>
        </p:txBody>
      </p:sp>
      <p:sp>
        <p:nvSpPr>
          <p:cNvPr id="838" name="Google Shape;838;p46"/>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839" name="Google Shape;839;p46"/>
          <p:cNvPicPr preferRelativeResize="0"/>
          <p:nvPr/>
        </p:nvPicPr>
        <p:blipFill>
          <a:blip r:embed="rId4">
            <a:alphaModFix/>
          </a:blip>
          <a:stretch>
            <a:fillRect/>
          </a:stretch>
        </p:blipFill>
        <p:spPr>
          <a:xfrm>
            <a:off x="0" y="0"/>
            <a:ext cx="3405251" cy="5143499"/>
          </a:xfrm>
          <a:prstGeom prst="rect">
            <a:avLst/>
          </a:prstGeom>
          <a:noFill/>
          <a:ln>
            <a:noFill/>
          </a:ln>
        </p:spPr>
      </p:pic>
      <p:sp>
        <p:nvSpPr>
          <p:cNvPr id="840" name="Google Shape;840;p46"/>
          <p:cNvSpPr/>
          <p:nvPr/>
        </p:nvSpPr>
        <p:spPr>
          <a:xfrm>
            <a:off x="2871656" y="4067516"/>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6"/>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42" name="Google Shape;842;p46"/>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43" name="Google Shape;843;p46"/>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844" name="Google Shape;844;p46"/>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845" name="Google Shape;845;p46"/>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46" name="Google Shape;846;p46"/>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47" name="Google Shape;847;p46"/>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848" name="Google Shape;848;p46"/>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849" name="Google Shape;849;p46"/>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50" name="Google Shape;850;p46"/>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851" name="Google Shape;851;p46"/>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852" name="Google Shape;852;p46"/>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853" name="Google Shape;853;p46"/>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854" name="Google Shape;854;p46"/>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855" name="Google Shape;855;p46"/>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856" name="Google Shape;856;p46"/>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857" name="Google Shape;857;p46"/>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858" name="Google Shape;858;p46"/>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859" name="Google Shape;859;p46"/>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860" name="Google Shape;860;p46"/>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861" name="Google Shape;861;p46"/>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862" name="Google Shape;862;p46"/>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63" name="Google Shape;863;p46"/>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864" name="Google Shape;864;p46"/>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865" name="Google Shape;865;p46"/>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0x26</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pic>
        <p:nvPicPr>
          <p:cNvPr id="870" name="Google Shape;870;p47"/>
          <p:cNvPicPr preferRelativeResize="0"/>
          <p:nvPr/>
        </p:nvPicPr>
        <p:blipFill>
          <a:blip r:embed="rId3">
            <a:alphaModFix/>
          </a:blip>
          <a:stretch>
            <a:fillRect/>
          </a:stretch>
        </p:blipFill>
        <p:spPr>
          <a:xfrm>
            <a:off x="0" y="-1"/>
            <a:ext cx="3309839" cy="5143499"/>
          </a:xfrm>
          <a:prstGeom prst="rect">
            <a:avLst/>
          </a:prstGeom>
          <a:noFill/>
          <a:ln>
            <a:noFill/>
          </a:ln>
        </p:spPr>
      </p:pic>
      <p:sp>
        <p:nvSpPr>
          <p:cNvPr id="871" name="Google Shape;871;p47"/>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872" name="Google Shape;872;p47"/>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0x1028</a:t>
            </a:r>
            <a:endParaRPr/>
          </a:p>
        </p:txBody>
      </p:sp>
      <p:sp>
        <p:nvSpPr>
          <p:cNvPr id="873" name="Google Shape;873;p47"/>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874" name="Google Shape;874;p47"/>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0x1028</a:t>
            </a:r>
            <a:endParaRPr/>
          </a:p>
        </p:txBody>
      </p:sp>
      <p:sp>
        <p:nvSpPr>
          <p:cNvPr id="875" name="Google Shape;875;p47"/>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0x2022</a:t>
            </a:r>
            <a:endParaRPr/>
          </a:p>
        </p:txBody>
      </p:sp>
      <p:pic>
        <p:nvPicPr>
          <p:cNvPr id="876" name="Google Shape;876;p47"/>
          <p:cNvPicPr preferRelativeResize="0"/>
          <p:nvPr/>
        </p:nvPicPr>
        <p:blipFill>
          <a:blip r:embed="rId4">
            <a:alphaModFix/>
          </a:blip>
          <a:stretch>
            <a:fillRect/>
          </a:stretch>
        </p:blipFill>
        <p:spPr>
          <a:xfrm>
            <a:off x="0" y="0"/>
            <a:ext cx="3405251" cy="5143499"/>
          </a:xfrm>
          <a:prstGeom prst="rect">
            <a:avLst/>
          </a:prstGeom>
          <a:noFill/>
          <a:ln>
            <a:noFill/>
          </a:ln>
        </p:spPr>
      </p:pic>
      <p:sp>
        <p:nvSpPr>
          <p:cNvPr id="877" name="Google Shape;877;p47"/>
          <p:cNvSpPr/>
          <p:nvPr/>
        </p:nvSpPr>
        <p:spPr>
          <a:xfrm>
            <a:off x="2900583" y="4284468"/>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79" name="Google Shape;879;p47"/>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80" name="Google Shape;880;p47"/>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881" name="Google Shape;881;p47"/>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882" name="Google Shape;882;p47"/>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83" name="Google Shape;883;p47"/>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84" name="Google Shape;884;p47"/>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885" name="Google Shape;885;p47"/>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886" name="Google Shape;886;p47"/>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87" name="Google Shape;887;p47"/>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888" name="Google Shape;888;p47"/>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889" name="Google Shape;889;p47"/>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890" name="Google Shape;890;p47"/>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891" name="Google Shape;891;p47"/>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892" name="Google Shape;892;p47"/>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893" name="Google Shape;893;p47"/>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894" name="Google Shape;894;p47"/>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895" name="Google Shape;895;p47"/>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896" name="Google Shape;896;p47"/>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897" name="Google Shape;897;p47"/>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898" name="Google Shape;898;p47"/>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899" name="Google Shape;899;p47"/>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00" name="Google Shape;900;p47"/>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901" name="Google Shape;901;p47"/>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902" name="Google Shape;902;p47"/>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0x29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pic>
        <p:nvPicPr>
          <p:cNvPr id="907" name="Google Shape;907;p48"/>
          <p:cNvPicPr preferRelativeResize="0"/>
          <p:nvPr/>
        </p:nvPicPr>
        <p:blipFill>
          <a:blip r:embed="rId3">
            <a:alphaModFix/>
          </a:blip>
          <a:stretch>
            <a:fillRect/>
          </a:stretch>
        </p:blipFill>
        <p:spPr>
          <a:xfrm>
            <a:off x="0" y="-1"/>
            <a:ext cx="3309839" cy="5143499"/>
          </a:xfrm>
          <a:prstGeom prst="rect">
            <a:avLst/>
          </a:prstGeom>
          <a:noFill/>
          <a:ln>
            <a:noFill/>
          </a:ln>
        </p:spPr>
      </p:pic>
      <p:sp>
        <p:nvSpPr>
          <p:cNvPr id="908" name="Google Shape;908;p48"/>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909" name="Google Shape;909;p48"/>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0x1028</a:t>
            </a:r>
            <a:endParaRPr/>
          </a:p>
        </p:txBody>
      </p:sp>
      <p:sp>
        <p:nvSpPr>
          <p:cNvPr id="910" name="Google Shape;910;p48"/>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911" name="Google Shape;911;p48"/>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0x1028</a:t>
            </a:r>
            <a:endParaRPr/>
          </a:p>
        </p:txBody>
      </p:sp>
      <p:sp>
        <p:nvSpPr>
          <p:cNvPr id="912" name="Google Shape;912;p48"/>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0x03</a:t>
            </a:r>
            <a:endParaRPr/>
          </a:p>
        </p:txBody>
      </p:sp>
      <p:pic>
        <p:nvPicPr>
          <p:cNvPr id="913" name="Google Shape;913;p48"/>
          <p:cNvPicPr preferRelativeResize="0"/>
          <p:nvPr/>
        </p:nvPicPr>
        <p:blipFill>
          <a:blip r:embed="rId4">
            <a:alphaModFix/>
          </a:blip>
          <a:stretch>
            <a:fillRect/>
          </a:stretch>
        </p:blipFill>
        <p:spPr>
          <a:xfrm>
            <a:off x="0" y="0"/>
            <a:ext cx="3405251" cy="5143499"/>
          </a:xfrm>
          <a:prstGeom prst="rect">
            <a:avLst/>
          </a:prstGeom>
          <a:noFill/>
          <a:ln>
            <a:noFill/>
          </a:ln>
        </p:spPr>
      </p:pic>
      <p:sp>
        <p:nvSpPr>
          <p:cNvPr id="914" name="Google Shape;914;p48"/>
          <p:cNvSpPr/>
          <p:nvPr/>
        </p:nvSpPr>
        <p:spPr>
          <a:xfrm>
            <a:off x="2900583" y="4456193"/>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16" name="Google Shape;916;p48"/>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17" name="Google Shape;917;p48"/>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918" name="Google Shape;918;p48"/>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919" name="Google Shape;919;p48"/>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20" name="Google Shape;920;p48"/>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21" name="Google Shape;921;p48"/>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922" name="Google Shape;922;p48"/>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923" name="Google Shape;923;p48"/>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24" name="Google Shape;924;p48"/>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925" name="Google Shape;925;p48"/>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926" name="Google Shape;926;p48"/>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927" name="Google Shape;927;p48"/>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928" name="Google Shape;928;p48"/>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929" name="Google Shape;929;p48"/>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930" name="Google Shape;930;p48"/>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931" name="Google Shape;931;p48"/>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932" name="Google Shape;932;p48"/>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933" name="Google Shape;933;p48"/>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934" name="Google Shape;934;p48"/>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935" name="Google Shape;935;p48"/>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936" name="Google Shape;936;p48"/>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37" name="Google Shape;937;p48"/>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938" name="Google Shape;938;p48"/>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939" name="Google Shape;939;p48"/>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0x2e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pic>
        <p:nvPicPr>
          <p:cNvPr id="944" name="Google Shape;944;p49"/>
          <p:cNvPicPr preferRelativeResize="0"/>
          <p:nvPr/>
        </p:nvPicPr>
        <p:blipFill>
          <a:blip r:embed="rId3">
            <a:alphaModFix/>
          </a:blip>
          <a:stretch>
            <a:fillRect/>
          </a:stretch>
        </p:blipFill>
        <p:spPr>
          <a:xfrm>
            <a:off x="0" y="-1"/>
            <a:ext cx="3309839" cy="5143499"/>
          </a:xfrm>
          <a:prstGeom prst="rect">
            <a:avLst/>
          </a:prstGeom>
          <a:noFill/>
          <a:ln>
            <a:noFill/>
          </a:ln>
        </p:spPr>
      </p:pic>
      <p:sp>
        <p:nvSpPr>
          <p:cNvPr id="945" name="Google Shape;945;p49"/>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946" name="Google Shape;946;p49"/>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0x1028</a:t>
            </a:r>
            <a:endParaRPr/>
          </a:p>
        </p:txBody>
      </p:sp>
      <p:sp>
        <p:nvSpPr>
          <p:cNvPr id="947" name="Google Shape;947;p49"/>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948" name="Google Shape;948;p49"/>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0x1028</a:t>
            </a:r>
            <a:endParaRPr/>
          </a:p>
        </p:txBody>
      </p:sp>
      <p:sp>
        <p:nvSpPr>
          <p:cNvPr id="949" name="Google Shape;949;p49"/>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0x03</a:t>
            </a:r>
            <a:endParaRPr/>
          </a:p>
        </p:txBody>
      </p:sp>
      <p:pic>
        <p:nvPicPr>
          <p:cNvPr id="950" name="Google Shape;950;p49"/>
          <p:cNvPicPr preferRelativeResize="0"/>
          <p:nvPr/>
        </p:nvPicPr>
        <p:blipFill>
          <a:blip r:embed="rId4">
            <a:alphaModFix/>
          </a:blip>
          <a:stretch>
            <a:fillRect/>
          </a:stretch>
        </p:blipFill>
        <p:spPr>
          <a:xfrm>
            <a:off x="0" y="0"/>
            <a:ext cx="3405251" cy="5143499"/>
          </a:xfrm>
          <a:prstGeom prst="rect">
            <a:avLst/>
          </a:prstGeom>
          <a:noFill/>
          <a:ln>
            <a:noFill/>
          </a:ln>
        </p:spPr>
      </p:pic>
      <p:sp>
        <p:nvSpPr>
          <p:cNvPr id="951" name="Google Shape;951;p49"/>
          <p:cNvSpPr/>
          <p:nvPr/>
        </p:nvSpPr>
        <p:spPr>
          <a:xfrm>
            <a:off x="2919867" y="4671590"/>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9"/>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53" name="Google Shape;953;p49"/>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54" name="Google Shape;954;p49"/>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955" name="Google Shape;955;p49"/>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956" name="Google Shape;956;p49"/>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57" name="Google Shape;957;p49"/>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58" name="Google Shape;958;p49"/>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959" name="Google Shape;959;p49"/>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960" name="Google Shape;960;p49"/>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61" name="Google Shape;961;p49"/>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962" name="Google Shape;962;p49"/>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963" name="Google Shape;963;p49"/>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964" name="Google Shape;964;p49"/>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965" name="Google Shape;965;p49"/>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966" name="Google Shape;966;p49"/>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967" name="Google Shape;967;p49"/>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968" name="Google Shape;968;p49"/>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969" name="Google Shape;969;p49"/>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970" name="Google Shape;970;p49"/>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971" name="Google Shape;971;p49"/>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972" name="Google Shape;972;p49"/>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973" name="Google Shape;973;p49"/>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74" name="Google Shape;974;p49"/>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975" name="Google Shape;975;p49"/>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976" name="Google Shape;976;p49"/>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0x31</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pic>
        <p:nvPicPr>
          <p:cNvPr id="981" name="Google Shape;981;p50"/>
          <p:cNvPicPr preferRelativeResize="0"/>
          <p:nvPr/>
        </p:nvPicPr>
        <p:blipFill>
          <a:blip r:embed="rId3">
            <a:alphaModFix/>
          </a:blip>
          <a:stretch>
            <a:fillRect/>
          </a:stretch>
        </p:blipFill>
        <p:spPr>
          <a:xfrm>
            <a:off x="0" y="-1"/>
            <a:ext cx="3309839" cy="5143499"/>
          </a:xfrm>
          <a:prstGeom prst="rect">
            <a:avLst/>
          </a:prstGeom>
          <a:noFill/>
          <a:ln>
            <a:noFill/>
          </a:ln>
        </p:spPr>
      </p:pic>
      <p:sp>
        <p:nvSpPr>
          <p:cNvPr id="982" name="Google Shape;982;p50"/>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983" name="Google Shape;983;p50"/>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0x1030</a:t>
            </a:r>
            <a:endParaRPr/>
          </a:p>
        </p:txBody>
      </p:sp>
      <p:sp>
        <p:nvSpPr>
          <p:cNvPr id="984" name="Google Shape;984;p50"/>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985" name="Google Shape;985;p50"/>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0x1038</a:t>
            </a:r>
            <a:endParaRPr/>
          </a:p>
        </p:txBody>
      </p:sp>
      <p:sp>
        <p:nvSpPr>
          <p:cNvPr id="986" name="Google Shape;986;p50"/>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0x03</a:t>
            </a:r>
            <a:endParaRPr/>
          </a:p>
        </p:txBody>
      </p:sp>
      <p:pic>
        <p:nvPicPr>
          <p:cNvPr id="987" name="Google Shape;987;p50"/>
          <p:cNvPicPr preferRelativeResize="0"/>
          <p:nvPr/>
        </p:nvPicPr>
        <p:blipFill>
          <a:blip r:embed="rId4">
            <a:alphaModFix/>
          </a:blip>
          <a:stretch>
            <a:fillRect/>
          </a:stretch>
        </p:blipFill>
        <p:spPr>
          <a:xfrm>
            <a:off x="0" y="0"/>
            <a:ext cx="3405251" cy="5143499"/>
          </a:xfrm>
          <a:prstGeom prst="rect">
            <a:avLst/>
          </a:prstGeom>
          <a:noFill/>
          <a:ln>
            <a:noFill/>
          </a:ln>
        </p:spPr>
      </p:pic>
      <p:sp>
        <p:nvSpPr>
          <p:cNvPr id="988" name="Google Shape;988;p50"/>
          <p:cNvSpPr/>
          <p:nvPr/>
        </p:nvSpPr>
        <p:spPr>
          <a:xfrm>
            <a:off x="2171468" y="4865993"/>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0"/>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90" name="Google Shape;990;p50"/>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91" name="Google Shape;991;p50"/>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992" name="Google Shape;992;p50"/>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993" name="Google Shape;993;p50"/>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94" name="Google Shape;994;p50"/>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95" name="Google Shape;995;p50"/>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996" name="Google Shape;996;p50"/>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997" name="Google Shape;997;p50"/>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98" name="Google Shape;998;p50"/>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999" name="Google Shape;999;p50"/>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000" name="Google Shape;1000;p50"/>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001" name="Google Shape;1001;p50"/>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002" name="Google Shape;1002;p50"/>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003" name="Google Shape;1003;p50"/>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004" name="Google Shape;1004;p50"/>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005" name="Google Shape;1005;p50"/>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006" name="Google Shape;1006;p50"/>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007" name="Google Shape;1007;p50"/>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008" name="Google Shape;1008;p50"/>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009" name="Google Shape;1009;p50"/>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010" name="Google Shape;1010;p50"/>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11" name="Google Shape;1011;p50"/>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012" name="Google Shape;1012;p50"/>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013" name="Google Shape;1013;p50"/>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0x32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id="1018" name="Google Shape;1018;p51"/>
          <p:cNvPicPr preferRelativeResize="0"/>
          <p:nvPr/>
        </p:nvPicPr>
        <p:blipFill>
          <a:blip r:embed="rId3">
            <a:alphaModFix/>
          </a:blip>
          <a:stretch>
            <a:fillRect/>
          </a:stretch>
        </p:blipFill>
        <p:spPr>
          <a:xfrm>
            <a:off x="0" y="-1"/>
            <a:ext cx="3309839" cy="5143499"/>
          </a:xfrm>
          <a:prstGeom prst="rect">
            <a:avLst/>
          </a:prstGeom>
          <a:noFill/>
          <a:ln>
            <a:noFill/>
          </a:ln>
        </p:spPr>
      </p:pic>
      <p:sp>
        <p:nvSpPr>
          <p:cNvPr id="1019" name="Google Shape;1019;p51"/>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020" name="Google Shape;1020;p51"/>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0x1038</a:t>
            </a:r>
            <a:endParaRPr/>
          </a:p>
        </p:txBody>
      </p:sp>
      <p:sp>
        <p:nvSpPr>
          <p:cNvPr id="1021" name="Google Shape;1021;p51"/>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022" name="Google Shape;1022;p51"/>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0x1038</a:t>
            </a:r>
            <a:endParaRPr/>
          </a:p>
        </p:txBody>
      </p:sp>
      <p:sp>
        <p:nvSpPr>
          <p:cNvPr id="1023" name="Google Shape;1023;p51"/>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0x03</a:t>
            </a:r>
            <a:endParaRPr/>
          </a:p>
        </p:txBody>
      </p:sp>
      <p:pic>
        <p:nvPicPr>
          <p:cNvPr id="1024" name="Google Shape;1024;p51"/>
          <p:cNvPicPr preferRelativeResize="0"/>
          <p:nvPr/>
        </p:nvPicPr>
        <p:blipFill>
          <a:blip r:embed="rId4">
            <a:alphaModFix/>
          </a:blip>
          <a:stretch>
            <a:fillRect/>
          </a:stretch>
        </p:blipFill>
        <p:spPr>
          <a:xfrm>
            <a:off x="0" y="0"/>
            <a:ext cx="3405251" cy="5143499"/>
          </a:xfrm>
          <a:prstGeom prst="rect">
            <a:avLst/>
          </a:prstGeom>
          <a:noFill/>
          <a:ln>
            <a:noFill/>
          </a:ln>
        </p:spPr>
      </p:pic>
      <p:sp>
        <p:nvSpPr>
          <p:cNvPr id="1025" name="Google Shape;1025;p51"/>
          <p:cNvSpPr/>
          <p:nvPr/>
        </p:nvSpPr>
        <p:spPr>
          <a:xfrm>
            <a:off x="3405243" y="2933193"/>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27" name="Google Shape;1027;p51"/>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28" name="Google Shape;1028;p51"/>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029" name="Google Shape;1029;p51"/>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030" name="Google Shape;1030;p51"/>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31" name="Google Shape;1031;p51"/>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32" name="Google Shape;1032;p51"/>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033" name="Google Shape;1033;p51"/>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034" name="Google Shape;1034;p51"/>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35" name="Google Shape;1035;p51"/>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036" name="Google Shape;1036;p51"/>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037" name="Google Shape;1037;p51"/>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038" name="Google Shape;1038;p51"/>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039" name="Google Shape;1039;p51"/>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040" name="Google Shape;1040;p51"/>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041" name="Google Shape;1041;p51"/>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042" name="Google Shape;1042;p51"/>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043" name="Google Shape;1043;p51"/>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044" name="Google Shape;1044;p51"/>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045" name="Google Shape;1045;p51"/>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046" name="Google Shape;1046;p51"/>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047" name="Google Shape;1047;p51"/>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48" name="Google Shape;1048;p51"/>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049" name="Google Shape;1049;p51"/>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050" name="Google Shape;1050;p51"/>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0x1c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311691" y="817886"/>
            <a:ext cx="78138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Calling convention: A contract / set of rules, that logical code units adhere to, that ensures interoperability between the units.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It enables one unit to use another as a black box, and allows abstraction of the functionality, hiding the internal mechanism of each unit.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Often code units implement this using designated machine instructions (</a:t>
            </a:r>
            <a:r>
              <a:rPr lang="en" sz="1800">
                <a:solidFill>
                  <a:schemeClr val="accent4"/>
                </a:solidFill>
              </a:rPr>
              <a:t>call</a:t>
            </a:r>
            <a:r>
              <a:rPr lang="en" sz="1800">
                <a:solidFill>
                  <a:schemeClr val="dk1"/>
                </a:solidFill>
              </a:rPr>
              <a:t>, </a:t>
            </a:r>
            <a:r>
              <a:rPr lang="en" sz="1800">
                <a:solidFill>
                  <a:schemeClr val="accent4"/>
                </a:solidFill>
              </a:rPr>
              <a:t>ret</a:t>
            </a:r>
            <a:r>
              <a:rPr lang="en" sz="1800">
                <a:solidFill>
                  <a:schemeClr val="dk1"/>
                </a:solidFill>
              </a:rPr>
              <a:t>, </a:t>
            </a:r>
            <a:r>
              <a:rPr lang="en" sz="1800">
                <a:solidFill>
                  <a:schemeClr val="accent4"/>
                </a:solidFill>
              </a:rPr>
              <a:t>push</a:t>
            </a:r>
            <a:r>
              <a:rPr lang="en" sz="1800">
                <a:solidFill>
                  <a:schemeClr val="dk1"/>
                </a:solidFill>
              </a:rPr>
              <a:t>, </a:t>
            </a:r>
            <a:r>
              <a:rPr lang="en" sz="1800">
                <a:solidFill>
                  <a:schemeClr val="accent4"/>
                </a:solidFill>
              </a:rPr>
              <a:t>pop</a:t>
            </a:r>
            <a:r>
              <a:rPr lang="en" sz="1800">
                <a:solidFill>
                  <a:schemeClr val="dk1"/>
                </a:solidFill>
              </a:rPr>
              <a:t>) and mechanisms (the stack and stack frames implementations using the registers </a:t>
            </a:r>
            <a:r>
              <a:rPr lang="en" sz="1800">
                <a:solidFill>
                  <a:schemeClr val="accent5"/>
                </a:solidFill>
              </a:rPr>
              <a:t>rsp</a:t>
            </a:r>
            <a:r>
              <a:rPr lang="en" sz="1800">
                <a:solidFill>
                  <a:schemeClr val="dk1"/>
                </a:solidFill>
              </a:rPr>
              <a:t> and </a:t>
            </a:r>
            <a:r>
              <a:rPr lang="en" sz="1800">
                <a:solidFill>
                  <a:schemeClr val="accent5"/>
                </a:solidFill>
              </a:rPr>
              <a:t>rbp</a:t>
            </a:r>
            <a:r>
              <a:rPr lang="en" sz="1800">
                <a:solidFill>
                  <a:schemeClr val="dk1"/>
                </a:solidFill>
              </a:rPr>
              <a:t>). Such code unints are often referred to as functions.</a:t>
            </a:r>
            <a:endParaRPr sz="1800">
              <a:solidFill>
                <a:schemeClr val="dk1"/>
              </a:solidFill>
            </a:endParaRPr>
          </a:p>
        </p:txBody>
      </p:sp>
      <p:sp>
        <p:nvSpPr>
          <p:cNvPr id="74" name="Google Shape;74;p16"/>
          <p:cNvSpPr txBox="1"/>
          <p:nvPr>
            <p:ph idx="4294967295" type="title"/>
          </p:nvPr>
        </p:nvSpPr>
        <p:spPr>
          <a:xfrm>
            <a:off x="311700" y="24516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Calling conventions and the stack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pic>
        <p:nvPicPr>
          <p:cNvPr id="1055" name="Google Shape;1055;p52"/>
          <p:cNvPicPr preferRelativeResize="0"/>
          <p:nvPr/>
        </p:nvPicPr>
        <p:blipFill>
          <a:blip r:embed="rId3">
            <a:alphaModFix/>
          </a:blip>
          <a:stretch>
            <a:fillRect/>
          </a:stretch>
        </p:blipFill>
        <p:spPr>
          <a:xfrm>
            <a:off x="0" y="-1"/>
            <a:ext cx="3309839" cy="5143499"/>
          </a:xfrm>
          <a:prstGeom prst="rect">
            <a:avLst/>
          </a:prstGeom>
          <a:noFill/>
          <a:ln>
            <a:noFill/>
          </a:ln>
        </p:spPr>
      </p:pic>
      <p:sp>
        <p:nvSpPr>
          <p:cNvPr id="1056" name="Google Shape;1056;p52"/>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057" name="Google Shape;1057;p52"/>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0x1038</a:t>
            </a:r>
            <a:endParaRPr/>
          </a:p>
        </p:txBody>
      </p:sp>
      <p:sp>
        <p:nvSpPr>
          <p:cNvPr id="1058" name="Google Shape;1058;p52"/>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059" name="Google Shape;1059;p52"/>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0x1038</a:t>
            </a:r>
            <a:endParaRPr/>
          </a:p>
        </p:txBody>
      </p:sp>
      <p:sp>
        <p:nvSpPr>
          <p:cNvPr id="1060" name="Google Shape;1060;p52"/>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0x05</a:t>
            </a:r>
            <a:endParaRPr/>
          </a:p>
        </p:txBody>
      </p:sp>
      <p:pic>
        <p:nvPicPr>
          <p:cNvPr id="1061" name="Google Shape;1061;p52"/>
          <p:cNvPicPr preferRelativeResize="0"/>
          <p:nvPr/>
        </p:nvPicPr>
        <p:blipFill>
          <a:blip r:embed="rId4">
            <a:alphaModFix/>
          </a:blip>
          <a:stretch>
            <a:fillRect/>
          </a:stretch>
        </p:blipFill>
        <p:spPr>
          <a:xfrm>
            <a:off x="0" y="0"/>
            <a:ext cx="3405251" cy="5143499"/>
          </a:xfrm>
          <a:prstGeom prst="rect">
            <a:avLst/>
          </a:prstGeom>
          <a:noFill/>
          <a:ln>
            <a:noFill/>
          </a:ln>
        </p:spPr>
      </p:pic>
      <p:sp>
        <p:nvSpPr>
          <p:cNvPr id="1062" name="Google Shape;1062;p52"/>
          <p:cNvSpPr/>
          <p:nvPr/>
        </p:nvSpPr>
        <p:spPr>
          <a:xfrm>
            <a:off x="3038024" y="3128048"/>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2"/>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64" name="Google Shape;1064;p52"/>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65" name="Google Shape;1065;p52"/>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066" name="Google Shape;1066;p52"/>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067" name="Google Shape;1067;p52"/>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68" name="Google Shape;1068;p52"/>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69" name="Google Shape;1069;p52"/>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070" name="Google Shape;1070;p52"/>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071" name="Google Shape;1071;p52"/>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72" name="Google Shape;1072;p52"/>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073" name="Google Shape;1073;p52"/>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074" name="Google Shape;1074;p52"/>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075" name="Google Shape;1075;p52"/>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076" name="Google Shape;1076;p52"/>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077" name="Google Shape;1077;p52"/>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078" name="Google Shape;1078;p52"/>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079" name="Google Shape;1079;p52"/>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080" name="Google Shape;1080;p52"/>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081" name="Google Shape;1081;p52"/>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082" name="Google Shape;1082;p52"/>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083" name="Google Shape;1083;p52"/>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084" name="Google Shape;1084;p52"/>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085" name="Google Shape;1085;p52"/>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086" name="Google Shape;1086;p52"/>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087" name="Google Shape;1087;p52"/>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0x20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pic>
        <p:nvPicPr>
          <p:cNvPr id="1092" name="Google Shape;1092;p53"/>
          <p:cNvPicPr preferRelativeResize="0"/>
          <p:nvPr/>
        </p:nvPicPr>
        <p:blipFill>
          <a:blip r:embed="rId3">
            <a:alphaModFix/>
          </a:blip>
          <a:stretch>
            <a:fillRect/>
          </a:stretch>
        </p:blipFill>
        <p:spPr>
          <a:xfrm>
            <a:off x="0" y="-1"/>
            <a:ext cx="3309839" cy="5143499"/>
          </a:xfrm>
          <a:prstGeom prst="rect">
            <a:avLst/>
          </a:prstGeom>
          <a:noFill/>
          <a:ln>
            <a:noFill/>
          </a:ln>
        </p:spPr>
      </p:pic>
      <p:sp>
        <p:nvSpPr>
          <p:cNvPr id="1093" name="Google Shape;1093;p53"/>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094" name="Google Shape;1094;p53"/>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0x1038</a:t>
            </a:r>
            <a:endParaRPr/>
          </a:p>
        </p:txBody>
      </p:sp>
      <p:sp>
        <p:nvSpPr>
          <p:cNvPr id="1095" name="Google Shape;1095;p53"/>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096" name="Google Shape;1096;p53"/>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0x1038</a:t>
            </a:r>
            <a:endParaRPr/>
          </a:p>
        </p:txBody>
      </p:sp>
      <p:sp>
        <p:nvSpPr>
          <p:cNvPr id="1097" name="Google Shape;1097;p53"/>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0x05</a:t>
            </a:r>
            <a:endParaRPr/>
          </a:p>
        </p:txBody>
      </p:sp>
      <p:pic>
        <p:nvPicPr>
          <p:cNvPr id="1098" name="Google Shape;1098;p53"/>
          <p:cNvPicPr preferRelativeResize="0"/>
          <p:nvPr/>
        </p:nvPicPr>
        <p:blipFill>
          <a:blip r:embed="rId4">
            <a:alphaModFix/>
          </a:blip>
          <a:stretch>
            <a:fillRect/>
          </a:stretch>
        </p:blipFill>
        <p:spPr>
          <a:xfrm>
            <a:off x="0" y="0"/>
            <a:ext cx="3405251" cy="5143499"/>
          </a:xfrm>
          <a:prstGeom prst="rect">
            <a:avLst/>
          </a:prstGeom>
          <a:noFill/>
          <a:ln>
            <a:noFill/>
          </a:ln>
        </p:spPr>
      </p:pic>
      <p:sp>
        <p:nvSpPr>
          <p:cNvPr id="1099" name="Google Shape;1099;p53"/>
          <p:cNvSpPr/>
          <p:nvPr/>
        </p:nvSpPr>
        <p:spPr>
          <a:xfrm>
            <a:off x="2446043" y="3342993"/>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3"/>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01" name="Google Shape;1101;p53"/>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02" name="Google Shape;1102;p53"/>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103" name="Google Shape;1103;p53"/>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104" name="Google Shape;1104;p53"/>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05" name="Google Shape;1105;p53"/>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06" name="Google Shape;1106;p53"/>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107" name="Google Shape;1107;p53"/>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108" name="Google Shape;1108;p53"/>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09" name="Google Shape;1109;p53"/>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110" name="Google Shape;1110;p53"/>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111" name="Google Shape;1111;p53"/>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112" name="Google Shape;1112;p53"/>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113" name="Google Shape;1113;p53"/>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114" name="Google Shape;1114;p53"/>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115" name="Google Shape;1115;p53"/>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116" name="Google Shape;1116;p53"/>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117" name="Google Shape;1117;p53"/>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118" name="Google Shape;1118;p53"/>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119" name="Google Shape;1119;p53"/>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120" name="Google Shape;1120;p53"/>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121" name="Google Shape;1121;p53"/>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22" name="Google Shape;1122;p53"/>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123" name="Google Shape;1123;p53"/>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124" name="Google Shape;1124;p53"/>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0x23</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pic>
        <p:nvPicPr>
          <p:cNvPr id="1129" name="Google Shape;1129;p54"/>
          <p:cNvPicPr preferRelativeResize="0"/>
          <p:nvPr/>
        </p:nvPicPr>
        <p:blipFill>
          <a:blip r:embed="rId3">
            <a:alphaModFix/>
          </a:blip>
          <a:stretch>
            <a:fillRect/>
          </a:stretch>
        </p:blipFill>
        <p:spPr>
          <a:xfrm>
            <a:off x="0" y="-1"/>
            <a:ext cx="3309839" cy="5143499"/>
          </a:xfrm>
          <a:prstGeom prst="rect">
            <a:avLst/>
          </a:prstGeom>
          <a:noFill/>
          <a:ln>
            <a:noFill/>
          </a:ln>
        </p:spPr>
      </p:pic>
      <p:sp>
        <p:nvSpPr>
          <p:cNvPr id="1130" name="Google Shape;1130;p54"/>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131" name="Google Shape;1131;p54"/>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0x1040</a:t>
            </a:r>
            <a:endParaRPr/>
          </a:p>
        </p:txBody>
      </p:sp>
      <p:sp>
        <p:nvSpPr>
          <p:cNvPr id="1132" name="Google Shape;1132;p54"/>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133" name="Google Shape;1133;p54"/>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1134" name="Google Shape;1134;p54"/>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0x05</a:t>
            </a:r>
            <a:endParaRPr/>
          </a:p>
        </p:txBody>
      </p:sp>
      <p:pic>
        <p:nvPicPr>
          <p:cNvPr id="1135" name="Google Shape;1135;p54"/>
          <p:cNvPicPr preferRelativeResize="0"/>
          <p:nvPr/>
        </p:nvPicPr>
        <p:blipFill>
          <a:blip r:embed="rId4">
            <a:alphaModFix/>
          </a:blip>
          <a:stretch>
            <a:fillRect/>
          </a:stretch>
        </p:blipFill>
        <p:spPr>
          <a:xfrm>
            <a:off x="0" y="0"/>
            <a:ext cx="3405251" cy="5143499"/>
          </a:xfrm>
          <a:prstGeom prst="rect">
            <a:avLst/>
          </a:prstGeom>
          <a:noFill/>
          <a:ln>
            <a:noFill/>
          </a:ln>
        </p:spPr>
      </p:pic>
      <p:sp>
        <p:nvSpPr>
          <p:cNvPr id="1136" name="Google Shape;1136;p54"/>
          <p:cNvSpPr/>
          <p:nvPr/>
        </p:nvSpPr>
        <p:spPr>
          <a:xfrm>
            <a:off x="2087439" y="3528607"/>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4"/>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38" name="Google Shape;1138;p54"/>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39" name="Google Shape;1139;p54"/>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140" name="Google Shape;1140;p54"/>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141" name="Google Shape;1141;p54"/>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42" name="Google Shape;1142;p54"/>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43" name="Google Shape;1143;p54"/>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144" name="Google Shape;1144;p54"/>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145" name="Google Shape;1145;p54"/>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46" name="Google Shape;1146;p54"/>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147" name="Google Shape;1147;p54"/>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148" name="Google Shape;1148;p54"/>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149" name="Google Shape;1149;p54"/>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150" name="Google Shape;1150;p54"/>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151" name="Google Shape;1151;p54"/>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152" name="Google Shape;1152;p54"/>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153" name="Google Shape;1153;p54"/>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154" name="Google Shape;1154;p54"/>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155" name="Google Shape;1155;p54"/>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156" name="Google Shape;1156;p54"/>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157" name="Google Shape;1157;p54"/>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158" name="Google Shape;1158;p54"/>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59" name="Google Shape;1159;p54"/>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160" name="Google Shape;1160;p54"/>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161" name="Google Shape;1161;p54"/>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0x24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pic>
        <p:nvPicPr>
          <p:cNvPr id="1166" name="Google Shape;1166;p55"/>
          <p:cNvPicPr preferRelativeResize="0"/>
          <p:nvPr/>
        </p:nvPicPr>
        <p:blipFill>
          <a:blip r:embed="rId3">
            <a:alphaModFix/>
          </a:blip>
          <a:stretch>
            <a:fillRect/>
          </a:stretch>
        </p:blipFill>
        <p:spPr>
          <a:xfrm>
            <a:off x="0" y="-1"/>
            <a:ext cx="3309839" cy="5143499"/>
          </a:xfrm>
          <a:prstGeom prst="rect">
            <a:avLst/>
          </a:prstGeom>
          <a:noFill/>
          <a:ln>
            <a:noFill/>
          </a:ln>
        </p:spPr>
      </p:pic>
      <p:sp>
        <p:nvSpPr>
          <p:cNvPr id="1167" name="Google Shape;1167;p55"/>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168" name="Google Shape;1168;p55"/>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0x1048</a:t>
            </a:r>
            <a:endParaRPr/>
          </a:p>
        </p:txBody>
      </p:sp>
      <p:sp>
        <p:nvSpPr>
          <p:cNvPr id="1169" name="Google Shape;1169;p55"/>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170" name="Google Shape;1170;p55"/>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1171" name="Google Shape;1171;p55"/>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0x05</a:t>
            </a:r>
            <a:endParaRPr/>
          </a:p>
        </p:txBody>
      </p:sp>
      <p:pic>
        <p:nvPicPr>
          <p:cNvPr id="1172" name="Google Shape;1172;p55"/>
          <p:cNvPicPr preferRelativeResize="0"/>
          <p:nvPr/>
        </p:nvPicPr>
        <p:blipFill>
          <a:blip r:embed="rId4">
            <a:alphaModFix/>
          </a:blip>
          <a:stretch>
            <a:fillRect/>
          </a:stretch>
        </p:blipFill>
        <p:spPr>
          <a:xfrm>
            <a:off x="0" y="0"/>
            <a:ext cx="3405251" cy="5143499"/>
          </a:xfrm>
          <a:prstGeom prst="rect">
            <a:avLst/>
          </a:prstGeom>
          <a:noFill/>
          <a:ln>
            <a:noFill/>
          </a:ln>
        </p:spPr>
      </p:pic>
      <p:sp>
        <p:nvSpPr>
          <p:cNvPr id="1173" name="Google Shape;1173;p55"/>
          <p:cNvSpPr/>
          <p:nvPr/>
        </p:nvSpPr>
        <p:spPr>
          <a:xfrm>
            <a:off x="2991865" y="1520982"/>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5"/>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75" name="Google Shape;1175;p55"/>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76" name="Google Shape;1176;p55"/>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177" name="Google Shape;1177;p55"/>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178" name="Google Shape;1178;p55"/>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79" name="Google Shape;1179;p55"/>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80" name="Google Shape;1180;p55"/>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181" name="Google Shape;1181;p55"/>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182" name="Google Shape;1182;p55"/>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83" name="Google Shape;1183;p55"/>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184" name="Google Shape;1184;p55"/>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185" name="Google Shape;1185;p55"/>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186" name="Google Shape;1186;p55"/>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187" name="Google Shape;1187;p55"/>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188" name="Google Shape;1188;p55"/>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189" name="Google Shape;1189;p55"/>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190" name="Google Shape;1190;p55"/>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191" name="Google Shape;1191;p55"/>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192" name="Google Shape;1192;p55"/>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193" name="Google Shape;1193;p55"/>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194" name="Google Shape;1194;p55"/>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195" name="Google Shape;1195;p55"/>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96" name="Google Shape;1196;p55"/>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197" name="Google Shape;1197;p55"/>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198" name="Google Shape;1198;p55"/>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pic>
        <p:nvPicPr>
          <p:cNvPr id="1203" name="Google Shape;1203;p56"/>
          <p:cNvPicPr preferRelativeResize="0"/>
          <p:nvPr/>
        </p:nvPicPr>
        <p:blipFill>
          <a:blip r:embed="rId3">
            <a:alphaModFix/>
          </a:blip>
          <a:stretch>
            <a:fillRect/>
          </a:stretch>
        </p:blipFill>
        <p:spPr>
          <a:xfrm>
            <a:off x="0" y="-1"/>
            <a:ext cx="3309839" cy="5143499"/>
          </a:xfrm>
          <a:prstGeom prst="rect">
            <a:avLst/>
          </a:prstGeom>
          <a:noFill/>
          <a:ln>
            <a:noFill/>
          </a:ln>
        </p:spPr>
      </p:pic>
      <p:sp>
        <p:nvSpPr>
          <p:cNvPr id="1204" name="Google Shape;1204;p56"/>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205" name="Google Shape;1205;p56"/>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0x1048</a:t>
            </a:r>
            <a:endParaRPr/>
          </a:p>
        </p:txBody>
      </p:sp>
      <p:sp>
        <p:nvSpPr>
          <p:cNvPr id="1206" name="Google Shape;1206;p56"/>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207" name="Google Shape;1207;p56"/>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0x1048</a:t>
            </a:r>
            <a:endParaRPr/>
          </a:p>
        </p:txBody>
      </p:sp>
      <p:sp>
        <p:nvSpPr>
          <p:cNvPr id="1208" name="Google Shape;1208;p56"/>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0x05</a:t>
            </a:r>
            <a:endParaRPr/>
          </a:p>
        </p:txBody>
      </p:sp>
      <p:pic>
        <p:nvPicPr>
          <p:cNvPr id="1209" name="Google Shape;1209;p56"/>
          <p:cNvPicPr preferRelativeResize="0"/>
          <p:nvPr/>
        </p:nvPicPr>
        <p:blipFill>
          <a:blip r:embed="rId4">
            <a:alphaModFix/>
          </a:blip>
          <a:stretch>
            <a:fillRect/>
          </a:stretch>
        </p:blipFill>
        <p:spPr>
          <a:xfrm>
            <a:off x="0" y="0"/>
            <a:ext cx="3405251" cy="5143499"/>
          </a:xfrm>
          <a:prstGeom prst="rect">
            <a:avLst/>
          </a:prstGeom>
          <a:noFill/>
          <a:ln>
            <a:noFill/>
          </a:ln>
        </p:spPr>
      </p:pic>
      <p:sp>
        <p:nvSpPr>
          <p:cNvPr id="1210" name="Google Shape;1210;p56"/>
          <p:cNvSpPr/>
          <p:nvPr/>
        </p:nvSpPr>
        <p:spPr>
          <a:xfrm>
            <a:off x="2419690" y="1746057"/>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12" name="Google Shape;1212;p56"/>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13" name="Google Shape;1213;p56"/>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214" name="Google Shape;1214;p56"/>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215" name="Google Shape;1215;p56"/>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16" name="Google Shape;1216;p56"/>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17" name="Google Shape;1217;p56"/>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218" name="Google Shape;1218;p56"/>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219" name="Google Shape;1219;p56"/>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20" name="Google Shape;1220;p56"/>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221" name="Google Shape;1221;p56"/>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222" name="Google Shape;1222;p56"/>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223" name="Google Shape;1223;p56"/>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224" name="Google Shape;1224;p56"/>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225" name="Google Shape;1225;p56"/>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226" name="Google Shape;1226;p56"/>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227" name="Google Shape;1227;p56"/>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228" name="Google Shape;1228;p56"/>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229" name="Google Shape;1229;p56"/>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230" name="Google Shape;1230;p56"/>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231" name="Google Shape;1231;p56"/>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232" name="Google Shape;1232;p56"/>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33" name="Google Shape;1233;p56"/>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234" name="Google Shape;1234;p56"/>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235" name="Google Shape;1235;p56"/>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0x11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pic>
        <p:nvPicPr>
          <p:cNvPr id="1240" name="Google Shape;1240;p57"/>
          <p:cNvPicPr preferRelativeResize="0"/>
          <p:nvPr/>
        </p:nvPicPr>
        <p:blipFill>
          <a:blip r:embed="rId3">
            <a:alphaModFix/>
          </a:blip>
          <a:stretch>
            <a:fillRect/>
          </a:stretch>
        </p:blipFill>
        <p:spPr>
          <a:xfrm>
            <a:off x="0" y="-1"/>
            <a:ext cx="3309839" cy="5143499"/>
          </a:xfrm>
          <a:prstGeom prst="rect">
            <a:avLst/>
          </a:prstGeom>
          <a:noFill/>
          <a:ln>
            <a:noFill/>
          </a:ln>
        </p:spPr>
      </p:pic>
      <p:sp>
        <p:nvSpPr>
          <p:cNvPr id="1241" name="Google Shape;1241;p57"/>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242" name="Google Shape;1242;p57"/>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0x1050</a:t>
            </a:r>
            <a:endParaRPr/>
          </a:p>
        </p:txBody>
      </p:sp>
      <p:sp>
        <p:nvSpPr>
          <p:cNvPr id="1243" name="Google Shape;1243;p57"/>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244" name="Google Shape;1244;p57"/>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245" name="Google Shape;1245;p57"/>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0x05</a:t>
            </a:r>
            <a:endParaRPr/>
          </a:p>
        </p:txBody>
      </p:sp>
      <p:pic>
        <p:nvPicPr>
          <p:cNvPr id="1246" name="Google Shape;1246;p57"/>
          <p:cNvPicPr preferRelativeResize="0"/>
          <p:nvPr/>
        </p:nvPicPr>
        <p:blipFill>
          <a:blip r:embed="rId4">
            <a:alphaModFix/>
          </a:blip>
          <a:stretch>
            <a:fillRect/>
          </a:stretch>
        </p:blipFill>
        <p:spPr>
          <a:xfrm>
            <a:off x="0" y="0"/>
            <a:ext cx="3405251" cy="5143499"/>
          </a:xfrm>
          <a:prstGeom prst="rect">
            <a:avLst/>
          </a:prstGeom>
          <a:noFill/>
          <a:ln>
            <a:noFill/>
          </a:ln>
        </p:spPr>
      </p:pic>
      <p:sp>
        <p:nvSpPr>
          <p:cNvPr id="1247" name="Google Shape;1247;p57"/>
          <p:cNvSpPr/>
          <p:nvPr/>
        </p:nvSpPr>
        <p:spPr>
          <a:xfrm>
            <a:off x="2053279" y="1971132"/>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7"/>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49" name="Google Shape;1249;p57"/>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50" name="Google Shape;1250;p57"/>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251" name="Google Shape;1251;p57"/>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252" name="Google Shape;1252;p57"/>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53" name="Google Shape;1253;p57"/>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54" name="Google Shape;1254;p57"/>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255" name="Google Shape;1255;p57"/>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256" name="Google Shape;1256;p57"/>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57" name="Google Shape;1257;p57"/>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258" name="Google Shape;1258;p57"/>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259" name="Google Shape;1259;p57"/>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260" name="Google Shape;1260;p57"/>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261" name="Google Shape;1261;p57"/>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262" name="Google Shape;1262;p57"/>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263" name="Google Shape;1263;p57"/>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264" name="Google Shape;1264;p57"/>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265" name="Google Shape;1265;p57"/>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266" name="Google Shape;1266;p57"/>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267" name="Google Shape;1267;p57"/>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268" name="Google Shape;1268;p57"/>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269" name="Google Shape;1269;p57"/>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70" name="Google Shape;1270;p57"/>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271" name="Google Shape;1271;p57"/>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272" name="Google Shape;1272;p57"/>
          <p:cNvSpPr txBox="1"/>
          <p:nvPr/>
        </p:nvSpPr>
        <p:spPr>
          <a:xfrm>
            <a:off x="7620596" y="5330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0x12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pic>
        <p:nvPicPr>
          <p:cNvPr id="1277" name="Google Shape;1277;p58"/>
          <p:cNvPicPr preferRelativeResize="0"/>
          <p:nvPr/>
        </p:nvPicPr>
        <p:blipFill>
          <a:blip r:embed="rId3">
            <a:alphaModFix/>
          </a:blip>
          <a:stretch>
            <a:fillRect/>
          </a:stretch>
        </p:blipFill>
        <p:spPr>
          <a:xfrm>
            <a:off x="0" y="-1"/>
            <a:ext cx="3309839" cy="5143499"/>
          </a:xfrm>
          <a:prstGeom prst="rect">
            <a:avLst/>
          </a:prstGeom>
          <a:noFill/>
          <a:ln>
            <a:noFill/>
          </a:ln>
        </p:spPr>
      </p:pic>
      <p:sp>
        <p:nvSpPr>
          <p:cNvPr id="1278" name="Google Shape;1278;p58"/>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279" name="Google Shape;1279;p58"/>
          <p:cNvSpPr txBox="1"/>
          <p:nvPr/>
        </p:nvSpPr>
        <p:spPr>
          <a:xfrm>
            <a:off x="7442650" y="961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0x1058</a:t>
            </a:r>
            <a:endParaRPr/>
          </a:p>
        </p:txBody>
      </p:sp>
      <p:sp>
        <p:nvSpPr>
          <p:cNvPr id="1280" name="Google Shape;1280;p58"/>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281" name="Google Shape;1281;p58"/>
          <p:cNvSpPr txBox="1"/>
          <p:nvPr/>
        </p:nvSpPr>
        <p:spPr>
          <a:xfrm>
            <a:off x="7442650" y="1425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282" name="Google Shape;1282;p58"/>
          <p:cNvSpPr txBox="1"/>
          <p:nvPr/>
        </p:nvSpPr>
        <p:spPr>
          <a:xfrm>
            <a:off x="7442649" y="1875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0x05</a:t>
            </a:r>
            <a:endParaRPr/>
          </a:p>
        </p:txBody>
      </p:sp>
      <p:pic>
        <p:nvPicPr>
          <p:cNvPr id="1283" name="Google Shape;1283;p58"/>
          <p:cNvPicPr preferRelativeResize="0"/>
          <p:nvPr/>
        </p:nvPicPr>
        <p:blipFill>
          <a:blip r:embed="rId4">
            <a:alphaModFix/>
          </a:blip>
          <a:stretch>
            <a:fillRect/>
          </a:stretch>
        </p:blipFill>
        <p:spPr>
          <a:xfrm>
            <a:off x="0" y="0"/>
            <a:ext cx="3405251" cy="5143499"/>
          </a:xfrm>
          <a:prstGeom prst="rect">
            <a:avLst/>
          </a:prstGeom>
          <a:noFill/>
          <a:ln>
            <a:noFill/>
          </a:ln>
        </p:spPr>
      </p:pic>
      <p:sp>
        <p:nvSpPr>
          <p:cNvPr id="1284" name="Google Shape;1284;p58"/>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85" name="Google Shape;1285;p58"/>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86" name="Google Shape;1286;p58"/>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287" name="Google Shape;1287;p58"/>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288" name="Google Shape;1288;p58"/>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89" name="Google Shape;1289;p58"/>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90" name="Google Shape;1290;p58"/>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291" name="Google Shape;1291;p58"/>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292" name="Google Shape;1292;p58"/>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93" name="Google Shape;1293;p58"/>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0x1038</a:t>
            </a:r>
            <a:endParaRPr/>
          </a:p>
        </p:txBody>
      </p:sp>
      <p:sp>
        <p:nvSpPr>
          <p:cNvPr id="1294" name="Google Shape;1294;p58"/>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295" name="Google Shape;1295;p58"/>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296" name="Google Shape;1296;p58"/>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0x1c</a:t>
            </a:r>
            <a:endParaRPr/>
          </a:p>
        </p:txBody>
      </p:sp>
      <p:sp>
        <p:nvSpPr>
          <p:cNvPr id="1297" name="Google Shape;1297;p58"/>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0x1048</a:t>
            </a:r>
            <a:endParaRPr/>
          </a:p>
        </p:txBody>
      </p:sp>
      <p:sp>
        <p:nvSpPr>
          <p:cNvPr id="1298" name="Google Shape;1298;p58"/>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299" name="Google Shape;1299;p58"/>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300" name="Google Shape;1300;p58"/>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0x0e</a:t>
            </a:r>
            <a:endParaRPr/>
          </a:p>
        </p:txBody>
      </p:sp>
      <p:sp>
        <p:nvSpPr>
          <p:cNvPr id="1301" name="Google Shape;1301;p58"/>
          <p:cNvSpPr/>
          <p:nvPr/>
        </p:nvSpPr>
        <p:spPr>
          <a:xfrm>
            <a:off x="5760823" y="41147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302" name="Google Shape;1302;p58"/>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303" name="Google Shape;1303;p58"/>
          <p:cNvSpPr txBox="1"/>
          <p:nvPr/>
        </p:nvSpPr>
        <p:spPr>
          <a:xfrm>
            <a:off x="4917398" y="40675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1048</a:t>
            </a:r>
            <a:endParaRPr/>
          </a:p>
        </p:txBody>
      </p:sp>
      <p:sp>
        <p:nvSpPr>
          <p:cNvPr id="1304" name="Google Shape;1304;p58"/>
          <p:cNvSpPr/>
          <p:nvPr/>
        </p:nvSpPr>
        <p:spPr>
          <a:xfrm>
            <a:off x="5760823" y="45034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305" name="Google Shape;1305;p58"/>
          <p:cNvSpPr/>
          <p:nvPr/>
        </p:nvSpPr>
        <p:spPr>
          <a:xfrm>
            <a:off x="5760823" y="49132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06" name="Google Shape;1306;p58"/>
          <p:cNvSpPr txBox="1"/>
          <p:nvPr/>
        </p:nvSpPr>
        <p:spPr>
          <a:xfrm>
            <a:off x="4917398" y="44561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1050</a:t>
            </a:r>
            <a:endParaRPr/>
          </a:p>
        </p:txBody>
      </p:sp>
      <p:sp>
        <p:nvSpPr>
          <p:cNvPr id="1307" name="Google Shape;1307;p58"/>
          <p:cNvSpPr txBox="1"/>
          <p:nvPr/>
        </p:nvSpPr>
        <p:spPr>
          <a:xfrm>
            <a:off x="4917398" y="48659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1058</a:t>
            </a:r>
            <a:endParaRPr/>
          </a:p>
        </p:txBody>
      </p:sp>
      <p:sp>
        <p:nvSpPr>
          <p:cNvPr id="1308" name="Google Shape;1308;p58"/>
          <p:cNvSpPr txBox="1"/>
          <p:nvPr/>
        </p:nvSpPr>
        <p:spPr>
          <a:xfrm>
            <a:off x="7442651" y="511075"/>
            <a:ext cx="1942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rip</a:t>
            </a:r>
            <a:r>
              <a:rPr lang="en" sz="1800">
                <a:solidFill>
                  <a:schemeClr val="dk1"/>
                </a:solidFill>
              </a:rPr>
              <a:t> = caller_rip</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59"/>
          <p:cNvSpPr txBox="1"/>
          <p:nvPr/>
        </p:nvSpPr>
        <p:spPr>
          <a:xfrm>
            <a:off x="261299" y="221650"/>
            <a:ext cx="7449300" cy="9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That was nice but why did we actually need all of the rbp rsp manipulating?</a:t>
            </a:r>
            <a:endParaRPr sz="2400">
              <a:solidFill>
                <a:schemeClr val="dk1"/>
              </a:solidFill>
            </a:endParaRPr>
          </a:p>
        </p:txBody>
      </p:sp>
      <p:sp>
        <p:nvSpPr>
          <p:cNvPr id="1314" name="Google Shape;1314;p59"/>
          <p:cNvSpPr txBox="1"/>
          <p:nvPr/>
        </p:nvSpPr>
        <p:spPr>
          <a:xfrm>
            <a:off x="406046" y="1686757"/>
            <a:ext cx="83319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Sometimes it is really not needed, as in our simple examples, but:</a:t>
            </a:r>
            <a:endParaRPr sz="1800">
              <a:solidFill>
                <a:schemeClr val="dk1"/>
              </a:solidFill>
            </a:endParaRPr>
          </a:p>
          <a:p>
            <a:pPr indent="0" lvl="0" marL="0" rtl="0" algn="l">
              <a:spcBef>
                <a:spcPts val="0"/>
              </a:spcBef>
              <a:spcAft>
                <a:spcPts val="0"/>
              </a:spcAft>
              <a:buNone/>
            </a:pPr>
            <a:r>
              <a:rPr lang="en" sz="1800">
                <a:solidFill>
                  <a:schemeClr val="dk1"/>
                </a:solidFill>
              </a:rPr>
              <a:t>It enabled us to create a stack frame, in which each function can freely operate.</a:t>
            </a:r>
            <a:endParaRPr sz="1800">
              <a:solidFill>
                <a:schemeClr val="dk1"/>
              </a:solidFill>
            </a:endParaRPr>
          </a:p>
          <a:p>
            <a:pPr indent="0" lvl="0" marL="0" rtl="0" algn="l">
              <a:spcBef>
                <a:spcPts val="0"/>
              </a:spcBef>
              <a:spcAft>
                <a:spcPts val="0"/>
              </a:spcAft>
              <a:buNone/>
            </a:pPr>
            <a:r>
              <a:rPr lang="en" sz="1800">
                <a:solidFill>
                  <a:schemeClr val="dk1"/>
                </a:solidFill>
              </a:rPr>
              <a:t>Our previous functions didn’t really do anything.</a:t>
            </a:r>
            <a:endParaRPr sz="1800">
              <a:solidFill>
                <a:schemeClr val="dk1"/>
              </a:solidFill>
            </a:endParaRPr>
          </a:p>
          <a:p>
            <a:pPr indent="0" lvl="0" marL="0" rtl="0" algn="l">
              <a:spcBef>
                <a:spcPts val="0"/>
              </a:spcBef>
              <a:spcAft>
                <a:spcPts val="0"/>
              </a:spcAft>
              <a:buNone/>
            </a:pPr>
            <a:r>
              <a:rPr lang="en" sz="1800">
                <a:solidFill>
                  <a:schemeClr val="dk1"/>
                </a:solidFill>
              </a:rPr>
              <a:t>Suppose we wanted to use arguments and local variables.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Using the stack and the function’s stack frame, we can implement this.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60"/>
          <p:cNvSpPr txBox="1"/>
          <p:nvPr/>
        </p:nvSpPr>
        <p:spPr>
          <a:xfrm>
            <a:off x="261299" y="221650"/>
            <a:ext cx="74493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Argument passing</a:t>
            </a:r>
            <a:endParaRPr sz="2400">
              <a:solidFill>
                <a:schemeClr val="dk1"/>
              </a:solidFill>
            </a:endParaRPr>
          </a:p>
        </p:txBody>
      </p:sp>
      <p:sp>
        <p:nvSpPr>
          <p:cNvPr id="1320" name="Google Shape;1320;p60"/>
          <p:cNvSpPr txBox="1"/>
          <p:nvPr/>
        </p:nvSpPr>
        <p:spPr>
          <a:xfrm>
            <a:off x="261296" y="890594"/>
            <a:ext cx="83319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Can be done in many ways, via registers, stack, or both, depends on the convention:</a:t>
            </a:r>
            <a:endParaRPr sz="1800">
              <a:solidFill>
                <a:schemeClr val="dk1"/>
              </a:solidFill>
            </a:endParaRPr>
          </a:p>
        </p:txBody>
      </p:sp>
      <p:sp>
        <p:nvSpPr>
          <p:cNvPr id="1321" name="Google Shape;1321;p60"/>
          <p:cNvSpPr txBox="1"/>
          <p:nvPr/>
        </p:nvSpPr>
        <p:spPr>
          <a:xfrm>
            <a:off x="693206" y="1774475"/>
            <a:ext cx="1144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via regs</a:t>
            </a:r>
            <a:endParaRPr sz="1800">
              <a:solidFill>
                <a:schemeClr val="dk1"/>
              </a:solidFill>
            </a:endParaRPr>
          </a:p>
        </p:txBody>
      </p:sp>
      <p:pic>
        <p:nvPicPr>
          <p:cNvPr id="1322" name="Google Shape;1322;p60"/>
          <p:cNvPicPr preferRelativeResize="0"/>
          <p:nvPr/>
        </p:nvPicPr>
        <p:blipFill>
          <a:blip r:embed="rId3">
            <a:alphaModFix/>
          </a:blip>
          <a:stretch>
            <a:fillRect/>
          </a:stretch>
        </p:blipFill>
        <p:spPr>
          <a:xfrm>
            <a:off x="261298" y="2379350"/>
            <a:ext cx="2008600" cy="1940100"/>
          </a:xfrm>
          <a:prstGeom prst="rect">
            <a:avLst/>
          </a:prstGeom>
          <a:noFill/>
          <a:ln>
            <a:noFill/>
          </a:ln>
        </p:spPr>
      </p:pic>
      <p:sp>
        <p:nvSpPr>
          <p:cNvPr id="1323" name="Google Shape;1323;p60"/>
          <p:cNvSpPr txBox="1"/>
          <p:nvPr/>
        </p:nvSpPr>
        <p:spPr>
          <a:xfrm>
            <a:off x="2869797" y="2571750"/>
            <a:ext cx="57234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Note the function xchange here assumes that the caller knows that rbx and rax can both be changed by the function. This is a part of the calling convention!</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61"/>
          <p:cNvSpPr txBox="1"/>
          <p:nvPr/>
        </p:nvSpPr>
        <p:spPr>
          <a:xfrm>
            <a:off x="124351" y="155314"/>
            <a:ext cx="17022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via Stack:</a:t>
            </a:r>
            <a:endParaRPr sz="1800">
              <a:solidFill>
                <a:schemeClr val="dk1"/>
              </a:solidFill>
            </a:endParaRPr>
          </a:p>
        </p:txBody>
      </p:sp>
      <p:pic>
        <p:nvPicPr>
          <p:cNvPr id="1329" name="Google Shape;1329;p61"/>
          <p:cNvPicPr preferRelativeResize="0"/>
          <p:nvPr/>
        </p:nvPicPr>
        <p:blipFill>
          <a:blip r:embed="rId3">
            <a:alphaModFix/>
          </a:blip>
          <a:stretch>
            <a:fillRect/>
          </a:stretch>
        </p:blipFill>
        <p:spPr>
          <a:xfrm>
            <a:off x="1978951" y="152400"/>
            <a:ext cx="3698150"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The stack</a:t>
            </a:r>
            <a:endParaRPr sz="2400"/>
          </a:p>
        </p:txBody>
      </p:sp>
      <p:sp>
        <p:nvSpPr>
          <p:cNvPr id="80" name="Google Shape;80;p17"/>
          <p:cNvSpPr txBox="1"/>
          <p:nvPr/>
        </p:nvSpPr>
        <p:spPr>
          <a:xfrm>
            <a:off x="301600" y="589200"/>
            <a:ext cx="8193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As we have previously seen, an x86-64 machine has special registers named </a:t>
            </a:r>
            <a:r>
              <a:rPr lang="en" sz="1800">
                <a:solidFill>
                  <a:schemeClr val="accent5"/>
                </a:solidFill>
              </a:rPr>
              <a:t>rsp</a:t>
            </a:r>
            <a:r>
              <a:rPr lang="en" sz="1800">
                <a:solidFill>
                  <a:schemeClr val="dk1"/>
                </a:solidFill>
              </a:rPr>
              <a:t> (and </a:t>
            </a:r>
            <a:r>
              <a:rPr lang="en" sz="1800">
                <a:solidFill>
                  <a:schemeClr val="accent5"/>
                </a:solidFill>
              </a:rPr>
              <a:t>rbp</a:t>
            </a:r>
            <a:r>
              <a:rPr lang="en" sz="1800">
                <a:solidFill>
                  <a:schemeClr val="dk1"/>
                </a:solidFill>
              </a:rPr>
              <a:t>), and instructions </a:t>
            </a:r>
            <a:r>
              <a:rPr lang="en" sz="1800">
                <a:solidFill>
                  <a:schemeClr val="accent4"/>
                </a:solidFill>
              </a:rPr>
              <a:t>push</a:t>
            </a:r>
            <a:r>
              <a:rPr lang="en" sz="1800">
                <a:solidFill>
                  <a:schemeClr val="dk1"/>
                </a:solidFill>
              </a:rPr>
              <a:t> and </a:t>
            </a:r>
            <a:r>
              <a:rPr lang="en" sz="1800">
                <a:solidFill>
                  <a:schemeClr val="accent4"/>
                </a:solidFill>
              </a:rPr>
              <a:t>pop</a:t>
            </a:r>
            <a:r>
              <a:rPr lang="en" sz="1800">
                <a:solidFill>
                  <a:schemeClr val="dk1"/>
                </a:solidFill>
              </a:rPr>
              <a:t>, that operate in the following way:</a:t>
            </a:r>
            <a:endParaRPr/>
          </a:p>
        </p:txBody>
      </p:sp>
      <p:sp>
        <p:nvSpPr>
          <p:cNvPr id="81" name="Google Shape;81;p17"/>
          <p:cNvSpPr txBox="1"/>
          <p:nvPr/>
        </p:nvSpPr>
        <p:spPr>
          <a:xfrm>
            <a:off x="378549" y="1331993"/>
            <a:ext cx="8039400" cy="2416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dk1"/>
                </a:solidFill>
              </a:rPr>
              <a:t>			</a:t>
            </a:r>
            <a:r>
              <a:rPr lang="en" sz="1800">
                <a:solidFill>
                  <a:schemeClr val="accent4"/>
                </a:solidFill>
              </a:rPr>
              <a:t>push</a:t>
            </a:r>
            <a:r>
              <a:rPr lang="en" sz="1800">
                <a:solidFill>
                  <a:schemeClr val="dk1"/>
                </a:solidFill>
              </a:rPr>
              <a:t> x:					</a:t>
            </a:r>
            <a:r>
              <a:rPr lang="en" sz="1800">
                <a:solidFill>
                  <a:schemeClr val="accent4"/>
                </a:solidFill>
              </a:rPr>
              <a:t>pop</a:t>
            </a:r>
            <a:r>
              <a:rPr lang="en" sz="1800">
                <a:solidFill>
                  <a:schemeClr val="dk1"/>
                </a:solidFill>
              </a:rPr>
              <a:t> y:</a:t>
            </a:r>
            <a:endParaRPr sz="1800">
              <a:solidFill>
                <a:schemeClr val="dk1"/>
              </a:solidFill>
            </a:endParaRPr>
          </a:p>
          <a:p>
            <a:pPr indent="457200" lvl="0" marL="1371600" rtl="0" algn="l">
              <a:spcBef>
                <a:spcPts val="0"/>
              </a:spcBef>
              <a:spcAft>
                <a:spcPts val="0"/>
              </a:spcAft>
              <a:buNone/>
            </a:pPr>
            <a:r>
              <a:rPr lang="en" sz="1800">
                <a:solidFill>
                  <a:schemeClr val="dk1"/>
                </a:solidFill>
              </a:rPr>
              <a:t>sub </a:t>
            </a:r>
            <a:r>
              <a:rPr lang="en" sz="1800">
                <a:solidFill>
                  <a:schemeClr val="accent5"/>
                </a:solidFill>
              </a:rPr>
              <a:t>rsp</a:t>
            </a:r>
            <a:r>
              <a:rPr lang="en" sz="1800">
                <a:solidFill>
                  <a:schemeClr val="dk1"/>
                </a:solidFill>
              </a:rPr>
              <a:t>, size_of(x)		mov size_of(y) y, [</a:t>
            </a:r>
            <a:r>
              <a:rPr lang="en" sz="1800">
                <a:solidFill>
                  <a:schemeClr val="accent5"/>
                </a:solidFill>
              </a:rPr>
              <a:t>rsp</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				mov size_of(x) [</a:t>
            </a:r>
            <a:r>
              <a:rPr lang="en" sz="1800">
                <a:solidFill>
                  <a:schemeClr val="accent5"/>
                </a:solidFill>
              </a:rPr>
              <a:t>rsp</a:t>
            </a:r>
            <a:r>
              <a:rPr lang="en" sz="1800">
                <a:solidFill>
                  <a:schemeClr val="dk1"/>
                </a:solidFill>
              </a:rPr>
              <a:t>], x		add </a:t>
            </a:r>
            <a:r>
              <a:rPr lang="en" sz="1800">
                <a:solidFill>
                  <a:schemeClr val="accent5"/>
                </a:solidFill>
              </a:rPr>
              <a:t>rsp</a:t>
            </a:r>
            <a:r>
              <a:rPr lang="en" sz="1800">
                <a:solidFill>
                  <a:schemeClr val="dk1"/>
                </a:solidFill>
              </a:rPr>
              <a:t>, size_of(y)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where x and y are some operands, usually registers or memory operands (qword [rax], word [0x49] ….).</a:t>
            </a:r>
            <a:endParaRPr sz="1800">
              <a:solidFill>
                <a:schemeClr val="dk1"/>
              </a:solidFill>
            </a:endParaRPr>
          </a:p>
          <a:p>
            <a:pPr indent="0" lvl="0" marL="0" rtl="0" algn="l">
              <a:spcBef>
                <a:spcPts val="0"/>
              </a:spcBef>
              <a:spcAft>
                <a:spcPts val="0"/>
              </a:spcAft>
              <a:buNone/>
            </a:pPr>
            <a:r>
              <a:rPr lang="en" sz="1800">
                <a:solidFill>
                  <a:schemeClr val="dk1"/>
                </a:solidFill>
              </a:rPr>
              <a:t>Note note all operand / operand sizes are allowed: It is illegal to push and pop 4/1 byte operands in 64 bit (8/2 are allowed).</a:t>
            </a:r>
            <a:endParaRPr sz="1800">
              <a:solidFill>
                <a:schemeClr val="dk1"/>
              </a:solidFill>
            </a:endParaRPr>
          </a:p>
        </p:txBody>
      </p:sp>
      <p:sp>
        <p:nvSpPr>
          <p:cNvPr id="82" name="Google Shape;82;p17"/>
          <p:cNvSpPr txBox="1"/>
          <p:nvPr/>
        </p:nvSpPr>
        <p:spPr>
          <a:xfrm>
            <a:off x="378550" y="3748503"/>
            <a:ext cx="81933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rPr>
              <a:t>rsp</a:t>
            </a:r>
            <a:r>
              <a:rPr lang="en" sz="1800">
                <a:solidFill>
                  <a:schemeClr val="dk1"/>
                </a:solidFill>
              </a:rPr>
              <a:t> along with the </a:t>
            </a:r>
            <a:r>
              <a:rPr lang="en" sz="1800">
                <a:solidFill>
                  <a:schemeClr val="accent4"/>
                </a:solidFill>
              </a:rPr>
              <a:t>push</a:t>
            </a:r>
            <a:r>
              <a:rPr lang="en" sz="1800">
                <a:solidFill>
                  <a:schemeClr val="dk1"/>
                </a:solidFill>
              </a:rPr>
              <a:t> and </a:t>
            </a:r>
            <a:r>
              <a:rPr lang="en" sz="1800">
                <a:solidFill>
                  <a:schemeClr val="accent4"/>
                </a:solidFill>
              </a:rPr>
              <a:t>pop</a:t>
            </a:r>
            <a:r>
              <a:rPr lang="en" sz="1800">
                <a:solidFill>
                  <a:schemeClr val="dk1"/>
                </a:solidFill>
              </a:rPr>
              <a:t> instructions enable implementing a stack data structure. </a:t>
            </a:r>
            <a:endParaRPr sz="1800">
              <a:solidFill>
                <a:schemeClr val="dk1"/>
              </a:solidFill>
            </a:endParaRPr>
          </a:p>
          <a:p>
            <a:pPr indent="0" lvl="0" marL="0" rtl="0" algn="l">
              <a:spcBef>
                <a:spcPts val="0"/>
              </a:spcBef>
              <a:spcAft>
                <a:spcPts val="0"/>
              </a:spcAft>
              <a:buNone/>
            </a:pPr>
            <a:r>
              <a:rPr lang="en" sz="1800">
                <a:solidFill>
                  <a:schemeClr val="dk1"/>
                </a:solidFill>
              </a:rPr>
              <a:t>Note that the stack grows downward with with memory adderss (i.e. after push, rsp is smaller, and after pop is greater). Why?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62"/>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335" name="Google Shape;1335;p62"/>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0x1040</a:t>
            </a:r>
            <a:endParaRPr/>
          </a:p>
        </p:txBody>
      </p:sp>
      <p:sp>
        <p:nvSpPr>
          <p:cNvPr id="1336" name="Google Shape;1336;p62"/>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337" name="Google Shape;1337;p62"/>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338" name="Google Shape;1338;p62"/>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339" name="Google Shape;1339;p62"/>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40" name="Google Shape;1340;p62"/>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41" name="Google Shape;1341;p62"/>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342" name="Google Shape;1342;p62"/>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343" name="Google Shape;1343;p62"/>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44" name="Google Shape;1344;p62"/>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45" name="Google Shape;1345;p62"/>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346" name="Google Shape;1346;p62"/>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347" name="Google Shape;1347;p62"/>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48" name="Google Shape;1348;p62"/>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49" name="Google Shape;1349;p62"/>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350" name="Google Shape;1350;p62"/>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351" name="Google Shape;1351;p62"/>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52" name="Google Shape;1352;p62"/>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53" name="Google Shape;1353;p62"/>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354" name="Google Shape;1354;p62"/>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355" name="Google Shape;1355;p62"/>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356" name="Google Shape;1356;p62"/>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357" name="Google Shape;1357;p62"/>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358" name="Google Shape;1358;p62"/>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359" name="Google Shape;1359;p62"/>
          <p:cNvSpPr/>
          <p:nvPr/>
        </p:nvSpPr>
        <p:spPr>
          <a:xfrm>
            <a:off x="3949216" y="195182"/>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63"/>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365" name="Google Shape;1365;p63"/>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0x1038</a:t>
            </a:r>
            <a:endParaRPr/>
          </a:p>
        </p:txBody>
      </p:sp>
      <p:sp>
        <p:nvSpPr>
          <p:cNvPr id="1366" name="Google Shape;1366;p63"/>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367" name="Google Shape;1367;p63"/>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368" name="Google Shape;1368;p63"/>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369" name="Google Shape;1369;p63"/>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70" name="Google Shape;1370;p63"/>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71" name="Google Shape;1371;p63"/>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372" name="Google Shape;1372;p63"/>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373" name="Google Shape;1373;p63"/>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74" name="Google Shape;1374;p63"/>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75" name="Google Shape;1375;p63"/>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376" name="Google Shape;1376;p63"/>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377" name="Google Shape;1377;p63"/>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78" name="Google Shape;1378;p63"/>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79" name="Google Shape;1379;p63"/>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380" name="Google Shape;1380;p63"/>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381" name="Google Shape;1381;p63"/>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82" name="Google Shape;1382;p63"/>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383" name="Google Shape;1383;p63"/>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384" name="Google Shape;1384;p63"/>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385" name="Google Shape;1385;p63"/>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386" name="Google Shape;1386;p63"/>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387" name="Google Shape;1387;p63"/>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388" name="Google Shape;1388;p63"/>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389" name="Google Shape;1389;p63"/>
          <p:cNvSpPr/>
          <p:nvPr/>
        </p:nvSpPr>
        <p:spPr>
          <a:xfrm>
            <a:off x="2422427" y="463807"/>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64"/>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395" name="Google Shape;1395;p64"/>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0x1030</a:t>
            </a:r>
            <a:endParaRPr/>
          </a:p>
        </p:txBody>
      </p:sp>
      <p:sp>
        <p:nvSpPr>
          <p:cNvPr id="1396" name="Google Shape;1396;p64"/>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397" name="Google Shape;1397;p64"/>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398" name="Google Shape;1398;p64"/>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399" name="Google Shape;1399;p64"/>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00" name="Google Shape;1400;p64"/>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01" name="Google Shape;1401;p64"/>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402" name="Google Shape;1402;p64"/>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403" name="Google Shape;1403;p64"/>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04" name="Google Shape;1404;p64"/>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05" name="Google Shape;1405;p64"/>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406" name="Google Shape;1406;p64"/>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407" name="Google Shape;1407;p64"/>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08" name="Google Shape;1408;p64"/>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09" name="Google Shape;1409;p64"/>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410" name="Google Shape;1410;p64"/>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411" name="Google Shape;1411;p64"/>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412" name="Google Shape;1412;p64"/>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413" name="Google Shape;1413;p64"/>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414" name="Google Shape;1414;p64"/>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415" name="Google Shape;1415;p64"/>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416" name="Google Shape;1416;p64"/>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417" name="Google Shape;1417;p64"/>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418" name="Google Shape;1418;p64"/>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419" name="Google Shape;1419;p64"/>
          <p:cNvSpPr/>
          <p:nvPr/>
        </p:nvSpPr>
        <p:spPr>
          <a:xfrm>
            <a:off x="2417665" y="738796"/>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65"/>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425" name="Google Shape;1425;p65"/>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0x1028</a:t>
            </a:r>
            <a:endParaRPr/>
          </a:p>
        </p:txBody>
      </p:sp>
      <p:sp>
        <p:nvSpPr>
          <p:cNvPr id="1426" name="Google Shape;1426;p65"/>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427" name="Google Shape;1427;p65"/>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428" name="Google Shape;1428;p65"/>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429" name="Google Shape;1429;p65"/>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30" name="Google Shape;1430;p65"/>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31" name="Google Shape;1431;p65"/>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432" name="Google Shape;1432;p65"/>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433" name="Google Shape;1433;p65"/>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34" name="Google Shape;1434;p65"/>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35" name="Google Shape;1435;p65"/>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436" name="Google Shape;1436;p65"/>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437" name="Google Shape;1437;p65"/>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38" name="Google Shape;1438;p65"/>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439" name="Google Shape;1439;p65"/>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440" name="Google Shape;1440;p65"/>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441" name="Google Shape;1441;p65"/>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442" name="Google Shape;1442;p65"/>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443" name="Google Shape;1443;p65"/>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444" name="Google Shape;1444;p65"/>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445" name="Google Shape;1445;p65"/>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446" name="Google Shape;1446;p65"/>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447" name="Google Shape;1447;p65"/>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448" name="Google Shape;1448;p65"/>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449" name="Google Shape;1449;p65"/>
          <p:cNvSpPr/>
          <p:nvPr/>
        </p:nvSpPr>
        <p:spPr>
          <a:xfrm>
            <a:off x="2651299" y="1746046"/>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66"/>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455" name="Google Shape;1455;p66"/>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0x1020</a:t>
            </a:r>
            <a:endParaRPr/>
          </a:p>
        </p:txBody>
      </p:sp>
      <p:sp>
        <p:nvSpPr>
          <p:cNvPr id="1456" name="Google Shape;1456;p66"/>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457" name="Google Shape;1457;p66"/>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458" name="Google Shape;1458;p66"/>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459" name="Google Shape;1459;p66"/>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60" name="Google Shape;1460;p66"/>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61" name="Google Shape;1461;p66"/>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462" name="Google Shape;1462;p66"/>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463" name="Google Shape;1463;p66"/>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64" name="Google Shape;1464;p66"/>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65" name="Google Shape;1465;p66"/>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466" name="Google Shape;1466;p66"/>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467" name="Google Shape;1467;p66"/>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468" name="Google Shape;1468;p66"/>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469" name="Google Shape;1469;p66"/>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470" name="Google Shape;1470;p66"/>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471" name="Google Shape;1471;p66"/>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472" name="Google Shape;1472;p66"/>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473" name="Google Shape;1473;p66"/>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474" name="Google Shape;1474;p66"/>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475" name="Google Shape;1475;p66"/>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476" name="Google Shape;1476;p66"/>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477" name="Google Shape;1477;p66"/>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478" name="Google Shape;1478;p66"/>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479" name="Google Shape;1479;p66"/>
          <p:cNvSpPr/>
          <p:nvPr/>
        </p:nvSpPr>
        <p:spPr>
          <a:xfrm>
            <a:off x="2731495" y="1971121"/>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67"/>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485" name="Google Shape;1485;p67"/>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0x1020</a:t>
            </a:r>
            <a:endParaRPr/>
          </a:p>
        </p:txBody>
      </p:sp>
      <p:sp>
        <p:nvSpPr>
          <p:cNvPr id="1486" name="Google Shape;1486;p67"/>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487" name="Google Shape;1487;p67"/>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488" name="Google Shape;1488;p67"/>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489" name="Google Shape;1489;p67"/>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90" name="Google Shape;1490;p67"/>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91" name="Google Shape;1491;p67"/>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492" name="Google Shape;1492;p67"/>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493" name="Google Shape;1493;p67"/>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94" name="Google Shape;1494;p67"/>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95" name="Google Shape;1495;p67"/>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496" name="Google Shape;1496;p67"/>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497" name="Google Shape;1497;p67"/>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498" name="Google Shape;1498;p67"/>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499" name="Google Shape;1499;p67"/>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500" name="Google Shape;1500;p67"/>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501" name="Google Shape;1501;p67"/>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502" name="Google Shape;1502;p67"/>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503" name="Google Shape;1503;p67"/>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504" name="Google Shape;1504;p67"/>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505" name="Google Shape;1505;p67"/>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506" name="Google Shape;1506;p67"/>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507" name="Google Shape;1507;p67"/>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508" name="Google Shape;1508;p67"/>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509" name="Google Shape;1509;p67"/>
          <p:cNvSpPr/>
          <p:nvPr/>
        </p:nvSpPr>
        <p:spPr>
          <a:xfrm>
            <a:off x="2645032" y="2154971"/>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68"/>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515" name="Google Shape;1515;p68"/>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516" name="Google Shape;1516;p68"/>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517" name="Google Shape;1517;p68"/>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518" name="Google Shape;1518;p68"/>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519" name="Google Shape;1519;p68"/>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20" name="Google Shape;1520;p68"/>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21" name="Google Shape;1521;p68"/>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522" name="Google Shape;1522;p68"/>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523" name="Google Shape;1523;p68"/>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24" name="Google Shape;1524;p68"/>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525" name="Google Shape;1525;p68"/>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526" name="Google Shape;1526;p68"/>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527" name="Google Shape;1527;p68"/>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528" name="Google Shape;1528;p68"/>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529" name="Google Shape;1529;p68"/>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530" name="Google Shape;1530;p68"/>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531" name="Google Shape;1531;p68"/>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532" name="Google Shape;1532;p68"/>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533" name="Google Shape;1533;p68"/>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534" name="Google Shape;1534;p68"/>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535" name="Google Shape;1535;p68"/>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536" name="Google Shape;1536;p68"/>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537" name="Google Shape;1537;p68"/>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538" name="Google Shape;1538;p68"/>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539" name="Google Shape;1539;p68"/>
          <p:cNvSpPr/>
          <p:nvPr/>
        </p:nvSpPr>
        <p:spPr>
          <a:xfrm>
            <a:off x="3601653" y="2618471"/>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69"/>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545" name="Google Shape;1545;p69"/>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546" name="Google Shape;1546;p69"/>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547" name="Google Shape;1547;p69"/>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548" name="Google Shape;1548;p69"/>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549" name="Google Shape;1549;p69"/>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50" name="Google Shape;1550;p69"/>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51" name="Google Shape;1551;p69"/>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552" name="Google Shape;1552;p69"/>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553" name="Google Shape;1553;p69"/>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54" name="Google Shape;1554;p69"/>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555" name="Google Shape;1555;p69"/>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556" name="Google Shape;1556;p69"/>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557" name="Google Shape;1557;p69"/>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558" name="Google Shape;1558;p69"/>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559" name="Google Shape;1559;p69"/>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560" name="Google Shape;1560;p69"/>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561" name="Google Shape;1561;p69"/>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562" name="Google Shape;1562;p69"/>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563" name="Google Shape;1563;p69"/>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564" name="Google Shape;1564;p69"/>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565" name="Google Shape;1565;p69"/>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566" name="Google Shape;1566;p69"/>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567" name="Google Shape;1567;p69"/>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568" name="Google Shape;1568;p69"/>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569" name="Google Shape;1569;p69"/>
          <p:cNvSpPr/>
          <p:nvPr/>
        </p:nvSpPr>
        <p:spPr>
          <a:xfrm>
            <a:off x="3616795" y="2933196"/>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70"/>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575" name="Google Shape;1575;p70"/>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576" name="Google Shape;1576;p70"/>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577" name="Google Shape;1577;p70"/>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578" name="Google Shape;1578;p70"/>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579" name="Google Shape;1579;p70"/>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80" name="Google Shape;1580;p70"/>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81" name="Google Shape;1581;p70"/>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582" name="Google Shape;1582;p70"/>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583" name="Google Shape;1583;p70"/>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584" name="Google Shape;1584;p70"/>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585" name="Google Shape;1585;p70"/>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586" name="Google Shape;1586;p70"/>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587" name="Google Shape;1587;p70"/>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588" name="Google Shape;1588;p70"/>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589" name="Google Shape;1589;p70"/>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590" name="Google Shape;1590;p70"/>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591" name="Google Shape;1591;p70"/>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592" name="Google Shape;1592;p70"/>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593" name="Google Shape;1593;p70"/>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594" name="Google Shape;1594;p70"/>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595" name="Google Shape;1595;p70"/>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596" name="Google Shape;1596;p70"/>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597" name="Google Shape;1597;p70"/>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0x03</a:t>
            </a:r>
            <a:endParaRPr/>
          </a:p>
        </p:txBody>
      </p:sp>
      <p:pic>
        <p:nvPicPr>
          <p:cNvPr id="1598" name="Google Shape;1598;p70"/>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599" name="Google Shape;1599;p70"/>
          <p:cNvSpPr/>
          <p:nvPr/>
        </p:nvSpPr>
        <p:spPr>
          <a:xfrm>
            <a:off x="3399485" y="3175284"/>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71"/>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605" name="Google Shape;1605;p71"/>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606" name="Google Shape;1606;p71"/>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607" name="Google Shape;1607;p71"/>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608" name="Google Shape;1608;p71"/>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609" name="Google Shape;1609;p71"/>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10" name="Google Shape;1610;p71"/>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11" name="Google Shape;1611;p71"/>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612" name="Google Shape;1612;p71"/>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613" name="Google Shape;1613;p71"/>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14" name="Google Shape;1614;p71"/>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615" name="Google Shape;1615;p71"/>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616" name="Google Shape;1616;p71"/>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617" name="Google Shape;1617;p71"/>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618" name="Google Shape;1618;p71"/>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619" name="Google Shape;1619;p71"/>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620" name="Google Shape;1620;p71"/>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621" name="Google Shape;1621;p71"/>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622" name="Google Shape;1622;p71"/>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623" name="Google Shape;1623;p71"/>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624" name="Google Shape;1624;p71"/>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625" name="Google Shape;1625;p71"/>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626" name="Google Shape;1626;p71"/>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627" name="Google Shape;1627;p71"/>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0x03</a:t>
            </a:r>
            <a:endParaRPr/>
          </a:p>
        </p:txBody>
      </p:sp>
      <p:pic>
        <p:nvPicPr>
          <p:cNvPr id="1628" name="Google Shape;1628;p71"/>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629" name="Google Shape;1629;p71"/>
          <p:cNvSpPr/>
          <p:nvPr/>
        </p:nvSpPr>
        <p:spPr>
          <a:xfrm>
            <a:off x="2856559" y="3416959"/>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8" name="Google Shape;88;p18"/>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89" name="Google Shape;89;p18"/>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0" name="Google Shape;90;p18"/>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1" name="Google Shape;91;p18"/>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2" name="Google Shape;92;p18"/>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3" name="Google Shape;93;p18"/>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94" name="Google Shape;94;p18"/>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96" name="Google Shape;96;p18"/>
          <p:cNvSpPr txBox="1"/>
          <p:nvPr/>
        </p:nvSpPr>
        <p:spPr>
          <a:xfrm>
            <a:off x="7291600" y="762050"/>
            <a:ext cx="1534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97" name="Google Shape;97;p18"/>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98" name="Google Shape;98;p18"/>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99" name="Google Shape;99;p18"/>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00" name="Google Shape;100;p18"/>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01" name="Google Shape;101;p18"/>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02" name="Google Shape;102;p18"/>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03" name="Google Shape;103;p18"/>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104" name="Google Shape;104;p18"/>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a:t>
            </a:r>
            <a:endParaRPr/>
          </a:p>
        </p:txBody>
      </p:sp>
      <p:sp>
        <p:nvSpPr>
          <p:cNvPr id="105" name="Google Shape;105;p18"/>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a:t>
            </a:r>
            <a:r>
              <a:rPr lang="en" sz="1800">
                <a:solidFill>
                  <a:schemeClr val="dk1"/>
                </a:solidFill>
              </a:rPr>
              <a:t>= ?</a:t>
            </a:r>
            <a:endParaRPr/>
          </a:p>
        </p:txBody>
      </p:sp>
      <p:pic>
        <p:nvPicPr>
          <p:cNvPr id="106" name="Google Shape;106;p18"/>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107" name="Google Shape;107;p18"/>
          <p:cNvSpPr/>
          <p:nvPr/>
        </p:nvSpPr>
        <p:spPr>
          <a:xfrm>
            <a:off x="1983367" y="115806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301590" y="109933"/>
            <a:ext cx="3000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Example</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72"/>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635" name="Google Shape;1635;p72"/>
          <p:cNvSpPr txBox="1"/>
          <p:nvPr/>
        </p:nvSpPr>
        <p:spPr>
          <a:xfrm>
            <a:off x="7620600" y="983225"/>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636" name="Google Shape;1636;p72"/>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637" name="Google Shape;1637;p72"/>
          <p:cNvSpPr txBox="1"/>
          <p:nvPr/>
        </p:nvSpPr>
        <p:spPr>
          <a:xfrm>
            <a:off x="7620600" y="144702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638" name="Google Shape;1638;p72"/>
          <p:cNvSpPr txBox="1"/>
          <p:nvPr/>
        </p:nvSpPr>
        <p:spPr>
          <a:xfrm>
            <a:off x="7620599" y="1897175"/>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r</a:t>
            </a:r>
            <a:endParaRPr/>
          </a:p>
        </p:txBody>
      </p:sp>
      <p:sp>
        <p:nvSpPr>
          <p:cNvPr id="1639" name="Google Shape;1639;p72"/>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40" name="Google Shape;1640;p72"/>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41" name="Google Shape;1641;p72"/>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642" name="Google Shape;1642;p72"/>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643" name="Google Shape;1643;p72"/>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44" name="Google Shape;1644;p72"/>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645" name="Google Shape;1645;p72"/>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646" name="Google Shape;1646;p72"/>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647" name="Google Shape;1647;p72"/>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648" name="Google Shape;1648;p72"/>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649" name="Google Shape;1649;p72"/>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650" name="Google Shape;1650;p72"/>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651" name="Google Shape;1651;p72"/>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652" name="Google Shape;1652;p72"/>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653" name="Google Shape;1653;p72"/>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654" name="Google Shape;1654;p72"/>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655" name="Google Shape;1655;p72"/>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656" name="Google Shape;1656;p72"/>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657" name="Google Shape;1657;p72"/>
          <p:cNvSpPr txBox="1"/>
          <p:nvPr/>
        </p:nvSpPr>
        <p:spPr>
          <a:xfrm>
            <a:off x="7620599" y="2339841"/>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0x03</a:t>
            </a:r>
            <a:endParaRPr/>
          </a:p>
        </p:txBody>
      </p:sp>
      <p:pic>
        <p:nvPicPr>
          <p:cNvPr id="1658" name="Google Shape;1658;p72"/>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659" name="Google Shape;1659;p72"/>
          <p:cNvSpPr/>
          <p:nvPr/>
        </p:nvSpPr>
        <p:spPr>
          <a:xfrm>
            <a:off x="2758617" y="3657734"/>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2"/>
          <p:cNvSpPr txBox="1"/>
          <p:nvPr/>
        </p:nvSpPr>
        <p:spPr>
          <a:xfrm>
            <a:off x="2758625" y="2126175"/>
            <a:ext cx="2524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FFFF00"/>
                </a:solidFill>
              </a:rPr>
              <a:t>If r &lt;=3</a:t>
            </a:r>
            <a:endParaRPr sz="3600">
              <a:solidFill>
                <a:srgbClr val="FFFF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73"/>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666" name="Google Shape;1666;p73"/>
          <p:cNvSpPr txBox="1"/>
          <p:nvPr/>
        </p:nvSpPr>
        <p:spPr>
          <a:xfrm>
            <a:off x="7294732" y="993788"/>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667" name="Google Shape;1667;p73"/>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668" name="Google Shape;1668;p73"/>
          <p:cNvSpPr txBox="1"/>
          <p:nvPr/>
        </p:nvSpPr>
        <p:spPr>
          <a:xfrm>
            <a:off x="7294732" y="1457588"/>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669" name="Google Shape;1669;p73"/>
          <p:cNvSpPr txBox="1"/>
          <p:nvPr/>
        </p:nvSpPr>
        <p:spPr>
          <a:xfrm>
            <a:off x="7294732" y="1907738"/>
            <a:ext cx="1978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max(r,0x03)</a:t>
            </a:r>
            <a:endParaRPr/>
          </a:p>
        </p:txBody>
      </p:sp>
      <p:sp>
        <p:nvSpPr>
          <p:cNvPr id="1670" name="Google Shape;1670;p73"/>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71" name="Google Shape;1671;p73"/>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72" name="Google Shape;1672;p73"/>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673" name="Google Shape;1673;p73"/>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674" name="Google Shape;1674;p73"/>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75" name="Google Shape;1675;p73"/>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676" name="Google Shape;1676;p73"/>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677" name="Google Shape;1677;p73"/>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678" name="Google Shape;1678;p73"/>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679" name="Google Shape;1679;p73"/>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680" name="Google Shape;1680;p73"/>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681" name="Google Shape;1681;p73"/>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682" name="Google Shape;1682;p73"/>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683" name="Google Shape;1683;p73"/>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684" name="Google Shape;1684;p73"/>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685" name="Google Shape;1685;p73"/>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686" name="Google Shape;1686;p73"/>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687" name="Google Shape;1687;p73"/>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688" name="Google Shape;1688;p73"/>
          <p:cNvSpPr txBox="1"/>
          <p:nvPr/>
        </p:nvSpPr>
        <p:spPr>
          <a:xfrm>
            <a:off x="7294731" y="2350403"/>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0x03</a:t>
            </a:r>
            <a:endParaRPr/>
          </a:p>
        </p:txBody>
      </p:sp>
      <p:pic>
        <p:nvPicPr>
          <p:cNvPr id="1689" name="Google Shape;1689;p73"/>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690" name="Google Shape;1690;p73"/>
          <p:cNvSpPr/>
          <p:nvPr/>
        </p:nvSpPr>
        <p:spPr>
          <a:xfrm>
            <a:off x="2623051" y="4114784"/>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74"/>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696" name="Google Shape;1696;p74"/>
          <p:cNvSpPr txBox="1"/>
          <p:nvPr/>
        </p:nvSpPr>
        <p:spPr>
          <a:xfrm>
            <a:off x="7294732" y="993788"/>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0x1020</a:t>
            </a:r>
            <a:endParaRPr/>
          </a:p>
        </p:txBody>
      </p:sp>
      <p:sp>
        <p:nvSpPr>
          <p:cNvPr id="1697" name="Google Shape;1697;p74"/>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698" name="Google Shape;1698;p74"/>
          <p:cNvSpPr txBox="1"/>
          <p:nvPr/>
        </p:nvSpPr>
        <p:spPr>
          <a:xfrm>
            <a:off x="7294732" y="1457588"/>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699" name="Google Shape;1699;p74"/>
          <p:cNvSpPr txBox="1"/>
          <p:nvPr/>
        </p:nvSpPr>
        <p:spPr>
          <a:xfrm>
            <a:off x="7294732" y="1907738"/>
            <a:ext cx="1978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max(r,0x03)</a:t>
            </a:r>
            <a:endParaRPr/>
          </a:p>
        </p:txBody>
      </p:sp>
      <p:sp>
        <p:nvSpPr>
          <p:cNvPr id="1700" name="Google Shape;1700;p74"/>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01" name="Google Shape;1701;p74"/>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02" name="Google Shape;1702;p74"/>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703" name="Google Shape;1703;p74"/>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704" name="Google Shape;1704;p74"/>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05" name="Google Shape;1705;p74"/>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706" name="Google Shape;1706;p74"/>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707" name="Google Shape;1707;p74"/>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708" name="Google Shape;1708;p74"/>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709" name="Google Shape;1709;p74"/>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710" name="Google Shape;1710;p74"/>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711" name="Google Shape;1711;p74"/>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712" name="Google Shape;1712;p74"/>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713" name="Google Shape;1713;p74"/>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714" name="Google Shape;1714;p74"/>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715" name="Google Shape;1715;p74"/>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716" name="Google Shape;1716;p74"/>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717" name="Google Shape;1717;p74"/>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718" name="Google Shape;1718;p74"/>
          <p:cNvSpPr txBox="1"/>
          <p:nvPr/>
        </p:nvSpPr>
        <p:spPr>
          <a:xfrm>
            <a:off x="7294731" y="2350403"/>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719" name="Google Shape;1719;p74"/>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720" name="Google Shape;1720;p74"/>
          <p:cNvSpPr/>
          <p:nvPr/>
        </p:nvSpPr>
        <p:spPr>
          <a:xfrm>
            <a:off x="2740953" y="4365851"/>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75"/>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726" name="Google Shape;1726;p75"/>
          <p:cNvSpPr txBox="1"/>
          <p:nvPr/>
        </p:nvSpPr>
        <p:spPr>
          <a:xfrm>
            <a:off x="7294732" y="993788"/>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0x1020</a:t>
            </a:r>
            <a:endParaRPr/>
          </a:p>
        </p:txBody>
      </p:sp>
      <p:sp>
        <p:nvSpPr>
          <p:cNvPr id="1727" name="Google Shape;1727;p75"/>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728" name="Google Shape;1728;p75"/>
          <p:cNvSpPr txBox="1"/>
          <p:nvPr/>
        </p:nvSpPr>
        <p:spPr>
          <a:xfrm>
            <a:off x="7294732" y="1457588"/>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0x1020</a:t>
            </a:r>
            <a:endParaRPr/>
          </a:p>
        </p:txBody>
      </p:sp>
      <p:sp>
        <p:nvSpPr>
          <p:cNvPr id="1729" name="Google Shape;1729;p75"/>
          <p:cNvSpPr txBox="1"/>
          <p:nvPr/>
        </p:nvSpPr>
        <p:spPr>
          <a:xfrm>
            <a:off x="7294732" y="1907738"/>
            <a:ext cx="1978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max(r,0x03)</a:t>
            </a:r>
            <a:endParaRPr/>
          </a:p>
        </p:txBody>
      </p:sp>
      <p:sp>
        <p:nvSpPr>
          <p:cNvPr id="1730" name="Google Shape;1730;p75"/>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31" name="Google Shape;1731;p75"/>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32" name="Google Shape;1732;p75"/>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733" name="Google Shape;1733;p75"/>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734" name="Google Shape;1734;p75"/>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35" name="Google Shape;1735;p75"/>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736" name="Google Shape;1736;p75"/>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737" name="Google Shape;1737;p75"/>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738" name="Google Shape;1738;p75"/>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739" name="Google Shape;1739;p75"/>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740" name="Google Shape;1740;p75"/>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741" name="Google Shape;1741;p75"/>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742" name="Google Shape;1742;p75"/>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743" name="Google Shape;1743;p75"/>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744" name="Google Shape;1744;p75"/>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745" name="Google Shape;1745;p75"/>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746" name="Google Shape;1746;p75"/>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747" name="Google Shape;1747;p75"/>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748" name="Google Shape;1748;p75"/>
          <p:cNvSpPr txBox="1"/>
          <p:nvPr/>
        </p:nvSpPr>
        <p:spPr>
          <a:xfrm>
            <a:off x="7294731" y="2350403"/>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749" name="Google Shape;1749;p75"/>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750" name="Google Shape;1750;p75"/>
          <p:cNvSpPr/>
          <p:nvPr/>
        </p:nvSpPr>
        <p:spPr>
          <a:xfrm>
            <a:off x="2702383" y="4621370"/>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76"/>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756" name="Google Shape;1756;p76"/>
          <p:cNvSpPr txBox="1"/>
          <p:nvPr/>
        </p:nvSpPr>
        <p:spPr>
          <a:xfrm>
            <a:off x="7294732" y="993788"/>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0x1028</a:t>
            </a:r>
            <a:endParaRPr/>
          </a:p>
        </p:txBody>
      </p:sp>
      <p:sp>
        <p:nvSpPr>
          <p:cNvPr id="1757" name="Google Shape;1757;p76"/>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758" name="Google Shape;1758;p76"/>
          <p:cNvSpPr txBox="1"/>
          <p:nvPr/>
        </p:nvSpPr>
        <p:spPr>
          <a:xfrm>
            <a:off x="7294732" y="1457588"/>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759" name="Google Shape;1759;p76"/>
          <p:cNvSpPr txBox="1"/>
          <p:nvPr/>
        </p:nvSpPr>
        <p:spPr>
          <a:xfrm>
            <a:off x="7294732" y="1907738"/>
            <a:ext cx="1978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max(r,0x03)</a:t>
            </a:r>
            <a:endParaRPr/>
          </a:p>
        </p:txBody>
      </p:sp>
      <p:sp>
        <p:nvSpPr>
          <p:cNvPr id="1760" name="Google Shape;1760;p76"/>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61" name="Google Shape;1761;p76"/>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62" name="Google Shape;1762;p76"/>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763" name="Google Shape;1763;p76"/>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764" name="Google Shape;1764;p76"/>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65" name="Google Shape;1765;p76"/>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766" name="Google Shape;1766;p76"/>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767" name="Google Shape;1767;p76"/>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768" name="Google Shape;1768;p76"/>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769" name="Google Shape;1769;p76"/>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770" name="Google Shape;1770;p76"/>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771" name="Google Shape;1771;p76"/>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772" name="Google Shape;1772;p76"/>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773" name="Google Shape;1773;p76"/>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774" name="Google Shape;1774;p76"/>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775" name="Google Shape;1775;p76"/>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776" name="Google Shape;1776;p76"/>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777" name="Google Shape;1777;p76"/>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778" name="Google Shape;1778;p76"/>
          <p:cNvSpPr txBox="1"/>
          <p:nvPr/>
        </p:nvSpPr>
        <p:spPr>
          <a:xfrm>
            <a:off x="7294731" y="2350403"/>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779" name="Google Shape;1779;p76"/>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780" name="Google Shape;1780;p76"/>
          <p:cNvSpPr/>
          <p:nvPr/>
        </p:nvSpPr>
        <p:spPr>
          <a:xfrm>
            <a:off x="1878921" y="4827595"/>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77"/>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786" name="Google Shape;1786;p77"/>
          <p:cNvSpPr txBox="1"/>
          <p:nvPr/>
        </p:nvSpPr>
        <p:spPr>
          <a:xfrm>
            <a:off x="7294732" y="993788"/>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0x1030</a:t>
            </a:r>
            <a:endParaRPr/>
          </a:p>
        </p:txBody>
      </p:sp>
      <p:sp>
        <p:nvSpPr>
          <p:cNvPr id="1787" name="Google Shape;1787;p77"/>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788" name="Google Shape;1788;p77"/>
          <p:cNvSpPr txBox="1"/>
          <p:nvPr/>
        </p:nvSpPr>
        <p:spPr>
          <a:xfrm>
            <a:off x="7294732" y="1457588"/>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789" name="Google Shape;1789;p77"/>
          <p:cNvSpPr txBox="1"/>
          <p:nvPr/>
        </p:nvSpPr>
        <p:spPr>
          <a:xfrm>
            <a:off x="7294732" y="1907738"/>
            <a:ext cx="1978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max(r,0x03)</a:t>
            </a:r>
            <a:endParaRPr/>
          </a:p>
        </p:txBody>
      </p:sp>
      <p:sp>
        <p:nvSpPr>
          <p:cNvPr id="1790" name="Google Shape;1790;p77"/>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91" name="Google Shape;1791;p77"/>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92" name="Google Shape;1792;p77"/>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793" name="Google Shape;1793;p77"/>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794" name="Google Shape;1794;p77"/>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95" name="Google Shape;1795;p77"/>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796" name="Google Shape;1796;p77"/>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797" name="Google Shape;1797;p77"/>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798" name="Google Shape;1798;p77"/>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799" name="Google Shape;1799;p77"/>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800" name="Google Shape;1800;p77"/>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801" name="Google Shape;1801;p77"/>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802" name="Google Shape;1802;p77"/>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803" name="Google Shape;1803;p77"/>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804" name="Google Shape;1804;p77"/>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805" name="Google Shape;1805;p77"/>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806" name="Google Shape;1806;p77"/>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807" name="Google Shape;1807;p77"/>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808" name="Google Shape;1808;p77"/>
          <p:cNvSpPr txBox="1"/>
          <p:nvPr/>
        </p:nvSpPr>
        <p:spPr>
          <a:xfrm>
            <a:off x="7294731" y="2350403"/>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809" name="Google Shape;1809;p77"/>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810" name="Google Shape;1810;p77"/>
          <p:cNvSpPr/>
          <p:nvPr/>
        </p:nvSpPr>
        <p:spPr>
          <a:xfrm>
            <a:off x="3003051" y="967820"/>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78"/>
          <p:cNvSpPr txBox="1"/>
          <p:nvPr/>
        </p:nvSpPr>
        <p:spPr>
          <a:xfrm>
            <a:off x="5024950" y="1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816" name="Google Shape;1816;p78"/>
          <p:cNvSpPr txBox="1"/>
          <p:nvPr/>
        </p:nvSpPr>
        <p:spPr>
          <a:xfrm>
            <a:off x="7294732" y="993788"/>
            <a:ext cx="152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0x1040</a:t>
            </a:r>
            <a:endParaRPr/>
          </a:p>
        </p:txBody>
      </p:sp>
      <p:sp>
        <p:nvSpPr>
          <p:cNvPr id="1817" name="Google Shape;1817;p78"/>
          <p:cNvSpPr txBox="1"/>
          <p:nvPr/>
        </p:nvSpPr>
        <p:spPr>
          <a:xfrm>
            <a:off x="5868373" y="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818" name="Google Shape;1818;p78"/>
          <p:cNvSpPr txBox="1"/>
          <p:nvPr/>
        </p:nvSpPr>
        <p:spPr>
          <a:xfrm>
            <a:off x="7294732" y="1457588"/>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rbp = v</a:t>
            </a:r>
            <a:endParaRPr/>
          </a:p>
        </p:txBody>
      </p:sp>
      <p:sp>
        <p:nvSpPr>
          <p:cNvPr id="1819" name="Google Shape;1819;p78"/>
          <p:cNvSpPr txBox="1"/>
          <p:nvPr/>
        </p:nvSpPr>
        <p:spPr>
          <a:xfrm>
            <a:off x="7294732" y="1907738"/>
            <a:ext cx="1978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max(r,0x03)</a:t>
            </a:r>
            <a:endParaRPr/>
          </a:p>
        </p:txBody>
      </p:sp>
      <p:sp>
        <p:nvSpPr>
          <p:cNvPr id="1820" name="Google Shape;1820;p78"/>
          <p:cNvSpPr/>
          <p:nvPr/>
        </p:nvSpPr>
        <p:spPr>
          <a:xfrm>
            <a:off x="5760823" y="5110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821" name="Google Shape;1821;p78"/>
          <p:cNvSpPr/>
          <p:nvPr/>
        </p:nvSpPr>
        <p:spPr>
          <a:xfrm>
            <a:off x="5760823" y="9208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822" name="Google Shape;1822;p78"/>
          <p:cNvSpPr txBox="1"/>
          <p:nvPr/>
        </p:nvSpPr>
        <p:spPr>
          <a:xfrm>
            <a:off x="4917398" y="4638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823" name="Google Shape;1823;p78"/>
          <p:cNvSpPr txBox="1"/>
          <p:nvPr/>
        </p:nvSpPr>
        <p:spPr>
          <a:xfrm>
            <a:off x="4917398" y="8736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824" name="Google Shape;1824;p78"/>
          <p:cNvSpPr/>
          <p:nvPr/>
        </p:nvSpPr>
        <p:spPr>
          <a:xfrm>
            <a:off x="5760823" y="13095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825" name="Google Shape;1825;p78"/>
          <p:cNvSpPr/>
          <p:nvPr/>
        </p:nvSpPr>
        <p:spPr>
          <a:xfrm>
            <a:off x="5760823" y="171934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u</a:t>
            </a:r>
            <a:endParaRPr/>
          </a:p>
        </p:txBody>
      </p:sp>
      <p:sp>
        <p:nvSpPr>
          <p:cNvPr id="1826" name="Google Shape;1826;p78"/>
          <p:cNvSpPr txBox="1"/>
          <p:nvPr/>
        </p:nvSpPr>
        <p:spPr>
          <a:xfrm>
            <a:off x="4917398" y="12622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827" name="Google Shape;1827;p78"/>
          <p:cNvSpPr txBox="1"/>
          <p:nvPr/>
        </p:nvSpPr>
        <p:spPr>
          <a:xfrm>
            <a:off x="4917398" y="167208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828" name="Google Shape;1828;p78"/>
          <p:cNvSpPr/>
          <p:nvPr/>
        </p:nvSpPr>
        <p:spPr>
          <a:xfrm>
            <a:off x="5760823" y="21080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v</a:t>
            </a:r>
            <a:endParaRPr/>
          </a:p>
        </p:txBody>
      </p:sp>
      <p:sp>
        <p:nvSpPr>
          <p:cNvPr id="1829" name="Google Shape;1829;p78"/>
          <p:cNvSpPr/>
          <p:nvPr/>
        </p:nvSpPr>
        <p:spPr>
          <a:xfrm>
            <a:off x="5760823" y="251781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0x0b</a:t>
            </a:r>
            <a:endParaRPr/>
          </a:p>
        </p:txBody>
      </p:sp>
      <p:sp>
        <p:nvSpPr>
          <p:cNvPr id="1830" name="Google Shape;1830;p78"/>
          <p:cNvSpPr txBox="1"/>
          <p:nvPr/>
        </p:nvSpPr>
        <p:spPr>
          <a:xfrm>
            <a:off x="4917398" y="20607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831" name="Google Shape;1831;p78"/>
          <p:cNvSpPr txBox="1"/>
          <p:nvPr/>
        </p:nvSpPr>
        <p:spPr>
          <a:xfrm>
            <a:off x="4917398" y="247056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1028</a:t>
            </a:r>
            <a:endParaRPr/>
          </a:p>
        </p:txBody>
      </p:sp>
      <p:sp>
        <p:nvSpPr>
          <p:cNvPr id="1832" name="Google Shape;1832;p78"/>
          <p:cNvSpPr/>
          <p:nvPr/>
        </p:nvSpPr>
        <p:spPr>
          <a:xfrm>
            <a:off x="5760823" y="2906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r</a:t>
            </a:r>
            <a:endParaRPr/>
          </a:p>
        </p:txBody>
      </p:sp>
      <p:sp>
        <p:nvSpPr>
          <p:cNvPr id="1833" name="Google Shape;1833;p78"/>
          <p:cNvSpPr/>
          <p:nvPr/>
        </p:nvSpPr>
        <p:spPr>
          <a:xfrm>
            <a:off x="5760823" y="3316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0x03</a:t>
            </a:r>
            <a:endParaRPr/>
          </a:p>
        </p:txBody>
      </p:sp>
      <p:sp>
        <p:nvSpPr>
          <p:cNvPr id="1834" name="Google Shape;1834;p78"/>
          <p:cNvSpPr txBox="1"/>
          <p:nvPr/>
        </p:nvSpPr>
        <p:spPr>
          <a:xfrm>
            <a:off x="4917398" y="28592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1030</a:t>
            </a:r>
            <a:endParaRPr/>
          </a:p>
        </p:txBody>
      </p:sp>
      <p:sp>
        <p:nvSpPr>
          <p:cNvPr id="1835" name="Google Shape;1835;p78"/>
          <p:cNvSpPr txBox="1"/>
          <p:nvPr/>
        </p:nvSpPr>
        <p:spPr>
          <a:xfrm>
            <a:off x="4917398" y="3269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1038</a:t>
            </a:r>
            <a:endParaRPr/>
          </a:p>
        </p:txBody>
      </p:sp>
      <p:sp>
        <p:nvSpPr>
          <p:cNvPr id="1836" name="Google Shape;1836;p78"/>
          <p:cNvSpPr/>
          <p:nvPr/>
        </p:nvSpPr>
        <p:spPr>
          <a:xfrm>
            <a:off x="5760823" y="370496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837" name="Google Shape;1837;p78"/>
          <p:cNvSpPr txBox="1"/>
          <p:nvPr/>
        </p:nvSpPr>
        <p:spPr>
          <a:xfrm>
            <a:off x="4917398" y="3657713"/>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1040</a:t>
            </a:r>
            <a:endParaRPr/>
          </a:p>
        </p:txBody>
      </p:sp>
      <p:sp>
        <p:nvSpPr>
          <p:cNvPr id="1838" name="Google Shape;1838;p78"/>
          <p:cNvSpPr txBox="1"/>
          <p:nvPr/>
        </p:nvSpPr>
        <p:spPr>
          <a:xfrm>
            <a:off x="7294731" y="2350403"/>
            <a:ext cx="1608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u</a:t>
            </a:r>
            <a:endParaRPr/>
          </a:p>
        </p:txBody>
      </p:sp>
      <p:pic>
        <p:nvPicPr>
          <p:cNvPr id="1839" name="Google Shape;1839;p78"/>
          <p:cNvPicPr preferRelativeResize="0"/>
          <p:nvPr/>
        </p:nvPicPr>
        <p:blipFill>
          <a:blip r:embed="rId3">
            <a:alphaModFix/>
          </a:blip>
          <a:stretch>
            <a:fillRect/>
          </a:stretch>
        </p:blipFill>
        <p:spPr>
          <a:xfrm>
            <a:off x="3" y="-23724"/>
            <a:ext cx="3949226" cy="5167225"/>
          </a:xfrm>
          <a:prstGeom prst="rect">
            <a:avLst/>
          </a:prstGeom>
          <a:noFill/>
          <a:ln>
            <a:noFill/>
          </a:ln>
        </p:spPr>
      </p:pic>
      <p:sp>
        <p:nvSpPr>
          <p:cNvPr id="1840" name="Google Shape;1840;p78"/>
          <p:cNvSpPr/>
          <p:nvPr/>
        </p:nvSpPr>
        <p:spPr>
          <a:xfrm>
            <a:off x="2153477" y="1262295"/>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79"/>
          <p:cNvSpPr txBox="1"/>
          <p:nvPr/>
        </p:nvSpPr>
        <p:spPr>
          <a:xfrm>
            <a:off x="347049" y="272825"/>
            <a:ext cx="2382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Regs and stack</a:t>
            </a:r>
            <a:endParaRPr sz="1800">
              <a:solidFill>
                <a:schemeClr val="dk1"/>
              </a:solidFill>
            </a:endParaRPr>
          </a:p>
        </p:txBody>
      </p:sp>
      <p:sp>
        <p:nvSpPr>
          <p:cNvPr id="1846" name="Google Shape;1846;p79"/>
          <p:cNvSpPr txBox="1"/>
          <p:nvPr/>
        </p:nvSpPr>
        <p:spPr>
          <a:xfrm>
            <a:off x="347046" y="860125"/>
            <a:ext cx="8008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Common, if there are enough registers, use them, the rest goes on the stack.</a:t>
            </a:r>
            <a:endParaRPr sz="18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80"/>
          <p:cNvSpPr txBox="1"/>
          <p:nvPr/>
        </p:nvSpPr>
        <p:spPr>
          <a:xfrm>
            <a:off x="269459" y="169565"/>
            <a:ext cx="23829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Local Variables</a:t>
            </a:r>
            <a:endParaRPr sz="2400">
              <a:solidFill>
                <a:schemeClr val="dk1"/>
              </a:solidFill>
            </a:endParaRPr>
          </a:p>
        </p:txBody>
      </p:sp>
      <p:sp>
        <p:nvSpPr>
          <p:cNvPr id="1852" name="Google Shape;1852;p80"/>
          <p:cNvSpPr txBox="1"/>
          <p:nvPr/>
        </p:nvSpPr>
        <p:spPr>
          <a:xfrm>
            <a:off x="269449" y="788286"/>
            <a:ext cx="84507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Some code might require local variables. For example: iteratively use external code.</a:t>
            </a:r>
            <a:endParaRPr sz="1800">
              <a:solidFill>
                <a:schemeClr val="dk1"/>
              </a:solidFill>
            </a:endParaRPr>
          </a:p>
          <a:p>
            <a:pPr indent="0" lvl="0" marL="0" rtl="0" algn="l">
              <a:spcBef>
                <a:spcPts val="0"/>
              </a:spcBef>
              <a:spcAft>
                <a:spcPts val="0"/>
              </a:spcAft>
              <a:buNone/>
            </a:pPr>
            <a:r>
              <a:rPr lang="en" sz="1800">
                <a:solidFill>
                  <a:schemeClr val="dk1"/>
                </a:solidFill>
              </a:rPr>
              <a:t>The solution, use the memory, specifically local variables stored on the stack.</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Example: a(n) = a(n-1)+9*(a(n-2)+3)</a:t>
            </a:r>
            <a:r>
              <a:rPr baseline="30000" lang="en" sz="1800">
                <a:solidFill>
                  <a:schemeClr val="dk1"/>
                </a:solidFill>
              </a:rPr>
              <a:t> </a:t>
            </a:r>
            <a:r>
              <a:rPr lang="en" sz="1800">
                <a:solidFill>
                  <a:schemeClr val="dk1"/>
                </a:solidFill>
              </a:rPr>
              <a:t>. (a(0)=a(-1)=0).</a:t>
            </a:r>
            <a:endParaRPr sz="18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81"/>
          <p:cNvSpPr txBox="1"/>
          <p:nvPr/>
        </p:nvSpPr>
        <p:spPr>
          <a:xfrm>
            <a:off x="2811549" y="324675"/>
            <a:ext cx="3783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Reserve space for locals</a:t>
            </a:r>
            <a:endParaRPr>
              <a:solidFill>
                <a:schemeClr val="dk1"/>
              </a:solidFill>
            </a:endParaRPr>
          </a:p>
        </p:txBody>
      </p:sp>
      <p:sp>
        <p:nvSpPr>
          <p:cNvPr id="1858" name="Google Shape;1858;p81"/>
          <p:cNvSpPr txBox="1"/>
          <p:nvPr/>
        </p:nvSpPr>
        <p:spPr>
          <a:xfrm>
            <a:off x="3685204" y="1284713"/>
            <a:ext cx="37836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Use locals: rbp - 0x08 is the adderss of a(n-1)</a:t>
            </a:r>
            <a:endParaRPr>
              <a:solidFill>
                <a:schemeClr val="dk1"/>
              </a:solidFill>
            </a:endParaRPr>
          </a:p>
          <a:p>
            <a:pPr indent="0" lvl="0" marL="0" rtl="0" algn="l">
              <a:spcBef>
                <a:spcPts val="0"/>
              </a:spcBef>
              <a:spcAft>
                <a:spcPts val="0"/>
              </a:spcAft>
              <a:buNone/>
            </a:pPr>
            <a:r>
              <a:rPr lang="en">
                <a:solidFill>
                  <a:schemeClr val="dk1"/>
                </a:solidFill>
              </a:rPr>
              <a:t>		rbp - 0x10 is the address of a(n-2)</a:t>
            </a:r>
            <a:endParaRPr>
              <a:solidFill>
                <a:schemeClr val="dk1"/>
              </a:solidFill>
            </a:endParaRPr>
          </a:p>
        </p:txBody>
      </p:sp>
      <p:sp>
        <p:nvSpPr>
          <p:cNvPr id="1859" name="Google Shape;1859;p81"/>
          <p:cNvSpPr txBox="1"/>
          <p:nvPr/>
        </p:nvSpPr>
        <p:spPr>
          <a:xfrm>
            <a:off x="3251459" y="2571763"/>
            <a:ext cx="37836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As rbp stays constant though the function (at any point in the functions code), accessing the locals / args </a:t>
            </a:r>
            <a:r>
              <a:rPr lang="en">
                <a:solidFill>
                  <a:schemeClr val="dk1"/>
                </a:solidFill>
              </a:rPr>
              <a:t>is done via rbp.</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(Theoretically anything of fixed offset from the frame) </a:t>
            </a:r>
            <a:endParaRPr>
              <a:solidFill>
                <a:schemeClr val="dk1"/>
              </a:solidFill>
            </a:endParaRPr>
          </a:p>
        </p:txBody>
      </p:sp>
      <p:sp>
        <p:nvSpPr>
          <p:cNvPr id="1860" name="Google Shape;1860;p81"/>
          <p:cNvSpPr/>
          <p:nvPr/>
        </p:nvSpPr>
        <p:spPr>
          <a:xfrm>
            <a:off x="7160562" y="245654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861" name="Google Shape;1861;p81"/>
          <p:cNvSpPr/>
          <p:nvPr/>
        </p:nvSpPr>
        <p:spPr>
          <a:xfrm>
            <a:off x="7160562" y="284522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a_n-2</a:t>
            </a:r>
            <a:endParaRPr/>
          </a:p>
        </p:txBody>
      </p:sp>
      <p:sp>
        <p:nvSpPr>
          <p:cNvPr id="1862" name="Google Shape;1862;p81"/>
          <p:cNvSpPr/>
          <p:nvPr/>
        </p:nvSpPr>
        <p:spPr>
          <a:xfrm>
            <a:off x="7160562" y="325502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a_n-1</a:t>
            </a:r>
            <a:endParaRPr/>
          </a:p>
        </p:txBody>
      </p:sp>
      <p:sp>
        <p:nvSpPr>
          <p:cNvPr id="1863" name="Google Shape;1863;p81"/>
          <p:cNvSpPr/>
          <p:nvPr/>
        </p:nvSpPr>
        <p:spPr>
          <a:xfrm>
            <a:off x="7160562" y="364369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caller_rbp</a:t>
            </a:r>
            <a:endParaRPr/>
          </a:p>
        </p:txBody>
      </p:sp>
      <p:sp>
        <p:nvSpPr>
          <p:cNvPr id="1864" name="Google Shape;1864;p81"/>
          <p:cNvSpPr/>
          <p:nvPr/>
        </p:nvSpPr>
        <p:spPr>
          <a:xfrm>
            <a:off x="7160562" y="4053496"/>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caller_rip</a:t>
            </a:r>
            <a:endParaRPr/>
          </a:p>
        </p:txBody>
      </p:sp>
      <p:sp>
        <p:nvSpPr>
          <p:cNvPr id="1865" name="Google Shape;1865;p81"/>
          <p:cNvSpPr/>
          <p:nvPr/>
        </p:nvSpPr>
        <p:spPr>
          <a:xfrm>
            <a:off x="7160562" y="444217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arg_0=n</a:t>
            </a:r>
            <a:endParaRPr/>
          </a:p>
        </p:txBody>
      </p:sp>
      <p:sp>
        <p:nvSpPr>
          <p:cNvPr id="1866" name="Google Shape;1866;p81"/>
          <p:cNvSpPr/>
          <p:nvPr/>
        </p:nvSpPr>
        <p:spPr>
          <a:xfrm>
            <a:off x="6084274" y="3695036"/>
            <a:ext cx="956400" cy="185400"/>
          </a:xfrm>
          <a:prstGeom prst="rightArrow">
            <a:avLst>
              <a:gd fmla="val 18638" name="adj1"/>
              <a:gd fmla="val 47885"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67" name="Google Shape;1867;p81"/>
          <p:cNvSpPr txBox="1"/>
          <p:nvPr/>
        </p:nvSpPr>
        <p:spPr>
          <a:xfrm>
            <a:off x="5535051" y="3555825"/>
            <a:ext cx="6252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rPr>
              <a:t>rbp</a:t>
            </a:r>
            <a:endParaRPr sz="1800">
              <a:solidFill>
                <a:schemeClr val="accent5"/>
              </a:solidFill>
            </a:endParaRPr>
          </a:p>
        </p:txBody>
      </p:sp>
      <p:sp>
        <p:nvSpPr>
          <p:cNvPr id="1868" name="Google Shape;1868;p81"/>
          <p:cNvSpPr/>
          <p:nvPr/>
        </p:nvSpPr>
        <p:spPr>
          <a:xfrm rot="5400000">
            <a:off x="8026382" y="3300922"/>
            <a:ext cx="1556700" cy="155400"/>
          </a:xfrm>
          <a:prstGeom prst="rightArrow">
            <a:avLst>
              <a:gd fmla="val 18638" name="adj1"/>
              <a:gd fmla="val 47885"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81"/>
          <p:cNvSpPr txBox="1"/>
          <p:nvPr/>
        </p:nvSpPr>
        <p:spPr>
          <a:xfrm rot="5400000">
            <a:off x="8251339" y="3426925"/>
            <a:ext cx="144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rPr>
              <a:t>memory  direction</a:t>
            </a:r>
            <a:endParaRPr sz="1000">
              <a:solidFill>
                <a:schemeClr val="accent1"/>
              </a:solidFill>
            </a:endParaRPr>
          </a:p>
        </p:txBody>
      </p:sp>
      <p:pic>
        <p:nvPicPr>
          <p:cNvPr id="1870" name="Google Shape;1870;p81"/>
          <p:cNvPicPr preferRelativeResize="0"/>
          <p:nvPr/>
        </p:nvPicPr>
        <p:blipFill>
          <a:blip r:embed="rId3">
            <a:alphaModFix/>
          </a:blip>
          <a:stretch>
            <a:fillRect/>
          </a:stretch>
        </p:blipFill>
        <p:spPr>
          <a:xfrm>
            <a:off x="0" y="0"/>
            <a:ext cx="2692637" cy="5143499"/>
          </a:xfrm>
          <a:prstGeom prst="rect">
            <a:avLst/>
          </a:prstGeom>
          <a:noFill/>
          <a:ln>
            <a:noFill/>
          </a:ln>
        </p:spPr>
      </p:pic>
      <p:sp>
        <p:nvSpPr>
          <p:cNvPr id="1871" name="Google Shape;1871;p81"/>
          <p:cNvSpPr/>
          <p:nvPr/>
        </p:nvSpPr>
        <p:spPr>
          <a:xfrm>
            <a:off x="2054988" y="407618"/>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81"/>
          <p:cNvSpPr/>
          <p:nvPr/>
        </p:nvSpPr>
        <p:spPr>
          <a:xfrm>
            <a:off x="2862354" y="1359959"/>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81"/>
          <p:cNvSpPr/>
          <p:nvPr/>
        </p:nvSpPr>
        <p:spPr>
          <a:xfrm>
            <a:off x="2500761" y="2600271"/>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1"/>
          <p:cNvSpPr/>
          <p:nvPr/>
        </p:nvSpPr>
        <p:spPr>
          <a:xfrm>
            <a:off x="2500761" y="2777796"/>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1"/>
          <p:cNvSpPr/>
          <p:nvPr/>
        </p:nvSpPr>
        <p:spPr>
          <a:xfrm>
            <a:off x="2500761" y="2934921"/>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81"/>
          <p:cNvSpPr/>
          <p:nvPr/>
        </p:nvSpPr>
        <p:spPr>
          <a:xfrm>
            <a:off x="2626261" y="3555833"/>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81"/>
          <p:cNvSpPr/>
          <p:nvPr/>
        </p:nvSpPr>
        <p:spPr>
          <a:xfrm>
            <a:off x="2862354" y="1531172"/>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4" name="Google Shape;114;p19"/>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5" name="Google Shape;115;p19"/>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6" name="Google Shape;116;p19"/>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7" name="Google Shape;117;p19"/>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8" name="Google Shape;118;p19"/>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19" name="Google Shape;119;p19"/>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20" name="Google Shape;120;p19"/>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22" name="Google Shape;122;p19"/>
          <p:cNvSpPr txBox="1"/>
          <p:nvPr/>
        </p:nvSpPr>
        <p:spPr>
          <a:xfrm>
            <a:off x="7291599" y="762050"/>
            <a:ext cx="16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23" name="Google Shape;123;p19"/>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24" name="Google Shape;124;p19"/>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25" name="Google Shape;125;p19"/>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26" name="Google Shape;126;p19"/>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27" name="Google Shape;127;p19"/>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28" name="Google Shape;128;p19"/>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29" name="Google Shape;129;p19"/>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130" name="Google Shape;130;p19"/>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131" name="Google Shape;131;p19"/>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a:t>
            </a:r>
            <a:endParaRPr/>
          </a:p>
        </p:txBody>
      </p:sp>
      <p:pic>
        <p:nvPicPr>
          <p:cNvPr id="132" name="Google Shape;132;p19"/>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133" name="Google Shape;133;p19"/>
          <p:cNvSpPr/>
          <p:nvPr/>
        </p:nvSpPr>
        <p:spPr>
          <a:xfrm>
            <a:off x="1952029" y="1766012"/>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82"/>
          <p:cNvSpPr txBox="1"/>
          <p:nvPr/>
        </p:nvSpPr>
        <p:spPr>
          <a:xfrm>
            <a:off x="161664" y="212347"/>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Notes</a:t>
            </a:r>
            <a:endParaRPr sz="2400">
              <a:solidFill>
                <a:schemeClr val="dk1"/>
              </a:solidFill>
            </a:endParaRPr>
          </a:p>
        </p:txBody>
      </p:sp>
      <p:pic>
        <p:nvPicPr>
          <p:cNvPr id="1883" name="Google Shape;1883;p82"/>
          <p:cNvPicPr preferRelativeResize="0"/>
          <p:nvPr/>
        </p:nvPicPr>
        <p:blipFill>
          <a:blip r:embed="rId3">
            <a:alphaModFix/>
          </a:blip>
          <a:stretch>
            <a:fillRect/>
          </a:stretch>
        </p:blipFill>
        <p:spPr>
          <a:xfrm>
            <a:off x="2620835" y="432057"/>
            <a:ext cx="1776601" cy="1867450"/>
          </a:xfrm>
          <a:prstGeom prst="rect">
            <a:avLst/>
          </a:prstGeom>
          <a:noFill/>
          <a:ln>
            <a:noFill/>
          </a:ln>
        </p:spPr>
      </p:pic>
      <p:sp>
        <p:nvSpPr>
          <p:cNvPr id="1884" name="Google Shape;1884;p82"/>
          <p:cNvSpPr/>
          <p:nvPr/>
        </p:nvSpPr>
        <p:spPr>
          <a:xfrm>
            <a:off x="4571988" y="651931"/>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2"/>
          <p:cNvSpPr/>
          <p:nvPr/>
        </p:nvSpPr>
        <p:spPr>
          <a:xfrm>
            <a:off x="4571988" y="1671502"/>
            <a:ext cx="625200" cy="2304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2"/>
          <p:cNvSpPr txBox="1"/>
          <p:nvPr/>
        </p:nvSpPr>
        <p:spPr>
          <a:xfrm>
            <a:off x="5555626" y="535227"/>
            <a:ext cx="17766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aka “prolog</a:t>
            </a:r>
            <a:r>
              <a:rPr lang="en" sz="1800">
                <a:solidFill>
                  <a:schemeClr val="dk1"/>
                </a:solidFill>
              </a:rPr>
              <a:t>ue</a:t>
            </a:r>
            <a:r>
              <a:rPr lang="en" sz="1800">
                <a:solidFill>
                  <a:schemeClr val="dk1"/>
                </a:solidFill>
              </a:rPr>
              <a:t>”</a:t>
            </a:r>
            <a:endParaRPr sz="1800">
              <a:solidFill>
                <a:schemeClr val="dk1"/>
              </a:solidFill>
            </a:endParaRPr>
          </a:p>
        </p:txBody>
      </p:sp>
      <p:sp>
        <p:nvSpPr>
          <p:cNvPr id="1887" name="Google Shape;1887;p82"/>
          <p:cNvSpPr txBox="1"/>
          <p:nvPr/>
        </p:nvSpPr>
        <p:spPr>
          <a:xfrm>
            <a:off x="5555626" y="1554802"/>
            <a:ext cx="17766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aka “epilog</a:t>
            </a:r>
            <a:r>
              <a:rPr lang="en" sz="1800">
                <a:solidFill>
                  <a:schemeClr val="dk1"/>
                </a:solidFill>
              </a:rPr>
              <a:t>ue</a:t>
            </a:r>
            <a:r>
              <a:rPr lang="en" sz="1800">
                <a:solidFill>
                  <a:schemeClr val="dk1"/>
                </a:solidFill>
              </a:rPr>
              <a:t>”</a:t>
            </a:r>
            <a:endParaRPr sz="1800">
              <a:solidFill>
                <a:schemeClr val="dk1"/>
              </a:solidFill>
            </a:endParaRPr>
          </a:p>
        </p:txBody>
      </p:sp>
      <p:sp>
        <p:nvSpPr>
          <p:cNvPr id="1888" name="Google Shape;1888;p82"/>
          <p:cNvSpPr txBox="1"/>
          <p:nvPr/>
        </p:nvSpPr>
        <p:spPr>
          <a:xfrm>
            <a:off x="161669" y="2571750"/>
            <a:ext cx="85410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Since stack frames are very common, there exist special instructions “enter” and “leave” that preform the prologue and epilogue respectively “in one instruction”.</a:t>
            </a:r>
            <a:endParaRPr sz="1800">
              <a:solidFill>
                <a:schemeClr val="dk1"/>
              </a:solidFill>
            </a:endParaRPr>
          </a:p>
          <a:p>
            <a:pPr indent="0" lvl="0" marL="0" rtl="0" algn="l">
              <a:spcBef>
                <a:spcPts val="0"/>
              </a:spcBef>
              <a:spcAft>
                <a:spcPts val="0"/>
              </a:spcAft>
              <a:buNone/>
            </a:pPr>
            <a:r>
              <a:rPr lang="en" sz="1800">
                <a:solidFill>
                  <a:schemeClr val="dk1"/>
                </a:solidFill>
              </a:rPr>
              <a:t>They additionally supply even more functionality (allow copying of base pointers of previous stack frames to enable accessing local variables of higher scopes in the call stack).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That is </a:t>
            </a:r>
            <a:endParaRPr sz="18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83"/>
          <p:cNvSpPr txBox="1"/>
          <p:nvPr/>
        </p:nvSpPr>
        <p:spPr>
          <a:xfrm>
            <a:off x="301494" y="183081"/>
            <a:ext cx="85410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enter n,0				⇔			push rbp</a:t>
            </a:r>
            <a:endParaRPr sz="1800">
              <a:solidFill>
                <a:schemeClr val="dk1"/>
              </a:solidFill>
            </a:endParaRPr>
          </a:p>
          <a:p>
            <a:pPr indent="0" lvl="0" marL="0" rtl="0" algn="l">
              <a:spcBef>
                <a:spcPts val="0"/>
              </a:spcBef>
              <a:spcAft>
                <a:spcPts val="0"/>
              </a:spcAft>
              <a:buNone/>
            </a:pPr>
            <a:r>
              <a:rPr lang="en" sz="1800">
                <a:solidFill>
                  <a:schemeClr val="dk1"/>
                </a:solidFill>
              </a:rPr>
              <a:t>(or enter 0 if n=0)					mov rbp, rsp</a:t>
            </a:r>
            <a:endParaRPr sz="1800">
              <a:solidFill>
                <a:schemeClr val="dk1"/>
              </a:solidFill>
            </a:endParaRPr>
          </a:p>
          <a:p>
            <a:pPr indent="0" lvl="0" marL="0" rtl="0" algn="l">
              <a:spcBef>
                <a:spcPts val="0"/>
              </a:spcBef>
              <a:spcAft>
                <a:spcPts val="0"/>
              </a:spcAft>
              <a:buNone/>
            </a:pPr>
            <a:r>
              <a:rPr lang="en" sz="1800">
                <a:solidFill>
                  <a:schemeClr val="dk1"/>
                </a:solidFill>
              </a:rPr>
              <a:t>								sub rsp, 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leave				⇔			mov rsp, rbp</a:t>
            </a:r>
            <a:endParaRPr sz="1800">
              <a:solidFill>
                <a:schemeClr val="dk1"/>
              </a:solidFill>
            </a:endParaRPr>
          </a:p>
          <a:p>
            <a:pPr indent="0" lvl="0" marL="0" rtl="0" algn="l">
              <a:spcBef>
                <a:spcPts val="0"/>
              </a:spcBef>
              <a:spcAft>
                <a:spcPts val="0"/>
              </a:spcAft>
              <a:buNone/>
            </a:pPr>
            <a:r>
              <a:rPr lang="en" sz="1800">
                <a:solidFill>
                  <a:schemeClr val="dk1"/>
                </a:solidFill>
              </a:rPr>
              <a:t>								pop rbp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Note they do not have to be used together (usually push mov and leave are used).</a:t>
            </a:r>
            <a:endParaRPr sz="1800">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84"/>
          <p:cNvSpPr txBox="1"/>
          <p:nvPr/>
        </p:nvSpPr>
        <p:spPr>
          <a:xfrm>
            <a:off x="161664" y="212347"/>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Cleaning the arguments:</a:t>
            </a:r>
            <a:endParaRPr sz="2400">
              <a:solidFill>
                <a:schemeClr val="dk1"/>
              </a:solidFill>
            </a:endParaRPr>
          </a:p>
        </p:txBody>
      </p:sp>
      <p:sp>
        <p:nvSpPr>
          <p:cNvPr id="1899" name="Google Shape;1899;p84"/>
          <p:cNvSpPr txBox="1"/>
          <p:nvPr/>
        </p:nvSpPr>
        <p:spPr>
          <a:xfrm>
            <a:off x="161669" y="762551"/>
            <a:ext cx="85410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the case where arguments are pushed on the stack, who “cleans them up”?</a:t>
            </a:r>
            <a:endParaRPr sz="1800">
              <a:solidFill>
                <a:schemeClr val="dk1"/>
              </a:solidFill>
            </a:endParaRPr>
          </a:p>
          <a:p>
            <a:pPr indent="0" lvl="0" marL="0" rtl="0" algn="l">
              <a:spcBef>
                <a:spcPts val="0"/>
              </a:spcBef>
              <a:spcAft>
                <a:spcPts val="0"/>
              </a:spcAft>
              <a:buNone/>
            </a:pPr>
            <a:r>
              <a:rPr lang="en" sz="1800">
                <a:solidFill>
                  <a:schemeClr val="dk1"/>
                </a:solidFill>
              </a:rPr>
              <a:t>If the number of arguments is fixed, this could be the callee, and is even supported by the ret instruction: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ret n			⇔				add rsp, (n + 1)*0x08</a:t>
            </a:r>
            <a:endParaRPr sz="1800">
              <a:solidFill>
                <a:schemeClr val="dk1"/>
              </a:solidFill>
            </a:endParaRPr>
          </a:p>
          <a:p>
            <a:pPr indent="0" lvl="0" marL="0" rtl="0" algn="l">
              <a:spcBef>
                <a:spcPts val="0"/>
              </a:spcBef>
              <a:spcAft>
                <a:spcPts val="0"/>
              </a:spcAft>
              <a:buNone/>
            </a:pPr>
            <a:r>
              <a:rPr lang="en" sz="1800">
                <a:solidFill>
                  <a:schemeClr val="dk1"/>
                </a:solidFill>
              </a:rPr>
              <a:t>									mov rip, [rsp - (n+1)*0x08]</a:t>
            </a:r>
            <a:endParaRPr sz="1800">
              <a:solidFill>
                <a:schemeClr val="dk1"/>
              </a:solidFill>
            </a:endParaRPr>
          </a:p>
          <a:p>
            <a:pPr indent="0" lvl="0" marL="0" rtl="0" algn="l">
              <a:spcBef>
                <a:spcPts val="0"/>
              </a:spcBef>
              <a:spcAft>
                <a:spcPts val="0"/>
              </a:spcAft>
              <a:buNone/>
            </a:pPr>
            <a:r>
              <a:rPr lang="en" sz="1800">
                <a:solidFill>
                  <a:schemeClr val="dk1"/>
                </a:solidFill>
              </a:rPr>
              <a:t>	(“ret” = ret 0)</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85"/>
          <p:cNvSpPr txBox="1"/>
          <p:nvPr/>
        </p:nvSpPr>
        <p:spPr>
          <a:xfrm>
            <a:off x="167235" y="167581"/>
            <a:ext cx="8541000" cy="454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But there are functions which have a variable number of arguments:</a:t>
            </a:r>
            <a:endParaRPr sz="1800">
              <a:solidFill>
                <a:schemeClr val="dk1"/>
              </a:solidFill>
            </a:endParaRPr>
          </a:p>
          <a:p>
            <a:pPr indent="0" lvl="0" marL="0" rtl="0" algn="l">
              <a:spcBef>
                <a:spcPts val="0"/>
              </a:spcBef>
              <a:spcAft>
                <a:spcPts val="0"/>
              </a:spcAft>
              <a:buNone/>
            </a:pPr>
            <a:r>
              <a:rPr lang="en" sz="1800">
                <a:solidFill>
                  <a:schemeClr val="dk1"/>
                </a:solidFill>
              </a:rPr>
              <a:t>An example is printf(frmt, ….), which prints the variables pushed on the stack, according to the format specified by format.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200">
                <a:solidFill>
                  <a:schemeClr val="dk1"/>
                </a:solidFill>
              </a:rPr>
              <a:t>An example of a usage would be </a:t>
            </a:r>
            <a:endParaRPr sz="1200">
              <a:solidFill>
                <a:schemeClr val="dk1"/>
              </a:solidFill>
            </a:endParaRPr>
          </a:p>
          <a:p>
            <a:pPr indent="0" lvl="0" marL="0" rtl="0" algn="l">
              <a:spcBef>
                <a:spcPts val="0"/>
              </a:spcBef>
              <a:spcAft>
                <a:spcPts val="0"/>
              </a:spcAft>
              <a:buNone/>
            </a:pPr>
            <a:r>
              <a:rPr lang="en" sz="1200">
                <a:solidFill>
                  <a:schemeClr val="dk1"/>
                </a:solidFill>
              </a:rPr>
              <a:t>printf(“%s has %d %cs in it.”, “Alon”, 1, ‘o’);  </a:t>
            </a:r>
            <a:endParaRPr sz="1200">
              <a:solidFill>
                <a:schemeClr val="dk1"/>
              </a:solidFill>
            </a:endParaRPr>
          </a:p>
          <a:p>
            <a:pPr indent="0" lvl="0" marL="0" rtl="0" algn="l">
              <a:spcBef>
                <a:spcPts val="0"/>
              </a:spcBef>
              <a:spcAft>
                <a:spcPts val="0"/>
              </a:spcAft>
              <a:buNone/>
            </a:pPr>
            <a:r>
              <a:rPr lang="en" sz="1200">
                <a:solidFill>
                  <a:schemeClr val="dk1"/>
                </a:solidFill>
              </a:rPr>
              <a:t>The format </a:t>
            </a:r>
            <a:r>
              <a:rPr lang="en" sz="1200">
                <a:solidFill>
                  <a:schemeClr val="dk1"/>
                </a:solidFill>
              </a:rPr>
              <a:t>“%s has %d %cs in it.” </a:t>
            </a:r>
            <a:r>
              <a:rPr lang="en" sz="1200">
                <a:solidFill>
                  <a:schemeClr val="dk1"/>
                </a:solidFill>
              </a:rPr>
              <a:t>specifies that the function should assume that there are 3 arguments that were pushed, the first (last in push order) is a pointer to a character arrays </a:t>
            </a:r>
            <a:r>
              <a:rPr lang="en" sz="1000">
                <a:solidFill>
                  <a:schemeClr val="dk1"/>
                </a:solidFill>
              </a:rPr>
              <a:t>(ending with ‘\0’)</a:t>
            </a:r>
            <a:r>
              <a:rPr lang="en" sz="1200">
                <a:solidFill>
                  <a:schemeClr val="dk1"/>
                </a:solidFill>
              </a:rPr>
              <a:t>, the second is an integer, the third a character.)</a:t>
            </a:r>
            <a:endParaRPr sz="12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That is, printf cannot know the number of arguments it will get, before the actual call to it.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 cases like this the caller must be responsible for retuning rsp to its value before the pushing of the arguments: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905" name="Google Shape;1905;p85"/>
          <p:cNvPicPr preferRelativeResize="0"/>
          <p:nvPr/>
        </p:nvPicPr>
        <p:blipFill rotWithShape="1">
          <a:blip r:embed="rId3">
            <a:alphaModFix/>
          </a:blip>
          <a:srcRect b="75531" l="0" r="0" t="0"/>
          <a:stretch/>
        </p:blipFill>
        <p:spPr>
          <a:xfrm>
            <a:off x="3494044" y="4097080"/>
            <a:ext cx="2830199" cy="906050"/>
          </a:xfrm>
          <a:prstGeom prst="rect">
            <a:avLst/>
          </a:prstGeom>
          <a:noFill/>
          <a:ln>
            <a:noFill/>
          </a:ln>
        </p:spPr>
      </p:pic>
      <p:sp>
        <p:nvSpPr>
          <p:cNvPr id="1906" name="Google Shape;1906;p85"/>
          <p:cNvSpPr/>
          <p:nvPr/>
        </p:nvSpPr>
        <p:spPr>
          <a:xfrm>
            <a:off x="6324253" y="4759052"/>
            <a:ext cx="712200" cy="3159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86"/>
          <p:cNvSpPr txBox="1"/>
          <p:nvPr/>
        </p:nvSpPr>
        <p:spPr>
          <a:xfrm>
            <a:off x="161664" y="212347"/>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Summing it all up:</a:t>
            </a:r>
            <a:endParaRPr sz="2400">
              <a:solidFill>
                <a:schemeClr val="dk1"/>
              </a:solidFill>
            </a:endParaRPr>
          </a:p>
        </p:txBody>
      </p:sp>
      <p:sp>
        <p:nvSpPr>
          <p:cNvPr id="1912" name="Google Shape;1912;p86"/>
          <p:cNvSpPr txBox="1"/>
          <p:nvPr/>
        </p:nvSpPr>
        <p:spPr>
          <a:xfrm>
            <a:off x="161669" y="865270"/>
            <a:ext cx="85410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calling conventions is a set of rules which allows functions to talk to each other.</a:t>
            </a:r>
            <a:endParaRPr sz="1800">
              <a:solidFill>
                <a:schemeClr val="dk1"/>
              </a:solidFill>
            </a:endParaRPr>
          </a:p>
          <a:p>
            <a:pPr indent="0" lvl="0" marL="0" rtl="0" algn="l">
              <a:spcBef>
                <a:spcPts val="0"/>
              </a:spcBef>
              <a:spcAft>
                <a:spcPts val="0"/>
              </a:spcAft>
              <a:buNone/>
            </a:pPr>
            <a:r>
              <a:rPr lang="en" sz="1800">
                <a:solidFill>
                  <a:schemeClr val="dk1"/>
                </a:solidFill>
              </a:rPr>
              <a:t>It specifies how parameters are passed to a callee, which registers should be preserved and in what state should the stack be returned to the caller.</a:t>
            </a:r>
            <a:endParaRPr sz="1800">
              <a:solidFill>
                <a:schemeClr val="dk1"/>
              </a:solidFill>
            </a:endParaRPr>
          </a:p>
        </p:txBody>
      </p:sp>
      <p:sp>
        <p:nvSpPr>
          <p:cNvPr id="1913" name="Google Shape;1913;p86"/>
          <p:cNvSpPr txBox="1"/>
          <p:nvPr/>
        </p:nvSpPr>
        <p:spPr>
          <a:xfrm>
            <a:off x="301494" y="2403748"/>
            <a:ext cx="85410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x86-64 common calling conventions: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Microsoft x64 Calling convention (</a:t>
            </a:r>
            <a:r>
              <a:rPr lang="en" sz="1800" u="sng">
                <a:solidFill>
                  <a:schemeClr val="hlink"/>
                </a:solidFill>
                <a:hlinkClick r:id="rId3"/>
              </a:rPr>
              <a:t>https://docs.microsoft.com/en-us/cpp/build/x64-calling-convention?view=msvc-170</a:t>
            </a:r>
            <a:r>
              <a:rPr lang="en" sz="1800">
                <a:solidFill>
                  <a:schemeClr val="dk1"/>
                </a:solidFill>
              </a:rPr>
              <a: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 S</a:t>
            </a:r>
            <a:r>
              <a:rPr lang="en" sz="1800">
                <a:solidFill>
                  <a:schemeClr val="dk1"/>
                </a:solidFill>
              </a:rPr>
              <a:t>ystem</a:t>
            </a:r>
            <a:r>
              <a:rPr lang="en" sz="1800">
                <a:solidFill>
                  <a:schemeClr val="dk1"/>
                </a:solidFill>
              </a:rPr>
              <a:t> V AMD64 ABI (</a:t>
            </a:r>
            <a:r>
              <a:rPr lang="en" sz="1800" u="sng">
                <a:solidFill>
                  <a:schemeClr val="hlink"/>
                </a:solidFill>
                <a:hlinkClick r:id="rId4"/>
              </a:rPr>
              <a:t>https://github.com/hjl-tools/x86-psABI/wiki/x86-64-psABI-1.0.pdf</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914" name="Google Shape;1914;p86"/>
          <p:cNvSpPr txBox="1"/>
          <p:nvPr/>
        </p:nvSpPr>
        <p:spPr>
          <a:xfrm>
            <a:off x="301494" y="4640755"/>
            <a:ext cx="8541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see also </a:t>
            </a:r>
            <a:r>
              <a:rPr lang="en" sz="1000" u="sng">
                <a:solidFill>
                  <a:schemeClr val="hlink"/>
                </a:solidFill>
                <a:hlinkClick r:id="rId5"/>
              </a:rPr>
              <a:t>https://en.m.wikipedia.org/wiki/X86_calling_conventions</a:t>
            </a:r>
            <a:endParaRPr sz="1000">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87"/>
          <p:cNvSpPr txBox="1"/>
          <p:nvPr/>
        </p:nvSpPr>
        <p:spPr>
          <a:xfrm>
            <a:off x="161675" y="865304"/>
            <a:ext cx="8541000" cy="35325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lang="en" sz="1800">
                <a:solidFill>
                  <a:schemeClr val="accent4"/>
                </a:solidFill>
              </a:rPr>
              <a:t>MS x64</a:t>
            </a:r>
            <a:r>
              <a:rPr lang="en" sz="1800">
                <a:solidFill>
                  <a:schemeClr val="dk1"/>
                </a:solidFill>
              </a:rPr>
              <a:t>								</a:t>
            </a:r>
            <a:r>
              <a:rPr lang="en" sz="1800">
                <a:solidFill>
                  <a:schemeClr val="accent4"/>
                </a:solidFill>
              </a:rPr>
              <a:t>AMD64</a:t>
            </a:r>
            <a:endParaRPr sz="1800">
              <a:solidFill>
                <a:schemeClr val="accent4"/>
              </a:solidFill>
            </a:endParaRPr>
          </a:p>
          <a:p>
            <a:pPr indent="457200" lvl="0" marL="18288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accent1"/>
                </a:solidFill>
              </a:rPr>
              <a:t>param</a:t>
            </a:r>
            <a:r>
              <a:rPr lang="en" sz="1800">
                <a:solidFill>
                  <a:schemeClr val="dk1"/>
                </a:solidFill>
              </a:rPr>
              <a:t>:				RCX, RDX, R8, R9					RDI, RSI, RDX, </a:t>
            </a:r>
            <a:r>
              <a:rPr lang="en" sz="1800">
                <a:solidFill>
                  <a:schemeClr val="dk1"/>
                </a:solidFill>
              </a:rPr>
              <a:t> </a:t>
            </a:r>
            <a:endParaRPr sz="1800">
              <a:solidFill>
                <a:schemeClr val="dk1"/>
              </a:solidFill>
            </a:endParaRPr>
          </a:p>
          <a:p>
            <a:pPr indent="0" lvl="0" marL="2286000" rtl="0" algn="l">
              <a:spcBef>
                <a:spcPts val="0"/>
              </a:spcBef>
              <a:spcAft>
                <a:spcPts val="0"/>
              </a:spcAft>
              <a:buNone/>
            </a:pPr>
            <a:r>
              <a:rPr lang="en" sz="1800">
                <a:solidFill>
                  <a:schemeClr val="dk1"/>
                </a:solidFill>
              </a:rPr>
              <a:t>and stack							</a:t>
            </a:r>
            <a:r>
              <a:rPr lang="en" sz="1800">
                <a:solidFill>
                  <a:schemeClr val="dk1"/>
                </a:solidFill>
              </a:rPr>
              <a:t>RCX, R8, R9 and </a:t>
            </a:r>
            <a:endParaRPr sz="1800">
              <a:solidFill>
                <a:schemeClr val="dk1"/>
              </a:solidFill>
            </a:endParaRPr>
          </a:p>
          <a:p>
            <a:pPr indent="457200" lvl="0" marL="5943600" rtl="0" algn="l">
              <a:spcBef>
                <a:spcPts val="0"/>
              </a:spcBef>
              <a:spcAft>
                <a:spcPts val="0"/>
              </a:spcAft>
              <a:buNone/>
            </a:pPr>
            <a:r>
              <a:rPr lang="en" sz="1800">
                <a:solidFill>
                  <a:schemeClr val="dk1"/>
                </a:solidFill>
              </a:rPr>
              <a:t>sta</a:t>
            </a:r>
            <a:r>
              <a:rPr lang="en" sz="1800">
                <a:solidFill>
                  <a:schemeClr val="dk1"/>
                </a:solidFill>
              </a:rPr>
              <a:t>ck					</a:t>
            </a: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accent1"/>
                </a:solidFill>
              </a:rPr>
              <a:t>non volatile regs -</a:t>
            </a:r>
            <a:r>
              <a:rPr lang="en" sz="1800">
                <a:solidFill>
                  <a:schemeClr val="dk1"/>
                </a:solidFill>
              </a:rPr>
              <a:t>		RBX, RBP, RDI, RSI</a:t>
            </a:r>
            <a:r>
              <a:rPr lang="en" sz="1800">
                <a:solidFill>
                  <a:schemeClr val="dk1"/>
                </a:solidFill>
              </a:rPr>
              <a:t>,</a:t>
            </a:r>
            <a:r>
              <a:rPr lang="en" sz="1800">
                <a:solidFill>
                  <a:schemeClr val="dk1"/>
                </a:solidFill>
              </a:rPr>
              <a:t>					RBX, RSP, RBP,</a:t>
            </a: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accent1"/>
                </a:solidFill>
              </a:rPr>
              <a:t>- (callee saved)</a:t>
            </a:r>
            <a:r>
              <a:rPr lang="en" sz="1800">
                <a:solidFill>
                  <a:schemeClr val="dk1"/>
                </a:solidFill>
              </a:rPr>
              <a:t>:		RSP, R12-R15						</a:t>
            </a:r>
            <a:r>
              <a:rPr lang="en" sz="1800">
                <a:solidFill>
                  <a:schemeClr val="dk1"/>
                </a:solidFill>
              </a:rPr>
              <a:t>R12–R15</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accent1"/>
                </a:solidFill>
              </a:rPr>
              <a:t>stack alignment</a:t>
            </a:r>
            <a:r>
              <a:rPr lang="en" sz="1800">
                <a:solidFill>
                  <a:schemeClr val="dk1"/>
                </a:solidFill>
              </a:rPr>
              <a:t>:		16 bytes								16 bytes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accent1"/>
                </a:solidFill>
              </a:rPr>
              <a:t>arg cleanup</a:t>
            </a:r>
            <a:r>
              <a:rPr lang="en" sz="1800">
                <a:solidFill>
                  <a:schemeClr val="dk1"/>
                </a:solidFill>
              </a:rPr>
              <a:t>:			caller								caller</a:t>
            </a:r>
            <a:endParaRPr sz="1800">
              <a:solidFill>
                <a:schemeClr val="dk1"/>
              </a:solidFill>
            </a:endParaRPr>
          </a:p>
        </p:txBody>
      </p:sp>
      <p:sp>
        <p:nvSpPr>
          <p:cNvPr id="1920" name="Google Shape;1920;p87"/>
          <p:cNvSpPr txBox="1"/>
          <p:nvPr/>
        </p:nvSpPr>
        <p:spPr>
          <a:xfrm>
            <a:off x="161677" y="212350"/>
            <a:ext cx="55422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Summary of calling conventions</a:t>
            </a:r>
            <a:r>
              <a:rPr baseline="30000" lang="en" sz="2400">
                <a:solidFill>
                  <a:schemeClr val="dk1"/>
                </a:solidFill>
              </a:rPr>
              <a:t>1</a:t>
            </a:r>
            <a:r>
              <a:rPr lang="en" sz="2400">
                <a:solidFill>
                  <a:schemeClr val="dk1"/>
                </a:solidFill>
              </a:rPr>
              <a:t>:</a:t>
            </a:r>
            <a:endParaRPr sz="2400">
              <a:solidFill>
                <a:schemeClr val="dk1"/>
              </a:solidFill>
            </a:endParaRPr>
          </a:p>
        </p:txBody>
      </p:sp>
      <p:sp>
        <p:nvSpPr>
          <p:cNvPr id="1921" name="Google Shape;1921;p87"/>
          <p:cNvSpPr txBox="1"/>
          <p:nvPr/>
        </p:nvSpPr>
        <p:spPr>
          <a:xfrm>
            <a:off x="301494" y="4640755"/>
            <a:ext cx="8541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a:t>
            </a:r>
            <a:r>
              <a:rPr lang="en" sz="1000">
                <a:solidFill>
                  <a:schemeClr val="dk1"/>
                </a:solidFill>
              </a:rPr>
              <a:t>see also </a:t>
            </a:r>
            <a:r>
              <a:rPr lang="en" sz="1000" u="sng">
                <a:solidFill>
                  <a:schemeClr val="hlink"/>
                </a:solidFill>
                <a:hlinkClick r:id="rId3"/>
              </a:rPr>
              <a:t>https://en.m.wikipedia.org/wiki/X86_calling_conventions</a:t>
            </a:r>
            <a:endParaRPr sz="1000">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88"/>
          <p:cNvSpPr txBox="1"/>
          <p:nvPr>
            <p:ph type="title"/>
          </p:nvPr>
        </p:nvSpPr>
        <p:spPr>
          <a:xfrm>
            <a:off x="416665" y="199905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Enjoyed? Probably not….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89"/>
          <p:cNvSpPr txBox="1"/>
          <p:nvPr>
            <p:ph type="title"/>
          </p:nvPr>
        </p:nvSpPr>
        <p:spPr>
          <a:xfrm>
            <a:off x="311700" y="263724"/>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endParaRPr/>
          </a:p>
          <a:p>
            <a:pPr indent="0" lvl="0" marL="0" rtl="0" algn="l">
              <a:spcBef>
                <a:spcPts val="0"/>
              </a:spcBef>
              <a:spcAft>
                <a:spcPts val="0"/>
              </a:spcAft>
              <a:buNone/>
            </a:pPr>
            <a:r>
              <a:t/>
            </a:r>
            <a:endParaRPr/>
          </a:p>
        </p:txBody>
      </p:sp>
      <p:sp>
        <p:nvSpPr>
          <p:cNvPr id="1932" name="Google Shape;1932;p89"/>
          <p:cNvSpPr txBox="1"/>
          <p:nvPr/>
        </p:nvSpPr>
        <p:spPr>
          <a:xfrm>
            <a:off x="301494" y="1084509"/>
            <a:ext cx="85410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Low Level programming language.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Provides abstraction over the machine. </a:t>
            </a:r>
            <a:endParaRPr sz="1800">
              <a:solidFill>
                <a:schemeClr val="dk1"/>
              </a:solidFill>
            </a:endParaRPr>
          </a:p>
          <a:p>
            <a:pPr indent="0" lvl="0" marL="0" rtl="0" algn="l">
              <a:spcBef>
                <a:spcPts val="0"/>
              </a:spcBef>
              <a:spcAft>
                <a:spcPts val="0"/>
              </a:spcAft>
              <a:buNone/>
            </a:pPr>
            <a:r>
              <a:rPr lang="en" sz="1800">
                <a:solidFill>
                  <a:schemeClr val="dk1"/>
                </a:solidFill>
              </a:rPr>
              <a:t>Expressive enough to enable very common programming concepts and ideas.</a:t>
            </a:r>
            <a:r>
              <a:rPr baseline="30000" lang="en" sz="1800">
                <a:solidFill>
                  <a:schemeClr val="dk1"/>
                </a:solidFill>
              </a:rPr>
              <a:t>1</a:t>
            </a:r>
            <a:r>
              <a:rPr lang="e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Spares us dealing with things we do not want to deal with (which are technical and can be done ‘automatically’), while preserving most of the power in manipulating memory and data.</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Enables much more friendly usage of the machine.</a:t>
            </a:r>
            <a:endParaRPr sz="1800">
              <a:solidFill>
                <a:schemeClr val="dk1"/>
              </a:solidFill>
            </a:endParaRPr>
          </a:p>
        </p:txBody>
      </p:sp>
      <p:sp>
        <p:nvSpPr>
          <p:cNvPr id="1933" name="Google Shape;1933;p89"/>
          <p:cNvSpPr txBox="1"/>
          <p:nvPr/>
        </p:nvSpPr>
        <p:spPr>
          <a:xfrm>
            <a:off x="301494" y="4555693"/>
            <a:ext cx="8541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1 Zhirkov,  Low-Level Programming</a:t>
            </a:r>
            <a:endParaRPr sz="1000">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pic>
        <p:nvPicPr>
          <p:cNvPr id="1938" name="Google Shape;1938;p90"/>
          <p:cNvPicPr preferRelativeResize="0"/>
          <p:nvPr/>
        </p:nvPicPr>
        <p:blipFill>
          <a:blip r:embed="rId3">
            <a:alphaModFix/>
          </a:blip>
          <a:stretch>
            <a:fillRect/>
          </a:stretch>
        </p:blipFill>
        <p:spPr>
          <a:xfrm>
            <a:off x="6451394" y="0"/>
            <a:ext cx="2692605" cy="5143499"/>
          </a:xfrm>
          <a:prstGeom prst="rect">
            <a:avLst/>
          </a:prstGeom>
          <a:noFill/>
          <a:ln>
            <a:noFill/>
          </a:ln>
        </p:spPr>
      </p:pic>
      <p:sp>
        <p:nvSpPr>
          <p:cNvPr id="1939" name="Google Shape;1939;p90"/>
          <p:cNvSpPr txBox="1"/>
          <p:nvPr/>
        </p:nvSpPr>
        <p:spPr>
          <a:xfrm>
            <a:off x="5513924" y="1579422"/>
            <a:ext cx="64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vs</a:t>
            </a:r>
            <a:endParaRPr sz="2400">
              <a:solidFill>
                <a:schemeClr val="dk1"/>
              </a:solidFill>
            </a:endParaRPr>
          </a:p>
        </p:txBody>
      </p:sp>
      <p:pic>
        <p:nvPicPr>
          <p:cNvPr id="1940" name="Google Shape;1940;p90"/>
          <p:cNvPicPr preferRelativeResize="0"/>
          <p:nvPr/>
        </p:nvPicPr>
        <p:blipFill>
          <a:blip r:embed="rId4">
            <a:alphaModFix/>
          </a:blip>
          <a:stretch>
            <a:fillRect/>
          </a:stretch>
        </p:blipFill>
        <p:spPr>
          <a:xfrm>
            <a:off x="0" y="29325"/>
            <a:ext cx="5303800" cy="365040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91"/>
          <p:cNvSpPr txBox="1"/>
          <p:nvPr/>
        </p:nvSpPr>
        <p:spPr>
          <a:xfrm>
            <a:off x="301494" y="1363511"/>
            <a:ext cx="85410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process of producing machine code from c (compiling c) is more complex than producing machine code from assembly (compiling/assembling assembly), as it is in less correspondance with machine code.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There are many more programming languages which compile to (“native”) machine code (e.g. cpp, rust, go, pascal).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They usually offer different abstraction capabilities designed for different puposes.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39" name="Google Shape;139;p20"/>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0" name="Google Shape;140;p20"/>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1" name="Google Shape;141;p20"/>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2" name="Google Shape;142;p20"/>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3" name="Google Shape;143;p20"/>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4" name="Google Shape;144;p20"/>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45" name="Google Shape;145;p20"/>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47" name="Google Shape;147;p20"/>
          <p:cNvSpPr txBox="1"/>
          <p:nvPr/>
        </p:nvSpPr>
        <p:spPr>
          <a:xfrm>
            <a:off x="7291599" y="762050"/>
            <a:ext cx="1617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0x1018</a:t>
            </a:r>
            <a:endParaRPr/>
          </a:p>
        </p:txBody>
      </p:sp>
      <p:sp>
        <p:nvSpPr>
          <p:cNvPr id="148" name="Google Shape;148;p20"/>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49" name="Google Shape;149;p20"/>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50" name="Google Shape;150;p20"/>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51" name="Google Shape;151;p20"/>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52" name="Google Shape;152;p20"/>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53" name="Google Shape;153;p20"/>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54" name="Google Shape;154;p20"/>
          <p:cNvSpPr txBox="1"/>
          <p:nvPr/>
        </p:nvSpPr>
        <p:spPr>
          <a:xfrm>
            <a:off x="7291600" y="1225847"/>
            <a:ext cx="1617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155" name="Google Shape;155;p20"/>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156" name="Google Shape;156;p20"/>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0x09</a:t>
            </a:r>
            <a:endParaRPr/>
          </a:p>
        </p:txBody>
      </p:sp>
      <p:pic>
        <p:nvPicPr>
          <p:cNvPr id="157" name="Google Shape;157;p20"/>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158" name="Google Shape;158;p20"/>
          <p:cNvSpPr/>
          <p:nvPr/>
        </p:nvSpPr>
        <p:spPr>
          <a:xfrm>
            <a:off x="1648613" y="2324437"/>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92"/>
          <p:cNvSpPr txBox="1"/>
          <p:nvPr>
            <p:ph idx="4294967295" type="title"/>
          </p:nvPr>
        </p:nvSpPr>
        <p:spPr>
          <a:xfrm>
            <a:off x="311700" y="789373"/>
            <a:ext cx="8520600" cy="262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Process Overview</a:t>
            </a:r>
            <a:endParaRPr sz="36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file formats, loading, memory, runtime and </a:t>
            </a:r>
            <a:endParaRPr sz="2400"/>
          </a:p>
          <a:p>
            <a:pPr indent="0" lvl="0" marL="0" rtl="0" algn="ctr">
              <a:spcBef>
                <a:spcPts val="0"/>
              </a:spcBef>
              <a:spcAft>
                <a:spcPts val="0"/>
              </a:spcAft>
              <a:buNone/>
            </a:pPr>
            <a:r>
              <a:rPr lang="en" sz="2400"/>
              <a:t>standard library, heap</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93"/>
          <p:cNvSpPr txBox="1"/>
          <p:nvPr/>
        </p:nvSpPr>
        <p:spPr>
          <a:xfrm>
            <a:off x="301494" y="793608"/>
            <a:ext cx="8541000" cy="381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last weeks exercise you assembled your assembly code into machine code, stored it in a file, and used our code to call it. </a:t>
            </a:r>
            <a:endParaRPr sz="1800">
              <a:solidFill>
                <a:schemeClr val="dk1"/>
              </a:solidFill>
            </a:endParaRPr>
          </a:p>
          <a:p>
            <a:pPr indent="0" lvl="0" marL="0" rtl="0" algn="l">
              <a:spcBef>
                <a:spcPts val="0"/>
              </a:spcBef>
              <a:spcAft>
                <a:spcPts val="0"/>
              </a:spcAft>
              <a:buNone/>
            </a:pPr>
            <a:r>
              <a:rPr lang="en" sz="1800">
                <a:solidFill>
                  <a:schemeClr val="dk1"/>
                </a:solidFill>
              </a:rPr>
              <a:t>Our code knew to take the data that is given in the file you supplied it, load it into the memory, and “run it”.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code you supplied was rather simple, in the sense that it essentially did nothing and interacted with no other pieces of code.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 normal use cases, we would like to be able to interact with other code and preform complex functionality:</a:t>
            </a:r>
            <a:endParaRPr sz="1800">
              <a:solidFill>
                <a:schemeClr val="dk1"/>
              </a:solidFill>
            </a:endParaRPr>
          </a:p>
          <a:p>
            <a:pPr indent="0" lvl="0" marL="0" rtl="0" algn="l">
              <a:spcBef>
                <a:spcPts val="0"/>
              </a:spcBef>
              <a:spcAft>
                <a:spcPts val="0"/>
              </a:spcAft>
              <a:buNone/>
            </a:pPr>
            <a:r>
              <a:rPr lang="en" sz="1800">
                <a:solidFill>
                  <a:schemeClr val="dk1"/>
                </a:solidFill>
              </a:rPr>
              <a:t>Often we would like to use shared code that already exists, and have different resources available to us when we are running.</a:t>
            </a:r>
            <a:endParaRPr sz="1800">
              <a:solidFill>
                <a:schemeClr val="dk1"/>
              </a:solidFill>
            </a:endParaRPr>
          </a:p>
          <a:p>
            <a:pPr indent="0" lvl="0" marL="0" rtl="0" algn="l">
              <a:spcBef>
                <a:spcPts val="0"/>
              </a:spcBef>
              <a:spcAft>
                <a:spcPts val="0"/>
              </a:spcAft>
              <a:buNone/>
            </a:pPr>
            <a:r>
              <a:rPr lang="en" sz="1800">
                <a:solidFill>
                  <a:schemeClr val="dk1"/>
                </a:solidFill>
              </a:rPr>
              <a:t>Maybe we even want to write code so that other programs could use it.</a:t>
            </a:r>
            <a:endParaRPr sz="1800">
              <a:solidFill>
                <a:schemeClr val="dk1"/>
              </a:solidFill>
            </a:endParaRPr>
          </a:p>
        </p:txBody>
      </p:sp>
      <p:sp>
        <p:nvSpPr>
          <p:cNvPr id="1956" name="Google Shape;1956;p9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loading and file formats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94"/>
          <p:cNvSpPr txBox="1"/>
          <p:nvPr/>
        </p:nvSpPr>
        <p:spPr>
          <a:xfrm>
            <a:off x="301494" y="1642496"/>
            <a:ext cx="85410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Usually, the operating system is responsible for loading code of applications, supplying it with resources it would often require and running it.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This is part of the funcitonality of the operating system is the part we will be interested in in this lecture.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95"/>
          <p:cNvSpPr txBox="1"/>
          <p:nvPr/>
        </p:nvSpPr>
        <p:spPr>
          <a:xfrm>
            <a:off x="301494" y="149493"/>
            <a:ext cx="8541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(Binary) File Formats</a:t>
            </a:r>
            <a:endParaRPr sz="2400">
              <a:solidFill>
                <a:schemeClr val="dk1"/>
              </a:solidFill>
            </a:endParaRPr>
          </a:p>
        </p:txBody>
      </p:sp>
      <p:sp>
        <p:nvSpPr>
          <p:cNvPr id="1967" name="Google Shape;1967;p95"/>
          <p:cNvSpPr txBox="1"/>
          <p:nvPr/>
        </p:nvSpPr>
        <p:spPr>
          <a:xfrm>
            <a:off x="301494" y="699697"/>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As we’ve mentioned the operating system should be able to load a program along with external code, that it wants to use.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That means the os needs to: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have a way to know that a piece of code, wants to use another piece of code.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have a way to know how a piece of code, can be used by another piece of code.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Somehow make all the pieces of code run together even though they were compiled separately and exist in different files.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All this meta data managment and code integration is done by having code compiled to a specific file format with which the OS knows how to work.</a:t>
            </a:r>
            <a:endParaRPr sz="1800">
              <a:solidFill>
                <a:schemeClr val="dk1"/>
              </a:solidFill>
            </a:endParaRPr>
          </a:p>
          <a:p>
            <a:pPr indent="0" lvl="0" marL="0" rtl="0" algn="l">
              <a:spcBef>
                <a:spcPts val="0"/>
              </a:spcBef>
              <a:spcAft>
                <a:spcPts val="0"/>
              </a:spcAft>
              <a:buNone/>
            </a:pPr>
            <a:r>
              <a:rPr lang="en" sz="1800">
                <a:solidFill>
                  <a:schemeClr val="dk1"/>
                </a:solidFill>
              </a:rPr>
              <a:t>These are sometimes referred to as “modules” or “object files”.</a:t>
            </a:r>
            <a:endParaRPr sz="1800">
              <a:solidFill>
                <a:schemeClr val="dk1"/>
              </a:solidFill>
            </a:endParaRPr>
          </a:p>
          <a:p>
            <a:pPr indent="0" lvl="0" marL="0" rtl="0" algn="l">
              <a:spcBef>
                <a:spcPts val="0"/>
              </a:spcBef>
              <a:spcAft>
                <a:spcPts val="0"/>
              </a:spcAft>
              <a:buNone/>
            </a:pPr>
            <a:r>
              <a:rPr lang="en" sz="1800">
                <a:solidFill>
                  <a:schemeClr val="dk1"/>
                </a:solidFill>
              </a:rPr>
              <a:t>In linux type systems, this format is called ELF (in windows these are exes and dlls, in osx these are dylibs)</a:t>
            </a:r>
            <a:endParaRPr sz="1800">
              <a:solidFill>
                <a:schemeClr val="dk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96"/>
          <p:cNvSpPr txBox="1"/>
          <p:nvPr/>
        </p:nvSpPr>
        <p:spPr>
          <a:xfrm>
            <a:off x="301494" y="365827"/>
            <a:ext cx="8541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ELF - Executable and Linkable Format</a:t>
            </a:r>
            <a:endParaRPr sz="2400">
              <a:solidFill>
                <a:schemeClr val="dk1"/>
              </a:solidFill>
            </a:endParaRPr>
          </a:p>
        </p:txBody>
      </p:sp>
      <p:sp>
        <p:nvSpPr>
          <p:cNvPr id="1973" name="Google Shape;1973;p96"/>
          <p:cNvSpPr txBox="1"/>
          <p:nvPr/>
        </p:nvSpPr>
        <p:spPr>
          <a:xfrm>
            <a:off x="301494" y="1224247"/>
            <a:ext cx="8541000" cy="35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compiling code for linux systems, the code is compiled to a binary format called ELF.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An ELF file can be of 1 of 3 subtypes: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Relocatable object file, usually suffixed by “.o”</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Executable object file, usually suffixed by nothing.</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Shared object files, usually suffixed by “.so”</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formats of the different subtypes are very similar, each usually containing a bit of extra data specific to the use of the type of file.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understand the usage, we recall the compilation process.</a:t>
            </a:r>
            <a:endParaRPr sz="180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97"/>
          <p:cNvSpPr txBox="1"/>
          <p:nvPr/>
        </p:nvSpPr>
        <p:spPr>
          <a:xfrm>
            <a:off x="301494" y="365827"/>
            <a:ext cx="8541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(A very general) Overview of the compilation process</a:t>
            </a:r>
            <a:endParaRPr sz="2400">
              <a:solidFill>
                <a:schemeClr val="dk1"/>
              </a:solidFill>
            </a:endParaRPr>
          </a:p>
        </p:txBody>
      </p:sp>
      <p:sp>
        <p:nvSpPr>
          <p:cNvPr id="1979" name="Google Shape;1979;p97"/>
          <p:cNvSpPr txBox="1"/>
          <p:nvPr/>
        </p:nvSpPr>
        <p:spPr>
          <a:xfrm>
            <a:off x="301494" y="1110819"/>
            <a:ext cx="8541000" cy="4638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lang="en" sz="1800">
                <a:solidFill>
                  <a:schemeClr val="dk1"/>
                </a:solidFill>
              </a:rPr>
              <a:t>     file_1.c		     file_2.asm		        file_3.cpp</a:t>
            </a:r>
            <a:endParaRPr sz="1800">
              <a:solidFill>
                <a:schemeClr val="dk1"/>
              </a:solidFill>
            </a:endParaRPr>
          </a:p>
        </p:txBody>
      </p:sp>
      <p:sp>
        <p:nvSpPr>
          <p:cNvPr id="1980" name="Google Shape;1980;p97"/>
          <p:cNvSpPr/>
          <p:nvPr/>
        </p:nvSpPr>
        <p:spPr>
          <a:xfrm>
            <a:off x="4173606" y="1677484"/>
            <a:ext cx="398400" cy="968400"/>
          </a:xfrm>
          <a:prstGeom prst="downArrow">
            <a:avLst>
              <a:gd fmla="val 14557"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97"/>
          <p:cNvSpPr/>
          <p:nvPr/>
        </p:nvSpPr>
        <p:spPr>
          <a:xfrm>
            <a:off x="2190051" y="1677497"/>
            <a:ext cx="398400" cy="968400"/>
          </a:xfrm>
          <a:prstGeom prst="downArrow">
            <a:avLst>
              <a:gd fmla="val 14557"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97"/>
          <p:cNvSpPr/>
          <p:nvPr/>
        </p:nvSpPr>
        <p:spPr>
          <a:xfrm>
            <a:off x="6157159" y="1677484"/>
            <a:ext cx="398400" cy="968400"/>
          </a:xfrm>
          <a:prstGeom prst="downArrow">
            <a:avLst>
              <a:gd fmla="val 14557"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97"/>
          <p:cNvSpPr txBox="1"/>
          <p:nvPr/>
        </p:nvSpPr>
        <p:spPr>
          <a:xfrm>
            <a:off x="1527660" y="1677475"/>
            <a:ext cx="10608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compile </a:t>
            </a:r>
            <a:endParaRPr>
              <a:solidFill>
                <a:schemeClr val="dk1"/>
              </a:solidFill>
            </a:endParaRPr>
          </a:p>
          <a:p>
            <a:pPr indent="0" lvl="0" marL="0" rtl="0" algn="l">
              <a:spcBef>
                <a:spcPts val="0"/>
              </a:spcBef>
              <a:spcAft>
                <a:spcPts val="0"/>
              </a:spcAft>
              <a:buNone/>
            </a:pPr>
            <a:r>
              <a:rPr lang="en">
                <a:solidFill>
                  <a:schemeClr val="dk1"/>
                </a:solidFill>
              </a:rPr>
              <a:t>(cc -c)</a:t>
            </a:r>
            <a:endParaRPr>
              <a:solidFill>
                <a:schemeClr val="dk1"/>
              </a:solidFill>
            </a:endParaRPr>
          </a:p>
        </p:txBody>
      </p:sp>
      <p:sp>
        <p:nvSpPr>
          <p:cNvPr id="1984" name="Google Shape;1984;p97"/>
          <p:cNvSpPr txBox="1"/>
          <p:nvPr/>
        </p:nvSpPr>
        <p:spPr>
          <a:xfrm>
            <a:off x="2977772" y="1677475"/>
            <a:ext cx="1375200" cy="6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assemble</a:t>
            </a:r>
            <a:endParaRPr>
              <a:solidFill>
                <a:schemeClr val="dk1"/>
              </a:solidFill>
            </a:endParaRPr>
          </a:p>
          <a:p>
            <a:pPr indent="0" lvl="0" marL="0" rtl="0" algn="l">
              <a:spcBef>
                <a:spcPts val="0"/>
              </a:spcBef>
              <a:spcAft>
                <a:spcPts val="0"/>
              </a:spcAft>
              <a:buNone/>
            </a:pPr>
            <a:r>
              <a:rPr lang="en">
                <a:solidFill>
                  <a:schemeClr val="dk1"/>
                </a:solidFill>
              </a:rPr>
              <a:t>(nasm -f elf64)</a:t>
            </a:r>
            <a:endParaRPr>
              <a:solidFill>
                <a:schemeClr val="dk1"/>
              </a:solidFill>
            </a:endParaRPr>
          </a:p>
        </p:txBody>
      </p:sp>
      <p:sp>
        <p:nvSpPr>
          <p:cNvPr id="1985" name="Google Shape;1985;p97"/>
          <p:cNvSpPr txBox="1"/>
          <p:nvPr/>
        </p:nvSpPr>
        <p:spPr>
          <a:xfrm>
            <a:off x="5494758" y="1677475"/>
            <a:ext cx="10608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compile </a:t>
            </a:r>
            <a:endParaRPr>
              <a:solidFill>
                <a:schemeClr val="dk1"/>
              </a:solidFill>
            </a:endParaRPr>
          </a:p>
          <a:p>
            <a:pPr indent="0" lvl="0" marL="0" rtl="0" algn="l">
              <a:spcBef>
                <a:spcPts val="0"/>
              </a:spcBef>
              <a:spcAft>
                <a:spcPts val="0"/>
              </a:spcAft>
              <a:buNone/>
            </a:pPr>
            <a:r>
              <a:rPr lang="en">
                <a:solidFill>
                  <a:schemeClr val="dk1"/>
                </a:solidFill>
              </a:rPr>
              <a:t>(cpp -c)</a:t>
            </a:r>
            <a:endParaRPr>
              <a:solidFill>
                <a:schemeClr val="dk1"/>
              </a:solidFill>
            </a:endParaRPr>
          </a:p>
        </p:txBody>
      </p:sp>
      <p:sp>
        <p:nvSpPr>
          <p:cNvPr id="1986" name="Google Shape;1986;p97"/>
          <p:cNvSpPr txBox="1"/>
          <p:nvPr/>
        </p:nvSpPr>
        <p:spPr>
          <a:xfrm>
            <a:off x="301494" y="2840602"/>
            <a:ext cx="8541000" cy="4638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lang="en" sz="1800">
                <a:solidFill>
                  <a:schemeClr val="dk1"/>
                </a:solidFill>
              </a:rPr>
              <a:t>     file_1.o		       file_2.o	                 file_3.o</a:t>
            </a:r>
            <a:endParaRPr sz="1800">
              <a:solidFill>
                <a:schemeClr val="dk1"/>
              </a:solidFill>
            </a:endParaRPr>
          </a:p>
        </p:txBody>
      </p:sp>
      <p:sp>
        <p:nvSpPr>
          <p:cNvPr id="1987" name="Google Shape;1987;p97"/>
          <p:cNvSpPr/>
          <p:nvPr/>
        </p:nvSpPr>
        <p:spPr>
          <a:xfrm rot="-2209605">
            <a:off x="2758511" y="3321859"/>
            <a:ext cx="398400" cy="968280"/>
          </a:xfrm>
          <a:prstGeom prst="downArrow">
            <a:avLst>
              <a:gd fmla="val 14557"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97"/>
          <p:cNvSpPr/>
          <p:nvPr/>
        </p:nvSpPr>
        <p:spPr>
          <a:xfrm rot="2252064">
            <a:off x="3771299" y="3322010"/>
            <a:ext cx="398367" cy="967978"/>
          </a:xfrm>
          <a:prstGeom prst="downArrow">
            <a:avLst>
              <a:gd fmla="val 14557"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97"/>
          <p:cNvSpPr txBox="1"/>
          <p:nvPr/>
        </p:nvSpPr>
        <p:spPr>
          <a:xfrm>
            <a:off x="2851149" y="4307600"/>
            <a:ext cx="1501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program_12</a:t>
            </a:r>
            <a:endParaRPr sz="1800">
              <a:solidFill>
                <a:schemeClr val="dk1"/>
              </a:solidFill>
            </a:endParaRPr>
          </a:p>
        </p:txBody>
      </p:sp>
      <p:sp>
        <p:nvSpPr>
          <p:cNvPr id="1990" name="Google Shape;1990;p97"/>
          <p:cNvSpPr/>
          <p:nvPr/>
        </p:nvSpPr>
        <p:spPr>
          <a:xfrm rot="-2209605">
            <a:off x="4822361" y="3321859"/>
            <a:ext cx="398400" cy="968280"/>
          </a:xfrm>
          <a:prstGeom prst="downArrow">
            <a:avLst>
              <a:gd fmla="val 14557"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97"/>
          <p:cNvSpPr/>
          <p:nvPr/>
        </p:nvSpPr>
        <p:spPr>
          <a:xfrm rot="2252064">
            <a:off x="5873449" y="3322010"/>
            <a:ext cx="398367" cy="967978"/>
          </a:xfrm>
          <a:prstGeom prst="downArrow">
            <a:avLst>
              <a:gd fmla="val 14557"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97"/>
          <p:cNvSpPr txBox="1"/>
          <p:nvPr/>
        </p:nvSpPr>
        <p:spPr>
          <a:xfrm>
            <a:off x="5006055" y="4307609"/>
            <a:ext cx="11511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lib23.so</a:t>
            </a:r>
            <a:endParaRPr sz="1800">
              <a:solidFill>
                <a:schemeClr val="dk1"/>
              </a:solidFill>
            </a:endParaRPr>
          </a:p>
        </p:txBody>
      </p:sp>
      <p:sp>
        <p:nvSpPr>
          <p:cNvPr id="1993" name="Google Shape;1993;p97"/>
          <p:cNvSpPr txBox="1"/>
          <p:nvPr/>
        </p:nvSpPr>
        <p:spPr>
          <a:xfrm>
            <a:off x="2977785" y="3172665"/>
            <a:ext cx="1060800" cy="6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link </a:t>
            </a:r>
            <a:endParaRPr>
              <a:solidFill>
                <a:schemeClr val="dk1"/>
              </a:solidFill>
            </a:endParaRPr>
          </a:p>
          <a:p>
            <a:pPr indent="0" lvl="0" marL="0" rtl="0" algn="ctr">
              <a:spcBef>
                <a:spcPts val="0"/>
              </a:spcBef>
              <a:spcAft>
                <a:spcPts val="0"/>
              </a:spcAft>
              <a:buNone/>
            </a:pPr>
            <a:r>
              <a:rPr lang="en">
                <a:solidFill>
                  <a:schemeClr val="dk1"/>
                </a:solidFill>
              </a:rPr>
              <a:t>(ld)</a:t>
            </a:r>
            <a:endParaRPr>
              <a:solidFill>
                <a:schemeClr val="dk1"/>
              </a:solidFill>
            </a:endParaRPr>
          </a:p>
        </p:txBody>
      </p:sp>
      <p:sp>
        <p:nvSpPr>
          <p:cNvPr id="1994" name="Google Shape;1994;p97"/>
          <p:cNvSpPr txBox="1"/>
          <p:nvPr/>
        </p:nvSpPr>
        <p:spPr>
          <a:xfrm>
            <a:off x="4955348" y="3172675"/>
            <a:ext cx="1252500" cy="6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link </a:t>
            </a:r>
            <a:endParaRPr>
              <a:solidFill>
                <a:schemeClr val="dk1"/>
              </a:solidFill>
            </a:endParaRPr>
          </a:p>
          <a:p>
            <a:pPr indent="0" lvl="0" marL="0" rtl="0" algn="ctr">
              <a:spcBef>
                <a:spcPts val="0"/>
              </a:spcBef>
              <a:spcAft>
                <a:spcPts val="0"/>
              </a:spcAft>
              <a:buNone/>
            </a:pPr>
            <a:r>
              <a:rPr lang="en">
                <a:solidFill>
                  <a:schemeClr val="dk1"/>
                </a:solidFill>
              </a:rPr>
              <a:t>(ld -shared)</a:t>
            </a:r>
            <a:endParaRPr>
              <a:solidFill>
                <a:schemeClr val="dk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98"/>
          <p:cNvSpPr txBox="1"/>
          <p:nvPr/>
        </p:nvSpPr>
        <p:spPr>
          <a:xfrm>
            <a:off x="301494" y="365827"/>
            <a:ext cx="8541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Relocatable object files - .o</a:t>
            </a:r>
            <a:endParaRPr sz="2400">
              <a:solidFill>
                <a:schemeClr val="dk1"/>
              </a:solidFill>
            </a:endParaRPr>
          </a:p>
        </p:txBody>
      </p:sp>
      <p:sp>
        <p:nvSpPr>
          <p:cNvPr id="2000" name="Google Shape;2000;p98"/>
          <p:cNvSpPr txBox="1"/>
          <p:nvPr/>
        </p:nvSpPr>
        <p:spPr>
          <a:xfrm>
            <a:off x="301494" y="1224247"/>
            <a:ext cx="8541000" cy="381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These are object files which are the default output format of the compiler.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They contain the code compiled from a source file, and meta data that can be used to merge this code, in a process called </a:t>
            </a:r>
            <a:r>
              <a:rPr i="1" lang="en" sz="1800">
                <a:solidFill>
                  <a:schemeClr val="dk1"/>
                </a:solidFill>
              </a:rPr>
              <a:t>linking</a:t>
            </a:r>
            <a:r>
              <a:rPr lang="en" sz="1800">
                <a:solidFill>
                  <a:schemeClr val="dk1"/>
                </a:solidFill>
              </a:rPr>
              <a:t>, with other object files.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They are intended to be used statically, meaning that code that wants to use code these object files can reference data and code in them and ask to be linked with them, and the (static) linker will merge the files into a single file (and preform symbol resolving and fixups which we will expand on later) so that they can use each others code.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Also several such object files can be merged to an “archive” static library (.a) which can be used to link with in the same way).</a:t>
            </a:r>
            <a:endParaRPr sz="1800">
              <a:solidFill>
                <a:schemeClr val="dk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99"/>
          <p:cNvSpPr txBox="1"/>
          <p:nvPr/>
        </p:nvSpPr>
        <p:spPr>
          <a:xfrm>
            <a:off x="301494" y="365827"/>
            <a:ext cx="8541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Executable </a:t>
            </a:r>
            <a:r>
              <a:rPr lang="en" sz="2400">
                <a:solidFill>
                  <a:schemeClr val="dk1"/>
                </a:solidFill>
              </a:rPr>
              <a:t>object files</a:t>
            </a:r>
            <a:endParaRPr sz="2400">
              <a:solidFill>
                <a:schemeClr val="dk1"/>
              </a:solidFill>
            </a:endParaRPr>
          </a:p>
        </p:txBody>
      </p:sp>
      <p:sp>
        <p:nvSpPr>
          <p:cNvPr id="2006" name="Google Shape;2006;p99"/>
          <p:cNvSpPr txBox="1"/>
          <p:nvPr/>
        </p:nvSpPr>
        <p:spPr>
          <a:xfrm>
            <a:off x="301494" y="1224247"/>
            <a:ext cx="85410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These are object files which are the default output format of the linker.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They contain the code compiled and linked from one or more source files, and meta data that can be used to run this program as the “main code” (image) of a program.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They can be created by linking several relocatable object files.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They also contain information used to load and reference code and data which they want to use, and is not compiled with them (from shared object files, the following).</a:t>
            </a:r>
            <a:endParaRPr sz="1800">
              <a:solidFill>
                <a:schemeClr val="dk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100"/>
          <p:cNvSpPr txBox="1"/>
          <p:nvPr/>
        </p:nvSpPr>
        <p:spPr>
          <a:xfrm>
            <a:off x="914411" y="4650889"/>
            <a:ext cx="731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CCCCC"/>
                </a:solidFill>
              </a:rPr>
              <a:t>https://www.intel.com/content/www/us/en/develop/download/intel-64-and-ia-32-architectures-software-developers-manual-volume-1-basic-architecture.html</a:t>
            </a:r>
            <a:endParaRPr sz="1000">
              <a:solidFill>
                <a:srgbClr val="CCCCCC"/>
              </a:solidFill>
            </a:endParaRPr>
          </a:p>
        </p:txBody>
      </p:sp>
      <p:pic>
        <p:nvPicPr>
          <p:cNvPr id="2012" name="Google Shape;2012;p100"/>
          <p:cNvPicPr preferRelativeResize="0"/>
          <p:nvPr/>
        </p:nvPicPr>
        <p:blipFill rotWithShape="1">
          <a:blip r:embed="rId3">
            <a:alphaModFix/>
          </a:blip>
          <a:srcRect b="1731" l="1554" r="1292" t="3652"/>
          <a:stretch/>
        </p:blipFill>
        <p:spPr>
          <a:xfrm>
            <a:off x="1847550" y="706600"/>
            <a:ext cx="5464001" cy="3807401"/>
          </a:xfrm>
          <a:prstGeom prst="rect">
            <a:avLst/>
          </a:prstGeom>
          <a:noFill/>
          <a:ln>
            <a:noFill/>
          </a:ln>
        </p:spPr>
      </p:pic>
      <p:sp>
        <p:nvSpPr>
          <p:cNvPr id="2013" name="Google Shape;2013;p100"/>
          <p:cNvSpPr txBox="1"/>
          <p:nvPr/>
        </p:nvSpPr>
        <p:spPr>
          <a:xfrm>
            <a:off x="279823" y="173405"/>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rPr>
              <a:t>More examples from intel manual:</a:t>
            </a:r>
            <a:endParaRPr>
              <a:solidFill>
                <a:srgbClr val="EFEFE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101"/>
          <p:cNvSpPr txBox="1"/>
          <p:nvPr/>
        </p:nvSpPr>
        <p:spPr>
          <a:xfrm>
            <a:off x="235690" y="235109"/>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Registers</a:t>
            </a:r>
            <a:endParaRPr sz="2400">
              <a:solidFill>
                <a:schemeClr val="dk1"/>
              </a:solidFill>
            </a:endParaRPr>
          </a:p>
        </p:txBody>
      </p:sp>
      <p:sp>
        <p:nvSpPr>
          <p:cNvPr id="2019" name="Google Shape;2019;p101"/>
          <p:cNvSpPr txBox="1"/>
          <p:nvPr/>
        </p:nvSpPr>
        <p:spPr>
          <a:xfrm>
            <a:off x="235700" y="785301"/>
            <a:ext cx="78138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Some are “general purpose”, some have some “specific purpose”.</a:t>
            </a:r>
            <a:endParaRPr sz="1800">
              <a:solidFill>
                <a:schemeClr val="dk1"/>
              </a:solidFill>
            </a:endParaRPr>
          </a:p>
          <a:p>
            <a:pPr indent="0" lvl="0" marL="0" rtl="0" algn="l">
              <a:spcBef>
                <a:spcPts val="0"/>
              </a:spcBef>
              <a:spcAft>
                <a:spcPts val="0"/>
              </a:spcAft>
              <a:buNone/>
            </a:pPr>
            <a:r>
              <a:rPr lang="en" sz="1800">
                <a:solidFill>
                  <a:schemeClr val="dk1"/>
                </a:solidFill>
              </a:rPr>
              <a:t>In practice, most registers can be manipulated similarly using the same instructions. </a:t>
            </a:r>
            <a:endParaRPr sz="1800">
              <a:solidFill>
                <a:schemeClr val="dk1"/>
              </a:solidFill>
            </a:endParaRPr>
          </a:p>
          <a:p>
            <a:pPr indent="0" lvl="0" marL="0" rtl="0" algn="l">
              <a:spcBef>
                <a:spcPts val="0"/>
              </a:spcBef>
              <a:spcAft>
                <a:spcPts val="0"/>
              </a:spcAft>
              <a:buNone/>
            </a:pPr>
            <a:r>
              <a:rPr lang="en" sz="1800">
                <a:solidFill>
                  <a:schemeClr val="dk1"/>
                </a:solidFill>
              </a:rPr>
              <a:t>Reason of specific purpose: </a:t>
            </a:r>
            <a:endParaRPr sz="1800">
              <a:solidFill>
                <a:schemeClr val="dk1"/>
              </a:solidFill>
            </a:endParaRPr>
          </a:p>
          <a:p>
            <a:pPr indent="0" lvl="0" marL="0" rtl="0" algn="l">
              <a:spcBef>
                <a:spcPts val="0"/>
              </a:spcBef>
              <a:spcAft>
                <a:spcPts val="0"/>
              </a:spcAft>
              <a:buNone/>
            </a:pPr>
            <a:r>
              <a:rPr lang="en" sz="1800">
                <a:solidFill>
                  <a:schemeClr val="dk1"/>
                </a:solidFill>
              </a:rPr>
              <a:t>some features are common in most programs, and so it is convenient to have special registers and instructions: for example stack pointers (rsp, rbp) which can used to maintain a stack in the memory, and serve as pointers for the “push” and “pop” instructions.</a:t>
            </a:r>
            <a:endParaRPr sz="1800">
              <a:solidFill>
                <a:schemeClr val="dk1"/>
              </a:solidFill>
            </a:endParaRPr>
          </a:p>
          <a:p>
            <a:pPr indent="0" lvl="0" marL="0" rtl="0" algn="l">
              <a:spcBef>
                <a:spcPts val="0"/>
              </a:spcBef>
              <a:spcAft>
                <a:spcPts val="0"/>
              </a:spcAft>
              <a:buNone/>
            </a:pPr>
            <a:r>
              <a:rPr lang="en" sz="1800">
                <a:solidFill>
                  <a:schemeClr val="dk1"/>
                </a:solidFill>
              </a:rPr>
              <a:t>Special instructions can be encoded in less bytes: the “push” instruction always stores a value at the address given in rsp, that is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instruction: 	push </a:t>
            </a:r>
            <a:r>
              <a:rPr lang="en" sz="1800">
                <a:solidFill>
                  <a:schemeClr val="dk1"/>
                </a:solidFill>
              </a:rPr>
              <a:t>eax 		sub rsp, 8</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chemeClr val="dk1"/>
                </a:solidFill>
              </a:rPr>
              <a:t>mov [rsp], eax</a:t>
            </a:r>
            <a:endParaRPr sz="1800">
              <a:solidFill>
                <a:schemeClr val="dk1"/>
              </a:solidFill>
            </a:endParaRPr>
          </a:p>
          <a:p>
            <a:pPr indent="0" lvl="0" marL="0" rtl="0" algn="l">
              <a:spcBef>
                <a:spcPts val="0"/>
              </a:spcBef>
              <a:spcAft>
                <a:spcPts val="0"/>
              </a:spcAft>
              <a:buNone/>
            </a:pPr>
            <a:r>
              <a:rPr lang="en" sz="1800">
                <a:solidFill>
                  <a:schemeClr val="dk1"/>
                </a:solidFill>
              </a:rPr>
              <a:t>encoding:	50				</a:t>
            </a:r>
            <a:r>
              <a:rPr lang="en" sz="1800">
                <a:solidFill>
                  <a:schemeClr val="dk1"/>
                </a:solidFill>
              </a:rPr>
              <a:t>48 83 ec 08</a:t>
            </a:r>
            <a:endParaRPr sz="1800">
              <a:solidFill>
                <a:schemeClr val="dk1"/>
              </a:solidFill>
            </a:endParaRPr>
          </a:p>
          <a:p>
            <a:pPr indent="0" lvl="0" marL="0" rtl="0" algn="l">
              <a:spcBef>
                <a:spcPts val="0"/>
              </a:spcBef>
              <a:spcAft>
                <a:spcPts val="0"/>
              </a:spcAft>
              <a:buNone/>
            </a:pPr>
            <a:r>
              <a:rPr lang="en" sz="1800">
                <a:solidFill>
                  <a:schemeClr val="dk1"/>
                </a:solidFill>
              </a:rPr>
              <a:t>							48 </a:t>
            </a:r>
            <a:r>
              <a:rPr lang="en" sz="1800">
                <a:solidFill>
                  <a:schemeClr val="dk1"/>
                </a:solidFill>
              </a:rPr>
              <a:t>89 04 24</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p:nvPr/>
        </p:nvSpPr>
        <p:spPr>
          <a:xfrm>
            <a:off x="5539378" y="1115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4" name="Google Shape;164;p21"/>
          <p:cNvSpPr/>
          <p:nvPr/>
        </p:nvSpPr>
        <p:spPr>
          <a:xfrm>
            <a:off x="5539378" y="1525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5" name="Google Shape;165;p21"/>
          <p:cNvSpPr/>
          <p:nvPr/>
        </p:nvSpPr>
        <p:spPr>
          <a:xfrm>
            <a:off x="5539378" y="1934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0x09</a:t>
            </a:r>
            <a:endParaRPr/>
          </a:p>
        </p:txBody>
      </p:sp>
      <p:sp>
        <p:nvSpPr>
          <p:cNvPr id="166" name="Google Shape;166;p21"/>
          <p:cNvSpPr/>
          <p:nvPr/>
        </p:nvSpPr>
        <p:spPr>
          <a:xfrm>
            <a:off x="5539378" y="23446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7" name="Google Shape;167;p21"/>
          <p:cNvSpPr/>
          <p:nvPr/>
        </p:nvSpPr>
        <p:spPr>
          <a:xfrm>
            <a:off x="5539368" y="27544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8" name="Google Shape;168;p21"/>
          <p:cNvSpPr/>
          <p:nvPr/>
        </p:nvSpPr>
        <p:spPr>
          <a:xfrm>
            <a:off x="5539368" y="31642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69" name="Google Shape;169;p21"/>
          <p:cNvSpPr/>
          <p:nvPr/>
        </p:nvSpPr>
        <p:spPr>
          <a:xfrm>
            <a:off x="5539368" y="35740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a:t>
            </a:r>
            <a:endParaRPr/>
          </a:p>
        </p:txBody>
      </p:sp>
      <p:sp>
        <p:nvSpPr>
          <p:cNvPr id="170" name="Google Shape;170;p21"/>
          <p:cNvSpPr/>
          <p:nvPr/>
        </p:nvSpPr>
        <p:spPr>
          <a:xfrm>
            <a:off x="5539368" y="3983891"/>
            <a:ext cx="1446600" cy="409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txBox="1"/>
          <p:nvPr/>
        </p:nvSpPr>
        <p:spPr>
          <a:xfrm>
            <a:off x="4695950" y="427363"/>
            <a:ext cx="816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a:t>
            </a:r>
            <a:endParaRPr/>
          </a:p>
        </p:txBody>
      </p:sp>
      <p:sp>
        <p:nvSpPr>
          <p:cNvPr id="172" name="Google Shape;172;p21"/>
          <p:cNvSpPr txBox="1"/>
          <p:nvPr/>
        </p:nvSpPr>
        <p:spPr>
          <a:xfrm>
            <a:off x="7291599" y="762050"/>
            <a:ext cx="1605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rsp = 0x1010</a:t>
            </a:r>
            <a:endParaRPr/>
          </a:p>
        </p:txBody>
      </p:sp>
      <p:sp>
        <p:nvSpPr>
          <p:cNvPr id="173" name="Google Shape;173;p21"/>
          <p:cNvSpPr txBox="1"/>
          <p:nvPr/>
        </p:nvSpPr>
        <p:spPr>
          <a:xfrm>
            <a:off x="4695953" y="10680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1000</a:t>
            </a:r>
            <a:endParaRPr/>
          </a:p>
        </p:txBody>
      </p:sp>
      <p:sp>
        <p:nvSpPr>
          <p:cNvPr id="174" name="Google Shape;174;p21"/>
          <p:cNvSpPr txBox="1"/>
          <p:nvPr/>
        </p:nvSpPr>
        <p:spPr>
          <a:xfrm>
            <a:off x="4695953" y="14778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1008</a:t>
            </a:r>
            <a:endParaRPr/>
          </a:p>
        </p:txBody>
      </p:sp>
      <p:sp>
        <p:nvSpPr>
          <p:cNvPr id="175" name="Google Shape;175;p21"/>
          <p:cNvSpPr txBox="1"/>
          <p:nvPr/>
        </p:nvSpPr>
        <p:spPr>
          <a:xfrm>
            <a:off x="4695953" y="191463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1010</a:t>
            </a:r>
            <a:endParaRPr/>
          </a:p>
        </p:txBody>
      </p:sp>
      <p:sp>
        <p:nvSpPr>
          <p:cNvPr id="176" name="Google Shape;176;p21"/>
          <p:cNvSpPr txBox="1"/>
          <p:nvPr/>
        </p:nvSpPr>
        <p:spPr>
          <a:xfrm>
            <a:off x="4695953" y="2324428"/>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1018</a:t>
            </a:r>
            <a:endParaRPr/>
          </a:p>
        </p:txBody>
      </p:sp>
      <p:sp>
        <p:nvSpPr>
          <p:cNvPr id="177" name="Google Shape;177;p21"/>
          <p:cNvSpPr txBox="1"/>
          <p:nvPr/>
        </p:nvSpPr>
        <p:spPr>
          <a:xfrm>
            <a:off x="4695953" y="2747744"/>
            <a:ext cx="917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1020</a:t>
            </a:r>
            <a:endParaRPr/>
          </a:p>
        </p:txBody>
      </p:sp>
      <p:sp>
        <p:nvSpPr>
          <p:cNvPr id="178" name="Google Shape;178;p21"/>
          <p:cNvSpPr txBox="1"/>
          <p:nvPr/>
        </p:nvSpPr>
        <p:spPr>
          <a:xfrm>
            <a:off x="5539373" y="427350"/>
            <a:ext cx="219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content</a:t>
            </a:r>
            <a:endParaRPr/>
          </a:p>
        </p:txBody>
      </p:sp>
      <p:sp>
        <p:nvSpPr>
          <p:cNvPr id="179" name="Google Shape;179;p21"/>
          <p:cNvSpPr txBox="1"/>
          <p:nvPr/>
        </p:nvSpPr>
        <p:spPr>
          <a:xfrm>
            <a:off x="7291601" y="122584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rax = ?</a:t>
            </a:r>
            <a:endParaRPr/>
          </a:p>
        </p:txBody>
      </p:sp>
      <p:sp>
        <p:nvSpPr>
          <p:cNvPr id="180" name="Google Shape;180;p21"/>
          <p:cNvSpPr txBox="1"/>
          <p:nvPr/>
        </p:nvSpPr>
        <p:spPr>
          <a:xfrm>
            <a:off x="7291604" y="1676000"/>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rdx = 0x0b</a:t>
            </a:r>
            <a:endParaRPr/>
          </a:p>
        </p:txBody>
      </p:sp>
      <p:sp>
        <p:nvSpPr>
          <p:cNvPr id="181" name="Google Shape;181;p21"/>
          <p:cNvSpPr txBox="1"/>
          <p:nvPr/>
        </p:nvSpPr>
        <p:spPr>
          <a:xfrm>
            <a:off x="7291603" y="2139791"/>
            <a:ext cx="132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rcx = 0x09</a:t>
            </a:r>
            <a:endParaRPr/>
          </a:p>
        </p:txBody>
      </p:sp>
      <p:pic>
        <p:nvPicPr>
          <p:cNvPr id="182" name="Google Shape;182;p21"/>
          <p:cNvPicPr preferRelativeResize="0"/>
          <p:nvPr/>
        </p:nvPicPr>
        <p:blipFill>
          <a:blip r:embed="rId3">
            <a:alphaModFix/>
          </a:blip>
          <a:stretch>
            <a:fillRect/>
          </a:stretch>
        </p:blipFill>
        <p:spPr>
          <a:xfrm>
            <a:off x="0" y="1115300"/>
            <a:ext cx="2847975" cy="3162300"/>
          </a:xfrm>
          <a:prstGeom prst="rect">
            <a:avLst/>
          </a:prstGeom>
          <a:noFill/>
          <a:ln>
            <a:noFill/>
          </a:ln>
        </p:spPr>
      </p:pic>
      <p:sp>
        <p:nvSpPr>
          <p:cNvPr id="183" name="Google Shape;183;p21"/>
          <p:cNvSpPr/>
          <p:nvPr/>
        </p:nvSpPr>
        <p:spPr>
          <a:xfrm>
            <a:off x="2544091" y="2674625"/>
            <a:ext cx="645600" cy="283800"/>
          </a:xfrm>
          <a:prstGeom prst="leftArrow">
            <a:avLst>
              <a:gd fmla="val 41484" name="adj1"/>
              <a:gd fmla="val 5210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pic>
        <p:nvPicPr>
          <p:cNvPr id="2024" name="Google Shape;2024;p102"/>
          <p:cNvPicPr preferRelativeResize="0"/>
          <p:nvPr/>
        </p:nvPicPr>
        <p:blipFill rotWithShape="1">
          <a:blip r:embed="rId3">
            <a:alphaModFix/>
          </a:blip>
          <a:srcRect b="0" l="3995" r="3309" t="0"/>
          <a:stretch/>
        </p:blipFill>
        <p:spPr>
          <a:xfrm>
            <a:off x="929225" y="169975"/>
            <a:ext cx="7339575" cy="4394201"/>
          </a:xfrm>
          <a:prstGeom prst="rect">
            <a:avLst/>
          </a:prstGeom>
          <a:noFill/>
          <a:ln>
            <a:noFill/>
          </a:ln>
        </p:spPr>
      </p:pic>
      <p:sp>
        <p:nvSpPr>
          <p:cNvPr id="2025" name="Google Shape;2025;p102"/>
          <p:cNvSpPr txBox="1"/>
          <p:nvPr/>
        </p:nvSpPr>
        <p:spPr>
          <a:xfrm>
            <a:off x="1264200" y="4666499"/>
            <a:ext cx="6615600" cy="3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From: </a:t>
            </a:r>
            <a:r>
              <a:rPr lang="en" sz="1200">
                <a:solidFill>
                  <a:schemeClr val="dk1"/>
                </a:solidFill>
              </a:rPr>
              <a:t>Low  Level Programming C, Assembly and Program Execution on Intel 64 Architecture</a:t>
            </a:r>
            <a:endParaRPr sz="1200">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pic>
        <p:nvPicPr>
          <p:cNvPr id="2030" name="Google Shape;2030;p103"/>
          <p:cNvPicPr preferRelativeResize="0"/>
          <p:nvPr/>
        </p:nvPicPr>
        <p:blipFill>
          <a:blip r:embed="rId3">
            <a:alphaModFix/>
          </a:blip>
          <a:stretch>
            <a:fillRect/>
          </a:stretch>
        </p:blipFill>
        <p:spPr>
          <a:xfrm>
            <a:off x="262007" y="2870987"/>
            <a:ext cx="7362977" cy="1948550"/>
          </a:xfrm>
          <a:prstGeom prst="rect">
            <a:avLst/>
          </a:prstGeom>
          <a:noFill/>
          <a:ln>
            <a:noFill/>
          </a:ln>
        </p:spPr>
      </p:pic>
      <p:sp>
        <p:nvSpPr>
          <p:cNvPr id="2031" name="Google Shape;2031;p103"/>
          <p:cNvSpPr txBox="1"/>
          <p:nvPr/>
        </p:nvSpPr>
        <p:spPr>
          <a:xfrm>
            <a:off x="235707" y="235100"/>
            <a:ext cx="78123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General purpose registers (GPRs)</a:t>
            </a:r>
            <a:endParaRPr sz="2400">
              <a:solidFill>
                <a:schemeClr val="dk1"/>
              </a:solidFill>
            </a:endParaRPr>
          </a:p>
        </p:txBody>
      </p:sp>
      <p:sp>
        <p:nvSpPr>
          <p:cNvPr id="2032" name="Google Shape;2032;p103"/>
          <p:cNvSpPr txBox="1"/>
          <p:nvPr/>
        </p:nvSpPr>
        <p:spPr>
          <a:xfrm>
            <a:off x="235707" y="1374343"/>
            <a:ext cx="781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Used as general operands in different instructions.</a:t>
            </a:r>
            <a:endParaRPr sz="1800">
              <a:solidFill>
                <a:schemeClr val="dk1"/>
              </a:solidFill>
            </a:endParaRPr>
          </a:p>
        </p:txBody>
      </p:sp>
      <p:sp>
        <p:nvSpPr>
          <p:cNvPr id="2033" name="Google Shape;2033;p103"/>
          <p:cNvSpPr txBox="1"/>
          <p:nvPr/>
        </p:nvSpPr>
        <p:spPr>
          <a:xfrm>
            <a:off x="262007" y="1996023"/>
            <a:ext cx="7812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Some can </a:t>
            </a:r>
            <a:r>
              <a:rPr lang="en" sz="1800">
                <a:solidFill>
                  <a:schemeClr val="dk1"/>
                </a:solidFill>
              </a:rPr>
              <a:t>have </a:t>
            </a:r>
            <a:r>
              <a:rPr lang="en" sz="1800">
                <a:solidFill>
                  <a:schemeClr val="dk1"/>
                </a:solidFill>
              </a:rPr>
              <a:t>only a specific part of them as an operand. </a:t>
            </a:r>
            <a:endParaRPr sz="1800">
              <a:solidFill>
                <a:schemeClr val="dk1"/>
              </a:solidFill>
            </a:endParaRPr>
          </a:p>
          <a:p>
            <a:pPr indent="0" lvl="0" marL="0" rtl="0" algn="l">
              <a:spcBef>
                <a:spcPts val="0"/>
              </a:spcBef>
              <a:spcAft>
                <a:spcPts val="0"/>
              </a:spcAft>
              <a:buNone/>
            </a:pPr>
            <a:r>
              <a:rPr lang="en" sz="1800">
                <a:solidFill>
                  <a:schemeClr val="dk1"/>
                </a:solidFill>
              </a:rPr>
              <a:t>Depends on the register and the instruction.</a:t>
            </a:r>
            <a:endParaRPr sz="1800">
              <a:solidFill>
                <a:schemeClr val="dk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104"/>
          <p:cNvSpPr txBox="1"/>
          <p:nvPr/>
        </p:nvSpPr>
        <p:spPr>
          <a:xfrm>
            <a:off x="235690" y="235109"/>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Special r</a:t>
            </a:r>
            <a:r>
              <a:rPr lang="en" sz="2400">
                <a:solidFill>
                  <a:schemeClr val="dk1"/>
                </a:solidFill>
              </a:rPr>
              <a:t>egisters</a:t>
            </a:r>
            <a:endParaRPr sz="2400">
              <a:solidFill>
                <a:schemeClr val="dk1"/>
              </a:solidFill>
            </a:endParaRPr>
          </a:p>
        </p:txBody>
      </p:sp>
      <p:sp>
        <p:nvSpPr>
          <p:cNvPr id="2039" name="Google Shape;2039;p104"/>
          <p:cNvSpPr txBox="1"/>
          <p:nvPr/>
        </p:nvSpPr>
        <p:spPr>
          <a:xfrm>
            <a:off x="235700" y="785301"/>
            <a:ext cx="7813800" cy="2974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rip and rflags </a:t>
            </a:r>
            <a:r>
              <a:rPr lang="en" sz="1800">
                <a:solidFill>
                  <a:schemeClr val="dk1"/>
                </a:solidFill>
              </a:rPr>
              <a:t>registers.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Segment registers (CS,  DS, SS,  ES, FS,  and GS).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x87 FPU registers  (ST0  through ST7, status  word,  control  word, tag word,  data  operand pointer,  and  instruction pointer).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MMX registers (MM0  through  MM7).</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XMM registers (XMM0 through XMM15)  and the  MXCSR  register.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Control registers (CR0, CR2,  CR3,  CR4,  and  CR8)  and  system table  pointer  registers  (GDTR, LDTR,  IDTR, and task register)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Debug registers (DR0, DR1,  DR2,  DR3,  DR6,  and DR7).</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MSR registers.</a:t>
            </a:r>
            <a:endParaRPr sz="1800">
              <a:solidFill>
                <a:schemeClr val="dk1"/>
              </a:solidFill>
            </a:endParaRPr>
          </a:p>
        </p:txBody>
      </p:sp>
      <p:sp>
        <p:nvSpPr>
          <p:cNvPr id="2040" name="Google Shape;2040;p104"/>
          <p:cNvSpPr txBox="1"/>
          <p:nvPr/>
        </p:nvSpPr>
        <p:spPr>
          <a:xfrm>
            <a:off x="303511" y="4051152"/>
            <a:ext cx="7813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registers used for basic program execution are the general purpose, rip and rflags (in unprivliged code). </a:t>
            </a:r>
            <a:endParaRPr sz="1800">
              <a:solidFill>
                <a:schemeClr val="dk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105"/>
          <p:cNvSpPr txBox="1"/>
          <p:nvPr>
            <p:ph type="title"/>
          </p:nvPr>
        </p:nvSpPr>
        <p:spPr>
          <a:xfrm>
            <a:off x="311700" y="23926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rip (the register)</a:t>
            </a:r>
            <a:endParaRPr/>
          </a:p>
        </p:txBody>
      </p:sp>
      <p:sp>
        <p:nvSpPr>
          <p:cNvPr id="2046" name="Google Shape;2046;p105"/>
          <p:cNvSpPr txBox="1"/>
          <p:nvPr/>
        </p:nvSpPr>
        <p:spPr>
          <a:xfrm>
            <a:off x="311700" y="1047825"/>
            <a:ext cx="84423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rip contains the address in the memory of the next instruction to be executed. </a:t>
            </a:r>
            <a:endParaRPr sz="1800">
              <a:solidFill>
                <a:schemeClr val="dk1"/>
              </a:solidFill>
            </a:endParaRPr>
          </a:p>
          <a:p>
            <a:pPr indent="0" lvl="0" marL="0" rtl="0" algn="l">
              <a:spcBef>
                <a:spcPts val="0"/>
              </a:spcBef>
              <a:spcAft>
                <a:spcPts val="0"/>
              </a:spcAft>
              <a:buNone/>
            </a:pPr>
            <a:r>
              <a:rPr lang="en" sz="1800">
                <a:solidFill>
                  <a:schemeClr val="dk1"/>
                </a:solidFill>
              </a:rPr>
              <a:t>At each execution “step”, the instruction pointed to by rip will be executed, and rip will be incremented to rip + size in bytes of the executed instruction, so to point to the next instruction.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Note that different instructions are encoded with different lengths, and in fact this execution “step” is divided into suboperations of fetching the instruction at rip, decoding it and the operands from it, and then executing it. This operation is sometimes called “the fetch execute cycle”. We will talk about this later in the course.</a:t>
            </a:r>
            <a:endParaRPr sz="1800">
              <a:solidFill>
                <a:schemeClr val="dk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06"/>
          <p:cNvSpPr txBox="1"/>
          <p:nvPr/>
        </p:nvSpPr>
        <p:spPr>
          <a:xfrm>
            <a:off x="311700" y="1047825"/>
            <a:ext cx="8442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Contains flags which are updated by some instructions and could be used for conditional execution. </a:t>
            </a:r>
            <a:endParaRPr sz="1800">
              <a:solidFill>
                <a:schemeClr val="dk1"/>
              </a:solidFill>
            </a:endParaRPr>
          </a:p>
        </p:txBody>
      </p:sp>
      <p:sp>
        <p:nvSpPr>
          <p:cNvPr id="2052" name="Google Shape;2052;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rflags</a:t>
            </a:r>
            <a:endParaRPr/>
          </a:p>
        </p:txBody>
      </p:sp>
      <p:pic>
        <p:nvPicPr>
          <p:cNvPr id="2053" name="Google Shape;2053;p106"/>
          <p:cNvPicPr preferRelativeResize="0"/>
          <p:nvPr/>
        </p:nvPicPr>
        <p:blipFill rotWithShape="1">
          <a:blip r:embed="rId3">
            <a:alphaModFix/>
          </a:blip>
          <a:srcRect b="0" l="0" r="0" t="57450"/>
          <a:stretch/>
        </p:blipFill>
        <p:spPr>
          <a:xfrm>
            <a:off x="440531" y="2110638"/>
            <a:ext cx="3890451" cy="922225"/>
          </a:xfrm>
          <a:prstGeom prst="rect">
            <a:avLst/>
          </a:prstGeom>
          <a:noFill/>
          <a:ln>
            <a:noFill/>
          </a:ln>
        </p:spPr>
      </p:pic>
      <p:sp>
        <p:nvSpPr>
          <p:cNvPr id="2054" name="Google Shape;2054;p106"/>
          <p:cNvSpPr txBox="1"/>
          <p:nvPr/>
        </p:nvSpPr>
        <p:spPr>
          <a:xfrm>
            <a:off x="4863597" y="2056054"/>
            <a:ext cx="3890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result of executing the instruction at 26 (after executing the one at 23):</a:t>
            </a:r>
            <a:endParaRPr>
              <a:solidFill>
                <a:schemeClr val="dk1"/>
              </a:solidFill>
            </a:endParaRPr>
          </a:p>
          <a:p>
            <a:pPr indent="0" lvl="0" marL="0" rtl="0" algn="l">
              <a:spcBef>
                <a:spcPts val="0"/>
              </a:spcBef>
              <a:spcAft>
                <a:spcPts val="0"/>
              </a:spcAft>
              <a:buNone/>
            </a:pPr>
            <a:r>
              <a:rPr lang="en">
                <a:solidFill>
                  <a:schemeClr val="dk1"/>
                </a:solidFill>
              </a:rPr>
              <a:t>If rax=r8, rip will be set to 32, otherwise it will be set to 28</a:t>
            </a:r>
            <a:endParaRPr>
              <a:solidFill>
                <a:schemeClr val="dk1"/>
              </a:solidFill>
            </a:endParaRPr>
          </a:p>
        </p:txBody>
      </p:sp>
      <p:sp>
        <p:nvSpPr>
          <p:cNvPr id="2055" name="Google Shape;2055;p106"/>
          <p:cNvSpPr txBox="1"/>
          <p:nvPr/>
        </p:nvSpPr>
        <p:spPr>
          <a:xfrm>
            <a:off x="350850" y="3545965"/>
            <a:ext cx="8442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lower 32 bits are referred to as “eflags”, the flags register in the x86 arch and have the same format, the upper 32 bits are not used (“reserved”).</a:t>
            </a:r>
            <a:endParaRPr sz="1800">
              <a:solidFill>
                <a:schemeClr val="dk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pic>
        <p:nvPicPr>
          <p:cNvPr id="2060" name="Google Shape;2060;p107"/>
          <p:cNvPicPr preferRelativeResize="0"/>
          <p:nvPr/>
        </p:nvPicPr>
        <p:blipFill rotWithShape="1">
          <a:blip r:embed="rId3">
            <a:alphaModFix/>
          </a:blip>
          <a:srcRect b="0" l="1245" r="1488" t="1545"/>
          <a:stretch/>
        </p:blipFill>
        <p:spPr>
          <a:xfrm>
            <a:off x="1605525" y="173150"/>
            <a:ext cx="5918051" cy="4873698"/>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4" name="Shape 2064"/>
        <p:cNvGrpSpPr/>
        <p:nvPr/>
      </p:nvGrpSpPr>
      <p:grpSpPr>
        <a:xfrm>
          <a:off x="0" y="0"/>
          <a:ext cx="0" cy="0"/>
          <a:chOff x="0" y="0"/>
          <a:chExt cx="0" cy="0"/>
        </a:xfrm>
      </p:grpSpPr>
      <p:sp>
        <p:nvSpPr>
          <p:cNvPr id="2065" name="Google Shape;2065;p108"/>
          <p:cNvSpPr txBox="1"/>
          <p:nvPr>
            <p:ph type="title"/>
          </p:nvPr>
        </p:nvSpPr>
        <p:spPr>
          <a:xfrm>
            <a:off x="231731" y="4282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Instructions (preface)</a:t>
            </a:r>
            <a:endParaRPr/>
          </a:p>
        </p:txBody>
      </p:sp>
      <p:sp>
        <p:nvSpPr>
          <p:cNvPr id="2066" name="Google Shape;2066;p108"/>
          <p:cNvSpPr txBox="1"/>
          <p:nvPr/>
        </p:nvSpPr>
        <p:spPr>
          <a:xfrm>
            <a:off x="231717" y="535263"/>
            <a:ext cx="781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Data types: </a:t>
            </a:r>
            <a:r>
              <a:rPr lang="en" sz="1800">
                <a:solidFill>
                  <a:schemeClr val="dk1"/>
                </a:solidFill>
              </a:rPr>
              <a:t>We have mentioned bytes, words, etc.</a:t>
            </a:r>
            <a:endParaRPr sz="1800">
              <a:solidFill>
                <a:schemeClr val="dk1"/>
              </a:solidFill>
            </a:endParaRPr>
          </a:p>
        </p:txBody>
      </p:sp>
      <p:pic>
        <p:nvPicPr>
          <p:cNvPr id="2067" name="Google Shape;2067;p108"/>
          <p:cNvPicPr preferRelativeResize="0"/>
          <p:nvPr/>
        </p:nvPicPr>
        <p:blipFill>
          <a:blip r:embed="rId3">
            <a:alphaModFix/>
          </a:blip>
          <a:stretch>
            <a:fillRect/>
          </a:stretch>
        </p:blipFill>
        <p:spPr>
          <a:xfrm>
            <a:off x="1944773" y="999079"/>
            <a:ext cx="6926798" cy="3945391"/>
          </a:xfrm>
          <a:prstGeom prst="rect">
            <a:avLst/>
          </a:prstGeom>
          <a:noFill/>
          <a:ln>
            <a:noFill/>
          </a:ln>
        </p:spPr>
      </p:pic>
      <p:sp>
        <p:nvSpPr>
          <p:cNvPr id="2068" name="Google Shape;2068;p108"/>
          <p:cNvSpPr txBox="1"/>
          <p:nvPr/>
        </p:nvSpPr>
        <p:spPr>
          <a:xfrm>
            <a:off x="0" y="1193800"/>
            <a:ext cx="1944900" cy="290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summed up notation table:</a:t>
            </a:r>
            <a:endParaRPr sz="1800">
              <a:solidFill>
                <a:schemeClr val="dk1"/>
              </a:solidFill>
            </a:endParaRPr>
          </a:p>
          <a:p>
            <a:pPr indent="0" lvl="0" marL="0" rtl="0" algn="l">
              <a:spcBef>
                <a:spcPts val="0"/>
              </a:spcBef>
              <a:spcAft>
                <a:spcPts val="0"/>
              </a:spcAft>
              <a:buNone/>
            </a:pPr>
            <a:r>
              <a:rPr lang="en" sz="1800">
                <a:solidFill>
                  <a:schemeClr val="dk1"/>
                </a:solidFill>
              </a:rPr>
              <a:t>(from the Intel reference manual).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 marks the address in the memory.</a:t>
            </a:r>
            <a:endParaRPr sz="1800">
              <a:solidFill>
                <a:schemeClr val="dk1"/>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109"/>
          <p:cNvSpPr txBox="1"/>
          <p:nvPr>
            <p:ph type="title"/>
          </p:nvPr>
        </p:nvSpPr>
        <p:spPr>
          <a:xfrm>
            <a:off x="311705" y="29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 operands</a:t>
            </a:r>
            <a:endParaRPr/>
          </a:p>
        </p:txBody>
      </p:sp>
      <p:sp>
        <p:nvSpPr>
          <p:cNvPr id="2074" name="Google Shape;2074;p109"/>
          <p:cNvSpPr txBox="1"/>
          <p:nvPr/>
        </p:nvSpPr>
        <p:spPr>
          <a:xfrm>
            <a:off x="311700" y="866500"/>
            <a:ext cx="84423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An instruction is an operation that operates on some operand.</a:t>
            </a:r>
            <a:endParaRPr sz="1800">
              <a:solidFill>
                <a:schemeClr val="dk1"/>
              </a:solidFill>
            </a:endParaRPr>
          </a:p>
          <a:p>
            <a:pPr indent="0" lvl="0" marL="0" rtl="0" algn="l">
              <a:spcBef>
                <a:spcPts val="0"/>
              </a:spcBef>
              <a:spcAft>
                <a:spcPts val="0"/>
              </a:spcAft>
              <a:buNone/>
            </a:pPr>
            <a:r>
              <a:rPr lang="en" sz="1800">
                <a:solidFill>
                  <a:schemeClr val="dk1"/>
                </a:solidFill>
              </a:rPr>
              <a:t>Different types are possible, depending on the instruction. </a:t>
            </a:r>
            <a:endParaRPr sz="1800">
              <a:solidFill>
                <a:schemeClr val="dk1"/>
              </a:solidFill>
            </a:endParaRPr>
          </a:p>
          <a:p>
            <a:pPr indent="0" lvl="0" marL="0" rtl="0" algn="l">
              <a:spcBef>
                <a:spcPts val="0"/>
              </a:spcBef>
              <a:spcAft>
                <a:spcPts val="0"/>
              </a:spcAft>
              <a:buNone/>
            </a:pPr>
            <a:r>
              <a:rPr lang="en" sz="1800">
                <a:solidFill>
                  <a:schemeClr val="dk1"/>
                </a:solidFill>
              </a:rPr>
              <a:t>There are 3 common operand types (“addressing mode” of data):</a:t>
            </a:r>
            <a:endParaRPr sz="1800">
              <a:solidFill>
                <a:schemeClr val="dk1"/>
              </a:solidFill>
            </a:endParaRPr>
          </a:p>
        </p:txBody>
      </p:sp>
      <p:sp>
        <p:nvSpPr>
          <p:cNvPr id="2075" name="Google Shape;2075;p109"/>
          <p:cNvSpPr txBox="1"/>
          <p:nvPr/>
        </p:nvSpPr>
        <p:spPr>
          <a:xfrm>
            <a:off x="311704" y="1887995"/>
            <a:ext cx="8442300" cy="185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Immediate operand: </a:t>
            </a:r>
            <a:endParaRPr sz="1800">
              <a:solidFill>
                <a:schemeClr val="dk1"/>
              </a:solidFill>
            </a:endParaRPr>
          </a:p>
          <a:p>
            <a:pPr indent="0" lvl="0" marL="0" rtl="0" algn="l">
              <a:spcBef>
                <a:spcPts val="0"/>
              </a:spcBef>
              <a:spcAft>
                <a:spcPts val="0"/>
              </a:spcAft>
              <a:buNone/>
            </a:pPr>
            <a:r>
              <a:rPr lang="en" sz="1800">
                <a:solidFill>
                  <a:schemeClr val="dk1"/>
                </a:solidFill>
              </a:rPr>
              <a:t>Some instructions can have data encoded in the instruction itself as a source operand. These  operands are called  immediate  operands (or  simply immediates). For example:</a:t>
            </a:r>
            <a:endParaRPr sz="1800">
              <a:solidFill>
                <a:schemeClr val="dk1"/>
              </a:solidFill>
            </a:endParaRPr>
          </a:p>
          <a:p>
            <a:pPr indent="0" lvl="0" marL="0" rtl="0" algn="l">
              <a:spcBef>
                <a:spcPts val="0"/>
              </a:spcBef>
              <a:spcAft>
                <a:spcPts val="0"/>
              </a:spcAft>
              <a:buNone/>
            </a:pPr>
            <a:r>
              <a:rPr lang="en" sz="1800">
                <a:solidFill>
                  <a:schemeClr val="dk1"/>
                </a:solidFill>
              </a:rPr>
              <a:t>mov rax, 0x3a4b is encoded as:</a:t>
            </a:r>
            <a:endParaRPr sz="1800">
              <a:solidFill>
                <a:schemeClr val="dk1"/>
              </a:solidFill>
            </a:endParaRPr>
          </a:p>
          <a:p>
            <a:pPr indent="0" lvl="0" marL="0" rtl="0" algn="l">
              <a:spcBef>
                <a:spcPts val="0"/>
              </a:spcBef>
              <a:spcAft>
                <a:spcPts val="0"/>
              </a:spcAft>
              <a:buNone/>
            </a:pPr>
            <a:r>
              <a:rPr lang="en" sz="1800">
                <a:solidFill>
                  <a:schemeClr val="dk1"/>
                </a:solidFill>
              </a:rPr>
              <a:t>48 b8 </a:t>
            </a:r>
            <a:r>
              <a:rPr lang="en" sz="1800">
                <a:solidFill>
                  <a:schemeClr val="accent4"/>
                </a:solidFill>
              </a:rPr>
              <a:t>4b 3a 00 00 00 00 00 00</a:t>
            </a:r>
            <a:endParaRPr sz="1800">
              <a:solidFill>
                <a:schemeClr val="accent4"/>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110"/>
          <p:cNvSpPr txBox="1"/>
          <p:nvPr/>
        </p:nvSpPr>
        <p:spPr>
          <a:xfrm>
            <a:off x="350854" y="209365"/>
            <a:ext cx="84423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Register operand: </a:t>
            </a:r>
            <a:endParaRPr sz="1800">
              <a:solidFill>
                <a:schemeClr val="dk1"/>
              </a:solidFill>
            </a:endParaRPr>
          </a:p>
          <a:p>
            <a:pPr indent="0" lvl="0" marL="0" rtl="0" algn="l">
              <a:spcBef>
                <a:spcPts val="0"/>
              </a:spcBef>
              <a:spcAft>
                <a:spcPts val="0"/>
              </a:spcAft>
              <a:buNone/>
            </a:pPr>
            <a:r>
              <a:rPr lang="en" sz="1800">
                <a:solidFill>
                  <a:schemeClr val="dk1"/>
                </a:solidFill>
              </a:rPr>
              <a:t>Different registers can be source and destination operands for different instructions (depending on the instructions and the operands). </a:t>
            </a:r>
            <a:endParaRPr sz="1800">
              <a:solidFill>
                <a:schemeClr val="dk1"/>
              </a:solidFill>
            </a:endParaRPr>
          </a:p>
          <a:p>
            <a:pPr indent="0" lvl="0" marL="0" rtl="0" algn="l">
              <a:spcBef>
                <a:spcPts val="0"/>
              </a:spcBef>
              <a:spcAft>
                <a:spcPts val="0"/>
              </a:spcAft>
              <a:buNone/>
            </a:pPr>
            <a:r>
              <a:rPr lang="en" sz="1800">
                <a:solidFill>
                  <a:schemeClr val="dk1"/>
                </a:solidFill>
              </a:rPr>
              <a:t>For example:</a:t>
            </a:r>
            <a:endParaRPr sz="1800">
              <a:solidFill>
                <a:schemeClr val="dk1"/>
              </a:solidFill>
            </a:endParaRPr>
          </a:p>
          <a:p>
            <a:pPr indent="0" lvl="0" marL="0" rtl="0" algn="l">
              <a:spcBef>
                <a:spcPts val="0"/>
              </a:spcBef>
              <a:spcAft>
                <a:spcPts val="0"/>
              </a:spcAft>
              <a:buNone/>
            </a:pPr>
            <a:r>
              <a:rPr lang="en" sz="1800">
                <a:solidFill>
                  <a:schemeClr val="dk1"/>
                </a:solidFill>
              </a:rPr>
              <a:t>mov rax, rbx		</a:t>
            </a:r>
            <a:endParaRPr sz="1800">
              <a:solidFill>
                <a:schemeClr val="dk1"/>
              </a:solidFill>
            </a:endParaRPr>
          </a:p>
          <a:p>
            <a:pPr indent="0" lvl="0" marL="0" rtl="0" algn="l">
              <a:spcBef>
                <a:spcPts val="0"/>
              </a:spcBef>
              <a:spcAft>
                <a:spcPts val="0"/>
              </a:spcAft>
              <a:buNone/>
            </a:pPr>
            <a:r>
              <a:rPr lang="en" sz="1800">
                <a:solidFill>
                  <a:schemeClr val="dk1"/>
                </a:solidFill>
              </a:rPr>
              <a:t>push rcx</a:t>
            </a:r>
            <a:endParaRPr sz="1800">
              <a:solidFill>
                <a:schemeClr val="dk1"/>
              </a:solidFill>
            </a:endParaRPr>
          </a:p>
          <a:p>
            <a:pPr indent="0" lvl="0" marL="0" rtl="0" algn="l">
              <a:spcBef>
                <a:spcPts val="0"/>
              </a:spcBef>
              <a:spcAft>
                <a:spcPts val="0"/>
              </a:spcAft>
              <a:buNone/>
            </a:pPr>
            <a:r>
              <a:rPr lang="en" sz="1800">
                <a:solidFill>
                  <a:schemeClr val="dk1"/>
                </a:solidFill>
              </a:rPr>
              <a:t>add rdx, 3.</a:t>
            </a:r>
            <a:endParaRPr sz="1800">
              <a:solidFill>
                <a:schemeClr val="dk1"/>
              </a:solidFill>
            </a:endParaRPr>
          </a:p>
        </p:txBody>
      </p:sp>
      <p:sp>
        <p:nvSpPr>
          <p:cNvPr id="2081" name="Google Shape;2081;p110"/>
          <p:cNvSpPr txBox="1"/>
          <p:nvPr/>
        </p:nvSpPr>
        <p:spPr>
          <a:xfrm>
            <a:off x="350850" y="2241175"/>
            <a:ext cx="87933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Memory operands</a:t>
            </a:r>
            <a:endParaRPr sz="1800">
              <a:solidFill>
                <a:schemeClr val="dk1"/>
              </a:solidFill>
            </a:endParaRPr>
          </a:p>
          <a:p>
            <a:pPr indent="0" lvl="0" marL="0" rtl="0" algn="l">
              <a:spcBef>
                <a:spcPts val="0"/>
              </a:spcBef>
              <a:spcAft>
                <a:spcPts val="0"/>
              </a:spcAft>
              <a:buNone/>
            </a:pPr>
            <a:r>
              <a:rPr lang="en" sz="1800">
                <a:solidFill>
                  <a:schemeClr val="dk1"/>
                </a:solidFill>
              </a:rPr>
              <a:t>segment selector + offset.</a:t>
            </a:r>
            <a:endParaRPr sz="1800">
              <a:solidFill>
                <a:schemeClr val="dk1"/>
              </a:solidFill>
            </a:endParaRPr>
          </a:p>
          <a:p>
            <a:pPr indent="0" lvl="0" marL="0" rtl="0" algn="l">
              <a:spcBef>
                <a:spcPts val="0"/>
              </a:spcBef>
              <a:spcAft>
                <a:spcPts val="0"/>
              </a:spcAft>
              <a:buNone/>
            </a:pPr>
            <a:r>
              <a:rPr lang="en" sz="1800">
                <a:solidFill>
                  <a:schemeClr val="dk1"/>
                </a:solidFill>
              </a:rPr>
              <a:t>Usually (for code running in the same privilige in modern pcs) this is virtually not used (constant), and so we do not expand on this.</a:t>
            </a:r>
            <a:endParaRPr sz="1800">
              <a:solidFill>
                <a:schemeClr val="dk1"/>
              </a:solidFill>
            </a:endParaRPr>
          </a:p>
          <a:p>
            <a:pPr indent="0" lvl="0" marL="0" rtl="0" algn="l">
              <a:spcBef>
                <a:spcPts val="0"/>
              </a:spcBef>
              <a:spcAft>
                <a:spcPts val="0"/>
              </a:spcAft>
              <a:buNone/>
            </a:pPr>
            <a:r>
              <a:rPr lang="en" sz="1800">
                <a:solidFill>
                  <a:schemeClr val="dk1"/>
                </a:solidFill>
              </a:rPr>
              <a:t>We will (possibly) talk about segment selectors later in the course.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Example of memory addressing instructions:</a:t>
            </a:r>
            <a:endParaRPr sz="1800">
              <a:solidFill>
                <a:schemeClr val="dk1"/>
              </a:solidFill>
            </a:endParaRPr>
          </a:p>
          <a:p>
            <a:pPr indent="0" lvl="0" marL="0" rtl="0" algn="l">
              <a:spcBef>
                <a:spcPts val="0"/>
              </a:spcBef>
              <a:spcAft>
                <a:spcPts val="0"/>
              </a:spcAft>
              <a:buNone/>
            </a:pPr>
            <a:r>
              <a:rPr lang="en" sz="1800">
                <a:solidFill>
                  <a:schemeClr val="dk1"/>
                </a:solidFill>
              </a:rPr>
              <a:t>mov rax, [rdx]; // move into rax, the (qword) value stored in the memory location rdx</a:t>
            </a:r>
            <a:endParaRPr sz="1800">
              <a:solidFill>
                <a:schemeClr val="dk1"/>
              </a:solidFill>
            </a:endParaRPr>
          </a:p>
          <a:p>
            <a:pPr indent="0" lvl="0" marL="0" rtl="0" algn="l">
              <a:spcBef>
                <a:spcPts val="0"/>
              </a:spcBef>
              <a:spcAft>
                <a:spcPts val="0"/>
              </a:spcAft>
              <a:buNone/>
            </a:pPr>
            <a:r>
              <a:rPr lang="en" sz="1800">
                <a:solidFill>
                  <a:schemeClr val="dk1"/>
                </a:solidFill>
              </a:rPr>
              <a:t>mov word [rbx + 8], 0x0009; // move into the word at memory location rbx+8, the	value 0x0009</a:t>
            </a:r>
            <a:endParaRPr sz="1800">
              <a:solidFill>
                <a:schemeClr val="dk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pic>
        <p:nvPicPr>
          <p:cNvPr id="2086" name="Google Shape;2086;p111"/>
          <p:cNvPicPr preferRelativeResize="0"/>
          <p:nvPr/>
        </p:nvPicPr>
        <p:blipFill>
          <a:blip r:embed="rId3">
            <a:alphaModFix/>
          </a:blip>
          <a:stretch>
            <a:fillRect/>
          </a:stretch>
        </p:blipFill>
        <p:spPr>
          <a:xfrm>
            <a:off x="2483704" y="875146"/>
            <a:ext cx="4176594" cy="2249666"/>
          </a:xfrm>
          <a:prstGeom prst="rect">
            <a:avLst/>
          </a:prstGeom>
          <a:noFill/>
          <a:ln>
            <a:noFill/>
          </a:ln>
        </p:spPr>
      </p:pic>
      <p:sp>
        <p:nvSpPr>
          <p:cNvPr id="2087" name="Google Shape;2087;p111"/>
          <p:cNvSpPr txBox="1"/>
          <p:nvPr/>
        </p:nvSpPr>
        <p:spPr>
          <a:xfrm>
            <a:off x="350846" y="3385488"/>
            <a:ext cx="84423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64 bit</a:t>
            </a:r>
            <a:r>
              <a:rPr lang="en" sz="1800">
                <a:solidFill>
                  <a:schemeClr val="dk1"/>
                </a:solidFill>
              </a:rPr>
              <a:t>: Displacement: 8/16/32 bit value, Base: Value of a 64 bit GPR, Index: Value of a 64 bit GPR, Scale: 2/4/8 multiplied by index.</a:t>
            </a:r>
            <a:endParaRPr sz="1800">
              <a:solidFill>
                <a:schemeClr val="dk1"/>
              </a:solidFill>
            </a:endParaRPr>
          </a:p>
          <a:p>
            <a:pPr indent="0" lvl="0" marL="0" rtl="0" algn="l">
              <a:spcBef>
                <a:spcPts val="0"/>
              </a:spcBef>
              <a:spcAft>
                <a:spcPts val="0"/>
              </a:spcAft>
              <a:buNone/>
            </a:pPr>
            <a:r>
              <a:rPr lang="en" sz="1800">
                <a:solidFill>
                  <a:schemeClr val="dk1"/>
                </a:solidFill>
              </a:rPr>
              <a:t>Another special supported addressing mode is the value of rip of next instruction + displacement</a:t>
            </a:r>
            <a:endParaRPr sz="1800">
              <a:solidFill>
                <a:schemeClr val="dk1"/>
              </a:solidFill>
            </a:endParaRPr>
          </a:p>
        </p:txBody>
      </p:sp>
      <p:sp>
        <p:nvSpPr>
          <p:cNvPr id="2088" name="Google Shape;2088;p111"/>
          <p:cNvSpPr txBox="1"/>
          <p:nvPr/>
        </p:nvSpPr>
        <p:spPr>
          <a:xfrm>
            <a:off x="350838" y="150641"/>
            <a:ext cx="844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Addressing modes (i.e. format of ‘offset’, in 32 bit):</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