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alon dot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AC702C-3FDC-430B-AD4F-A954E39CBCEF}">
  <a:tblStyle styleId="{85AC702C-3FDC-430B-AD4F-A954E39CBC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0T17:57:06.825">
    <p:pos x="88" y="1933"/>
    <p:text>For more on context switching:
https://stackoverflow.com/questions/12630214/context-switch-internals
Specifically https://stackoverflow.com/a/12702322
Remembering timer interrupts.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4-29T11:28:00.951">
    <p:pos x="189" y="507"/>
    <p:text>actually 2^48 bytes in x86-64, so mapping an entire address space uses 2^36*2^3=2^39 bytes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4-29T11:28:59.328">
    <p:pos x="189" y="1461"/>
    <p:text>Note that the TLB as described cannot be used to skip say a single round of 2 and 3, as each pte in the multi level translation contains a PFN while the TLB is indexed via virtual addresses. This would require a physical TLB, or some other cache.
https://stackoverflow.com/questions/26945448/what-is-pde-cache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4-29T11:29:57.325">
    <p:pos x="189" y="858"/>
    <p:text>Question: How many PTEs does the os code have to set up in real mode (assuming CR3 is set appropriately)  before it can switch, and be able to map the entire virtual space?
"Hint": It is the same as in single level page table.
Answer: 1, the pte mapping the virtual page of the head pde to itself?
Search for self mapping.</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5-10T19:27:13.038">
    <p:pos x="189" y="337"/>
    <p:text>https://unix.stackexchange.com/a/155909
Seems good though haven't reviewed it completely.
Also 
https://code.woboq.org/linux/linux/kernel/signal.c.html#get_signal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99d0b32443f9ba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99d0b32443f9ba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99d0b32443f9ba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99d0b32443f9ba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99d0b32443f9ba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99d0b32443f9b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41430fcee76b4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41430fcee76b4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41430fcee76b4e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41430fcee76b4e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302c26956f4de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302c26956f4de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85b6ddd6dfb47f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5b6ddd6dfb47f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41430fcee76b4e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41430fcee76b4e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41430fcee76b4e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41430fcee76b4e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70e1e8cde28edbf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0e1e8cde28edbf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2efc0b930a9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2efc0b930a9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85b6ddd6dfb47f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85b6ddd6dfb47f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3c9b1ecadc9ec5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3c9b1ecadc9ec5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3c9b1ecadc9ec5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3c9b1ecadc9ec5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a05b8205d4c050c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a05b8205d4c050c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05b8205d4c050c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a05b8205d4c050c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05b8205d4c050c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05b8205d4c050c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05b8205d4c050c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05b8205d4c050c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05b8205d4c050c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05b8205d4c050c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05b8205d4c050c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05b8205d4c050c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05b8205d4c050c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05b8205d4c050c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dfebd521abeae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dfebd521abeae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05b8205d4c050c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a05b8205d4c050c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05b8205d4c050c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a05b8205d4c050c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a05b8205d4c050c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a05b8205d4c050c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a05b8205d4c050c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a05b8205d4c050c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a05b8205d4c050c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a05b8205d4c050c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05b8205d4c050c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05b8205d4c050c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05b8205d4c050c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a05b8205d4c050c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05b8205d4c050c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05b8205d4c050c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05b8205d4c050c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05b8205d4c050c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6c07d859d6fa4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6c07d859d6fa4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2f15952e22422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f15952e22422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6c07d859d6fa47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6c07d859d6fa47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6c07d859d6fa47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6c07d859d6fa47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68cc69a8f0456a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68cc69a8f0456a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68cc69a8f0456a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68cc69a8f0456a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a05b8205d4c050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a05b8205d4c050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f9353d21c32086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f9353d21c32086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6f9353d21c32086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f9353d21c32086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6f9353d21c32086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f9353d21c32086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79dfebd521abeaeb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9dfebd521abeae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f9353d21c32086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f9353d21c32086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9dfebd521abeaeb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9dfebd521abeaeb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fe0d1a7ba00368a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fe0d1a7ba00368a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4f1edf7ac230e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4f1edf7ac230e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60400e97a90efb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60400e97a90efb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99d0b32443f9b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99d0b32443f9b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99d0b32443f9ba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99d0b32443f9ba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2.jpg"/><Relationship Id="rId4"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4.jpg"/><Relationship Id="rId4" Type="http://schemas.openxmlformats.org/officeDocument/2006/relationships/image" Target="../media/image25.jpg"/><Relationship Id="rId5" Type="http://schemas.openxmlformats.org/officeDocument/2006/relationships/image" Target="../media/image1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comments" Target="../comments/commen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9.jpg"/><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comments" Target="../comments/commen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21.jpg"/><Relationship Id="rId4" Type="http://schemas.openxmlformats.org/officeDocument/2006/relationships/image" Target="../media/image30.jpg"/><Relationship Id="rId5" Type="http://schemas.openxmlformats.org/officeDocument/2006/relationships/image" Target="../media/image2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21.jpg"/><Relationship Id="rId4" Type="http://schemas.openxmlformats.org/officeDocument/2006/relationships/image" Target="../media/image30.jpg"/><Relationship Id="rId5" Type="http://schemas.openxmlformats.org/officeDocument/2006/relationships/image" Target="../media/image2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29.jpg"/><Relationship Id="rId4" Type="http://schemas.openxmlformats.org/officeDocument/2006/relationships/image" Target="../media/image2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comments" Target="../comments/commen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7.jpg"/><Relationship Id="rId5" Type="http://schemas.openxmlformats.org/officeDocument/2006/relationships/hyperlink" Target="https://www.google.com/search?q=978-0134092669" TargetMode="External"/><Relationship Id="rId6" Type="http://schemas.openxmlformats.org/officeDocument/2006/relationships/image" Target="../media/image1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Applied Software Security</a:t>
            </a:r>
            <a:endParaRPr/>
          </a:p>
        </p:txBody>
      </p:sp>
      <p:sp>
        <p:nvSpPr>
          <p:cNvPr id="55" name="Google Shape;55;p13"/>
          <p:cNvSpPr txBox="1"/>
          <p:nvPr>
            <p:ph idx="1" type="subTitle"/>
          </p:nvPr>
        </p:nvSpPr>
        <p:spPr>
          <a:xfrm>
            <a:off x="311700" y="2834125"/>
            <a:ext cx="8520600" cy="1407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2</a:t>
            </a:r>
            <a:endParaRPr/>
          </a:p>
          <a:p>
            <a:pPr indent="0" lvl="0" marL="0" rtl="0" algn="ctr">
              <a:spcBef>
                <a:spcPts val="0"/>
              </a:spcBef>
              <a:spcAft>
                <a:spcPts val="0"/>
              </a:spcAft>
              <a:buNone/>
            </a:pPr>
            <a:r>
              <a:rPr lang="en" sz="2400"/>
              <a:t>Memory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rotWithShape="1">
          <a:blip r:embed="rId3">
            <a:alphaModFix/>
          </a:blip>
          <a:srcRect b="0" l="0" r="0" t="16867"/>
          <a:stretch/>
        </p:blipFill>
        <p:spPr>
          <a:xfrm>
            <a:off x="552000" y="511075"/>
            <a:ext cx="8040000" cy="4175000"/>
          </a:xfrm>
          <a:prstGeom prst="rect">
            <a:avLst/>
          </a:prstGeom>
          <a:noFill/>
          <a:ln>
            <a:noFill/>
          </a:ln>
        </p:spPr>
      </p:pic>
      <p:sp>
        <p:nvSpPr>
          <p:cNvPr id="115" name="Google Shape;115;p22"/>
          <p:cNvSpPr/>
          <p:nvPr/>
        </p:nvSpPr>
        <p:spPr>
          <a:xfrm>
            <a:off x="3848700" y="2290951"/>
            <a:ext cx="1323000" cy="2070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a:off x="3848700" y="1684287"/>
            <a:ext cx="1323000" cy="2070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a:off x="3848700" y="2692478"/>
            <a:ext cx="1323000" cy="2070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52400" y="152400"/>
            <a:ext cx="8759721" cy="48387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52400" y="152400"/>
            <a:ext cx="8759721" cy="4838703"/>
          </a:xfrm>
          <a:prstGeom prst="rect">
            <a:avLst/>
          </a:prstGeom>
          <a:noFill/>
          <a:ln>
            <a:noFill/>
          </a:ln>
        </p:spPr>
      </p:pic>
      <p:sp>
        <p:nvSpPr>
          <p:cNvPr id="128" name="Google Shape;128;p24"/>
          <p:cNvSpPr/>
          <p:nvPr/>
        </p:nvSpPr>
        <p:spPr>
          <a:xfrm>
            <a:off x="80075" y="374575"/>
            <a:ext cx="1566900" cy="2046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80075" y="4040302"/>
            <a:ext cx="1566900" cy="2046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4"/>
          <p:cNvPicPr preferRelativeResize="0"/>
          <p:nvPr/>
        </p:nvPicPr>
        <p:blipFill rotWithShape="1">
          <a:blip r:embed="rId4">
            <a:alphaModFix/>
          </a:blip>
          <a:srcRect b="0" l="0" r="0" t="16867"/>
          <a:stretch/>
        </p:blipFill>
        <p:spPr>
          <a:xfrm>
            <a:off x="2396650" y="906551"/>
            <a:ext cx="5155351" cy="2744050"/>
          </a:xfrm>
          <a:prstGeom prst="rect">
            <a:avLst/>
          </a:prstGeom>
          <a:noFill/>
          <a:ln>
            <a:noFill/>
          </a:ln>
        </p:spPr>
      </p:pic>
      <p:sp>
        <p:nvSpPr>
          <p:cNvPr id="131" name="Google Shape;131;p24"/>
          <p:cNvSpPr/>
          <p:nvPr/>
        </p:nvSpPr>
        <p:spPr>
          <a:xfrm>
            <a:off x="4510535" y="2076388"/>
            <a:ext cx="848100" cy="1362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4510535" y="1677653"/>
            <a:ext cx="848100" cy="1362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4510535" y="2340294"/>
            <a:ext cx="848100" cy="1362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152400"/>
            <a:ext cx="8759721" cy="4838703"/>
          </a:xfrm>
          <a:prstGeom prst="rect">
            <a:avLst/>
          </a:prstGeom>
          <a:noFill/>
          <a:ln>
            <a:noFill/>
          </a:ln>
        </p:spPr>
      </p:pic>
      <p:sp>
        <p:nvSpPr>
          <p:cNvPr id="139" name="Google Shape;139;p25"/>
          <p:cNvSpPr/>
          <p:nvPr/>
        </p:nvSpPr>
        <p:spPr>
          <a:xfrm>
            <a:off x="4406150" y="283975"/>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4406150" y="407810"/>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4406150" y="532132"/>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4406150" y="655966"/>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5"/>
          <p:cNvSpPr txBox="1"/>
          <p:nvPr/>
        </p:nvSpPr>
        <p:spPr>
          <a:xfrm>
            <a:off x="3459250" y="193875"/>
            <a:ext cx="103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9900"/>
                </a:solidFill>
              </a:rPr>
              <a:t>Mapped segments of “main” executable</a:t>
            </a:r>
            <a:endParaRPr sz="1000">
              <a:solidFill>
                <a:srgbClr val="FF9900"/>
              </a:solidFill>
            </a:endParaRPr>
          </a:p>
        </p:txBody>
      </p:sp>
      <p:sp>
        <p:nvSpPr>
          <p:cNvPr id="144" name="Google Shape;144;p25"/>
          <p:cNvSpPr/>
          <p:nvPr/>
        </p:nvSpPr>
        <p:spPr>
          <a:xfrm>
            <a:off x="4406150" y="1472860"/>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4406150" y="1596694"/>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4406150" y="1721016"/>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4406150" y="1844850"/>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nvSpPr>
        <p:spPr>
          <a:xfrm>
            <a:off x="3459257" y="1382784"/>
            <a:ext cx="103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9900"/>
                </a:solidFill>
              </a:rPr>
              <a:t>Mapped segs of libc++.so shared executable</a:t>
            </a:r>
            <a:endParaRPr sz="1000">
              <a:solidFill>
                <a:srgbClr val="FF9900"/>
              </a:solidFill>
            </a:endParaRPr>
          </a:p>
        </p:txBody>
      </p:sp>
      <p:sp>
        <p:nvSpPr>
          <p:cNvPr id="149" name="Google Shape;149;p25"/>
          <p:cNvSpPr/>
          <p:nvPr/>
        </p:nvSpPr>
        <p:spPr>
          <a:xfrm>
            <a:off x="4406150" y="3951184"/>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4406150" y="4075018"/>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4406150" y="4199341"/>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4406150" y="4323175"/>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nvSpPr>
        <p:spPr>
          <a:xfrm>
            <a:off x="3459250" y="3813734"/>
            <a:ext cx="103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9900"/>
                </a:solidFill>
              </a:rPr>
              <a:t>Mapped segs of libc.so shared object</a:t>
            </a:r>
            <a:endParaRPr sz="1000">
              <a:solidFill>
                <a:srgbClr val="FF9900"/>
              </a:solidFill>
            </a:endParaRPr>
          </a:p>
        </p:txBody>
      </p:sp>
      <p:sp>
        <p:nvSpPr>
          <p:cNvPr id="154" name="Google Shape;154;p25"/>
          <p:cNvSpPr/>
          <p:nvPr/>
        </p:nvSpPr>
        <p:spPr>
          <a:xfrm>
            <a:off x="4406150" y="3170566"/>
            <a:ext cx="620100" cy="1239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rot="2313997">
            <a:off x="4312056" y="3568326"/>
            <a:ext cx="806514" cy="138355"/>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3459257" y="2908772"/>
            <a:ext cx="103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00"/>
                </a:solidFill>
              </a:rPr>
              <a:t>Various “anonymous” mappings</a:t>
            </a:r>
            <a:endParaRPr sz="1000">
              <a:solidFill>
                <a:srgbClr val="FFFF00"/>
              </a:solidFill>
            </a:endParaRPr>
          </a:p>
        </p:txBody>
      </p:sp>
      <p:sp>
        <p:nvSpPr>
          <p:cNvPr id="157" name="Google Shape;157;p25"/>
          <p:cNvSpPr/>
          <p:nvPr/>
        </p:nvSpPr>
        <p:spPr>
          <a:xfrm rot="2710037">
            <a:off x="3769765" y="3055551"/>
            <a:ext cx="1453111" cy="127279"/>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nvSpPr>
        <p:spPr>
          <a:xfrm>
            <a:off x="3322582" y="2157709"/>
            <a:ext cx="103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A86E8"/>
                </a:solidFill>
              </a:rPr>
              <a:t>Shared mappings</a:t>
            </a:r>
            <a:endParaRPr sz="1000">
              <a:solidFill>
                <a:srgbClr val="4A86E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to) Physical vs Virtual memory</a:t>
            </a:r>
            <a:endParaRPr/>
          </a:p>
        </p:txBody>
      </p:sp>
      <p:sp>
        <p:nvSpPr>
          <p:cNvPr id="164" name="Google Shape;164;p26"/>
          <p:cNvSpPr txBox="1"/>
          <p:nvPr/>
        </p:nvSpPr>
        <p:spPr>
          <a:xfrm>
            <a:off x="301494" y="793610"/>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return to the implementation virtual memory: </a:t>
            </a:r>
            <a:endParaRPr sz="1800">
              <a:solidFill>
                <a:schemeClr val="dk1"/>
              </a:solidFill>
            </a:endParaRPr>
          </a:p>
          <a:p>
            <a:pPr indent="0" lvl="0" marL="0" rtl="0" algn="l">
              <a:spcBef>
                <a:spcPts val="0"/>
              </a:spcBef>
              <a:spcAft>
                <a:spcPts val="0"/>
              </a:spcAft>
              <a:buNone/>
            </a:pPr>
            <a:r>
              <a:rPr lang="en" sz="1800">
                <a:solidFill>
                  <a:schemeClr val="dk1"/>
                </a:solidFill>
              </a:rPr>
              <a:t>That is, enabling several tasks to run with their own “virtual” memory (“address space”).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It is done in the following way: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When code is running in the context of a task, the cpu will not access the physical memory directly.</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Instead references to the memory will be considered as references to the task’s virtual memory, and pass through the MMU (memory management unit - a designated hardware component).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MMU will translate the virtual address into a physical address in the actual memory, to which the access (read / write) would be done.</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152400" y="394138"/>
            <a:ext cx="8839203" cy="435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vs Virtual memory</a:t>
            </a:r>
            <a:endParaRPr/>
          </a:p>
        </p:txBody>
      </p:sp>
      <p:sp>
        <p:nvSpPr>
          <p:cNvPr id="175" name="Google Shape;175;p28"/>
          <p:cNvSpPr txBox="1"/>
          <p:nvPr/>
        </p:nvSpPr>
        <p:spPr>
          <a:xfrm>
            <a:off x="301494" y="805510"/>
            <a:ext cx="85410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“translation” process is implemented using pages, page frames, page tables and dynamic address translation: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physical memory of the machine is divided into frames: fixed size blocks of physical memory, usually of size 4KB (0x1000 bytes). Each frame is identified by a </a:t>
            </a:r>
            <a:r>
              <a:rPr i="1" lang="en" sz="1800">
                <a:solidFill>
                  <a:schemeClr val="dk1"/>
                </a:solidFill>
              </a:rPr>
              <a:t>Page Frame Number (PFN).</a:t>
            </a:r>
            <a:endParaRPr i="1"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virtual (logical) memory of each task is divided into pages: fixed size blocks of logical memory, usually of size 4KB. Each page is identified by a </a:t>
            </a:r>
            <a:r>
              <a:rPr i="1" lang="en" sz="1800">
                <a:solidFill>
                  <a:schemeClr val="dk1"/>
                </a:solidFill>
              </a:rPr>
              <a:t>page number</a:t>
            </a:r>
            <a:r>
              <a:rPr b="1" i="1" lang="en" sz="1800">
                <a:solidFill>
                  <a:schemeClr val="dk1"/>
                </a:solidFill>
              </a:rPr>
              <a:t>.</a:t>
            </a:r>
            <a:endParaRPr b="1" i="1"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3369300" y="237700"/>
            <a:ext cx="1876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Physical Memory (PFNs)</a:t>
            </a:r>
            <a:endParaRPr/>
          </a:p>
        </p:txBody>
      </p:sp>
      <p:graphicFrame>
        <p:nvGraphicFramePr>
          <p:cNvPr id="181" name="Google Shape;181;p29"/>
          <p:cNvGraphicFramePr/>
          <p:nvPr/>
        </p:nvGraphicFramePr>
        <p:xfrm>
          <a:off x="3698400" y="980500"/>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bl>
          </a:graphicData>
        </a:graphic>
      </p:graphicFrame>
      <p:graphicFrame>
        <p:nvGraphicFramePr>
          <p:cNvPr id="182" name="Google Shape;182;p29"/>
          <p:cNvGraphicFramePr/>
          <p:nvPr/>
        </p:nvGraphicFramePr>
        <p:xfrm>
          <a:off x="908312" y="980500"/>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bl>
          </a:graphicData>
        </a:graphic>
      </p:graphicFrame>
      <p:sp>
        <p:nvSpPr>
          <p:cNvPr id="183" name="Google Shape;183;p29"/>
          <p:cNvSpPr txBox="1"/>
          <p:nvPr/>
        </p:nvSpPr>
        <p:spPr>
          <a:xfrm>
            <a:off x="643710" y="237707"/>
            <a:ext cx="1747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Virtual memory</a:t>
            </a:r>
            <a:endParaRPr sz="1800">
              <a:solidFill>
                <a:schemeClr val="dk1"/>
              </a:solidFill>
            </a:endParaRPr>
          </a:p>
          <a:p>
            <a:pPr indent="0" lvl="0" marL="0" rtl="0" algn="ctr">
              <a:spcBef>
                <a:spcPts val="0"/>
              </a:spcBef>
              <a:spcAft>
                <a:spcPts val="0"/>
              </a:spcAft>
              <a:buNone/>
            </a:pPr>
            <a:r>
              <a:rPr lang="en" sz="1800">
                <a:solidFill>
                  <a:schemeClr val="dk1"/>
                </a:solidFill>
              </a:rPr>
              <a:t>Process A</a:t>
            </a:r>
            <a:endParaRPr sz="1800">
              <a:solidFill>
                <a:schemeClr val="dk1"/>
              </a:solidFill>
            </a:endParaRPr>
          </a:p>
        </p:txBody>
      </p:sp>
      <p:graphicFrame>
        <p:nvGraphicFramePr>
          <p:cNvPr id="184" name="Google Shape;184;p29"/>
          <p:cNvGraphicFramePr/>
          <p:nvPr/>
        </p:nvGraphicFramePr>
        <p:xfrm>
          <a:off x="6883152" y="980501"/>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bl>
          </a:graphicData>
        </a:graphic>
      </p:graphicFrame>
      <p:sp>
        <p:nvSpPr>
          <p:cNvPr id="185" name="Google Shape;185;p29"/>
          <p:cNvSpPr txBox="1"/>
          <p:nvPr/>
        </p:nvSpPr>
        <p:spPr>
          <a:xfrm>
            <a:off x="6618550" y="237707"/>
            <a:ext cx="1747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Virtual memory</a:t>
            </a:r>
            <a:endParaRPr sz="1800">
              <a:solidFill>
                <a:schemeClr val="dk1"/>
              </a:solidFill>
            </a:endParaRPr>
          </a:p>
          <a:p>
            <a:pPr indent="0" lvl="0" marL="0" rtl="0" algn="ctr">
              <a:spcBef>
                <a:spcPts val="0"/>
              </a:spcBef>
              <a:spcAft>
                <a:spcPts val="0"/>
              </a:spcAft>
              <a:buNone/>
            </a:pPr>
            <a:r>
              <a:rPr lang="en" sz="1800">
                <a:solidFill>
                  <a:schemeClr val="dk1"/>
                </a:solidFill>
              </a:rPr>
              <a:t>Process</a:t>
            </a:r>
            <a:r>
              <a:rPr lang="en" sz="1800">
                <a:solidFill>
                  <a:schemeClr val="dk1"/>
                </a:solidFill>
              </a:rPr>
              <a:t> B</a:t>
            </a:r>
            <a:endParaRPr sz="1800">
              <a:solidFill>
                <a:schemeClr val="dk1"/>
              </a:solidFill>
            </a:endParaRPr>
          </a:p>
        </p:txBody>
      </p:sp>
      <p:sp>
        <p:nvSpPr>
          <p:cNvPr id="186" name="Google Shape;186;p29"/>
          <p:cNvSpPr txBox="1"/>
          <p:nvPr/>
        </p:nvSpPr>
        <p:spPr>
          <a:xfrm>
            <a:off x="2843561" y="1044625"/>
            <a:ext cx="731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0</a:t>
            </a:r>
            <a:endParaRPr sz="800">
              <a:solidFill>
                <a:schemeClr val="dk1"/>
              </a:solidFill>
            </a:endParaRPr>
          </a:p>
        </p:txBody>
      </p:sp>
      <p:sp>
        <p:nvSpPr>
          <p:cNvPr id="187" name="Google Shape;187;p29"/>
          <p:cNvSpPr txBox="1"/>
          <p:nvPr/>
        </p:nvSpPr>
        <p:spPr>
          <a:xfrm>
            <a:off x="0" y="542797"/>
            <a:ext cx="731400" cy="55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Virtual Address</a:t>
            </a:r>
            <a:endParaRPr sz="800">
              <a:solidFill>
                <a:schemeClr val="dk1"/>
              </a:solidFill>
            </a:endParaRPr>
          </a:p>
          <a:p>
            <a:pPr indent="0" lvl="0" marL="0" rtl="0" algn="ctr">
              <a:spcBef>
                <a:spcPts val="0"/>
              </a:spcBef>
              <a:spcAft>
                <a:spcPts val="0"/>
              </a:spcAft>
              <a:buNone/>
            </a:pPr>
            <a:r>
              <a:t/>
            </a:r>
            <a:endParaRPr sz="800">
              <a:solidFill>
                <a:schemeClr val="dk1"/>
              </a:solidFill>
            </a:endParaRPr>
          </a:p>
        </p:txBody>
      </p:sp>
      <p:sp>
        <p:nvSpPr>
          <p:cNvPr id="188" name="Google Shape;188;p29"/>
          <p:cNvSpPr txBox="1"/>
          <p:nvPr/>
        </p:nvSpPr>
        <p:spPr>
          <a:xfrm>
            <a:off x="2720100" y="1506463"/>
            <a:ext cx="9783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1000</a:t>
            </a:r>
            <a:endParaRPr sz="800">
              <a:solidFill>
                <a:schemeClr val="dk1"/>
              </a:solidFill>
            </a:endParaRPr>
          </a:p>
        </p:txBody>
      </p:sp>
      <p:sp>
        <p:nvSpPr>
          <p:cNvPr id="189" name="Google Shape;189;p29"/>
          <p:cNvSpPr txBox="1"/>
          <p:nvPr/>
        </p:nvSpPr>
        <p:spPr>
          <a:xfrm>
            <a:off x="2720100" y="542650"/>
            <a:ext cx="978300" cy="43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Physical</a:t>
            </a:r>
            <a:endParaRPr sz="800">
              <a:solidFill>
                <a:schemeClr val="dk1"/>
              </a:solidFill>
            </a:endParaRPr>
          </a:p>
          <a:p>
            <a:pPr indent="0" lvl="0" marL="0" rtl="0" algn="ctr">
              <a:spcBef>
                <a:spcPts val="0"/>
              </a:spcBef>
              <a:spcAft>
                <a:spcPts val="0"/>
              </a:spcAft>
              <a:buNone/>
            </a:pPr>
            <a:r>
              <a:rPr lang="en" sz="800">
                <a:solidFill>
                  <a:schemeClr val="dk1"/>
                </a:solidFill>
              </a:rPr>
              <a:t>Address</a:t>
            </a:r>
            <a:endParaRPr sz="800">
              <a:solidFill>
                <a:schemeClr val="dk1"/>
              </a:solidFill>
            </a:endParaRPr>
          </a:p>
        </p:txBody>
      </p:sp>
      <p:sp>
        <p:nvSpPr>
          <p:cNvPr id="190" name="Google Shape;190;p29"/>
          <p:cNvSpPr txBox="1"/>
          <p:nvPr/>
        </p:nvSpPr>
        <p:spPr>
          <a:xfrm>
            <a:off x="0" y="1043049"/>
            <a:ext cx="731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0</a:t>
            </a:r>
            <a:endParaRPr sz="800">
              <a:solidFill>
                <a:schemeClr val="dk1"/>
              </a:solidFill>
            </a:endParaRPr>
          </a:p>
        </p:txBody>
      </p:sp>
      <p:sp>
        <p:nvSpPr>
          <p:cNvPr id="191" name="Google Shape;191;p29"/>
          <p:cNvSpPr txBox="1"/>
          <p:nvPr/>
        </p:nvSpPr>
        <p:spPr>
          <a:xfrm>
            <a:off x="0" y="1471399"/>
            <a:ext cx="731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1000</a:t>
            </a:r>
            <a:endParaRPr sz="800">
              <a:solidFill>
                <a:schemeClr val="dk1"/>
              </a:solidFill>
            </a:endParaRPr>
          </a:p>
        </p:txBody>
      </p:sp>
      <p:sp>
        <p:nvSpPr>
          <p:cNvPr id="192" name="Google Shape;192;p29"/>
          <p:cNvSpPr txBox="1"/>
          <p:nvPr/>
        </p:nvSpPr>
        <p:spPr>
          <a:xfrm>
            <a:off x="20250" y="1899749"/>
            <a:ext cx="731400" cy="106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2000</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p:txBody>
      </p:sp>
      <p:sp>
        <p:nvSpPr>
          <p:cNvPr id="193" name="Google Shape;193;p29"/>
          <p:cNvSpPr txBox="1"/>
          <p:nvPr/>
        </p:nvSpPr>
        <p:spPr>
          <a:xfrm>
            <a:off x="2720100" y="1968309"/>
            <a:ext cx="978300" cy="106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2000</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p:txBody>
      </p:sp>
      <p:sp>
        <p:nvSpPr>
          <p:cNvPr id="194" name="Google Shape;194;p29"/>
          <p:cNvSpPr txBox="1"/>
          <p:nvPr/>
        </p:nvSpPr>
        <p:spPr>
          <a:xfrm>
            <a:off x="5999318" y="542797"/>
            <a:ext cx="731400" cy="55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Virtual Address</a:t>
            </a:r>
            <a:endParaRPr sz="800">
              <a:solidFill>
                <a:schemeClr val="dk1"/>
              </a:solidFill>
            </a:endParaRPr>
          </a:p>
          <a:p>
            <a:pPr indent="0" lvl="0" marL="0" rtl="0" algn="ctr">
              <a:spcBef>
                <a:spcPts val="0"/>
              </a:spcBef>
              <a:spcAft>
                <a:spcPts val="0"/>
              </a:spcAft>
              <a:buNone/>
            </a:pPr>
            <a:r>
              <a:t/>
            </a:r>
            <a:endParaRPr sz="800">
              <a:solidFill>
                <a:schemeClr val="dk1"/>
              </a:solidFill>
            </a:endParaRPr>
          </a:p>
        </p:txBody>
      </p:sp>
      <p:sp>
        <p:nvSpPr>
          <p:cNvPr id="195" name="Google Shape;195;p29"/>
          <p:cNvSpPr txBox="1"/>
          <p:nvPr/>
        </p:nvSpPr>
        <p:spPr>
          <a:xfrm>
            <a:off x="5999318" y="1043049"/>
            <a:ext cx="731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0</a:t>
            </a:r>
            <a:endParaRPr sz="800">
              <a:solidFill>
                <a:schemeClr val="dk1"/>
              </a:solidFill>
            </a:endParaRPr>
          </a:p>
        </p:txBody>
      </p:sp>
      <p:sp>
        <p:nvSpPr>
          <p:cNvPr id="196" name="Google Shape;196;p29"/>
          <p:cNvSpPr txBox="1"/>
          <p:nvPr/>
        </p:nvSpPr>
        <p:spPr>
          <a:xfrm>
            <a:off x="5999318" y="1471399"/>
            <a:ext cx="731400" cy="30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1000</a:t>
            </a:r>
            <a:endParaRPr sz="800">
              <a:solidFill>
                <a:schemeClr val="dk1"/>
              </a:solidFill>
            </a:endParaRPr>
          </a:p>
        </p:txBody>
      </p:sp>
      <p:sp>
        <p:nvSpPr>
          <p:cNvPr id="197" name="Google Shape;197;p29"/>
          <p:cNvSpPr txBox="1"/>
          <p:nvPr/>
        </p:nvSpPr>
        <p:spPr>
          <a:xfrm>
            <a:off x="6019568" y="1899749"/>
            <a:ext cx="731400" cy="106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2000</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a:p>
            <a:pPr indent="0" lvl="0" marL="0" rtl="0" algn="ctr">
              <a:spcBef>
                <a:spcPts val="0"/>
              </a:spcBef>
              <a:spcAft>
                <a:spcPts val="0"/>
              </a:spcAft>
              <a:buNone/>
            </a:pPr>
            <a:r>
              <a:rPr lang="en" sz="800">
                <a:solidFill>
                  <a:schemeClr val="dk1"/>
                </a:solidFill>
              </a:rPr>
              <a:t>.</a:t>
            </a:r>
            <a:endParaRPr sz="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vs Virtual memory</a:t>
            </a:r>
            <a:endParaRPr/>
          </a:p>
        </p:txBody>
      </p:sp>
      <p:sp>
        <p:nvSpPr>
          <p:cNvPr id="203" name="Google Shape;203;p30"/>
          <p:cNvSpPr txBox="1"/>
          <p:nvPr/>
        </p:nvSpPr>
        <p:spPr>
          <a:xfrm>
            <a:off x="301494" y="805510"/>
            <a:ext cx="8541000" cy="44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MMU “maps” pages to PFNs.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When access is made to the memory at a virtual address x, the MMU:</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Determines the page number of the page in which this address resides.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Determines the PFN of the frame that contains / should contain * the data of this page in the task’s virtual address space.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Preforms the access to the bytes corresponding to the bytes at the virtual address, in the physical memory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200">
                <a:solidFill>
                  <a:schemeClr val="dk1"/>
                </a:solidFill>
              </a:rPr>
              <a:t>* This is done using a “query” to OS code, as we will explain.</a:t>
            </a:r>
            <a:endParaRPr sz="1200">
              <a:solidFill>
                <a:schemeClr val="dk1"/>
              </a:solidFill>
            </a:endParaRPr>
          </a:p>
          <a:p>
            <a:pPr indent="0" lvl="0" marL="0" rtl="0" algn="l">
              <a:spcBef>
                <a:spcPts val="0"/>
              </a:spcBef>
              <a:spcAft>
                <a:spcPts val="0"/>
              </a:spcAft>
              <a:buNone/>
            </a:pPr>
            <a:r>
              <a:rPr lang="en" sz="1200">
                <a:solidFill>
                  <a:schemeClr val="dk1"/>
                </a:solidFill>
              </a:rPr>
              <a:t>** Additional permission access checks are done, as we will explain.</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nvSpPr>
        <p:spPr>
          <a:xfrm>
            <a:off x="3369300" y="237700"/>
            <a:ext cx="1876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Physical Memory (PFNs)</a:t>
            </a:r>
            <a:endParaRPr/>
          </a:p>
        </p:txBody>
      </p:sp>
      <p:graphicFrame>
        <p:nvGraphicFramePr>
          <p:cNvPr id="209" name="Google Shape;209;p31"/>
          <p:cNvGraphicFramePr/>
          <p:nvPr/>
        </p:nvGraphicFramePr>
        <p:xfrm>
          <a:off x="3698400" y="980500"/>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unused</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Page 4 of A</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Page 4 of B</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Page 1 of A</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Page 5 of B</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chemeClr val="dk1"/>
                          </a:solidFill>
                        </a:rPr>
                        <a:t>unused</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r h="434000">
                <a:tc>
                  <a:txBody>
                    <a:bodyPr/>
                    <a:lstStyle/>
                    <a:p>
                      <a:pPr indent="0" lvl="0" marL="0" rtl="0" algn="ctr">
                        <a:spcBef>
                          <a:spcPts val="0"/>
                        </a:spcBef>
                        <a:spcAft>
                          <a:spcPts val="0"/>
                        </a:spcAft>
                        <a:buNone/>
                      </a:pPr>
                      <a:r>
                        <a:rPr lang="en">
                          <a:solidFill>
                            <a:srgbClr val="FFFFFF"/>
                          </a:solidFill>
                        </a:rPr>
                        <a:t>Page 1 of B</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66666"/>
                    </a:solidFill>
                  </a:tcPr>
                </a:tc>
              </a:tr>
            </a:tbl>
          </a:graphicData>
        </a:graphic>
      </p:graphicFrame>
      <p:graphicFrame>
        <p:nvGraphicFramePr>
          <p:cNvPr id="210" name="Google Shape;210;p31"/>
          <p:cNvGraphicFramePr/>
          <p:nvPr/>
        </p:nvGraphicFramePr>
        <p:xfrm>
          <a:off x="908312" y="980500"/>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5F06"/>
                    </a:solidFill>
                  </a:tcPr>
                </a:tc>
              </a:tr>
            </a:tbl>
          </a:graphicData>
        </a:graphic>
      </p:graphicFrame>
      <p:sp>
        <p:nvSpPr>
          <p:cNvPr id="211" name="Google Shape;211;p31"/>
          <p:cNvSpPr txBox="1"/>
          <p:nvPr/>
        </p:nvSpPr>
        <p:spPr>
          <a:xfrm>
            <a:off x="643710" y="237707"/>
            <a:ext cx="1747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Virtual memory</a:t>
            </a:r>
            <a:endParaRPr sz="1800">
              <a:solidFill>
                <a:schemeClr val="dk1"/>
              </a:solidFill>
            </a:endParaRPr>
          </a:p>
          <a:p>
            <a:pPr indent="0" lvl="0" marL="0" rtl="0" algn="ctr">
              <a:spcBef>
                <a:spcPts val="0"/>
              </a:spcBef>
              <a:spcAft>
                <a:spcPts val="0"/>
              </a:spcAft>
              <a:buNone/>
            </a:pPr>
            <a:r>
              <a:rPr lang="en" sz="1800">
                <a:solidFill>
                  <a:schemeClr val="dk1"/>
                </a:solidFill>
              </a:rPr>
              <a:t>Process A</a:t>
            </a:r>
            <a:endParaRPr sz="1800">
              <a:solidFill>
                <a:schemeClr val="dk1"/>
              </a:solidFill>
            </a:endParaRPr>
          </a:p>
        </p:txBody>
      </p:sp>
      <p:graphicFrame>
        <p:nvGraphicFramePr>
          <p:cNvPr id="212" name="Google Shape;212;p31"/>
          <p:cNvGraphicFramePr/>
          <p:nvPr/>
        </p:nvGraphicFramePr>
        <p:xfrm>
          <a:off x="6658902" y="980501"/>
          <a:ext cx="3000000" cy="3000000"/>
        </p:xfrm>
        <a:graphic>
          <a:graphicData uri="http://schemas.openxmlformats.org/drawingml/2006/table">
            <a:tbl>
              <a:tblPr>
                <a:noFill/>
                <a:tableStyleId>{85AC702C-3FDC-430B-AD4F-A954E39CBCEF}</a:tableStyleId>
              </a:tblPr>
              <a:tblGrid>
                <a:gridCol w="1218000"/>
              </a:tblGrid>
              <a:tr h="434000">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5</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6</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434000">
                <a:tc>
                  <a:txBody>
                    <a:bodyPr/>
                    <a:lstStyle/>
                    <a:p>
                      <a:pPr indent="0" lvl="0" marL="0" rtl="0" algn="ctr">
                        <a:spcBef>
                          <a:spcPts val="0"/>
                        </a:spcBef>
                        <a:spcAft>
                          <a:spcPts val="0"/>
                        </a:spcAft>
                        <a:buNone/>
                      </a:pPr>
                      <a:r>
                        <a:rPr lang="en">
                          <a:solidFill>
                            <a:srgbClr val="FFFFFF"/>
                          </a:solidFill>
                        </a:rPr>
                        <a:t>….</a:t>
                      </a:r>
                      <a:endParaRPr>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bl>
          </a:graphicData>
        </a:graphic>
      </p:graphicFrame>
      <p:sp>
        <p:nvSpPr>
          <p:cNvPr id="213" name="Google Shape;213;p31"/>
          <p:cNvSpPr txBox="1"/>
          <p:nvPr/>
        </p:nvSpPr>
        <p:spPr>
          <a:xfrm>
            <a:off x="6394300" y="237707"/>
            <a:ext cx="17472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Virtual memory</a:t>
            </a:r>
            <a:endParaRPr sz="1800">
              <a:solidFill>
                <a:schemeClr val="dk1"/>
              </a:solidFill>
            </a:endParaRPr>
          </a:p>
          <a:p>
            <a:pPr indent="0" lvl="0" marL="0" rtl="0" algn="ctr">
              <a:spcBef>
                <a:spcPts val="0"/>
              </a:spcBef>
              <a:spcAft>
                <a:spcPts val="0"/>
              </a:spcAft>
              <a:buNone/>
            </a:pPr>
            <a:r>
              <a:rPr lang="en" sz="1800">
                <a:solidFill>
                  <a:schemeClr val="dk1"/>
                </a:solidFill>
              </a:rPr>
              <a:t>Process B</a:t>
            </a:r>
            <a:endParaRPr sz="1800">
              <a:solidFill>
                <a:schemeClr val="dk1"/>
              </a:solidFill>
            </a:endParaRPr>
          </a:p>
        </p:txBody>
      </p:sp>
      <p:sp>
        <p:nvSpPr>
          <p:cNvPr id="214" name="Google Shape;214;p31"/>
          <p:cNvSpPr/>
          <p:nvPr/>
        </p:nvSpPr>
        <p:spPr>
          <a:xfrm rot="1771764">
            <a:off x="2116170" y="2010710"/>
            <a:ext cx="1592915" cy="86515"/>
          </a:xfrm>
          <a:prstGeom prst="rightArrow">
            <a:avLst>
              <a:gd fmla="val 30382" name="adj1"/>
              <a:gd fmla="val 124221" name="adj2"/>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p:nvPr/>
        </p:nvSpPr>
        <p:spPr>
          <a:xfrm rot="-2379422">
            <a:off x="2003049" y="2280962"/>
            <a:ext cx="1822496" cy="92878"/>
          </a:xfrm>
          <a:prstGeom prst="rightArrow">
            <a:avLst>
              <a:gd fmla="val 27497" name="adj1"/>
              <a:gd fmla="val 124221" name="adj2"/>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rot="-9028236">
            <a:off x="4989412" y="2534877"/>
            <a:ext cx="1592915" cy="80338"/>
          </a:xfrm>
          <a:prstGeom prst="rightArrow">
            <a:avLst>
              <a:gd fmla="val 28896" name="adj1"/>
              <a:gd fmla="val 124221"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rot="7577942">
            <a:off x="4480696" y="2705498"/>
            <a:ext cx="2637671" cy="97027"/>
          </a:xfrm>
          <a:prstGeom prst="rightArrow">
            <a:avLst>
              <a:gd fmla="val 27324" name="adj1"/>
              <a:gd fmla="val 124221"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rot="-9849592">
            <a:off x="4989692" y="3168081"/>
            <a:ext cx="1592575" cy="91936"/>
          </a:xfrm>
          <a:prstGeom prst="rightArrow">
            <a:avLst>
              <a:gd fmla="val 26160" name="adj1"/>
              <a:gd fmla="val 124221"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01494" y="793604"/>
            <a:ext cx="85410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We’ve talked about how the cpu fetches and executes instructions from the memory and how these instructions can be used to manipulate the memory.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With that we’ve talked about how every byte in the memory has an address.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If all programs shared the same memory, we would run into several problems: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Each program would only be able to use a small portion of the memory, and two programs cannot hold different data / code in the same address.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Different programs would be able to, intentionally or unintentionally, access each other’s data and mess up each other’s states.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Both of the above with the system code as well.</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These problems are solved with (among other things) virtual memory and the memory management unit (MMU).</a:t>
            </a:r>
            <a:endParaRPr sz="1800">
              <a:solidFill>
                <a:schemeClr val="dk1"/>
              </a:solidFill>
            </a:endParaRPr>
          </a:p>
        </p:txBody>
      </p:sp>
      <p:sp>
        <p:nvSpPr>
          <p:cNvPr id="61" name="Google Shape;61;p1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and runtime - preface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vs Virtual memory</a:t>
            </a:r>
            <a:endParaRPr/>
          </a:p>
        </p:txBody>
      </p:sp>
      <p:sp>
        <p:nvSpPr>
          <p:cNvPr id="224" name="Google Shape;224;p32"/>
          <p:cNvSpPr txBox="1"/>
          <p:nvPr/>
        </p:nvSpPr>
        <p:spPr>
          <a:xfrm>
            <a:off x="301494" y="805510"/>
            <a:ext cx="8541000" cy="41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mapping process is done using a structure called </a:t>
            </a:r>
            <a:r>
              <a:rPr i="1" lang="en" sz="1800">
                <a:solidFill>
                  <a:schemeClr val="dk1"/>
                </a:solidFill>
              </a:rPr>
              <a:t>Page Tables</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each page in the virtual address space of a task, there corresponds a </a:t>
            </a:r>
            <a:r>
              <a:rPr i="1" lang="en" sz="1800">
                <a:solidFill>
                  <a:schemeClr val="dk1"/>
                </a:solidFill>
              </a:rPr>
              <a:t>page table entry</a:t>
            </a:r>
            <a:r>
              <a:rPr lang="en" sz="1800">
                <a:solidFill>
                  <a:schemeClr val="dk1"/>
                </a:solidFill>
              </a:rPr>
              <a:t> (PTE). This entry contains information about: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location of the content of the page - in the physical memory as we have seen, or in the mass storage*.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premission / privilege - is it accessable to the user / kernel (OS) / other*.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protection of the page - can code be executed from it, can it be read from / written to*.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Has the page been written to*.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Should the page be cached*.</a:t>
            </a:r>
            <a:endParaRPr sz="1800">
              <a:solidFill>
                <a:schemeClr val="dk1"/>
              </a:solidFill>
            </a:endParaRPr>
          </a:p>
          <a:p>
            <a:pPr indent="457200" lvl="0" marL="0" rtl="0" algn="l">
              <a:spcBef>
                <a:spcPts val="0"/>
              </a:spcBef>
              <a:spcAft>
                <a:spcPts val="0"/>
              </a:spcAft>
              <a:buNone/>
            </a:pPr>
            <a:r>
              <a:rPr lang="en" sz="1800">
                <a:solidFill>
                  <a:schemeClr val="dk1"/>
                </a:solidFill>
              </a:rPr>
              <a:t>and more….</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Soon</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vs Virtual memory</a:t>
            </a:r>
            <a:endParaRPr/>
          </a:p>
        </p:txBody>
      </p:sp>
      <p:sp>
        <p:nvSpPr>
          <p:cNvPr id="230" name="Google Shape;230;p33"/>
          <p:cNvSpPr txBox="1"/>
          <p:nvPr/>
        </p:nvSpPr>
        <p:spPr>
          <a:xfrm>
            <a:off x="301494" y="805510"/>
            <a:ext cx="8541000" cy="44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accessing a virtual address, the MMU uses the upper </a:t>
            </a:r>
            <a:endParaRPr sz="1800">
              <a:solidFill>
                <a:schemeClr val="dk1"/>
              </a:solidFill>
            </a:endParaRPr>
          </a:p>
          <a:p>
            <a:pPr indent="0" lvl="0" marL="0" rtl="0" algn="l">
              <a:spcBef>
                <a:spcPts val="0"/>
              </a:spcBef>
              <a:spcAft>
                <a:spcPts val="0"/>
              </a:spcAft>
              <a:buNone/>
            </a:pPr>
            <a:r>
              <a:rPr lang="en" sz="1800">
                <a:solidFill>
                  <a:schemeClr val="dk1"/>
                </a:solidFill>
              </a:rPr>
              <a:t>(bits_of_address_type - bits_of_page_offset) = (theoretically*) 64-12=58 bits of the virtual address as an index to (one or more) tables of PTEs, and retrieves the physical address from the appropriate entry: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In practice, in x86-64 only 48 bits of the address is used (the highest 16 bits are all the same if I remember correctly).</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4"/>
          <p:cNvPicPr preferRelativeResize="0"/>
          <p:nvPr/>
        </p:nvPicPr>
        <p:blipFill>
          <a:blip r:embed="rId3">
            <a:alphaModFix/>
          </a:blip>
          <a:stretch>
            <a:fillRect/>
          </a:stretch>
        </p:blipFill>
        <p:spPr>
          <a:xfrm>
            <a:off x="926675" y="365063"/>
            <a:ext cx="7290648" cy="4413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Completing the picture - Paging</a:t>
            </a:r>
            <a:endParaRPr/>
          </a:p>
        </p:txBody>
      </p:sp>
      <p:sp>
        <p:nvSpPr>
          <p:cNvPr id="241" name="Google Shape;241;p35"/>
          <p:cNvSpPr txBox="1"/>
          <p:nvPr/>
        </p:nvSpPr>
        <p:spPr>
          <a:xfrm>
            <a:off x="301494" y="805510"/>
            <a:ext cx="8541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mechanism, as described thus far, should raise some concern: </a:t>
            </a:r>
            <a:endParaRPr sz="1800">
              <a:solidFill>
                <a:schemeClr val="dk1"/>
              </a:solidFill>
            </a:endParaRPr>
          </a:p>
          <a:p>
            <a:pPr indent="0" lvl="0" marL="0" rtl="0" algn="l">
              <a:spcBef>
                <a:spcPts val="0"/>
              </a:spcBef>
              <a:spcAft>
                <a:spcPts val="0"/>
              </a:spcAft>
              <a:buNone/>
            </a:pPr>
            <a:r>
              <a:rPr lang="en" sz="1800">
                <a:solidFill>
                  <a:schemeClr val="dk1"/>
                </a:solidFill>
              </a:rPr>
              <a:t>Regardless of the translation implementation, if we have X memory and N tasks each using X/N+1 bytes of memory, we have a problem. That is our illusion of an entire address space for each task will be exposed.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would like each task to be able to use a lot of memory.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solution to this problem, which uses a complementary feature of the MMU called </a:t>
            </a:r>
            <a:r>
              <a:rPr i="1" lang="en" sz="1800">
                <a:solidFill>
                  <a:schemeClr val="dk1"/>
                </a:solidFill>
              </a:rPr>
              <a:t>paging</a:t>
            </a:r>
            <a:r>
              <a:rPr lang="en" sz="1800">
                <a:solidFill>
                  <a:schemeClr val="dk1"/>
                </a:solidFill>
              </a:rPr>
              <a:t>, essentially uses (more or less) the following fact: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Any code running on the machine access only a small portion of the memory at any given point*.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 Randal E. Bryant, David R. O’Hallaron - Computer Systems. A Programmer’s Perspective [3rd ed.], sectino 9.3.6.</a:t>
            </a:r>
            <a:endParaRPr sz="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Paging</a:t>
            </a:r>
            <a:endParaRPr/>
          </a:p>
        </p:txBody>
      </p:sp>
      <p:sp>
        <p:nvSpPr>
          <p:cNvPr id="247" name="Google Shape;247;p36"/>
          <p:cNvSpPr txBox="1"/>
          <p:nvPr/>
        </p:nvSpPr>
        <p:spPr>
          <a:xfrm>
            <a:off x="301494" y="805510"/>
            <a:ext cx="8541000" cy="4398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Only some of the pages of each task would be present in the physical memory at a given time.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rest of the memory, if used, would be stored at a special section of a mass storage device, referred to as a </a:t>
            </a:r>
            <a:r>
              <a:rPr i="1" lang="en" sz="1800">
                <a:solidFill>
                  <a:schemeClr val="dk1"/>
                </a:solidFill>
              </a:rPr>
              <a:t>page file</a:t>
            </a:r>
            <a:r>
              <a:rPr lang="en" sz="1800">
                <a:solidFill>
                  <a:schemeClr val="dk1"/>
                </a:solidFill>
              </a:rPr>
              <a:t>, managed and maintained by the OS.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When a page which is not resident in the physical memory is accessed by a task, the MMU will trigger a </a:t>
            </a:r>
            <a:r>
              <a:rPr i="1" lang="en" sz="1800">
                <a:solidFill>
                  <a:schemeClr val="dk1"/>
                </a:solidFill>
              </a:rPr>
              <a:t>page fault</a:t>
            </a:r>
            <a:r>
              <a:rPr lang="en" sz="1800">
                <a:solidFill>
                  <a:schemeClr val="dk1"/>
                </a:solidFill>
              </a:rPr>
              <a:t>, calling the OS code to load * it into the memory, and then completes the access.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457200" lvl="0" marL="0" rtl="0" algn="l">
              <a:spcBef>
                <a:spcPts val="0"/>
              </a:spcBef>
              <a:spcAft>
                <a:spcPts val="0"/>
              </a:spcAft>
              <a:buNone/>
            </a:pPr>
            <a:r>
              <a:rPr lang="en" sz="1800">
                <a:solidFill>
                  <a:schemeClr val="dk1"/>
                </a:solidFill>
              </a:rPr>
              <a:t>This is implemented in the following way: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Or do whatever needs to be done in this case</a:t>
            </a:r>
            <a:endParaRPr sz="10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nvSpPr>
        <p:spPr>
          <a:xfrm>
            <a:off x="301494" y="747830"/>
            <a:ext cx="8541000" cy="446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As noted before, the PTE of a page will contain a bit indicating whether or not the data of the page it describes is resident in the physical memory (aka “present” \ “paged in”) or not (aka “paged out”).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If the page is present, the access is done as described before. </a:t>
            </a:r>
            <a:endParaRPr sz="1800">
              <a:solidFill>
                <a:schemeClr val="dk1"/>
              </a:solidFill>
            </a:endParaRPr>
          </a:p>
          <a:p>
            <a:pPr indent="0" lvl="0" marL="457200" rtl="0" algn="l">
              <a:spcBef>
                <a:spcPts val="0"/>
              </a:spcBef>
              <a:spcAft>
                <a:spcPts val="0"/>
              </a:spcAft>
              <a:buNone/>
            </a:pPr>
            <a:r>
              <a:rPr lang="en" sz="1800">
                <a:solidFill>
                  <a:schemeClr val="dk1"/>
                </a:solidFill>
              </a:rPr>
              <a:t>If not, the MMU would trigger a fault*, which would result in a special function in the OS code, called the </a:t>
            </a:r>
            <a:r>
              <a:rPr i="1" lang="en" sz="1800">
                <a:solidFill>
                  <a:schemeClr val="dk1"/>
                </a:solidFill>
              </a:rPr>
              <a:t>page fault handler</a:t>
            </a:r>
            <a:r>
              <a:rPr lang="en" sz="1800">
                <a:solidFill>
                  <a:schemeClr val="dk1"/>
                </a:solidFill>
              </a:rPr>
              <a:t>, being called.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handler will load the content of the page from the disk to the memory, and signal the MMU that it may continue the access. </a:t>
            </a:r>
            <a:endParaRPr sz="1800">
              <a:solidFill>
                <a:schemeClr val="dk1"/>
              </a:solidFill>
            </a:endParaRPr>
          </a:p>
          <a:p>
            <a:pPr indent="0" lvl="0" marL="457200" rtl="0" algn="l">
              <a:spcBef>
                <a:spcPts val="0"/>
              </a:spcBef>
              <a:spcAft>
                <a:spcPts val="0"/>
              </a:spcAft>
              <a:buNone/>
            </a:pPr>
            <a:r>
              <a:rPr lang="en" sz="1800">
                <a:solidFill>
                  <a:schemeClr val="dk1"/>
                </a:solidFill>
              </a:rPr>
              <a:t>If the physical memory is full, the OS can transfer the content of the memory of a (possibly different) task to the mass storage (aka “page out” a page), and replace it with the content of the requested page.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800">
                <a:solidFill>
                  <a:schemeClr val="dk1"/>
                </a:solidFill>
              </a:rPr>
              <a:t>* More on faults later on.</a:t>
            </a:r>
            <a:endParaRPr sz="1800">
              <a:solidFill>
                <a:schemeClr val="dk1"/>
              </a:solidFill>
            </a:endParaRPr>
          </a:p>
        </p:txBody>
      </p:sp>
      <p:sp>
        <p:nvSpPr>
          <p:cNvPr id="253" name="Google Shape;253;p37"/>
          <p:cNvSpPr txBox="1"/>
          <p:nvPr>
            <p:ph idx="4294967295" type="title"/>
          </p:nvPr>
        </p:nvSpPr>
        <p:spPr>
          <a:xfrm>
            <a:off x="311690" y="175127"/>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Paging</a:t>
            </a:r>
            <a:endParaRPr/>
          </a:p>
        </p:txBody>
      </p:sp>
      <p:sp>
        <p:nvSpPr>
          <p:cNvPr id="259" name="Google Shape;259;p38"/>
          <p:cNvSpPr txBox="1"/>
          <p:nvPr/>
        </p:nvSpPr>
        <p:spPr>
          <a:xfrm>
            <a:off x="301494" y="805510"/>
            <a:ext cx="8541000" cy="4456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When the OS initializes the context of a task, when more “mapped” memory in a task’s virtual memory is requested*, and or when it decides to transfer pages containing data from a task’s virtual memory, from the memory to the disk (say as described above),</a:t>
            </a:r>
            <a:r>
              <a:rPr lang="en" sz="1800">
                <a:solidFill>
                  <a:schemeClr val="dk1"/>
                </a:solidFill>
              </a:rPr>
              <a:t> it uses the data of the PTE corresponding to the page in the task’s page table to record to itself the status of the non present page - if it is in the page file, or even not allocated yet (hasn’t been referenced yet*).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r>
              <a:rPr lang="en" sz="1800">
                <a:solidFill>
                  <a:schemeClr val="dk1"/>
                </a:solidFill>
              </a:rPr>
              <a:t>A PTE would therefore has the following format: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more on this later.</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9"/>
          <p:cNvPicPr preferRelativeResize="0"/>
          <p:nvPr/>
        </p:nvPicPr>
        <p:blipFill rotWithShape="1">
          <a:blip r:embed="rId3">
            <a:alphaModFix/>
          </a:blip>
          <a:srcRect b="11237" l="0" r="0" t="0"/>
          <a:stretch/>
        </p:blipFill>
        <p:spPr>
          <a:xfrm>
            <a:off x="1173388" y="424225"/>
            <a:ext cx="6797225" cy="4295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to Virtual Memory</a:t>
            </a:r>
            <a:endParaRPr/>
          </a:p>
        </p:txBody>
      </p:sp>
      <p:sp>
        <p:nvSpPr>
          <p:cNvPr id="270" name="Google Shape;270;p40"/>
          <p:cNvSpPr txBox="1"/>
          <p:nvPr/>
        </p:nvSpPr>
        <p:spPr>
          <a:xfrm>
            <a:off x="301494" y="805510"/>
            <a:ext cx="8541000" cy="43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 few calculations:</a:t>
            </a:r>
            <a:endParaRPr sz="1800">
              <a:solidFill>
                <a:schemeClr val="dk1"/>
              </a:solidFill>
            </a:endParaRPr>
          </a:p>
          <a:p>
            <a:pPr indent="0" lvl="0" marL="0" rtl="0" algn="l">
              <a:spcBef>
                <a:spcPts val="0"/>
              </a:spcBef>
              <a:spcAft>
                <a:spcPts val="0"/>
              </a:spcAft>
              <a:buNone/>
            </a:pPr>
            <a:r>
              <a:rPr lang="en" sz="1800">
                <a:solidFill>
                  <a:schemeClr val="dk1"/>
                </a:solidFill>
              </a:rPr>
              <a:t>each PTE is 64 bits = 8 bytes and maps 1 page of virtual memory. </a:t>
            </a:r>
            <a:endParaRPr sz="1800">
              <a:solidFill>
                <a:schemeClr val="dk1"/>
              </a:solidFill>
            </a:endParaRPr>
          </a:p>
          <a:p>
            <a:pPr indent="0" lvl="0" marL="0" rtl="0" algn="l">
              <a:spcBef>
                <a:spcPts val="0"/>
              </a:spcBef>
              <a:spcAft>
                <a:spcPts val="0"/>
              </a:spcAft>
              <a:buNone/>
            </a:pPr>
            <a:r>
              <a:rPr lang="en" sz="1800">
                <a:solidFill>
                  <a:schemeClr val="dk1"/>
                </a:solidFill>
              </a:rPr>
              <a:t>Each address space is say 4GB = 2</a:t>
            </a:r>
            <a:r>
              <a:rPr baseline="30000" lang="en" sz="1800">
                <a:solidFill>
                  <a:schemeClr val="dk1"/>
                </a:solidFill>
              </a:rPr>
              <a:t>32</a:t>
            </a:r>
            <a:r>
              <a:rPr lang="en" sz="1800">
                <a:solidFill>
                  <a:schemeClr val="dk1"/>
                </a:solidFill>
              </a:rPr>
              <a:t>, </a:t>
            </a:r>
            <a:r>
              <a:rPr lang="en" sz="1800">
                <a:solidFill>
                  <a:schemeClr val="dk1"/>
                </a:solidFill>
              </a:rPr>
              <a:t>and each page is say 4096 = 2</a:t>
            </a:r>
            <a:r>
              <a:rPr baseline="30000" lang="en" sz="1800">
                <a:solidFill>
                  <a:schemeClr val="dk1"/>
                </a:solidFill>
              </a:rPr>
              <a:t>12</a:t>
            </a:r>
            <a:r>
              <a:rPr lang="en" sz="1800">
                <a:solidFill>
                  <a:schemeClr val="dk1"/>
                </a:solidFill>
              </a:rPr>
              <a:t> bytes. </a:t>
            </a:r>
            <a:endParaRPr sz="1800">
              <a:solidFill>
                <a:schemeClr val="dk1"/>
              </a:solidFill>
            </a:endParaRPr>
          </a:p>
          <a:p>
            <a:pPr indent="0" lvl="0" marL="0" rtl="0" algn="l">
              <a:spcBef>
                <a:spcPts val="0"/>
              </a:spcBef>
              <a:spcAft>
                <a:spcPts val="0"/>
              </a:spcAft>
              <a:buNone/>
            </a:pPr>
            <a:r>
              <a:rPr lang="en" sz="1800">
                <a:solidFill>
                  <a:schemeClr val="dk1"/>
                </a:solidFill>
              </a:rPr>
              <a:t>This means to map a single address space with PTEs requires 2</a:t>
            </a:r>
            <a:r>
              <a:rPr baseline="30000" lang="en" sz="1800">
                <a:solidFill>
                  <a:schemeClr val="dk1"/>
                </a:solidFill>
              </a:rPr>
              <a:t>32</a:t>
            </a:r>
            <a:r>
              <a:rPr lang="en" sz="1800">
                <a:solidFill>
                  <a:schemeClr val="dk1"/>
                </a:solidFill>
              </a:rPr>
              <a:t>/2</a:t>
            </a:r>
            <a:r>
              <a:rPr baseline="30000" lang="en" sz="1800">
                <a:solidFill>
                  <a:schemeClr val="dk1"/>
                </a:solidFill>
              </a:rPr>
              <a:t>12</a:t>
            </a:r>
            <a:r>
              <a:rPr lang="en" sz="1800">
                <a:solidFill>
                  <a:schemeClr val="dk1"/>
                </a:solidFill>
              </a:rPr>
              <a:t>=2</a:t>
            </a:r>
            <a:r>
              <a:rPr baseline="30000" lang="en" sz="1800">
                <a:solidFill>
                  <a:schemeClr val="dk1"/>
                </a:solidFill>
              </a:rPr>
              <a:t>20</a:t>
            </a:r>
            <a:r>
              <a:rPr lang="en" sz="1800">
                <a:solidFill>
                  <a:schemeClr val="dk1"/>
                </a:solidFill>
              </a:rPr>
              <a:t> PTEs, or 2</a:t>
            </a:r>
            <a:r>
              <a:rPr baseline="30000" lang="en" sz="1800">
                <a:solidFill>
                  <a:schemeClr val="dk1"/>
                </a:solidFill>
              </a:rPr>
              <a:t>20</a:t>
            </a:r>
            <a:r>
              <a:rPr lang="en" sz="1800">
                <a:solidFill>
                  <a:schemeClr val="dk1"/>
                </a:solidFill>
              </a:rPr>
              <a:t>*2</a:t>
            </a:r>
            <a:r>
              <a:rPr baseline="30000" lang="en" sz="1800">
                <a:solidFill>
                  <a:schemeClr val="dk1"/>
                </a:solidFill>
              </a:rPr>
              <a:t>3</a:t>
            </a:r>
            <a:r>
              <a:rPr lang="en" sz="1800">
                <a:solidFill>
                  <a:schemeClr val="dk1"/>
                </a:solidFill>
              </a:rPr>
              <a:t>=2</a:t>
            </a:r>
            <a:r>
              <a:rPr baseline="30000" lang="en" sz="1800">
                <a:solidFill>
                  <a:schemeClr val="dk1"/>
                </a:solidFill>
              </a:rPr>
              <a:t>23</a:t>
            </a:r>
            <a:r>
              <a:rPr lang="en" sz="1800">
                <a:solidFill>
                  <a:schemeClr val="dk1"/>
                </a:solidFill>
              </a:rPr>
              <a:t> bytes.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means the physical memory can hold at once the PTEs of 2</a:t>
            </a:r>
            <a:r>
              <a:rPr baseline="30000" lang="en" sz="1800">
                <a:solidFill>
                  <a:schemeClr val="dk1"/>
                </a:solidFill>
              </a:rPr>
              <a:t>32</a:t>
            </a:r>
            <a:r>
              <a:rPr lang="en" sz="1800">
                <a:solidFill>
                  <a:schemeClr val="dk1"/>
                </a:solidFill>
              </a:rPr>
              <a:t>/2</a:t>
            </a:r>
            <a:r>
              <a:rPr baseline="30000" lang="en" sz="1800">
                <a:solidFill>
                  <a:schemeClr val="dk1"/>
                </a:solidFill>
              </a:rPr>
              <a:t>23</a:t>
            </a:r>
            <a:r>
              <a:rPr lang="en" sz="1800">
                <a:solidFill>
                  <a:schemeClr val="dk1"/>
                </a:solidFill>
              </a:rPr>
              <a:t>=2048 address spaces, and this also theoretically only if non of the memory is actually</a:t>
            </a:r>
            <a:r>
              <a:rPr lang="en" sz="1800">
                <a:solidFill>
                  <a:schemeClr val="dk1"/>
                </a:solidFill>
              </a:rPr>
              <a:t> used for anything else</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can be managed with, but as we have mentioned before, each task accesses only a small portion of the memory at a given time.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means also only a small portion of PTEs are used for a task at a given time.</a:t>
            </a:r>
            <a:endParaRPr sz="1800">
              <a:solidFill>
                <a:schemeClr val="dk1"/>
              </a:solidFill>
            </a:endParaRPr>
          </a:p>
          <a:p>
            <a:pPr indent="0" lvl="0" marL="0" rtl="0" algn="l">
              <a:spcBef>
                <a:spcPts val="0"/>
              </a:spcBef>
              <a:spcAft>
                <a:spcPts val="0"/>
              </a:spcAft>
              <a:buNone/>
            </a:pPr>
            <a:r>
              <a:rPr lang="en" sz="1800">
                <a:solidFill>
                  <a:schemeClr val="dk1"/>
                </a:solidFill>
              </a:rPr>
              <a:t>Why not page out the unused PTEs?</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nvSpPr>
        <p:spPr>
          <a:xfrm>
            <a:off x="301494" y="80551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pic>
        <p:nvPicPr>
          <p:cNvPr id="276" name="Google Shape;276;p41"/>
          <p:cNvPicPr preferRelativeResize="0"/>
          <p:nvPr/>
        </p:nvPicPr>
        <p:blipFill>
          <a:blip r:embed="rId3">
            <a:alphaModFix/>
          </a:blip>
          <a:stretch>
            <a:fillRect/>
          </a:stretch>
        </p:blipFill>
        <p:spPr>
          <a:xfrm>
            <a:off x="780613" y="186650"/>
            <a:ext cx="7582786" cy="477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Memory</a:t>
            </a:r>
            <a:endParaRPr/>
          </a:p>
        </p:txBody>
      </p:sp>
      <p:sp>
        <p:nvSpPr>
          <p:cNvPr id="67" name="Google Shape;67;p15"/>
          <p:cNvSpPr txBox="1"/>
          <p:nvPr/>
        </p:nvSpPr>
        <p:spPr>
          <a:xfrm>
            <a:off x="301494" y="885985"/>
            <a:ext cx="8541000" cy="43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Each process gets it’s own execution context with </a:t>
            </a:r>
            <a:endParaRPr sz="1800">
              <a:solidFill>
                <a:schemeClr val="dk1"/>
              </a:solidFill>
            </a:endParaRPr>
          </a:p>
          <a:p>
            <a:pPr indent="0" lvl="0" marL="0" rtl="0" algn="l">
              <a:spcBef>
                <a:spcPts val="0"/>
              </a:spcBef>
              <a:spcAft>
                <a:spcPts val="0"/>
              </a:spcAft>
              <a:buNone/>
            </a:pPr>
            <a:r>
              <a:rPr lang="en" sz="1800">
                <a:solidFill>
                  <a:schemeClr val="dk1"/>
                </a:solidFill>
              </a:rPr>
              <a:t>a logical </a:t>
            </a:r>
            <a:r>
              <a:rPr i="1" lang="en" sz="1800">
                <a:solidFill>
                  <a:schemeClr val="dk1"/>
                </a:solidFill>
              </a:rPr>
              <a:t>address space</a:t>
            </a:r>
            <a:r>
              <a:rPr lang="en"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Each program’s code will have “the entire memory for itself”. </a:t>
            </a:r>
            <a:endParaRPr sz="1800">
              <a:solidFill>
                <a:schemeClr val="dk1"/>
              </a:solidFill>
            </a:endParaRPr>
          </a:p>
          <a:p>
            <a:pPr indent="0" lvl="0" marL="0" rtl="0" algn="l">
              <a:spcBef>
                <a:spcPts val="0"/>
              </a:spcBef>
              <a:spcAft>
                <a:spcPts val="0"/>
              </a:spcAft>
              <a:buNone/>
            </a:pPr>
            <a:r>
              <a:rPr lang="en" sz="1800">
                <a:solidFill>
                  <a:schemeClr val="dk1"/>
                </a:solidFill>
              </a:rPr>
              <a:t>The cpu will use the memory as we have seen before, but the actual memory accesses would undergo translation via a designated hardware component, and bookkeeping of the operating system.</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way the fact that the programs are running on the same machine would be (virtually*) transparent to them, and each program will be isolated in it’s “own memory space”.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will take this as a fact for now (and return to it in a few slides), so we can talk a little about how an execution context of a program looks.</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More on that later on.</a:t>
            </a:r>
            <a:endParaRPr sz="1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Page Tables</a:t>
            </a:r>
            <a:endParaRPr/>
          </a:p>
        </p:txBody>
      </p:sp>
      <p:sp>
        <p:nvSpPr>
          <p:cNvPr id="282" name="Google Shape;282;p42"/>
          <p:cNvSpPr txBox="1"/>
          <p:nvPr/>
        </p:nvSpPr>
        <p:spPr>
          <a:xfrm>
            <a:off x="301494" y="80551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283" name="Google Shape;283;p42"/>
          <p:cNvSpPr txBox="1"/>
          <p:nvPr/>
        </p:nvSpPr>
        <p:spPr>
          <a:xfrm>
            <a:off x="301494" y="805510"/>
            <a:ext cx="8541000" cy="4090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Instead of splitting the virtual address to an index into a table of PTEs and an offset into a page, the virtual address is split into multiple indices into several tables of different “</a:t>
            </a:r>
            <a:r>
              <a:rPr lang="en" sz="1800">
                <a:solidFill>
                  <a:schemeClr val="dk1"/>
                </a:solidFill>
              </a:rPr>
              <a:t>levels”</a:t>
            </a:r>
            <a:r>
              <a:rPr lang="en" sz="1800">
                <a:solidFill>
                  <a:schemeClr val="dk1"/>
                </a:solidFill>
              </a:rPr>
              <a: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physical address of the first level table is stored in a register which is maintained by the OS and changed according to the address space of the currently running task.</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The translation process is done in several steps. </a:t>
            </a:r>
            <a:endParaRPr sz="1800">
              <a:solidFill>
                <a:schemeClr val="dk1"/>
              </a:solidFill>
            </a:endParaRPr>
          </a:p>
          <a:p>
            <a:pPr indent="0" lvl="0" marL="457200" rtl="0" algn="l">
              <a:spcBef>
                <a:spcPts val="0"/>
              </a:spcBef>
              <a:spcAft>
                <a:spcPts val="0"/>
              </a:spcAft>
              <a:buNone/>
            </a:pPr>
            <a:r>
              <a:rPr lang="en" sz="1800">
                <a:solidFill>
                  <a:schemeClr val="dk1"/>
                </a:solidFill>
              </a:rPr>
              <a:t>In each step the index into the table of the current level, </a:t>
            </a:r>
            <a:r>
              <a:rPr lang="en" sz="1800">
                <a:solidFill>
                  <a:schemeClr val="dk1"/>
                </a:solidFill>
              </a:rPr>
              <a:t>indexes the </a:t>
            </a:r>
            <a:r>
              <a:rPr lang="en" sz="1800">
                <a:solidFill>
                  <a:schemeClr val="dk1"/>
                </a:solidFill>
              </a:rPr>
              <a:t>PTE of the table of the next level. The table of the last level contains the PTE of the page that is translated.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 sz="1800">
                <a:solidFill>
                  <a:schemeClr val="dk1"/>
                </a:solidFill>
              </a:rPr>
              <a:t>In Linux on Intel x86-64 bit, there are 4 levels:</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3"/>
          <p:cNvPicPr preferRelativeResize="0"/>
          <p:nvPr/>
        </p:nvPicPr>
        <p:blipFill>
          <a:blip r:embed="rId3">
            <a:alphaModFix/>
          </a:blip>
          <a:stretch>
            <a:fillRect/>
          </a:stretch>
        </p:blipFill>
        <p:spPr>
          <a:xfrm>
            <a:off x="701038" y="152400"/>
            <a:ext cx="7741920"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Page Tables</a:t>
            </a:r>
            <a:endParaRPr/>
          </a:p>
        </p:txBody>
      </p:sp>
      <p:sp>
        <p:nvSpPr>
          <p:cNvPr id="294" name="Google Shape;294;p44"/>
          <p:cNvSpPr txBox="1"/>
          <p:nvPr/>
        </p:nvSpPr>
        <p:spPr>
          <a:xfrm>
            <a:off x="301494" y="80551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295" name="Google Shape;295;p44"/>
          <p:cNvSpPr txBox="1"/>
          <p:nvPr/>
        </p:nvSpPr>
        <p:spPr>
          <a:xfrm>
            <a:off x="301494" y="805510"/>
            <a:ext cx="8541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turns the virtual to physical address translation to a slower process, but lowers the total size of the (memory resident) metadata required for the process to a theoretically constant size of ~4 pages, and the size of metadata required in the memory for a non running task to &lt; 1 page.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sum it up, the multi-level page tables map the virtual address space of a task in the following way:</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5"/>
          <p:cNvPicPr preferRelativeResize="0"/>
          <p:nvPr/>
        </p:nvPicPr>
        <p:blipFill>
          <a:blip r:embed="rId3">
            <a:alphaModFix/>
          </a:blip>
          <a:stretch>
            <a:fillRect/>
          </a:stretch>
        </p:blipFill>
        <p:spPr>
          <a:xfrm>
            <a:off x="701038" y="152400"/>
            <a:ext cx="7741920"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Page Tables</a:t>
            </a:r>
            <a:endParaRPr/>
          </a:p>
        </p:txBody>
      </p:sp>
      <p:sp>
        <p:nvSpPr>
          <p:cNvPr id="306" name="Google Shape;306;p46"/>
          <p:cNvSpPr txBox="1"/>
          <p:nvPr/>
        </p:nvSpPr>
        <p:spPr>
          <a:xfrm>
            <a:off x="301494" y="80551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307" name="Google Shape;307;p46"/>
          <p:cNvSpPr txBox="1"/>
          <p:nvPr/>
        </p:nvSpPr>
        <p:spPr>
          <a:xfrm>
            <a:off x="301494" y="805510"/>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format of PTE of the first level tables and the last level tables is slightly different. The one we’ve shown before is actually of a last level table. The formats:</a:t>
            </a:r>
            <a:endParaRPr sz="1800">
              <a:solidFill>
                <a:schemeClr val="dk1"/>
              </a:solidFill>
            </a:endParaRPr>
          </a:p>
        </p:txBody>
      </p:sp>
      <p:pic>
        <p:nvPicPr>
          <p:cNvPr id="308" name="Google Shape;308;p46"/>
          <p:cNvPicPr preferRelativeResize="0"/>
          <p:nvPr/>
        </p:nvPicPr>
        <p:blipFill>
          <a:blip r:embed="rId3">
            <a:alphaModFix/>
          </a:blip>
          <a:stretch>
            <a:fillRect/>
          </a:stretch>
        </p:blipFill>
        <p:spPr>
          <a:xfrm>
            <a:off x="152400" y="1700701"/>
            <a:ext cx="4064577" cy="2893427"/>
          </a:xfrm>
          <a:prstGeom prst="rect">
            <a:avLst/>
          </a:prstGeom>
          <a:noFill/>
          <a:ln>
            <a:noFill/>
          </a:ln>
        </p:spPr>
      </p:pic>
      <p:pic>
        <p:nvPicPr>
          <p:cNvPr id="309" name="Google Shape;309;p46"/>
          <p:cNvPicPr preferRelativeResize="0"/>
          <p:nvPr/>
        </p:nvPicPr>
        <p:blipFill>
          <a:blip r:embed="rId4">
            <a:alphaModFix/>
          </a:blip>
          <a:stretch>
            <a:fillRect/>
          </a:stretch>
        </p:blipFill>
        <p:spPr>
          <a:xfrm>
            <a:off x="4413688" y="1700699"/>
            <a:ext cx="4577912" cy="2893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and Virtual memory</a:t>
            </a:r>
            <a:endParaRPr/>
          </a:p>
        </p:txBody>
      </p:sp>
      <p:sp>
        <p:nvSpPr>
          <p:cNvPr id="315" name="Google Shape;315;p47"/>
          <p:cNvSpPr txBox="1"/>
          <p:nvPr/>
        </p:nvSpPr>
        <p:spPr>
          <a:xfrm>
            <a:off x="301494" y="805510"/>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316" name="Google Shape;316;p47"/>
          <p:cNvSpPr txBox="1"/>
          <p:nvPr/>
        </p:nvSpPr>
        <p:spPr>
          <a:xfrm>
            <a:off x="301494" y="805510"/>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 that is how virtual addresses are mapped to physical ones…. Well not quite.</a:t>
            </a:r>
            <a:endParaRPr sz="1800">
              <a:solidFill>
                <a:schemeClr val="dk1"/>
              </a:solidFill>
            </a:endParaRPr>
          </a:p>
          <a:p>
            <a:pPr indent="0" lvl="0" marL="0" rtl="0" algn="l">
              <a:spcBef>
                <a:spcPts val="0"/>
              </a:spcBef>
              <a:spcAft>
                <a:spcPts val="0"/>
              </a:spcAft>
              <a:buNone/>
            </a:pPr>
            <a:r>
              <a:rPr lang="en" sz="1800">
                <a:solidFill>
                  <a:schemeClr val="dk1"/>
                </a:solidFill>
              </a:rPr>
              <a:t>Illustration of ~ the process so far:</a:t>
            </a:r>
            <a:endParaRPr sz="1800">
              <a:solidFill>
                <a:schemeClr val="dk1"/>
              </a:solidFill>
            </a:endParaRPr>
          </a:p>
        </p:txBody>
      </p:sp>
      <p:pic>
        <p:nvPicPr>
          <p:cNvPr id="317" name="Google Shape;317;p47"/>
          <p:cNvPicPr preferRelativeResize="0"/>
          <p:nvPr/>
        </p:nvPicPr>
        <p:blipFill>
          <a:blip r:embed="rId3">
            <a:alphaModFix/>
          </a:blip>
          <a:stretch>
            <a:fillRect/>
          </a:stretch>
        </p:blipFill>
        <p:spPr>
          <a:xfrm>
            <a:off x="4997322" y="1269300"/>
            <a:ext cx="4026161" cy="2361750"/>
          </a:xfrm>
          <a:prstGeom prst="rect">
            <a:avLst/>
          </a:prstGeom>
          <a:noFill/>
          <a:ln>
            <a:noFill/>
          </a:ln>
        </p:spPr>
      </p:pic>
      <p:pic>
        <p:nvPicPr>
          <p:cNvPr id="318" name="Google Shape;318;p47"/>
          <p:cNvPicPr preferRelativeResize="0"/>
          <p:nvPr/>
        </p:nvPicPr>
        <p:blipFill>
          <a:blip r:embed="rId4">
            <a:alphaModFix/>
          </a:blip>
          <a:stretch>
            <a:fillRect/>
          </a:stretch>
        </p:blipFill>
        <p:spPr>
          <a:xfrm>
            <a:off x="131419" y="1883242"/>
            <a:ext cx="4572001" cy="2297844"/>
          </a:xfrm>
          <a:prstGeom prst="rect">
            <a:avLst/>
          </a:prstGeom>
          <a:noFill/>
          <a:ln>
            <a:noFill/>
          </a:ln>
        </p:spPr>
      </p:pic>
      <p:pic>
        <p:nvPicPr>
          <p:cNvPr id="319" name="Google Shape;319;p47"/>
          <p:cNvPicPr preferRelativeResize="0"/>
          <p:nvPr/>
        </p:nvPicPr>
        <p:blipFill>
          <a:blip r:embed="rId5">
            <a:alphaModFix/>
          </a:blip>
          <a:stretch>
            <a:fillRect/>
          </a:stretch>
        </p:blipFill>
        <p:spPr>
          <a:xfrm>
            <a:off x="1124038" y="4318605"/>
            <a:ext cx="6895915" cy="46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and Virtual memory</a:t>
            </a:r>
            <a:endParaRPr/>
          </a:p>
        </p:txBody>
      </p:sp>
      <p:sp>
        <p:nvSpPr>
          <p:cNvPr id="325" name="Google Shape;325;p48"/>
          <p:cNvSpPr txBox="1"/>
          <p:nvPr/>
        </p:nvSpPr>
        <p:spPr>
          <a:xfrm>
            <a:off x="301494" y="805510"/>
            <a:ext cx="85410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k+1 multi-level page tables, k more times of the steps 2 and 3, combined if some of the tables are present and some aren’t.</a:t>
            </a:r>
            <a:endParaRPr sz="1800">
              <a:solidFill>
                <a:schemeClr val="dk1"/>
              </a:solidFill>
            </a:endParaRPr>
          </a:p>
        </p:txBody>
      </p:sp>
      <p:sp>
        <p:nvSpPr>
          <p:cNvPr id="326" name="Google Shape;326;p48"/>
          <p:cNvSpPr txBox="1"/>
          <p:nvPr>
            <p:ph idx="4294967295" type="title"/>
          </p:nvPr>
        </p:nvSpPr>
        <p:spPr>
          <a:xfrm>
            <a:off x="311690" y="1647711"/>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Translation Lookaside Buffer (TLB):</a:t>
            </a:r>
            <a:endParaRPr sz="2000"/>
          </a:p>
        </p:txBody>
      </p:sp>
      <p:sp>
        <p:nvSpPr>
          <p:cNvPr id="327" name="Google Shape;327;p48"/>
          <p:cNvSpPr txBox="1"/>
          <p:nvPr/>
        </p:nvSpPr>
        <p:spPr>
          <a:xfrm>
            <a:off x="301494" y="2319810"/>
            <a:ext cx="8541000" cy="2695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 cache for PTEs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Used to speed up translations of virtual addresses to physical addresses.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Is indexed using the virtual address, in case of a hit spares all rounds of steps 2 and 3, in case of a miss, all rounds are needed.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Illustrations (overview, in the case of a miss as mentioned in a multi-level page table translation several of steps 3 and (a variation that does not query) the TLB of) 4 would </a:t>
            </a:r>
            <a:r>
              <a:rPr lang="en" sz="1800">
                <a:solidFill>
                  <a:schemeClr val="dk1"/>
                </a:solidFill>
              </a:rPr>
              <a:t>probably be required, that is the illustration might be a bit misleading in the multi-level case</a:t>
            </a:r>
            <a:r>
              <a:rPr lang="en" sz="1800">
                <a:solidFill>
                  <a:schemeClr val="dk1"/>
                </a:solidFill>
              </a:rPr>
              <a:t>):</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9"/>
          <p:cNvPicPr preferRelativeResize="0"/>
          <p:nvPr/>
        </p:nvPicPr>
        <p:blipFill>
          <a:blip r:embed="rId3">
            <a:alphaModFix/>
          </a:blip>
          <a:stretch>
            <a:fillRect/>
          </a:stretch>
        </p:blipFill>
        <p:spPr>
          <a:xfrm>
            <a:off x="233921" y="684976"/>
            <a:ext cx="4241726" cy="3537124"/>
          </a:xfrm>
          <a:prstGeom prst="rect">
            <a:avLst/>
          </a:prstGeom>
          <a:noFill/>
          <a:ln>
            <a:noFill/>
          </a:ln>
        </p:spPr>
      </p:pic>
      <p:pic>
        <p:nvPicPr>
          <p:cNvPr id="333" name="Google Shape;333;p49"/>
          <p:cNvPicPr preferRelativeResize="0"/>
          <p:nvPr/>
        </p:nvPicPr>
        <p:blipFill>
          <a:blip r:embed="rId4">
            <a:alphaModFix/>
          </a:blip>
          <a:stretch>
            <a:fillRect/>
          </a:stretch>
        </p:blipFill>
        <p:spPr>
          <a:xfrm>
            <a:off x="4819464" y="684975"/>
            <a:ext cx="4087110" cy="3537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and Virtual memory</a:t>
            </a:r>
            <a:endParaRPr/>
          </a:p>
        </p:txBody>
      </p:sp>
      <p:sp>
        <p:nvSpPr>
          <p:cNvPr id="339" name="Google Shape;339;p50"/>
          <p:cNvSpPr txBox="1"/>
          <p:nvPr>
            <p:ph idx="4294967295" type="title"/>
          </p:nvPr>
        </p:nvSpPr>
        <p:spPr>
          <a:xfrm>
            <a:off x="311690" y="89952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Physical addressed caches:</a:t>
            </a:r>
            <a:endParaRPr sz="2000"/>
          </a:p>
        </p:txBody>
      </p:sp>
      <p:sp>
        <p:nvSpPr>
          <p:cNvPr id="340" name="Google Shape;340;p50"/>
          <p:cNvSpPr txBox="1"/>
          <p:nvPr/>
        </p:nvSpPr>
        <p:spPr>
          <a:xfrm>
            <a:off x="301494" y="1363510"/>
            <a:ext cx="8541000" cy="35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Caches for actual data.</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Used to speed up access to data in memory, access is faster than memory access.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Indexed using the physical address, in case of a hit spares accessing the actual memory.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Can be used to cache (among other things) PTEs and page tables.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Sometimes divided to different levels (L(i)) depending on speeds and sizes.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Sometime cpu (core) specific and sometimes shared.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Sometimes divided into instruction and data caches.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An illustration (not including the TLB, for a k+1 multi-level page table translation there are (probably) k more rounds of PTEA-&gt;PTE-&gt;)</a:t>
            </a:r>
            <a:r>
              <a:rPr lang="en" sz="1800">
                <a:solidFill>
                  <a:schemeClr val="dk1"/>
                </a:solidFill>
              </a:rPr>
              <a:t>:</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1"/>
          <p:cNvPicPr preferRelativeResize="0"/>
          <p:nvPr/>
        </p:nvPicPr>
        <p:blipFill>
          <a:blip r:embed="rId3">
            <a:alphaModFix/>
          </a:blip>
          <a:stretch>
            <a:fillRect/>
          </a:stretch>
        </p:blipFill>
        <p:spPr>
          <a:xfrm>
            <a:off x="152400" y="521775"/>
            <a:ext cx="8839201" cy="4099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301494" y="569381"/>
            <a:ext cx="85410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basic execution unit in linux systems are processes or tasks.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 linux </a:t>
            </a:r>
            <a:r>
              <a:rPr lang="en" sz="1800">
                <a:solidFill>
                  <a:schemeClr val="dk1"/>
                </a:solidFill>
              </a:rPr>
              <a:t>process </a:t>
            </a:r>
            <a:r>
              <a:rPr lang="en" sz="1800">
                <a:solidFill>
                  <a:schemeClr val="dk1"/>
                </a:solidFill>
              </a:rPr>
              <a:t>has </a:t>
            </a:r>
            <a:r>
              <a:rPr lang="en" sz="1800">
                <a:solidFill>
                  <a:schemeClr val="dk1"/>
                </a:solidFill>
              </a:rPr>
              <a:t>it’s </a:t>
            </a:r>
            <a:r>
              <a:rPr lang="en" sz="1800">
                <a:solidFill>
                  <a:schemeClr val="dk1"/>
                </a:solidFill>
              </a:rPr>
              <a:t>execution </a:t>
            </a:r>
            <a:r>
              <a:rPr i="1" lang="en" sz="1800">
                <a:solidFill>
                  <a:schemeClr val="dk1"/>
                </a:solidFill>
              </a:rPr>
              <a:t>context</a:t>
            </a:r>
            <a:r>
              <a:rPr lang="en" sz="1800">
                <a:solidFill>
                  <a:schemeClr val="dk1"/>
                </a:solidFill>
              </a:rPr>
              <a:t> (memory and registers), and set of operating system resources (e.g. file table, signal handlers, filesystem ….)*.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This means that at any given time, each processor (core) can only execute a single task.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os will let tasks execute (“giving them execution time”), and switch between them (aka perform a </a:t>
            </a:r>
            <a:r>
              <a:rPr i="1" lang="en" sz="1800">
                <a:solidFill>
                  <a:schemeClr val="dk1"/>
                </a:solidFill>
              </a:rPr>
              <a:t>context switch</a:t>
            </a:r>
            <a:r>
              <a:rPr lang="en" sz="1800">
                <a:solidFill>
                  <a:schemeClr val="dk1"/>
                </a:solidFill>
              </a:rPr>
              <a:t>) under certain conditions.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Some common conditions include: the (running) task “running for while”, </a:t>
            </a:r>
            <a:r>
              <a:rPr lang="en" sz="1800">
                <a:solidFill>
                  <a:schemeClr val="dk1"/>
                </a:solidFill>
              </a:rPr>
              <a:t>the task entering a state in which it is waiting for some resource / event to occur, the task requesting an operation that requires a context switch, interrupts (later 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73" name="Google Shape;73;p16"/>
          <p:cNvSpPr txBox="1"/>
          <p:nvPr>
            <p:ph idx="4294967295" type="title"/>
          </p:nvPr>
        </p:nvSpPr>
        <p:spPr>
          <a:xfrm>
            <a:off x="311690" y="102196"/>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Execution environment</a:t>
            </a:r>
            <a:endParaRPr sz="2400"/>
          </a:p>
        </p:txBody>
      </p:sp>
      <p:sp>
        <p:nvSpPr>
          <p:cNvPr id="74" name="Google Shape;74;p16"/>
          <p:cNvSpPr txBox="1"/>
          <p:nvPr/>
        </p:nvSpPr>
        <p:spPr>
          <a:xfrm>
            <a:off x="311703" y="4496988"/>
            <a:ext cx="8520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Tasks can share a part of their context and resources with other tasks, such as their address space (memory).</a:t>
            </a:r>
            <a:endParaRPr sz="1000">
              <a:solidFill>
                <a:schemeClr val="dk1"/>
              </a:solidFill>
            </a:endParaRPr>
          </a:p>
          <a:p>
            <a:pPr indent="0" lvl="0" marL="0" rtl="0" algn="l">
              <a:spcBef>
                <a:spcPts val="0"/>
              </a:spcBef>
              <a:spcAft>
                <a:spcPts val="0"/>
              </a:spcAft>
              <a:buNone/>
            </a:pPr>
            <a:r>
              <a:rPr lang="en" sz="1000">
                <a:solidFill>
                  <a:schemeClr val="dk1"/>
                </a:solidFill>
              </a:rPr>
              <a:t>This is the way in which the more common notion of process and threads is implemented: that is threads in a process are tasks which share their address space, file table, signal handlers and filesystem.</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idx="4294967295" type="title"/>
          </p:nvPr>
        </p:nvSpPr>
        <p:spPr>
          <a:xfrm>
            <a:off x="311700" y="154300"/>
            <a:ext cx="2741400" cy="94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and Virtual memory</a:t>
            </a:r>
            <a:endParaRPr/>
          </a:p>
        </p:txBody>
      </p:sp>
      <p:sp>
        <p:nvSpPr>
          <p:cNvPr id="351" name="Google Shape;351;p52"/>
          <p:cNvSpPr txBox="1"/>
          <p:nvPr/>
        </p:nvSpPr>
        <p:spPr>
          <a:xfrm>
            <a:off x="311698" y="1218941"/>
            <a:ext cx="1763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Summing it up:</a:t>
            </a:r>
            <a:endParaRPr sz="1800">
              <a:solidFill>
                <a:schemeClr val="dk1"/>
              </a:solidFill>
            </a:endParaRPr>
          </a:p>
        </p:txBody>
      </p:sp>
      <p:pic>
        <p:nvPicPr>
          <p:cNvPr id="352" name="Google Shape;352;p52"/>
          <p:cNvPicPr preferRelativeResize="0"/>
          <p:nvPr/>
        </p:nvPicPr>
        <p:blipFill rotWithShape="1">
          <a:blip r:embed="rId3">
            <a:alphaModFix/>
          </a:blip>
          <a:srcRect b="0" l="18271" r="5052" t="0"/>
          <a:stretch/>
        </p:blipFill>
        <p:spPr>
          <a:xfrm>
            <a:off x="3052990" y="154300"/>
            <a:ext cx="5931699" cy="4834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and Virtual memory - final notes</a:t>
            </a:r>
            <a:endParaRPr/>
          </a:p>
        </p:txBody>
      </p:sp>
      <p:sp>
        <p:nvSpPr>
          <p:cNvPr id="358" name="Google Shape;358;p53"/>
          <p:cNvSpPr txBox="1"/>
          <p:nvPr/>
        </p:nvSpPr>
        <p:spPr>
          <a:xfrm>
            <a:off x="301494" y="1363510"/>
            <a:ext cx="85410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did not (and will not as of now) discuss how the kernel manages the page tables: The OS (kernel) (can use physical addressing by “disabling” the MMU but in fact) uses virtual addresses. This means that the physical pages containing different page tables need to be mapped to the virtual address space of “the task running the kernel code”.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Also, we have not discussed shared memory - what happens if two pages in (possibly different) tasks contain the same data (say that it is even readonly), for example the code of a very common shared library?</a:t>
            </a:r>
            <a:endParaRPr sz="1800">
              <a:solidFill>
                <a:schemeClr val="dk1"/>
              </a:solidFill>
            </a:endParaRPr>
          </a:p>
          <a:p>
            <a:pPr indent="0" lvl="0" marL="0" rtl="0" algn="l">
              <a:spcBef>
                <a:spcPts val="0"/>
              </a:spcBef>
              <a:spcAft>
                <a:spcPts val="0"/>
              </a:spcAft>
              <a:buNone/>
            </a:pPr>
            <a:r>
              <a:rPr lang="en" sz="1800">
                <a:solidFill>
                  <a:schemeClr val="dk1"/>
                </a:solidFill>
              </a:rPr>
              <a:t>We can use the same page frame in the physical memory, and have both ptes map to this frame.</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a task (process) memory</a:t>
            </a:r>
            <a:endParaRPr/>
          </a:p>
        </p:txBody>
      </p:sp>
      <p:sp>
        <p:nvSpPr>
          <p:cNvPr id="364" name="Google Shape;364;p54"/>
          <p:cNvSpPr txBox="1"/>
          <p:nvPr/>
        </p:nvSpPr>
        <p:spPr>
          <a:xfrm>
            <a:off x="301494" y="945010"/>
            <a:ext cx="8541000" cy="424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seen how the operating system can manage a tasks virtual address space. </a:t>
            </a:r>
            <a:endParaRPr sz="1800">
              <a:solidFill>
                <a:schemeClr val="dk1"/>
              </a:solidFill>
            </a:endParaRPr>
          </a:p>
          <a:p>
            <a:pPr indent="0" lvl="0" marL="0" rtl="0" algn="l">
              <a:spcBef>
                <a:spcPts val="0"/>
              </a:spcBef>
              <a:spcAft>
                <a:spcPts val="0"/>
              </a:spcAft>
              <a:buNone/>
            </a:pPr>
            <a:r>
              <a:rPr lang="en" sz="1800">
                <a:solidFill>
                  <a:schemeClr val="dk1"/>
                </a:solidFill>
              </a:rPr>
              <a:t>In practice, only some pages in a tasks virtual address space are actually mapped in the memory or in the disk. This is, among other things, as not every process uses all of it’s virtual memory, and storing an entire unused address space for a process that does not use most of it is kind of redundant.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For this reason modern OSs offer tasks an api with which they can ask* to map/free memory into/from their address space.</a:t>
            </a:r>
            <a:endParaRPr sz="1800">
              <a:solidFill>
                <a:schemeClr val="dk1"/>
              </a:solidFill>
            </a:endParaRPr>
          </a:p>
          <a:p>
            <a:pPr indent="0" lvl="0" marL="0" rtl="0" algn="l">
              <a:spcBef>
                <a:spcPts val="0"/>
              </a:spcBef>
              <a:spcAft>
                <a:spcPts val="0"/>
              </a:spcAft>
              <a:buNone/>
            </a:pPr>
            <a:r>
              <a:rPr lang="en" sz="1800">
                <a:solidFill>
                  <a:schemeClr val="dk1"/>
                </a:solidFill>
              </a:rPr>
              <a:t>In linux, this can be done via the mmap/munmap syscalls**: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000">
                <a:solidFill>
                  <a:schemeClr val="dk1"/>
                </a:solidFill>
              </a:rPr>
              <a:t>* In fact “requires them to be polite”. ** We will expand on system calls in the following lecture.</a:t>
            </a:r>
            <a:endParaRPr sz="1000">
              <a:solidFill>
                <a:schemeClr val="dk1"/>
              </a:solidFill>
            </a:endParaRPr>
          </a:p>
        </p:txBody>
      </p:sp>
      <p:pic>
        <p:nvPicPr>
          <p:cNvPr id="365" name="Google Shape;365;p54"/>
          <p:cNvPicPr preferRelativeResize="0"/>
          <p:nvPr/>
        </p:nvPicPr>
        <p:blipFill rotWithShape="1">
          <a:blip r:embed="rId3">
            <a:alphaModFix/>
          </a:blip>
          <a:srcRect b="0" l="0" r="0" t="35934"/>
          <a:stretch/>
        </p:blipFill>
        <p:spPr>
          <a:xfrm>
            <a:off x="1481573" y="3919491"/>
            <a:ext cx="6180849" cy="693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t>
            </a:r>
            <a:r>
              <a:rPr lang="en"/>
              <a:t>on a task </a:t>
            </a:r>
            <a:r>
              <a:rPr lang="en"/>
              <a:t>(process) memory</a:t>
            </a:r>
            <a:endParaRPr/>
          </a:p>
        </p:txBody>
      </p:sp>
      <p:sp>
        <p:nvSpPr>
          <p:cNvPr id="371" name="Google Shape;371;p55"/>
          <p:cNvSpPr txBox="1"/>
          <p:nvPr/>
        </p:nvSpPr>
        <p:spPr>
          <a:xfrm>
            <a:off x="301494" y="793610"/>
            <a:ext cx="8541000" cy="46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a:t>
            </a:r>
            <a:r>
              <a:rPr i="1" lang="en" sz="1800">
                <a:solidFill>
                  <a:schemeClr val="dk1"/>
                </a:solidFill>
              </a:rPr>
              <a:t>mmap</a:t>
            </a:r>
            <a:r>
              <a:rPr lang="en" sz="1800">
                <a:solidFill>
                  <a:schemeClr val="dk1"/>
                </a:solidFill>
              </a:rPr>
              <a:t> syscall requests from the OS a memory region of a specified size (which is rounded up to a page size) at a given address. </a:t>
            </a:r>
            <a:endParaRPr sz="1800">
              <a:solidFill>
                <a:schemeClr val="dk1"/>
              </a:solidFill>
            </a:endParaRPr>
          </a:p>
          <a:p>
            <a:pPr indent="0" lvl="0" marL="0" rtl="0" algn="l">
              <a:spcBef>
                <a:spcPts val="0"/>
              </a:spcBef>
              <a:spcAft>
                <a:spcPts val="0"/>
              </a:spcAft>
              <a:buNone/>
            </a:pPr>
            <a:r>
              <a:rPr lang="en" sz="1800">
                <a:solidFill>
                  <a:schemeClr val="dk1"/>
                </a:solidFill>
              </a:rPr>
              <a:t>It can be used to map the data of a file using a file descriptor*.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a:t>
            </a:r>
            <a:r>
              <a:rPr i="1" lang="en" sz="1800">
                <a:solidFill>
                  <a:schemeClr val="dk1"/>
                </a:solidFill>
              </a:rPr>
              <a:t>munmap</a:t>
            </a:r>
            <a:r>
              <a:rPr lang="en" sz="1800">
                <a:solidFill>
                  <a:schemeClr val="dk1"/>
                </a:solidFill>
              </a:rPr>
              <a:t> syscall requests the OS to free a certain number of pages at an address.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More on file descriptors later on.</a:t>
            </a:r>
            <a:endParaRPr sz="10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6"/>
          <p:cNvPicPr preferRelativeResize="0"/>
          <p:nvPr/>
        </p:nvPicPr>
        <p:blipFill rotWithShape="1">
          <a:blip r:embed="rId3">
            <a:alphaModFix/>
          </a:blip>
          <a:srcRect b="0" l="0" r="63779" t="0"/>
          <a:stretch/>
        </p:blipFill>
        <p:spPr>
          <a:xfrm>
            <a:off x="3" y="2"/>
            <a:ext cx="3201550" cy="513350"/>
          </a:xfrm>
          <a:prstGeom prst="rect">
            <a:avLst/>
          </a:prstGeom>
          <a:noFill/>
          <a:ln>
            <a:noFill/>
          </a:ln>
        </p:spPr>
      </p:pic>
      <p:pic>
        <p:nvPicPr>
          <p:cNvPr id="377" name="Google Shape;377;p56"/>
          <p:cNvPicPr preferRelativeResize="0"/>
          <p:nvPr/>
        </p:nvPicPr>
        <p:blipFill>
          <a:blip r:embed="rId4">
            <a:alphaModFix/>
          </a:blip>
          <a:stretch>
            <a:fillRect/>
          </a:stretch>
        </p:blipFill>
        <p:spPr>
          <a:xfrm>
            <a:off x="171487" y="613822"/>
            <a:ext cx="8801025" cy="3036000"/>
          </a:xfrm>
          <a:prstGeom prst="rect">
            <a:avLst/>
          </a:prstGeom>
          <a:noFill/>
          <a:ln>
            <a:noFill/>
          </a:ln>
        </p:spPr>
      </p:pic>
      <p:sp>
        <p:nvSpPr>
          <p:cNvPr id="378" name="Google Shape;378;p56"/>
          <p:cNvSpPr txBox="1"/>
          <p:nvPr/>
        </p:nvSpPr>
        <p:spPr>
          <a:xfrm>
            <a:off x="171469" y="3544317"/>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t>
            </a:r>
            <a:endParaRPr sz="1800">
              <a:solidFill>
                <a:schemeClr val="dk1"/>
              </a:solidFill>
            </a:endParaRPr>
          </a:p>
        </p:txBody>
      </p:sp>
      <p:pic>
        <p:nvPicPr>
          <p:cNvPr id="379" name="Google Shape;379;p56"/>
          <p:cNvPicPr preferRelativeResize="0"/>
          <p:nvPr/>
        </p:nvPicPr>
        <p:blipFill>
          <a:blip r:embed="rId5">
            <a:alphaModFix/>
          </a:blip>
          <a:stretch>
            <a:fillRect/>
          </a:stretch>
        </p:blipFill>
        <p:spPr>
          <a:xfrm>
            <a:off x="171487" y="4008130"/>
            <a:ext cx="8801025" cy="10208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7"/>
          <p:cNvPicPr preferRelativeResize="0"/>
          <p:nvPr/>
        </p:nvPicPr>
        <p:blipFill rotWithShape="1">
          <a:blip r:embed="rId3">
            <a:alphaModFix/>
          </a:blip>
          <a:srcRect b="0" l="0" r="63779" t="0"/>
          <a:stretch/>
        </p:blipFill>
        <p:spPr>
          <a:xfrm>
            <a:off x="3" y="2"/>
            <a:ext cx="3201550" cy="513350"/>
          </a:xfrm>
          <a:prstGeom prst="rect">
            <a:avLst/>
          </a:prstGeom>
          <a:noFill/>
          <a:ln>
            <a:noFill/>
          </a:ln>
        </p:spPr>
      </p:pic>
      <p:pic>
        <p:nvPicPr>
          <p:cNvPr id="385" name="Google Shape;385;p57"/>
          <p:cNvPicPr preferRelativeResize="0"/>
          <p:nvPr/>
        </p:nvPicPr>
        <p:blipFill>
          <a:blip r:embed="rId4">
            <a:alphaModFix/>
          </a:blip>
          <a:stretch>
            <a:fillRect/>
          </a:stretch>
        </p:blipFill>
        <p:spPr>
          <a:xfrm>
            <a:off x="171487" y="613822"/>
            <a:ext cx="8801025" cy="3036000"/>
          </a:xfrm>
          <a:prstGeom prst="rect">
            <a:avLst/>
          </a:prstGeom>
          <a:noFill/>
          <a:ln>
            <a:noFill/>
          </a:ln>
        </p:spPr>
      </p:pic>
      <p:sp>
        <p:nvSpPr>
          <p:cNvPr id="386" name="Google Shape;386;p57"/>
          <p:cNvSpPr txBox="1"/>
          <p:nvPr/>
        </p:nvSpPr>
        <p:spPr>
          <a:xfrm>
            <a:off x="171469" y="3544317"/>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t>
            </a:r>
            <a:endParaRPr sz="1800">
              <a:solidFill>
                <a:schemeClr val="dk1"/>
              </a:solidFill>
            </a:endParaRPr>
          </a:p>
        </p:txBody>
      </p:sp>
      <p:pic>
        <p:nvPicPr>
          <p:cNvPr id="387" name="Google Shape;387;p57"/>
          <p:cNvPicPr preferRelativeResize="0"/>
          <p:nvPr/>
        </p:nvPicPr>
        <p:blipFill>
          <a:blip r:embed="rId5">
            <a:alphaModFix/>
          </a:blip>
          <a:stretch>
            <a:fillRect/>
          </a:stretch>
        </p:blipFill>
        <p:spPr>
          <a:xfrm>
            <a:off x="171487" y="4008130"/>
            <a:ext cx="8801025" cy="1020860"/>
          </a:xfrm>
          <a:prstGeom prst="rect">
            <a:avLst/>
          </a:prstGeom>
          <a:noFill/>
          <a:ln>
            <a:noFill/>
          </a:ln>
        </p:spPr>
      </p:pic>
      <p:sp>
        <p:nvSpPr>
          <p:cNvPr id="388" name="Google Shape;388;p57"/>
          <p:cNvSpPr/>
          <p:nvPr/>
        </p:nvSpPr>
        <p:spPr>
          <a:xfrm>
            <a:off x="977249" y="4684126"/>
            <a:ext cx="873000" cy="1812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7"/>
          <p:cNvSpPr/>
          <p:nvPr/>
        </p:nvSpPr>
        <p:spPr>
          <a:xfrm>
            <a:off x="171475" y="4847802"/>
            <a:ext cx="805800" cy="1812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7"/>
          <p:cNvSpPr/>
          <p:nvPr/>
        </p:nvSpPr>
        <p:spPr>
          <a:xfrm>
            <a:off x="7319932" y="4761819"/>
            <a:ext cx="622800" cy="1812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7"/>
          <p:cNvSpPr txBox="1"/>
          <p:nvPr/>
        </p:nvSpPr>
        <p:spPr>
          <a:xfrm>
            <a:off x="7104600" y="4286663"/>
            <a:ext cx="2039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Some free pages</a:t>
            </a:r>
            <a:endParaRPr sz="180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8"/>
          <p:cNvPicPr preferRelativeResize="0"/>
          <p:nvPr/>
        </p:nvPicPr>
        <p:blipFill rotWithShape="1">
          <a:blip r:embed="rId3">
            <a:alphaModFix/>
          </a:blip>
          <a:srcRect b="17156" l="0" r="0" t="0"/>
          <a:stretch/>
        </p:blipFill>
        <p:spPr>
          <a:xfrm>
            <a:off x="0" y="0"/>
            <a:ext cx="8839199" cy="1435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9"/>
          <p:cNvPicPr preferRelativeResize="0"/>
          <p:nvPr/>
        </p:nvPicPr>
        <p:blipFill rotWithShape="1">
          <a:blip r:embed="rId3">
            <a:alphaModFix/>
          </a:blip>
          <a:srcRect b="17156" l="0" r="0" t="0"/>
          <a:stretch/>
        </p:blipFill>
        <p:spPr>
          <a:xfrm>
            <a:off x="0" y="0"/>
            <a:ext cx="8839199" cy="1435775"/>
          </a:xfrm>
          <a:prstGeom prst="rect">
            <a:avLst/>
          </a:prstGeom>
          <a:noFill/>
          <a:ln>
            <a:noFill/>
          </a:ln>
        </p:spPr>
      </p:pic>
      <p:pic>
        <p:nvPicPr>
          <p:cNvPr id="402" name="Google Shape;402;p59"/>
          <p:cNvPicPr preferRelativeResize="0"/>
          <p:nvPr/>
        </p:nvPicPr>
        <p:blipFill>
          <a:blip r:embed="rId4">
            <a:alphaModFix/>
          </a:blip>
          <a:stretch>
            <a:fillRect/>
          </a:stretch>
        </p:blipFill>
        <p:spPr>
          <a:xfrm>
            <a:off x="304800" y="1678752"/>
            <a:ext cx="8839196" cy="970269"/>
          </a:xfrm>
          <a:prstGeom prst="rect">
            <a:avLst/>
          </a:prstGeom>
          <a:noFill/>
          <a:ln>
            <a:noFill/>
          </a:ln>
        </p:spPr>
      </p:pic>
      <p:sp>
        <p:nvSpPr>
          <p:cNvPr id="403" name="Google Shape;403;p59"/>
          <p:cNvSpPr/>
          <p:nvPr/>
        </p:nvSpPr>
        <p:spPr>
          <a:xfrm>
            <a:off x="304800" y="2325325"/>
            <a:ext cx="1743600" cy="171300"/>
          </a:xfrm>
          <a:prstGeom prst="frame">
            <a:avLst>
              <a:gd fmla="val 13713"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9"/>
          <p:cNvSpPr/>
          <p:nvPr/>
        </p:nvSpPr>
        <p:spPr>
          <a:xfrm>
            <a:off x="7319932" y="2310857"/>
            <a:ext cx="622800" cy="181200"/>
          </a:xfrm>
          <a:prstGeom prst="leftArrow">
            <a:avLst>
              <a:gd fmla="val 4101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9"/>
          <p:cNvSpPr txBox="1"/>
          <p:nvPr/>
        </p:nvSpPr>
        <p:spPr>
          <a:xfrm>
            <a:off x="7104600" y="1835700"/>
            <a:ext cx="2039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Less free pages</a:t>
            </a:r>
            <a:endParaRPr sz="18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nvSpPr>
        <p:spPr>
          <a:xfrm>
            <a:off x="301494" y="535718"/>
            <a:ext cx="85410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access is made to an unmapped page, the MMU generates a </a:t>
            </a:r>
            <a:r>
              <a:rPr i="1" lang="en" sz="1800">
                <a:solidFill>
                  <a:schemeClr val="dk1"/>
                </a:solidFill>
              </a:rPr>
              <a:t>page fault</a:t>
            </a:r>
            <a:r>
              <a:rPr lang="en" sz="1800">
                <a:solidFill>
                  <a:schemeClr val="dk1"/>
                </a:solidFill>
              </a:rPr>
              <a:t>, which calls the OS’s page fault handler code: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If the system recognizes that this page can be used (is valid - was mapped in the tasks space by the task code or system code), it either swaps it in from the disk if it already existed, or initializes it (with 0s) and maps it via the page tables.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If the page was not allocated, the OS assumes (almost always correctly) that this is due to a bug in the code - the code accesses an unmapped area, which it has not asked for from the system. </a:t>
            </a:r>
            <a:endParaRPr sz="1800">
              <a:solidFill>
                <a:schemeClr val="dk1"/>
              </a:solidFill>
            </a:endParaRPr>
          </a:p>
          <a:p>
            <a:pPr indent="0" lvl="0" marL="0" rtl="0" algn="l">
              <a:spcBef>
                <a:spcPts val="0"/>
              </a:spcBef>
              <a:spcAft>
                <a:spcPts val="0"/>
              </a:spcAft>
              <a:buNone/>
            </a:pPr>
            <a:r>
              <a:rPr lang="en" sz="1800">
                <a:solidFill>
                  <a:schemeClr val="dk1"/>
                </a:solidFill>
              </a:rPr>
              <a:t>	In this case, the behavior is usually OS dependent. </a:t>
            </a:r>
            <a:endParaRPr sz="1800">
              <a:solidFill>
                <a:schemeClr val="dk1"/>
              </a:solidFill>
            </a:endParaRPr>
          </a:p>
          <a:p>
            <a:pPr indent="0" lvl="0" marL="0" rtl="0" algn="l">
              <a:spcBef>
                <a:spcPts val="0"/>
              </a:spcBef>
              <a:spcAft>
                <a:spcPts val="0"/>
              </a:spcAft>
              <a:buNone/>
            </a:pPr>
            <a:r>
              <a:rPr lang="en" sz="1800">
                <a:solidFill>
                  <a:schemeClr val="dk1"/>
                </a:solidFill>
              </a:rPr>
              <a:t>	In the linux case, this causes the system to raise a “SIGSEGV” signal* </a:t>
            </a:r>
            <a:endParaRPr sz="1800">
              <a:solidFill>
                <a:schemeClr val="dk1"/>
              </a:solidFill>
            </a:endParaRPr>
          </a:p>
          <a:p>
            <a:pPr indent="457200" lvl="0" marL="0" rtl="0" algn="l">
              <a:spcBef>
                <a:spcPts val="0"/>
              </a:spcBef>
              <a:spcAft>
                <a:spcPts val="0"/>
              </a:spcAft>
              <a:buNone/>
            </a:pPr>
            <a:r>
              <a:rPr lang="en" sz="1800">
                <a:solidFill>
                  <a:schemeClr val="dk1"/>
                </a:solidFill>
              </a:rPr>
              <a:t>resulting either in a call to code registered by the task to handle this specific 	</a:t>
            </a:r>
            <a:endParaRPr sz="1800">
              <a:solidFill>
                <a:schemeClr val="dk1"/>
              </a:solidFill>
            </a:endParaRPr>
          </a:p>
          <a:p>
            <a:pPr indent="457200" lvl="0" marL="0" rtl="0" algn="l">
              <a:spcBef>
                <a:spcPts val="0"/>
              </a:spcBef>
              <a:spcAft>
                <a:spcPts val="0"/>
              </a:spcAft>
              <a:buNone/>
            </a:pPr>
            <a:r>
              <a:rPr lang="en" sz="1800">
                <a:solidFill>
                  <a:schemeClr val="dk1"/>
                </a:solidFill>
              </a:rPr>
              <a:t>situation if such had been registered, or in the process’s termination.</a:t>
            </a:r>
            <a:endParaRPr sz="1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 sz="1000">
                <a:solidFill>
                  <a:schemeClr val="dk1"/>
                </a:solidFill>
              </a:rPr>
              <a:t>* We will (surprise surprise) discuss signaling later.</a:t>
            </a:r>
            <a:endParaRPr sz="1000">
              <a:solidFill>
                <a:schemeClr val="dk1"/>
              </a:solidFill>
            </a:endParaRPr>
          </a:p>
        </p:txBody>
      </p:sp>
      <p:sp>
        <p:nvSpPr>
          <p:cNvPr id="411" name="Google Shape;411;p60"/>
          <p:cNvSpPr txBox="1"/>
          <p:nvPr>
            <p:ph idx="4294967295" type="title"/>
          </p:nvPr>
        </p:nvSpPr>
        <p:spPr>
          <a:xfrm>
            <a:off x="311690" y="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Unmapped memory - Page faults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301494" y="875962"/>
            <a:ext cx="8541000" cy="41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As we have seen: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a:t>
            </a:r>
            <a:r>
              <a:rPr lang="en" sz="1800">
                <a:solidFill>
                  <a:schemeClr val="dk1"/>
                </a:solidFill>
              </a:rPr>
              <a:t>ages have an owner bit (user - unprivileged / supervisor - privileged) - when access is made, the </a:t>
            </a:r>
            <a:r>
              <a:rPr i="1" lang="en" sz="1800">
                <a:solidFill>
                  <a:schemeClr val="dk1"/>
                </a:solidFill>
              </a:rPr>
              <a:t>current privilege level</a:t>
            </a:r>
            <a:r>
              <a:rPr lang="en" sz="1800">
                <a:solidFill>
                  <a:schemeClr val="dk1"/>
                </a:solidFill>
              </a:rPr>
              <a:t> (CPL)* is checked, and if the page is privileged and the CPL is unprivilege, a fault** is rased***.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Pages have a protection type - Read / Write / Execute (r/w/x) - When access is made to the page, the access type is checked and if the access is not allowed by the protection (i.e. an instruction is fetched and the page is not x, a write is made and the page is not w….) a fault is raised.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 The CPL is determined using the code segment register CS, which we swept under the carpet. CPL 0 - 2 are privileged, CPL 3 is unpriveleged. </a:t>
            </a:r>
            <a:endParaRPr sz="1000">
              <a:solidFill>
                <a:schemeClr val="dk1"/>
              </a:solidFill>
            </a:endParaRPr>
          </a:p>
          <a:p>
            <a:pPr indent="0" lvl="0" marL="0" rtl="0" algn="l">
              <a:spcBef>
                <a:spcPts val="0"/>
              </a:spcBef>
              <a:spcAft>
                <a:spcPts val="0"/>
              </a:spcAft>
              <a:buNone/>
            </a:pPr>
            <a:r>
              <a:rPr lang="en" sz="1000">
                <a:solidFill>
                  <a:schemeClr val="dk1"/>
                </a:solidFill>
              </a:rPr>
              <a:t>   As noted we will not go into segments for the time being.</a:t>
            </a:r>
            <a:endParaRPr sz="1000">
              <a:solidFill>
                <a:schemeClr val="dk1"/>
              </a:solidFill>
            </a:endParaRPr>
          </a:p>
          <a:p>
            <a:pPr indent="0" lvl="0" marL="0" rtl="0" algn="l">
              <a:spcBef>
                <a:spcPts val="0"/>
              </a:spcBef>
              <a:spcAft>
                <a:spcPts val="0"/>
              </a:spcAft>
              <a:buNone/>
            </a:pPr>
            <a:r>
              <a:rPr lang="en" sz="1000">
                <a:solidFill>
                  <a:schemeClr val="dk1"/>
                </a:solidFill>
              </a:rPr>
              <a:t>** GPR - “General Protection Fault”.</a:t>
            </a:r>
            <a:endParaRPr sz="1000">
              <a:solidFill>
                <a:schemeClr val="dk1"/>
              </a:solidFill>
            </a:endParaRPr>
          </a:p>
          <a:p>
            <a:pPr indent="0" lvl="0" marL="0" rtl="0" algn="l">
              <a:spcBef>
                <a:spcPts val="0"/>
              </a:spcBef>
              <a:spcAft>
                <a:spcPts val="0"/>
              </a:spcAft>
              <a:buNone/>
            </a:pPr>
            <a:r>
              <a:rPr lang="en" sz="1000">
                <a:solidFill>
                  <a:schemeClr val="dk1"/>
                </a:solidFill>
              </a:rPr>
              <a:t>*** There are “modern” restrictions on privileged access to unprivileged for security reasons, which we will (hopefully) cover later in the course.</a:t>
            </a:r>
            <a:endParaRPr sz="1000">
              <a:solidFill>
                <a:schemeClr val="dk1"/>
              </a:solidFill>
            </a:endParaRPr>
          </a:p>
        </p:txBody>
      </p:sp>
      <p:sp>
        <p:nvSpPr>
          <p:cNvPr id="417" name="Google Shape;417;p61"/>
          <p:cNvSpPr txBox="1"/>
          <p:nvPr>
            <p:ph idx="4294967295" type="title"/>
          </p:nvPr>
        </p:nvSpPr>
        <p:spPr>
          <a:xfrm>
            <a:off x="311690" y="220902"/>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on memory maps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745132" y="409446"/>
            <a:ext cx="31434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Typical memory layout of a linux x86-64 process:</a:t>
            </a:r>
            <a:endParaRPr sz="1800">
              <a:solidFill>
                <a:schemeClr val="dk1"/>
              </a:solidFill>
            </a:endParaRPr>
          </a:p>
        </p:txBody>
      </p:sp>
      <p:pic>
        <p:nvPicPr>
          <p:cNvPr id="80" name="Google Shape;80;p17"/>
          <p:cNvPicPr preferRelativeResize="0"/>
          <p:nvPr/>
        </p:nvPicPr>
        <p:blipFill>
          <a:blip r:embed="rId4">
            <a:alphaModFix/>
          </a:blip>
          <a:stretch>
            <a:fillRect/>
          </a:stretch>
        </p:blipFill>
        <p:spPr>
          <a:xfrm>
            <a:off x="4041071" y="326500"/>
            <a:ext cx="4523179" cy="4231377"/>
          </a:xfrm>
          <a:prstGeom prst="rect">
            <a:avLst/>
          </a:prstGeom>
          <a:noFill/>
          <a:ln>
            <a:noFill/>
          </a:ln>
        </p:spPr>
      </p:pic>
      <p:sp>
        <p:nvSpPr>
          <p:cNvPr id="81" name="Google Shape;81;p17"/>
          <p:cNvSpPr txBox="1"/>
          <p:nvPr/>
        </p:nvSpPr>
        <p:spPr>
          <a:xfrm rot="5400000">
            <a:off x="7068588" y="2402400"/>
            <a:ext cx="3635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accent5"/>
                </a:solidFill>
                <a:hlinkClick r:id="rId5">
                  <a:extLst>
                    <a:ext uri="{A12FA001-AC4F-418D-AE19-62706E023703}">
                      <ahyp:hlinkClr val="tx"/>
                    </a:ext>
                  </a:extLst>
                </a:hlinkClick>
              </a:rPr>
              <a:t>Computer Systems. A Programmer’s Perspective [3rd ed.]</a:t>
            </a:r>
            <a:endParaRPr sz="1000"/>
          </a:p>
        </p:txBody>
      </p:sp>
      <p:pic>
        <p:nvPicPr>
          <p:cNvPr id="82" name="Google Shape;82;p17"/>
          <p:cNvPicPr preferRelativeResize="0"/>
          <p:nvPr/>
        </p:nvPicPr>
        <p:blipFill>
          <a:blip r:embed="rId6">
            <a:alphaModFix/>
          </a:blip>
          <a:stretch>
            <a:fillRect/>
          </a:stretch>
        </p:blipFill>
        <p:spPr>
          <a:xfrm>
            <a:off x="140524" y="3069119"/>
            <a:ext cx="3522001" cy="1320175"/>
          </a:xfrm>
          <a:prstGeom prst="rect">
            <a:avLst/>
          </a:prstGeom>
          <a:noFill/>
          <a:ln>
            <a:noFill/>
          </a:ln>
        </p:spPr>
      </p:pic>
      <p:sp>
        <p:nvSpPr>
          <p:cNvPr id="83" name="Google Shape;83;p17"/>
          <p:cNvSpPr txBox="1"/>
          <p:nvPr/>
        </p:nvSpPr>
        <p:spPr>
          <a:xfrm>
            <a:off x="140532" y="2571752"/>
            <a:ext cx="31434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Context switch:</a:t>
            </a:r>
            <a:endParaRPr sz="18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nvSpPr>
        <p:spPr>
          <a:xfrm>
            <a:off x="301494" y="2200362"/>
            <a:ext cx="8541000" cy="157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(After seeing how a program is loaded and layed out in the memory</a:t>
            </a:r>
            <a:r>
              <a:rPr lang="en" sz="1800">
                <a:solidFill>
                  <a:schemeClr val="dk1"/>
                </a:solidFill>
              </a:rPr>
              <a:t>, and how the system manages the memory)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continue with program execution - runtime and standard library, and the system side of this (syscalls, signals ….).</a:t>
            </a:r>
            <a:endParaRPr sz="1800">
              <a:solidFill>
                <a:schemeClr val="dk1"/>
              </a:solidFill>
            </a:endParaRPr>
          </a:p>
        </p:txBody>
      </p:sp>
      <p:sp>
        <p:nvSpPr>
          <p:cNvPr id="423" name="Google Shape;423;p62"/>
          <p:cNvSpPr txBox="1"/>
          <p:nvPr>
            <p:ph idx="4294967295" type="title"/>
          </p:nvPr>
        </p:nvSpPr>
        <p:spPr>
          <a:xfrm>
            <a:off x="311690" y="5686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 Next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301494" y="674895"/>
            <a:ext cx="8541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running a program, the os will create a task with programs code (executable ELF) loaded into the memory, along with other code it links with dynamically (shared objects)*.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system will initialize the task’s context such that the execution will begin at the program’s (interpreter) entry point, and schedule it for execution (that is - consider it a running process that should get execution time).</a:t>
            </a:r>
            <a:endParaRPr sz="1800">
              <a:solidFill>
                <a:schemeClr val="dk1"/>
              </a:solidFill>
            </a:endParaRPr>
          </a:p>
        </p:txBody>
      </p:sp>
      <p:sp>
        <p:nvSpPr>
          <p:cNvPr id="89" name="Google Shape;89;p18"/>
          <p:cNvSpPr txBox="1"/>
          <p:nvPr/>
        </p:nvSpPr>
        <p:spPr>
          <a:xfrm>
            <a:off x="301494" y="4583560"/>
            <a:ext cx="8541000" cy="3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 This is done by loading the dynamic linker and executing it with the executable as a parameter.</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301494" y="403574"/>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Let us look at the memory of a simple executable:</a:t>
            </a:r>
            <a:endParaRPr sz="1800">
              <a:solidFill>
                <a:schemeClr val="dk1"/>
              </a:solidFill>
            </a:endParaRPr>
          </a:p>
        </p:txBody>
      </p:sp>
      <p:pic>
        <p:nvPicPr>
          <p:cNvPr id="95" name="Google Shape;95;p19"/>
          <p:cNvPicPr preferRelativeResize="0"/>
          <p:nvPr/>
        </p:nvPicPr>
        <p:blipFill>
          <a:blip r:embed="rId3">
            <a:alphaModFix/>
          </a:blip>
          <a:stretch>
            <a:fillRect/>
          </a:stretch>
        </p:blipFill>
        <p:spPr>
          <a:xfrm>
            <a:off x="152400" y="1019775"/>
            <a:ext cx="6739425" cy="1735900"/>
          </a:xfrm>
          <a:prstGeom prst="rect">
            <a:avLst/>
          </a:prstGeom>
          <a:noFill/>
          <a:ln>
            <a:noFill/>
          </a:ln>
        </p:spPr>
      </p:pic>
      <p:pic>
        <p:nvPicPr>
          <p:cNvPr id="96" name="Google Shape;96;p19"/>
          <p:cNvPicPr preferRelativeResize="0"/>
          <p:nvPr/>
        </p:nvPicPr>
        <p:blipFill>
          <a:blip r:embed="rId4">
            <a:alphaModFix/>
          </a:blip>
          <a:stretch>
            <a:fillRect/>
          </a:stretch>
        </p:blipFill>
        <p:spPr>
          <a:xfrm>
            <a:off x="152400" y="3547589"/>
            <a:ext cx="5135800" cy="79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52400" y="505931"/>
            <a:ext cx="3951079" cy="463800"/>
          </a:xfrm>
          <a:prstGeom prst="rect">
            <a:avLst/>
          </a:prstGeom>
          <a:noFill/>
          <a:ln>
            <a:noFill/>
          </a:ln>
        </p:spPr>
      </p:pic>
      <p:pic>
        <p:nvPicPr>
          <p:cNvPr id="102" name="Google Shape;102;p20"/>
          <p:cNvPicPr preferRelativeResize="0"/>
          <p:nvPr/>
        </p:nvPicPr>
        <p:blipFill>
          <a:blip r:embed="rId4">
            <a:alphaModFix/>
          </a:blip>
          <a:stretch>
            <a:fillRect/>
          </a:stretch>
        </p:blipFill>
        <p:spPr>
          <a:xfrm>
            <a:off x="152400" y="1406900"/>
            <a:ext cx="7299526" cy="1076075"/>
          </a:xfrm>
          <a:prstGeom prst="rect">
            <a:avLst/>
          </a:prstGeom>
          <a:noFill/>
          <a:ln>
            <a:noFill/>
          </a:ln>
        </p:spPr>
      </p:pic>
      <p:sp>
        <p:nvSpPr>
          <p:cNvPr id="103" name="Google Shape;103;p20"/>
          <p:cNvSpPr txBox="1"/>
          <p:nvPr/>
        </p:nvSpPr>
        <p:spPr>
          <a:xfrm>
            <a:off x="152394" y="2715407"/>
            <a:ext cx="854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t>
            </a:r>
            <a:endParaRPr sz="1800">
              <a:solidFill>
                <a:schemeClr val="dk1"/>
              </a:solidFill>
            </a:endParaRPr>
          </a:p>
        </p:txBody>
      </p:sp>
      <p:pic>
        <p:nvPicPr>
          <p:cNvPr id="104" name="Google Shape;104;p20"/>
          <p:cNvPicPr preferRelativeResize="0"/>
          <p:nvPr/>
        </p:nvPicPr>
        <p:blipFill>
          <a:blip r:embed="rId5">
            <a:alphaModFix/>
          </a:blip>
          <a:stretch>
            <a:fillRect/>
          </a:stretch>
        </p:blipFill>
        <p:spPr>
          <a:xfrm>
            <a:off x="152400" y="3672511"/>
            <a:ext cx="8839198" cy="9026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rotWithShape="1">
          <a:blip r:embed="rId3">
            <a:alphaModFix/>
          </a:blip>
          <a:srcRect b="0" l="0" r="0" t="15796"/>
          <a:stretch/>
        </p:blipFill>
        <p:spPr>
          <a:xfrm>
            <a:off x="552000" y="457427"/>
            <a:ext cx="8040000" cy="4228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