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08A56B7-9244-461D-A4A5-568204F88B48}">
  <a:tblStyle styleId="{108A56B7-9244-461D-A4A5-568204F88B4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3C7F395-FAE6-4B4B-B623-2C339E35736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827a620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827a620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e44e6390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e44e639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827a62086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4827a62086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bc30c6d3f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bc30c6d3f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bc30c6d3f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bc30c6d3f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4827a6208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4827a6208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827a6208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4827a6208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827a6208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4827a6208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4827a6208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4827a6208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bc30c6d3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bc30c6d3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827a6208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4827a6208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586992" rtl="0" algn="just">
              <a:spcBef>
                <a:spcPts val="124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827a62086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827a62086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586992" rtl="0" algn="just">
              <a:spcBef>
                <a:spcPts val="124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827a62086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4827a62086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827a62086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4827a62086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bc30c6d3f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bc30c6d3f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e44e639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e44e639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827a62086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4827a62086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452550"/>
            <a:ext cx="5274000" cy="10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080"/>
              <a:t>Smart Lost &amp; Found</a:t>
            </a:r>
            <a:endParaRPr sz="40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076850" y="2325975"/>
            <a:ext cx="45792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One stop solution to find lost items</a:t>
            </a:r>
            <a:endParaRPr sz="1800"/>
          </a:p>
        </p:txBody>
      </p:sp>
      <p:sp>
        <p:nvSpPr>
          <p:cNvPr id="88" name="Google Shape;88;p13"/>
          <p:cNvSpPr txBox="1"/>
          <p:nvPr/>
        </p:nvSpPr>
        <p:spPr>
          <a:xfrm>
            <a:off x="729450" y="3591800"/>
            <a:ext cx="3522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Submitted by: (CPG No. - 256)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Garv Bareja (101917111)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Raghav Virmani (101917115)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Deepshikha Dohare (101917124 )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Jaskaran Singh Purewal (101917129)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5915425" y="3699500"/>
            <a:ext cx="2937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Under The Mentorship of: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Dr. Harkiran Kaur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Assistant Professor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CSED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9925" y="602275"/>
            <a:ext cx="1927346" cy="15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450" y="996100"/>
            <a:ext cx="4346726" cy="244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00" y="84150"/>
            <a:ext cx="4506898" cy="2393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00" y="2571753"/>
            <a:ext cx="4506898" cy="2393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727650" y="521150"/>
            <a:ext cx="76887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22222"/>
                </a:solidFill>
                <a:highlight>
                  <a:schemeClr val="lt1"/>
                </a:highlight>
              </a:rPr>
              <a:t>Tools/Platform Used: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511800" y="1098450"/>
            <a:ext cx="8120400" cy="2641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just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</a:rPr>
              <a:t>Django- Backend for Server-Side Programming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</a:rPr>
              <a:t>Python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</a:rPr>
              <a:t>Cosine Similarity Index- For Text Matching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HTML, CSS, JS: - Frontend for Client-Side Programming.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Bootstrap: - For beautifying the Client-Side Interface and making it Mobile Friendly.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MySQL: - For Handling the DB end of the application.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625" y="998800"/>
            <a:ext cx="962025" cy="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727650" y="513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40"/>
              <a:t>Algorithmic Approach Used:</a:t>
            </a:r>
            <a:endParaRPr sz="2640"/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3516275" y="1303600"/>
            <a:ext cx="5452200" cy="24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The similarity in the description between the lost and found items is calculated using </a:t>
            </a:r>
            <a:r>
              <a:rPr b="1" lang="en-GB" sz="1500">
                <a:solidFill>
                  <a:schemeClr val="dk1"/>
                </a:solidFill>
              </a:rPr>
              <a:t>cosine similarity index</a:t>
            </a:r>
            <a:r>
              <a:rPr lang="en-GB" sz="1500">
                <a:solidFill>
                  <a:schemeClr val="dk1"/>
                </a:solidFill>
              </a:rPr>
              <a:t>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We can sort the similar items in descending order of their percentage.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The following code first cleans the input text description data using tokenising, case lowering and stop word removal, then implements the cosine similarity and outputs the value index as percentage.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It can be represented mathematically as :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81" name="Google Shape;181;p24"/>
          <p:cNvPicPr preferRelativeResize="0"/>
          <p:nvPr/>
        </p:nvPicPr>
        <p:blipFill rotWithShape="1">
          <a:blip r:embed="rId3">
            <a:alphaModFix/>
          </a:blip>
          <a:srcRect b="2907" l="0" r="0" t="23665"/>
          <a:stretch/>
        </p:blipFill>
        <p:spPr>
          <a:xfrm>
            <a:off x="109450" y="1151200"/>
            <a:ext cx="3254399" cy="3841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225" y="3577950"/>
            <a:ext cx="5517575" cy="84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625" y="998800"/>
            <a:ext cx="962025" cy="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499050" y="1151200"/>
            <a:ext cx="3966900" cy="3019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Accuracy: The accuracy measure as depicted clearly by the below graph clearly demonstrates the generalizing feature of cosine similarity as compared to other methods.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Usability of model: The UI is designed quite user friendly, and no prior knowledge or training is required to use the portal, which has all of its key features adequately displayed. 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126" y="1259825"/>
            <a:ext cx="4262999" cy="289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5"/>
          <p:cNvSpPr txBox="1"/>
          <p:nvPr>
            <p:ph type="title"/>
          </p:nvPr>
        </p:nvSpPr>
        <p:spPr>
          <a:xfrm>
            <a:off x="727650" y="513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40"/>
              <a:t>Performance</a:t>
            </a:r>
            <a:r>
              <a:rPr lang="en-GB" sz="2640"/>
              <a:t> Parameters:</a:t>
            </a:r>
            <a:endParaRPr sz="2640"/>
          </a:p>
        </p:txBody>
      </p:sp>
      <p:pic>
        <p:nvPicPr>
          <p:cNvPr id="191" name="Google Shape;19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625" y="998800"/>
            <a:ext cx="962025" cy="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727650" y="626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Cost Analysis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683750" y="1366650"/>
            <a:ext cx="81486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Our project is totally software-based, so no hardware equipment or resources are required to be purchased.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We  just require a smartphone or laptop in which a user can access the internet using a web browser. So, no extra cost is required and hence this project is cost-efficient. 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782925" y="2655463"/>
            <a:ext cx="4197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222222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Project Outcomes</a:t>
            </a:r>
            <a:endParaRPr b="1" sz="2600">
              <a:solidFill>
                <a:srgbClr val="22222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521325" y="3395575"/>
            <a:ext cx="8310900" cy="15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just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● A fully functional Smart Lost and Found system is created, which is more efficient than the existing manual system.</a:t>
            </a:r>
            <a:endParaRPr sz="1400">
              <a:solidFill>
                <a:schemeClr val="dk1"/>
              </a:solidFill>
            </a:endParaRPr>
          </a:p>
          <a:p>
            <a:pPr indent="-228600" lvl="0" marL="457200" rtl="0" algn="just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● The process is automatic, and manual verification is reduced.</a:t>
            </a:r>
            <a:endParaRPr sz="1400">
              <a:solidFill>
                <a:schemeClr val="dk1"/>
              </a:solidFill>
            </a:endParaRPr>
          </a:p>
          <a:p>
            <a:pPr indent="-228600" lvl="0" marL="457200" rtl="0" algn="just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● Data privacy is maintained.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175" y="3135000"/>
            <a:ext cx="942975" cy="1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727650" y="626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Role/ Contributions of Individual Team Members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06" name="Google Shape;206;p27"/>
          <p:cNvGraphicFramePr/>
          <p:nvPr/>
        </p:nvGraphicFramePr>
        <p:xfrm>
          <a:off x="518775" y="149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{33C7F395-FAE6-4B4B-B623-2C339E357367}</a:tableStyleId>
              </a:tblPr>
              <a:tblGrid>
                <a:gridCol w="2570400"/>
                <a:gridCol w="5541150"/>
              </a:tblGrid>
              <a:tr h="41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Lato"/>
                          <a:ea typeface="Lato"/>
                          <a:cs typeface="Lato"/>
                          <a:sym typeface="Lato"/>
                        </a:rPr>
                        <a:t>Name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Lato"/>
                          <a:ea typeface="Lato"/>
                          <a:cs typeface="Lato"/>
                          <a:sym typeface="Lato"/>
                        </a:rPr>
                        <a:t>Contribution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Lato"/>
                          <a:ea typeface="Lato"/>
                          <a:cs typeface="Lato"/>
                          <a:sym typeface="Lato"/>
                        </a:rPr>
                        <a:t>Garv Bareja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Lato"/>
                          <a:ea typeface="Lato"/>
                          <a:cs typeface="Lato"/>
                          <a:sym typeface="Lato"/>
                        </a:rPr>
                        <a:t>Coding – User Interface Designing &amp; Back-end Development 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Lato"/>
                          <a:ea typeface="Lato"/>
                          <a:cs typeface="Lato"/>
                          <a:sym typeface="Lato"/>
                        </a:rPr>
                        <a:t>Report Documentation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Lato"/>
                          <a:ea typeface="Lato"/>
                          <a:cs typeface="Lato"/>
                          <a:sym typeface="Lato"/>
                        </a:rPr>
                        <a:t>Raghav Virmani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Lato"/>
                          <a:ea typeface="Lato"/>
                          <a:cs typeface="Lato"/>
                          <a:sym typeface="Lato"/>
                        </a:rPr>
                        <a:t>Coding – User Interface Designing &amp; Back-end Development 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Lato"/>
                          <a:ea typeface="Lato"/>
                          <a:cs typeface="Lato"/>
                          <a:sym typeface="Lato"/>
                        </a:rPr>
                        <a:t>Report Documentation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Lato"/>
                          <a:ea typeface="Lato"/>
                          <a:cs typeface="Lato"/>
                          <a:sym typeface="Lato"/>
                        </a:rPr>
                        <a:t>Deepshikha Dohare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Lato"/>
                          <a:ea typeface="Lato"/>
                          <a:cs typeface="Lato"/>
                          <a:sym typeface="Lato"/>
                        </a:rPr>
                        <a:t>Coding – User Interface Designing, Base Code (Text Preprocessing, training) 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Lato"/>
                          <a:ea typeface="Lato"/>
                          <a:cs typeface="Lato"/>
                          <a:sym typeface="Lato"/>
                        </a:rPr>
                        <a:t>Report Documentation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Lato"/>
                          <a:ea typeface="Lato"/>
                          <a:cs typeface="Lato"/>
                          <a:sym typeface="Lato"/>
                        </a:rPr>
                        <a:t>Jaskaran Singh Purewal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Lato"/>
                          <a:ea typeface="Lato"/>
                          <a:cs typeface="Lato"/>
                          <a:sym typeface="Lato"/>
                        </a:rPr>
                        <a:t>Coding – Machine Learning Base Code (Text/Image Preprocessing, training, validation and testing) 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Lato"/>
                          <a:ea typeface="Lato"/>
                          <a:cs typeface="Lato"/>
                          <a:sym typeface="Lato"/>
                        </a:rPr>
                        <a:t>Report Documentation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800900" y="594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Work Plan</a:t>
            </a:r>
            <a:endParaRPr/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729450" y="1418550"/>
            <a:ext cx="7401000" cy="22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Currently the users can access the portal via website only, we plan on deploying an app for the same.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Incorporating two additional features, in our ML model, namely: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 sz="1400">
                <a:solidFill>
                  <a:schemeClr val="dk1"/>
                </a:solidFill>
              </a:rPr>
              <a:t>Location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 sz="1400">
                <a:solidFill>
                  <a:schemeClr val="dk1"/>
                </a:solidFill>
              </a:rPr>
              <a:t>Date and Time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213" name="Google Shape;213;p28"/>
          <p:cNvPicPr preferRelativeResize="0"/>
          <p:nvPr/>
        </p:nvPicPr>
        <p:blipFill rotWithShape="1">
          <a:blip r:embed="rId3">
            <a:alphaModFix/>
          </a:blip>
          <a:srcRect b="0" l="35161" r="0" t="42729"/>
          <a:stretch/>
        </p:blipFill>
        <p:spPr>
          <a:xfrm>
            <a:off x="4069075" y="2300550"/>
            <a:ext cx="4713224" cy="2610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796600" y="2007375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THANK YOU</a:t>
            </a:r>
            <a:endParaRPr b="1"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729625" y="1103525"/>
            <a:ext cx="7688100" cy="40401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5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6"/>
              <a:buChar char="●"/>
            </a:pPr>
            <a:r>
              <a:rPr lang="en-GB" sz="1495">
                <a:solidFill>
                  <a:schemeClr val="dk1"/>
                </a:solidFill>
              </a:rPr>
              <a:t>Project </a:t>
            </a:r>
            <a:r>
              <a:rPr lang="en-GB" sz="1495">
                <a:solidFill>
                  <a:schemeClr val="dk1"/>
                </a:solidFill>
              </a:rPr>
              <a:t>Definition</a:t>
            </a:r>
            <a:endParaRPr sz="1495">
              <a:solidFill>
                <a:schemeClr val="dk1"/>
              </a:solidFill>
            </a:endParaRPr>
          </a:p>
          <a:p>
            <a:pPr indent="-3235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6"/>
              <a:buChar char="●"/>
            </a:pPr>
            <a:r>
              <a:rPr lang="en-GB" sz="1495">
                <a:solidFill>
                  <a:schemeClr val="dk1"/>
                </a:solidFill>
              </a:rPr>
              <a:t>Project Scope</a:t>
            </a:r>
            <a:endParaRPr sz="1495">
              <a:solidFill>
                <a:schemeClr val="dk1"/>
              </a:solidFill>
            </a:endParaRPr>
          </a:p>
          <a:p>
            <a:pPr indent="-3235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6"/>
              <a:buChar char="●"/>
            </a:pPr>
            <a:r>
              <a:rPr lang="en-GB" sz="1495">
                <a:solidFill>
                  <a:schemeClr val="dk1"/>
                </a:solidFill>
              </a:rPr>
              <a:t>Project Objectives</a:t>
            </a:r>
            <a:endParaRPr sz="1495">
              <a:solidFill>
                <a:schemeClr val="dk1"/>
              </a:solidFill>
            </a:endParaRPr>
          </a:p>
          <a:p>
            <a:pPr indent="-3235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6"/>
              <a:buChar char="●"/>
            </a:pPr>
            <a:r>
              <a:rPr lang="en-GB" sz="1495">
                <a:solidFill>
                  <a:schemeClr val="dk1"/>
                </a:solidFill>
              </a:rPr>
              <a:t>Literature Survey</a:t>
            </a:r>
            <a:endParaRPr sz="1495">
              <a:solidFill>
                <a:schemeClr val="dk1"/>
              </a:solidFill>
            </a:endParaRPr>
          </a:p>
          <a:p>
            <a:pPr indent="-3235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6"/>
              <a:buChar char="●"/>
            </a:pPr>
            <a:r>
              <a:rPr lang="en-GB" sz="1495">
                <a:solidFill>
                  <a:schemeClr val="dk1"/>
                </a:solidFill>
              </a:rPr>
              <a:t>Project Design</a:t>
            </a:r>
            <a:endParaRPr sz="1495">
              <a:solidFill>
                <a:schemeClr val="dk1"/>
              </a:solidFill>
            </a:endParaRPr>
          </a:p>
          <a:p>
            <a:pPr indent="-3235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6"/>
              <a:buChar char="●"/>
            </a:pPr>
            <a:r>
              <a:rPr lang="en-GB" sz="1495">
                <a:solidFill>
                  <a:schemeClr val="dk1"/>
                </a:solidFill>
              </a:rPr>
              <a:t>Project Workflow</a:t>
            </a:r>
            <a:endParaRPr sz="1495">
              <a:solidFill>
                <a:schemeClr val="dk1"/>
              </a:solidFill>
            </a:endParaRPr>
          </a:p>
          <a:p>
            <a:pPr indent="-3235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6"/>
              <a:buChar char="●"/>
            </a:pPr>
            <a:r>
              <a:rPr lang="en-GB" sz="1495">
                <a:solidFill>
                  <a:schemeClr val="dk1"/>
                </a:solidFill>
              </a:rPr>
              <a:t>Snapshots</a:t>
            </a:r>
            <a:endParaRPr sz="1495">
              <a:solidFill>
                <a:schemeClr val="dk1"/>
              </a:solidFill>
            </a:endParaRPr>
          </a:p>
          <a:p>
            <a:pPr indent="-3235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6"/>
              <a:buChar char="●"/>
            </a:pPr>
            <a:r>
              <a:rPr lang="en-GB" sz="1495">
                <a:solidFill>
                  <a:schemeClr val="dk1"/>
                </a:solidFill>
              </a:rPr>
              <a:t>Tools/Platform Used</a:t>
            </a:r>
            <a:endParaRPr sz="1495">
              <a:solidFill>
                <a:schemeClr val="dk1"/>
              </a:solidFill>
            </a:endParaRPr>
          </a:p>
          <a:p>
            <a:pPr indent="-3235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6"/>
              <a:buChar char="●"/>
            </a:pPr>
            <a:r>
              <a:rPr lang="en-GB" sz="1495">
                <a:solidFill>
                  <a:schemeClr val="dk1"/>
                </a:solidFill>
              </a:rPr>
              <a:t>Algorithm Approach Used</a:t>
            </a:r>
            <a:endParaRPr sz="1495">
              <a:solidFill>
                <a:schemeClr val="dk1"/>
              </a:solidFill>
            </a:endParaRPr>
          </a:p>
          <a:p>
            <a:pPr indent="-3235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6"/>
              <a:buChar char="●"/>
            </a:pPr>
            <a:r>
              <a:rPr lang="en-GB" sz="1495">
                <a:solidFill>
                  <a:schemeClr val="dk1"/>
                </a:solidFill>
              </a:rPr>
              <a:t>Performance Parameters</a:t>
            </a:r>
            <a:endParaRPr sz="1495">
              <a:solidFill>
                <a:schemeClr val="dk1"/>
              </a:solidFill>
            </a:endParaRPr>
          </a:p>
          <a:p>
            <a:pPr indent="-3235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6"/>
              <a:buChar char="●"/>
            </a:pPr>
            <a:r>
              <a:rPr lang="en-GB" sz="1495">
                <a:solidFill>
                  <a:schemeClr val="dk1"/>
                </a:solidFill>
              </a:rPr>
              <a:t>Cost Analysis</a:t>
            </a:r>
            <a:endParaRPr sz="1495">
              <a:solidFill>
                <a:schemeClr val="dk1"/>
              </a:solidFill>
            </a:endParaRPr>
          </a:p>
          <a:p>
            <a:pPr indent="-3235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6"/>
              <a:buChar char="●"/>
            </a:pPr>
            <a:r>
              <a:rPr lang="en-GB" sz="1495">
                <a:solidFill>
                  <a:schemeClr val="dk1"/>
                </a:solidFill>
              </a:rPr>
              <a:t>Project Outcomes</a:t>
            </a:r>
            <a:endParaRPr sz="1495">
              <a:solidFill>
                <a:schemeClr val="dk1"/>
              </a:solidFill>
            </a:endParaRPr>
          </a:p>
          <a:p>
            <a:pPr indent="-3235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6"/>
              <a:buChar char="●"/>
            </a:pPr>
            <a:r>
              <a:rPr lang="en-GB" sz="1495">
                <a:solidFill>
                  <a:schemeClr val="dk1"/>
                </a:solidFill>
              </a:rPr>
              <a:t>Roles/Contribution of Team Members</a:t>
            </a:r>
            <a:endParaRPr sz="1495">
              <a:solidFill>
                <a:schemeClr val="dk1"/>
              </a:solidFill>
            </a:endParaRPr>
          </a:p>
          <a:p>
            <a:pPr indent="-3235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6"/>
              <a:buChar char="●"/>
            </a:pPr>
            <a:r>
              <a:rPr lang="en-GB" sz="1495">
                <a:solidFill>
                  <a:schemeClr val="dk1"/>
                </a:solidFill>
              </a:rPr>
              <a:t>Future Work Plan</a:t>
            </a:r>
            <a:endParaRPr sz="149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95">
              <a:solidFill>
                <a:schemeClr val="dk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title"/>
          </p:nvPr>
        </p:nvSpPr>
        <p:spPr>
          <a:xfrm>
            <a:off x="744875" y="437750"/>
            <a:ext cx="70389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Table of Contents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222222"/>
              </a:solidFill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25" y="969650"/>
            <a:ext cx="962025" cy="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44875" y="437750"/>
            <a:ext cx="70389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22222"/>
                </a:solidFill>
              </a:rPr>
              <a:t>Problem Definition 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589675" y="1045850"/>
            <a:ext cx="7531800" cy="19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  <a:highlight>
                  <a:schemeClr val="lt1"/>
                </a:highlight>
              </a:rPr>
              <a:t>The current TIET students' email system is not viable, and at certain times the emails are considered spam. 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  <a:highlight>
                  <a:schemeClr val="lt1"/>
                </a:highlight>
              </a:rPr>
              <a:t>There is no dedicated system for managing the lost and found items in our campus. 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  <a:highlight>
                  <a:schemeClr val="lt1"/>
                </a:highlight>
              </a:rPr>
              <a:t>The students face difficulties if they ever lose personal belongings, and the method of retrieval and authentication of lost items is quite time-consuming as all the work is done manually.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525" y="2663625"/>
            <a:ext cx="7215200" cy="247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225" y="969650"/>
            <a:ext cx="962025" cy="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44175" y="482825"/>
            <a:ext cx="70389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chemeClr val="lt1"/>
                </a:highlight>
              </a:rPr>
              <a:t>Project Scope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566350" y="1090925"/>
            <a:ext cx="78276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Our project aims to bridge this gap between the available technology and the technology utilized on the campus while centralizing the data and relevant processes.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The information related to lost items will be stored on a centralized database, and the online portal will enable the users and admin to carry out all the processes smoothly, minimizing the hassle and paperwork.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175" y="1014725"/>
            <a:ext cx="919300" cy="13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100" y="949850"/>
            <a:ext cx="942975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>
            <p:ph type="title"/>
          </p:nvPr>
        </p:nvSpPr>
        <p:spPr>
          <a:xfrm>
            <a:off x="747750" y="2520875"/>
            <a:ext cx="70389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Objectives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577500" y="3229900"/>
            <a:ext cx="7531800" cy="29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 sz="1400">
                <a:solidFill>
                  <a:schemeClr val="dk1"/>
                </a:solidFill>
              </a:rPr>
              <a:t>To create a cross-platform centralized web-based portal for management of lost and found items.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 sz="1400">
                <a:solidFill>
                  <a:schemeClr val="dk1"/>
                </a:solidFill>
              </a:rPr>
              <a:t>Enable login/signup functionality.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 sz="1400">
                <a:solidFill>
                  <a:schemeClr val="dk1"/>
                </a:solidFill>
              </a:rPr>
              <a:t>Reduce in-person verification of lost items and automate the process.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 sz="1400">
                <a:solidFill>
                  <a:schemeClr val="dk1"/>
                </a:solidFill>
              </a:rPr>
              <a:t>To make a user-friendly, easy-to-use interface.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 sz="1400">
                <a:solidFill>
                  <a:schemeClr val="dk1"/>
                </a:solidFill>
              </a:rPr>
              <a:t>To make the process of item retrieval smooth and hassle-free.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100" y="3007250"/>
            <a:ext cx="942975" cy="1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727650" y="457200"/>
            <a:ext cx="7688700" cy="10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22222"/>
                </a:solidFill>
              </a:rPr>
              <a:t>Literature Survey</a:t>
            </a:r>
            <a:endParaRPr/>
          </a:p>
        </p:txBody>
      </p:sp>
      <p:graphicFrame>
        <p:nvGraphicFramePr>
          <p:cNvPr id="122" name="Google Shape;122;p17"/>
          <p:cNvGraphicFramePr/>
          <p:nvPr/>
        </p:nvGraphicFramePr>
        <p:xfrm>
          <a:off x="601425" y="12612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{108A56B7-9244-461D-A4A5-568204F88B48}</a:tableStyleId>
              </a:tblPr>
              <a:tblGrid>
                <a:gridCol w="2261650"/>
                <a:gridCol w="5572325"/>
              </a:tblGrid>
              <a:tr h="364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Title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Research Gaps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09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chemeClr val="lt1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Deep Correlation for Matching Images and Text</a:t>
                      </a:r>
                      <a:endParaRPr sz="1200">
                        <a:highlight>
                          <a:schemeClr val="lt1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•  It is not yet known how to employ canonical correlation for text generation rather than image-text matching.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• The chances of bogus claims are higher.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708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Fast image similarity search by distributed locality sensitive hashing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• As a data-independent method, long codes are needed.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• Long hash codes reduces the recall.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• Many hash tables must be used to balance precision and recall.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• LSH increases memory requirement and query time.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69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ILFS: Intelligent Lost and Found System using Multidimensional Matching Model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• There are no counter-measures to avoid false claims.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• No option available other than peer to peer.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91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A Survey on Automatic Image Caption Generation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•  Employing more powerful network structures will improve the performance of image caption generation.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• Image captioning grounded by image regions should be a future research direction.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100" y="873650"/>
            <a:ext cx="942975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727650" y="1016525"/>
            <a:ext cx="2712000" cy="21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720425" y="433400"/>
            <a:ext cx="7229400" cy="6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Design 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6236125" y="4581950"/>
            <a:ext cx="1872900" cy="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SzPts val="852"/>
              <a:buNone/>
            </a:pPr>
            <a:r>
              <a:rPr lang="en-GB" sz="1400">
                <a:solidFill>
                  <a:schemeClr val="dk1"/>
                </a:solidFill>
              </a:rPr>
              <a:t>MVC Architecture</a:t>
            </a:r>
            <a:r>
              <a:rPr lang="en-GB" sz="1400">
                <a:solidFill>
                  <a:schemeClr val="dk1"/>
                </a:solidFill>
              </a:rPr>
              <a:t> </a:t>
            </a:r>
            <a:endParaRPr sz="1400"/>
          </a:p>
        </p:txBody>
      </p:sp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 b="0" l="0" r="0" t="4543"/>
          <a:stretch/>
        </p:blipFill>
        <p:spPr>
          <a:xfrm>
            <a:off x="19875" y="1003325"/>
            <a:ext cx="4179974" cy="34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1035700" y="4581948"/>
            <a:ext cx="1872900" cy="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Block diagram</a:t>
            </a:r>
            <a:endParaRPr sz="1400"/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4">
            <a:alphaModFix/>
          </a:blip>
          <a:srcRect b="0" l="0" r="0" t="2865"/>
          <a:stretch/>
        </p:blipFill>
        <p:spPr>
          <a:xfrm>
            <a:off x="4337275" y="922600"/>
            <a:ext cx="4847550" cy="3598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625" y="922600"/>
            <a:ext cx="962025" cy="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438" y="1151200"/>
            <a:ext cx="8630724" cy="35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>
            <p:ph type="title"/>
          </p:nvPr>
        </p:nvSpPr>
        <p:spPr>
          <a:xfrm>
            <a:off x="720425" y="433400"/>
            <a:ext cx="7229400" cy="6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Workflow </a:t>
            </a:r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625" y="922600"/>
            <a:ext cx="962025" cy="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60700"/>
            <a:ext cx="4296500" cy="382211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1301025" y="4643048"/>
            <a:ext cx="1872900" cy="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Use Case Diagram</a:t>
            </a:r>
            <a:endParaRPr sz="1400"/>
          </a:p>
        </p:txBody>
      </p:sp>
      <p:sp>
        <p:nvSpPr>
          <p:cNvPr id="150" name="Google Shape;150;p20"/>
          <p:cNvSpPr txBox="1"/>
          <p:nvPr/>
        </p:nvSpPr>
        <p:spPr>
          <a:xfrm>
            <a:off x="5448975" y="46523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84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State Chart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600" y="585000"/>
            <a:ext cx="4018576" cy="410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727650" y="455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22222"/>
                </a:solidFill>
              </a:rPr>
              <a:t>Snapshots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25" y="1523775"/>
            <a:ext cx="4497173" cy="320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1850" y="1523775"/>
            <a:ext cx="4339224" cy="320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625" y="922600"/>
            <a:ext cx="962025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/>
        </p:nvSpPr>
        <p:spPr>
          <a:xfrm>
            <a:off x="766850" y="1025925"/>
            <a:ext cx="11130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