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2"/>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296" r:id="rId20"/>
    <p:sldId id="309" r:id="rId21"/>
    <p:sldId id="301" r:id="rId22"/>
    <p:sldId id="316" r:id="rId23"/>
    <p:sldId id="302" r:id="rId24"/>
    <p:sldId id="315" r:id="rId25"/>
    <p:sldId id="312" r:id="rId26"/>
    <p:sldId id="297" r:id="rId27"/>
    <p:sldId id="319" r:id="rId28"/>
    <p:sldId id="318" r:id="rId29"/>
    <p:sldId id="298" r:id="rId30"/>
    <p:sldId id="299" r:id="rId31"/>
    <p:sldId id="303" r:id="rId32"/>
    <p:sldId id="304" r:id="rId33"/>
    <p:sldId id="320" r:id="rId34"/>
    <p:sldId id="321" r:id="rId35"/>
    <p:sldId id="322" r:id="rId36"/>
    <p:sldId id="323" r:id="rId37"/>
    <p:sldId id="310" r:id="rId38"/>
    <p:sldId id="313" r:id="rId39"/>
    <p:sldId id="314"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diagrams/_rels/data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19</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20</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23</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24</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25</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30</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31</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3211024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37</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148890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0992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en.wikipedia.org/wiki/Java_Database_Connectivity"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sqlite-trigger/"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www.javatpoint.com/spring-boot-jpa"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spring.io/projects/spring-boot" TargetMode="Externa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0.png"/><Relationship Id="rId7" Type="http://schemas.openxmlformats.org/officeDocument/2006/relationships/diagramQuickStyle" Target="../diagrams/quickStyle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1.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124754"/>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INSERT INTO customer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customer_name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phone_type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last_mdfy_user</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last_mdfy_prog</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init_insert_ts</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last_mdfy_ts</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VALUES (?, ?, ?, ?, ?, ?, ?, ?, CURRENT_TIMESTAMP, CURRENT_TIMESTAMP)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 Views</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VIEWS</a:t>
            </a:r>
            <a:endParaRPr lang="en-US" sz="2400" dirty="0">
              <a:solidFill>
                <a:schemeClr val="bg1"/>
              </a:solidFill>
            </a:endParaRPr>
          </a:p>
        </p:txBody>
      </p:sp>
      <p:sp>
        <p:nvSpPr>
          <p:cNvPr id="8" name="TextBox 7">
            <a:extLst>
              <a:ext uri="{FF2B5EF4-FFF2-40B4-BE49-F238E27FC236}">
                <a16:creationId xmlns:a16="http://schemas.microsoft.com/office/drawing/2014/main" id="{4CA1DD51-DDC1-498A-8C01-C45A333CDA9B}"/>
              </a:ext>
            </a:extLst>
          </p:cNvPr>
          <p:cNvSpPr txBox="1"/>
          <p:nvPr/>
        </p:nvSpPr>
        <p:spPr>
          <a:xfrm>
            <a:off x="4311097" y="147865"/>
            <a:ext cx="7705311" cy="5293757"/>
          </a:xfrm>
          <a:prstGeom prst="rect">
            <a:avLst/>
          </a:prstGeom>
          <a:noFill/>
        </p:spPr>
        <p:txBody>
          <a:bodyPr wrap="square">
            <a:spAutoFit/>
          </a:bodyPr>
          <a:lstStyle/>
          <a:p>
            <a:r>
              <a:rPr lang="en-US" dirty="0"/>
              <a:t>View is the result set of a stored query on the data, which the database users can query using SELECT. View is a virtual table computed or collated dynamically from physical tables. You can combine from several tables which has relations.</a:t>
            </a:r>
          </a:p>
          <a:p>
            <a:endParaRPr lang="en-US" dirty="0"/>
          </a:p>
          <a:p>
            <a:r>
              <a:rPr lang="en-US" dirty="0" err="1"/>
              <a:t>e.g</a:t>
            </a:r>
            <a:endParaRPr lang="en-US" dirty="0"/>
          </a:p>
          <a:p>
            <a:r>
              <a:rPr lang="en-US" sz="1600" dirty="0">
                <a:solidFill>
                  <a:srgbClr val="FF0000"/>
                </a:solidFill>
                <a:latin typeface="Consolas" panose="020B0609020204030204" pitchFamily="49" charset="0"/>
              </a:rPr>
              <a:t>CREATE</a:t>
            </a:r>
            <a:r>
              <a:rPr lang="en-US" sz="1600" dirty="0">
                <a:latin typeface="Consolas" panose="020B0609020204030204" pitchFamily="49" charset="0"/>
              </a:rPr>
              <a:t> </a:t>
            </a:r>
            <a:r>
              <a:rPr lang="en-US" sz="1600" dirty="0">
                <a:solidFill>
                  <a:srgbClr val="FF0000"/>
                </a:solidFill>
                <a:latin typeface="Consolas" panose="020B0609020204030204" pitchFamily="49" charset="0"/>
              </a:rPr>
              <a:t>VIEW</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 </a:t>
            </a:r>
          </a:p>
          <a:p>
            <a:r>
              <a:rPr lang="en-US" sz="1600" dirty="0">
                <a:latin typeface="Consolas" panose="020B0609020204030204" pitchFamily="49" charset="0"/>
              </a:rPr>
              <a:t>	AS </a:t>
            </a:r>
            <a:r>
              <a:rPr lang="en-US" sz="1600" dirty="0">
                <a:solidFill>
                  <a:srgbClr val="FF0000"/>
                </a:solidFill>
                <a:latin typeface="Consolas" panose="020B0609020204030204" pitchFamily="49" charset="0"/>
              </a:rPr>
              <a:t>SELECT</a:t>
            </a:r>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country.ctry_nm</a:t>
            </a:r>
            <a:r>
              <a:rPr lang="en-US" sz="1600" dirty="0">
                <a:latin typeface="Consolas" panose="020B0609020204030204" pitchFamily="49" charset="0"/>
              </a:rPr>
              <a:t>, </a:t>
            </a:r>
            <a:r>
              <a:rPr lang="en-US" sz="1600" dirty="0" err="1">
                <a:latin typeface="Consolas" panose="020B0609020204030204" pitchFamily="49" charset="0"/>
              </a:rPr>
              <a:t>customer_name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phone_no</a:t>
            </a:r>
            <a:r>
              <a:rPr lang="en-US" sz="1600" dirty="0">
                <a:latin typeface="Consolas" panose="020B0609020204030204" pitchFamily="49" charset="0"/>
              </a:rPr>
              <a:t>, </a:t>
            </a:r>
            <a:r>
              <a:rPr lang="en-US" sz="1600" dirty="0" err="1">
                <a:latin typeface="Consolas" panose="020B0609020204030204" pitchFamily="49" charset="0"/>
              </a:rPr>
              <a:t>email_ad</a:t>
            </a:r>
            <a:r>
              <a:rPr lang="en-US" sz="1600" dirty="0">
                <a:latin typeface="Consolas" panose="020B0609020204030204" pitchFamily="49" charset="0"/>
              </a:rPr>
              <a:t>, </a:t>
            </a:r>
            <a:r>
              <a:rPr lang="en-US" sz="1600" dirty="0" err="1">
                <a:latin typeface="Consolas" panose="020B0609020204030204" pitchFamily="49" charset="0"/>
              </a:rPr>
              <a:t>customer_guid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last_mdfy_ts</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FROM</a:t>
            </a:r>
            <a:r>
              <a:rPr lang="en-US" sz="1600" dirty="0">
                <a:latin typeface="Consolas" panose="020B0609020204030204" pitchFamily="49" charset="0"/>
              </a:rPr>
              <a:t> customer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INNER JOIN </a:t>
            </a:r>
            <a:r>
              <a:rPr lang="en-US" sz="1600" dirty="0">
                <a:latin typeface="Consolas" panose="020B0609020204030204" pitchFamily="49" charset="0"/>
              </a:rPr>
              <a:t>country </a:t>
            </a:r>
            <a:r>
              <a:rPr lang="en-US" sz="1600" dirty="0">
                <a:solidFill>
                  <a:srgbClr val="FF0000"/>
                </a:solidFill>
                <a:latin typeface="Consolas" panose="020B0609020204030204" pitchFamily="49" charset="0"/>
              </a:rPr>
              <a:t>ON</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 </a:t>
            </a:r>
            <a:r>
              <a:rPr lang="en-US" sz="1600" dirty="0" err="1">
                <a:latin typeface="Consolas" panose="020B0609020204030204" pitchFamily="49" charset="0"/>
              </a:rPr>
              <a:t>country.ctry_cd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To Query Views</a:t>
            </a:r>
          </a:p>
          <a:p>
            <a:endParaRPr lang="en-US" sz="1600" dirty="0">
              <a:latin typeface="Consolas" panose="020B0609020204030204" pitchFamily="49" charset="0"/>
            </a:endParaRPr>
          </a:p>
          <a:p>
            <a:r>
              <a:rPr lang="en-US" b="1" dirty="0">
                <a:solidFill>
                  <a:srgbClr val="0000FF"/>
                </a:solidFill>
                <a:latin typeface="Monospaced"/>
              </a:rPr>
              <a:t>SELECT </a:t>
            </a:r>
            <a:r>
              <a:rPr lang="en-US" sz="1600" dirty="0">
                <a:latin typeface="Consolas" panose="020B0609020204030204" pitchFamily="49" charset="0"/>
              </a:rPr>
              <a:t>* </a:t>
            </a:r>
            <a:r>
              <a:rPr lang="en-US" b="1" dirty="0">
                <a:solidFill>
                  <a:srgbClr val="0000FF"/>
                </a:solidFill>
                <a:latin typeface="Monospaced"/>
              </a:rPr>
              <a:t>FROM</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a:t>
            </a:r>
          </a:p>
          <a:p>
            <a:r>
              <a:rPr lang="en-US" sz="1800" b="1" i="0" dirty="0">
                <a:solidFill>
                  <a:srgbClr val="0000FF"/>
                </a:solidFill>
                <a:latin typeface="Monospaced"/>
              </a:rPr>
              <a:t>SELECT </a:t>
            </a:r>
            <a:r>
              <a:rPr lang="en-US" sz="1800" b="0" i="0" dirty="0" err="1">
                <a:solidFill>
                  <a:srgbClr val="000000"/>
                </a:solidFill>
                <a:latin typeface="Monospaced"/>
              </a:rPr>
              <a:t>customer_id</a:t>
            </a:r>
            <a:r>
              <a:rPr lang="en-US" sz="1800" b="0" i="0" dirty="0">
                <a:solidFill>
                  <a:srgbClr val="000000"/>
                </a:solidFill>
                <a:latin typeface="Monospaced"/>
              </a:rPr>
              <a:t>, </a:t>
            </a:r>
            <a:r>
              <a:rPr lang="en-US" sz="1800" b="0" i="0" dirty="0" err="1">
                <a:solidFill>
                  <a:srgbClr val="000000"/>
                </a:solidFill>
                <a:latin typeface="Monospaced"/>
              </a:rPr>
              <a:t>customer_name</a:t>
            </a:r>
            <a:r>
              <a:rPr lang="en-US" sz="1800" b="0" i="0" dirty="0">
                <a:solidFill>
                  <a:srgbClr val="000000"/>
                </a:solidFill>
                <a:latin typeface="Monospaced"/>
              </a:rPr>
              <a:t>, </a:t>
            </a:r>
            <a:r>
              <a:rPr lang="en-US" sz="1800" b="0" i="0" dirty="0" err="1">
                <a:solidFill>
                  <a:srgbClr val="000000"/>
                </a:solidFill>
                <a:latin typeface="Monospaced"/>
              </a:rPr>
              <a:t>ctry_cd</a:t>
            </a:r>
            <a:r>
              <a:rPr lang="en-US" sz="1800" b="0" i="0" dirty="0">
                <a:solidFill>
                  <a:srgbClr val="000000"/>
                </a:solidFill>
                <a:latin typeface="Monospaced"/>
              </a:rPr>
              <a:t>, </a:t>
            </a:r>
            <a:r>
              <a:rPr lang="en-US" sz="1800" b="0" i="0" dirty="0" err="1">
                <a:solidFill>
                  <a:srgbClr val="000000"/>
                </a:solidFill>
                <a:latin typeface="Monospaced"/>
              </a:rPr>
              <a:t>ctry_nm</a:t>
            </a:r>
            <a:r>
              <a:rPr lang="en-US" sz="1800" b="0" i="0" dirty="0">
                <a:solidFill>
                  <a:srgbClr val="000000"/>
                </a:solidFill>
                <a:latin typeface="Monospaced"/>
              </a:rPr>
              <a:t> </a:t>
            </a:r>
            <a:r>
              <a:rPr lang="en-US" sz="1800" b="1" i="0" dirty="0">
                <a:solidFill>
                  <a:srgbClr val="0000FF"/>
                </a:solidFill>
                <a:latin typeface="Monospaced"/>
              </a:rPr>
              <a:t>FROM</a:t>
            </a:r>
            <a:r>
              <a:rPr lang="en-US" sz="1800" b="0" i="0" dirty="0">
                <a:solidFill>
                  <a:srgbClr val="000000"/>
                </a:solidFill>
                <a:latin typeface="Monospaced"/>
              </a:rPr>
              <a:t> </a:t>
            </a:r>
            <a:r>
              <a:rPr lang="en-US" sz="1800" b="0" i="0" dirty="0" err="1">
                <a:solidFill>
                  <a:srgbClr val="000000"/>
                </a:solidFill>
                <a:latin typeface="Monospaced"/>
              </a:rPr>
              <a:t>vw_customer</a:t>
            </a:r>
            <a:r>
              <a:rPr lang="en-US" sz="1800" b="0" i="0" dirty="0">
                <a:solidFill>
                  <a:srgbClr val="000000"/>
                </a:solidFill>
                <a:latin typeface="Monospaced"/>
              </a:rPr>
              <a:t>;</a:t>
            </a:r>
          </a:p>
          <a:p>
            <a:endParaRPr lang="en-US" dirty="0">
              <a:solidFill>
                <a:srgbClr val="000000"/>
              </a:solidFill>
              <a:latin typeface="Monospaced"/>
            </a:endParaRPr>
          </a:p>
          <a:p>
            <a:r>
              <a:rPr lang="en-US" sz="1600" dirty="0">
                <a:latin typeface="Consolas" panose="020B0609020204030204" pitchFamily="49" charset="0"/>
              </a:rPr>
              <a:t>Notice that column </a:t>
            </a:r>
            <a:r>
              <a:rPr lang="en-US" sz="1600" i="1" dirty="0" err="1">
                <a:solidFill>
                  <a:srgbClr val="FF0000"/>
                </a:solidFill>
                <a:latin typeface="Consolas" panose="020B0609020204030204" pitchFamily="49" charset="0"/>
              </a:rPr>
              <a:t>ctry_nm</a:t>
            </a:r>
            <a:r>
              <a:rPr lang="en-US" sz="1600" i="1" dirty="0">
                <a:solidFill>
                  <a:srgbClr val="FF0000"/>
                </a:solidFill>
                <a:latin typeface="Consolas" panose="020B0609020204030204" pitchFamily="49" charset="0"/>
              </a:rPr>
              <a:t> </a:t>
            </a:r>
            <a:r>
              <a:rPr lang="en-US" sz="1600" dirty="0">
                <a:latin typeface="Consolas" panose="020B0609020204030204" pitchFamily="49" charset="0"/>
              </a:rPr>
              <a:t>is derived from </a:t>
            </a:r>
            <a:r>
              <a:rPr lang="en-US" sz="1600" i="1" dirty="0">
                <a:solidFill>
                  <a:srgbClr val="FF0000"/>
                </a:solidFill>
                <a:latin typeface="Consolas" panose="020B0609020204030204" pitchFamily="49" charset="0"/>
              </a:rPr>
              <a:t>country</a:t>
            </a:r>
            <a:r>
              <a:rPr lang="en-US" sz="1600" dirty="0">
                <a:latin typeface="Consolas" panose="020B0609020204030204" pitchFamily="49" charset="0"/>
              </a:rPr>
              <a:t> Table.</a:t>
            </a:r>
          </a:p>
        </p:txBody>
      </p:sp>
      <p:pic>
        <p:nvPicPr>
          <p:cNvPr id="9" name="Picture 8">
            <a:extLst>
              <a:ext uri="{FF2B5EF4-FFF2-40B4-BE49-F238E27FC236}">
                <a16:creationId xmlns:a16="http://schemas.microsoft.com/office/drawing/2014/main" id="{1898E658-3CFA-4F86-BA66-AEF3436E68EC}"/>
              </a:ext>
            </a:extLst>
          </p:cNvPr>
          <p:cNvPicPr>
            <a:picLocks noChangeAspect="1"/>
          </p:cNvPicPr>
          <p:nvPr/>
        </p:nvPicPr>
        <p:blipFill>
          <a:blip r:embed="rId3"/>
          <a:stretch>
            <a:fillRect/>
          </a:stretch>
        </p:blipFill>
        <p:spPr>
          <a:xfrm>
            <a:off x="4311097" y="5690038"/>
            <a:ext cx="4810125" cy="838200"/>
          </a:xfrm>
          <a:prstGeom prst="rect">
            <a:avLst/>
          </a:prstGeom>
        </p:spPr>
      </p:pic>
    </p:spTree>
    <p:extLst>
      <p:ext uri="{BB962C8B-B14F-4D97-AF65-F5344CB8AC3E}">
        <p14:creationId xmlns:p14="http://schemas.microsoft.com/office/powerpoint/2010/main" val="1005467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416320"/>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Trigger </a:t>
            </a:r>
            <a:r>
              <a:rPr lang="en-US" sz="2000" dirty="0"/>
              <a:t>- </a:t>
            </a:r>
            <a:r>
              <a:rPr lang="en-US" sz="2000" dirty="0">
                <a:hlinkClick r:id="rId12"/>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3"/>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4"/>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5"/>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3970318"/>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422913" y="5426765"/>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017306"/>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261</TotalTime>
  <Words>4602</Words>
  <Application>Microsoft Office PowerPoint</Application>
  <PresentationFormat>Widescreen</PresentationFormat>
  <Paragraphs>693</Paragraphs>
  <Slides>37</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vt:lpstr>
      <vt:lpstr>Bookman Old Style</vt:lpstr>
      <vt:lpstr>Calibri</vt:lpstr>
      <vt:lpstr>Consolas</vt:lpstr>
      <vt:lpstr>Franklin Gothic Book</vt:lpstr>
      <vt:lpstr>Monospaced</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vt:lpstr>
      <vt:lpstr>UPDATE Trigger Example</vt:lpstr>
      <vt:lpstr>DELETE Trigger Example</vt:lpstr>
      <vt:lpstr>Introduction to VIEWS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45</cp:revision>
  <dcterms:created xsi:type="dcterms:W3CDTF">2020-11-09T06:31:20Z</dcterms:created>
  <dcterms:modified xsi:type="dcterms:W3CDTF">2020-11-11T08:26:31Z</dcterms:modified>
</cp:coreProperties>
</file>