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4"/>
  </p:notesMasterIdLst>
  <p:sldIdLst>
    <p:sldId id="265" r:id="rId5"/>
    <p:sldId id="286" r:id="rId6"/>
    <p:sldId id="289" r:id="rId7"/>
    <p:sldId id="306" r:id="rId8"/>
    <p:sldId id="287" r:id="rId9"/>
    <p:sldId id="290" r:id="rId10"/>
    <p:sldId id="291" r:id="rId11"/>
    <p:sldId id="288" r:id="rId12"/>
    <p:sldId id="311" r:id="rId13"/>
    <p:sldId id="292" r:id="rId14"/>
    <p:sldId id="293" r:id="rId15"/>
    <p:sldId id="305" r:id="rId16"/>
    <p:sldId id="294" r:id="rId17"/>
    <p:sldId id="295" r:id="rId18"/>
    <p:sldId id="296" r:id="rId19"/>
    <p:sldId id="309" r:id="rId20"/>
    <p:sldId id="301" r:id="rId21"/>
    <p:sldId id="302" r:id="rId22"/>
    <p:sldId id="315" r:id="rId23"/>
    <p:sldId id="312" r:id="rId24"/>
    <p:sldId id="297" r:id="rId25"/>
    <p:sldId id="298" r:id="rId26"/>
    <p:sldId id="299" r:id="rId27"/>
    <p:sldId id="303" r:id="rId28"/>
    <p:sldId id="304" r:id="rId29"/>
    <p:sldId id="310" r:id="rId30"/>
    <p:sldId id="313" r:id="rId31"/>
    <p:sldId id="314" r:id="rId32"/>
    <p:sldId id="30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tan" initials="CA" lastIdx="1" clrIdx="0">
    <p:extLst>
      <p:ext uri="{19B8F6BF-5375-455C-9EA6-DF929625EA0E}">
        <p15:presenceInfo xmlns:p15="http://schemas.microsoft.com/office/powerpoint/2012/main" userId="Chet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E87E7-B440-47A2-917F-A335C2BDE1B0}" v="88" dt="2020-11-05T06:17:41.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4" d="100"/>
          <a:sy n="64" d="100"/>
        </p:scale>
        <p:origin x="748" y="40"/>
      </p:cViewPr>
      <p:guideLst/>
    </p:cSldViewPr>
  </p:slideViewPr>
  <p:notesTextViewPr>
    <p:cViewPr>
      <p:scale>
        <a:sx n="1" d="1"/>
        <a:sy n="1" d="1"/>
      </p:scale>
      <p:origin x="0" y="0"/>
    </p:cViewPr>
  </p:notesTextViewPr>
  <p:sorterViewPr>
    <p:cViewPr>
      <p:scale>
        <a:sx n="100" d="100"/>
        <a:sy n="100" d="100"/>
      </p:scale>
      <p:origin x="0" y="-96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diagrams/_rels/data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newfound-systems/JdbcExample" TargetMode="External"/><Relationship Id="rId1" Type="http://schemas.openxmlformats.org/officeDocument/2006/relationships/hyperlink" Target="https://github.com/newfound-systems" TargetMode="Externa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hyperlink" Target="https://github.com/newfound-systems/JdbcExample" TargetMode="External"/><Relationship Id="rId5" Type="http://schemas.openxmlformats.org/officeDocument/2006/relationships/hyperlink" Target="https://github.com/newfound-systems" TargetMode="External"/><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F9356F-6A3C-4C00-BFFE-3DB121466A3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10342B7-CC39-4E3E-A144-85F34911204A}">
      <dgm:prSet/>
      <dgm:spPr/>
      <dgm:t>
        <a:bodyPr/>
        <a:lstStyle/>
        <a:p>
          <a:pPr>
            <a:lnSpc>
              <a:spcPct val="100000"/>
            </a:lnSpc>
          </a:pPr>
          <a:r>
            <a:rPr lang="en-US"/>
            <a:t>Stay and Keep Safe</a:t>
          </a:r>
          <a:endParaRPr lang="en-US" dirty="0"/>
        </a:p>
      </dgm:t>
    </dgm:pt>
    <dgm:pt modelId="{5418B0D6-4BA3-46AD-A7CE-5C1717B89F85}" type="parTrans" cxnId="{33AF54E7-6599-4987-AF12-86FC336B8E4B}">
      <dgm:prSet/>
      <dgm:spPr/>
      <dgm:t>
        <a:bodyPr/>
        <a:lstStyle/>
        <a:p>
          <a:endParaRPr lang="en-US"/>
        </a:p>
      </dgm:t>
    </dgm:pt>
    <dgm:pt modelId="{191CB871-A85E-469B-9656-CB7970A5EFBA}" type="sibTrans" cxnId="{33AF54E7-6599-4987-AF12-86FC336B8E4B}">
      <dgm:prSet/>
      <dgm:spPr/>
      <dgm:t>
        <a:bodyPr/>
        <a:lstStyle/>
        <a:p>
          <a:pPr>
            <a:lnSpc>
              <a:spcPct val="100000"/>
            </a:lnSpc>
          </a:pPr>
          <a:endParaRPr lang="en-US"/>
        </a:p>
      </dgm:t>
    </dgm:pt>
    <dgm:pt modelId="{7BC89DC2-2AE7-4D4C-B26C-1C81825421B6}">
      <dgm:prSet/>
      <dgm:spPr/>
      <dgm:t>
        <a:bodyPr/>
        <a:lstStyle/>
        <a:p>
          <a:pPr>
            <a:lnSpc>
              <a:spcPct val="100000"/>
            </a:lnSpc>
          </a:pPr>
          <a:r>
            <a:rPr lang="en-US" dirty="0"/>
            <a:t>Project is posted in </a:t>
          </a:r>
          <a:r>
            <a:rPr lang="en-US" dirty="0" err="1"/>
            <a:t>github</a:t>
          </a:r>
          <a:endParaRPr lang="en-US" dirty="0"/>
        </a:p>
        <a:p>
          <a:pPr>
            <a:lnSpc>
              <a:spcPct val="100000"/>
            </a:lnSpc>
          </a:pPr>
          <a:r>
            <a:rPr lang="en-US" dirty="0">
              <a:hlinkClick xmlns:r="http://schemas.openxmlformats.org/officeDocument/2006/relationships" r:id="rId1"/>
            </a:rPr>
            <a:t>https://github.com/newfound-systems</a:t>
          </a:r>
          <a:endParaRPr lang="en-US" dirty="0"/>
        </a:p>
        <a:p>
          <a:pPr>
            <a:lnSpc>
              <a:spcPct val="100000"/>
            </a:lnSpc>
          </a:pPr>
          <a:r>
            <a:rPr lang="en-US" dirty="0">
              <a:hlinkClick xmlns:r="http://schemas.openxmlformats.org/officeDocument/2006/relationships" r:id="rId2"/>
            </a:rPr>
            <a:t>https://github.com/newfound-systems/JdbcExample</a:t>
          </a:r>
          <a:r>
            <a:rPr lang="en-US" dirty="0"/>
            <a:t> </a:t>
          </a:r>
        </a:p>
      </dgm:t>
    </dgm:pt>
    <dgm:pt modelId="{0DF0E984-682E-490F-AEAC-E83B71415AFF}" type="parTrans" cxnId="{EAAFB09D-4F5D-4EBB-A403-02ED539FA6B3}">
      <dgm:prSet/>
      <dgm:spPr/>
      <dgm:t>
        <a:bodyPr/>
        <a:lstStyle/>
        <a:p>
          <a:endParaRPr lang="en-US"/>
        </a:p>
      </dgm:t>
    </dgm:pt>
    <dgm:pt modelId="{6208A6F9-D475-4ADD-A96D-7EE95BA6E11A}" type="sibTrans" cxnId="{EAAFB09D-4F5D-4EBB-A403-02ED539FA6B3}">
      <dgm:prSet/>
      <dgm:spPr/>
      <dgm:t>
        <a:bodyPr/>
        <a:lstStyle/>
        <a:p>
          <a:endParaRPr lang="en-US"/>
        </a:p>
      </dgm:t>
    </dgm:pt>
    <dgm:pt modelId="{6AC0826A-3601-40BD-93D0-E8668BCE1FF1}" type="pres">
      <dgm:prSet presAssocID="{C0F9356F-6A3C-4C00-BFFE-3DB121466A33}" presName="root" presStyleCnt="0">
        <dgm:presLayoutVars>
          <dgm:dir/>
          <dgm:resizeHandles val="exact"/>
        </dgm:presLayoutVars>
      </dgm:prSet>
      <dgm:spPr/>
    </dgm:pt>
    <dgm:pt modelId="{B71E88B6-569D-45A2-8C93-C51C877C92DC}" type="pres">
      <dgm:prSet presAssocID="{C0F9356F-6A3C-4C00-BFFE-3DB121466A33}" presName="container" presStyleCnt="0">
        <dgm:presLayoutVars>
          <dgm:dir/>
          <dgm:resizeHandles val="exact"/>
        </dgm:presLayoutVars>
      </dgm:prSet>
      <dgm:spPr/>
    </dgm:pt>
    <dgm:pt modelId="{5596DD9E-A77F-40B3-8708-A83472B1683C}" type="pres">
      <dgm:prSet presAssocID="{D10342B7-CC39-4E3E-A144-85F34911204A}" presName="compNode" presStyleCnt="0"/>
      <dgm:spPr/>
    </dgm:pt>
    <dgm:pt modelId="{08CDCBAF-FFBB-45EA-85F8-86B84B7ED79F}" type="pres">
      <dgm:prSet presAssocID="{D10342B7-CC39-4E3E-A144-85F34911204A}" presName="iconBgRect" presStyleLbl="bgShp" presStyleIdx="0" presStyleCnt="2"/>
      <dgm:spPr/>
    </dgm:pt>
    <dgm:pt modelId="{ED7B3F95-FC7B-4E82-AC62-8965E68E96B3}" type="pres">
      <dgm:prSet presAssocID="{D10342B7-CC39-4E3E-A144-85F34911204A}"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EBF60996-4FB2-4CB2-AB7C-56D5B7F480AC}" type="pres">
      <dgm:prSet presAssocID="{D10342B7-CC39-4E3E-A144-85F34911204A}" presName="spaceRect" presStyleCnt="0"/>
      <dgm:spPr/>
    </dgm:pt>
    <dgm:pt modelId="{027CAF69-E3D5-48A7-942B-FFCB16421403}" type="pres">
      <dgm:prSet presAssocID="{D10342B7-CC39-4E3E-A144-85F34911204A}" presName="textRect" presStyleLbl="revTx" presStyleIdx="0" presStyleCnt="2">
        <dgm:presLayoutVars>
          <dgm:chMax val="1"/>
          <dgm:chPref val="1"/>
        </dgm:presLayoutVars>
      </dgm:prSet>
      <dgm:spPr/>
    </dgm:pt>
    <dgm:pt modelId="{F0633604-DD61-4F08-BD48-13EECC9980C0}" type="pres">
      <dgm:prSet presAssocID="{191CB871-A85E-469B-9656-CB7970A5EFBA}" presName="sibTrans" presStyleLbl="sibTrans2D1" presStyleIdx="0" presStyleCnt="0"/>
      <dgm:spPr/>
    </dgm:pt>
    <dgm:pt modelId="{E9D71ADB-0E13-4921-B40A-4EE65BBBD1CC}" type="pres">
      <dgm:prSet presAssocID="{7BC89DC2-2AE7-4D4C-B26C-1C81825421B6}" presName="compNode" presStyleCnt="0"/>
      <dgm:spPr/>
    </dgm:pt>
    <dgm:pt modelId="{D8AEF5DD-1CA2-49BC-B948-24CE1623C3FF}" type="pres">
      <dgm:prSet presAssocID="{7BC89DC2-2AE7-4D4C-B26C-1C81825421B6}" presName="iconBgRect" presStyleLbl="bgShp" presStyleIdx="1" presStyleCnt="2"/>
      <dgm:spPr/>
    </dgm:pt>
    <dgm:pt modelId="{6E619DFA-F5D2-477B-B189-E21A53E13B1C}" type="pres">
      <dgm:prSet presAssocID="{7BC89DC2-2AE7-4D4C-B26C-1C81825421B6}"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ight Pointing Backhand Index"/>
        </a:ext>
      </dgm:extLst>
    </dgm:pt>
    <dgm:pt modelId="{5A2BE850-53AF-472B-BFBF-6E57B1E1132A}" type="pres">
      <dgm:prSet presAssocID="{7BC89DC2-2AE7-4D4C-B26C-1C81825421B6}" presName="spaceRect" presStyleCnt="0"/>
      <dgm:spPr/>
    </dgm:pt>
    <dgm:pt modelId="{ECA5989B-F06B-4EA7-8465-6F9DE0BD451B}" type="pres">
      <dgm:prSet presAssocID="{7BC89DC2-2AE7-4D4C-B26C-1C81825421B6}" presName="textRect" presStyleLbl="revTx" presStyleIdx="1" presStyleCnt="2" custScaleX="210396" custLinFactNeighborX="2196" custLinFactNeighborY="96979">
        <dgm:presLayoutVars>
          <dgm:chMax val="1"/>
          <dgm:chPref val="1"/>
        </dgm:presLayoutVars>
      </dgm:prSet>
      <dgm:spPr/>
    </dgm:pt>
  </dgm:ptLst>
  <dgm:cxnLst>
    <dgm:cxn modelId="{1A71776C-8004-4E69-B6C1-201361E22AAB}" type="presOf" srcId="{191CB871-A85E-469B-9656-CB7970A5EFBA}" destId="{F0633604-DD61-4F08-BD48-13EECC9980C0}" srcOrd="0" destOrd="0" presId="urn:microsoft.com/office/officeart/2018/2/layout/IconCircleList"/>
    <dgm:cxn modelId="{E7C59550-A9FE-4EEF-8E4C-1C984BD87F5A}" type="presOf" srcId="{C0F9356F-6A3C-4C00-BFFE-3DB121466A33}" destId="{6AC0826A-3601-40BD-93D0-E8668BCE1FF1}" srcOrd="0" destOrd="0" presId="urn:microsoft.com/office/officeart/2018/2/layout/IconCircleList"/>
    <dgm:cxn modelId="{88487D9C-0D4A-4CBB-A0AA-24C047F688AC}" type="presOf" srcId="{D10342B7-CC39-4E3E-A144-85F34911204A}" destId="{027CAF69-E3D5-48A7-942B-FFCB16421403}" srcOrd="0" destOrd="0" presId="urn:microsoft.com/office/officeart/2018/2/layout/IconCircleList"/>
    <dgm:cxn modelId="{EAAFB09D-4F5D-4EBB-A403-02ED539FA6B3}" srcId="{C0F9356F-6A3C-4C00-BFFE-3DB121466A33}" destId="{7BC89DC2-2AE7-4D4C-B26C-1C81825421B6}" srcOrd="1" destOrd="0" parTransId="{0DF0E984-682E-490F-AEAC-E83B71415AFF}" sibTransId="{6208A6F9-D475-4ADD-A96D-7EE95BA6E11A}"/>
    <dgm:cxn modelId="{09045AE4-C40A-4539-85D0-2E136129A96A}" type="presOf" srcId="{7BC89DC2-2AE7-4D4C-B26C-1C81825421B6}" destId="{ECA5989B-F06B-4EA7-8465-6F9DE0BD451B}" srcOrd="0" destOrd="0" presId="urn:microsoft.com/office/officeart/2018/2/layout/IconCircleList"/>
    <dgm:cxn modelId="{33AF54E7-6599-4987-AF12-86FC336B8E4B}" srcId="{C0F9356F-6A3C-4C00-BFFE-3DB121466A33}" destId="{D10342B7-CC39-4E3E-A144-85F34911204A}" srcOrd="0" destOrd="0" parTransId="{5418B0D6-4BA3-46AD-A7CE-5C1717B89F85}" sibTransId="{191CB871-A85E-469B-9656-CB7970A5EFBA}"/>
    <dgm:cxn modelId="{9A9262A1-B547-41B9-8FC9-5CDE2B18CB6D}" type="presParOf" srcId="{6AC0826A-3601-40BD-93D0-E8668BCE1FF1}" destId="{B71E88B6-569D-45A2-8C93-C51C877C92DC}" srcOrd="0" destOrd="0" presId="urn:microsoft.com/office/officeart/2018/2/layout/IconCircleList"/>
    <dgm:cxn modelId="{C5B00A59-BE8E-4C3B-985D-D246FE3D16CE}" type="presParOf" srcId="{B71E88B6-569D-45A2-8C93-C51C877C92DC}" destId="{5596DD9E-A77F-40B3-8708-A83472B1683C}" srcOrd="0" destOrd="0" presId="urn:microsoft.com/office/officeart/2018/2/layout/IconCircleList"/>
    <dgm:cxn modelId="{B363684F-D954-4A5C-9D7D-A9267F0F1820}" type="presParOf" srcId="{5596DD9E-A77F-40B3-8708-A83472B1683C}" destId="{08CDCBAF-FFBB-45EA-85F8-86B84B7ED79F}" srcOrd="0" destOrd="0" presId="urn:microsoft.com/office/officeart/2018/2/layout/IconCircleList"/>
    <dgm:cxn modelId="{8EF7B7C7-A26B-4183-A5EC-99C53C4E168B}" type="presParOf" srcId="{5596DD9E-A77F-40B3-8708-A83472B1683C}" destId="{ED7B3F95-FC7B-4E82-AC62-8965E68E96B3}" srcOrd="1" destOrd="0" presId="urn:microsoft.com/office/officeart/2018/2/layout/IconCircleList"/>
    <dgm:cxn modelId="{D5414DBB-ABCD-4E0D-9BA4-FD05E70BA34D}" type="presParOf" srcId="{5596DD9E-A77F-40B3-8708-A83472B1683C}" destId="{EBF60996-4FB2-4CB2-AB7C-56D5B7F480AC}" srcOrd="2" destOrd="0" presId="urn:microsoft.com/office/officeart/2018/2/layout/IconCircleList"/>
    <dgm:cxn modelId="{A6CDCA79-B8A6-4B75-BDAC-8628CB2E498E}" type="presParOf" srcId="{5596DD9E-A77F-40B3-8708-A83472B1683C}" destId="{027CAF69-E3D5-48A7-942B-FFCB16421403}" srcOrd="3" destOrd="0" presId="urn:microsoft.com/office/officeart/2018/2/layout/IconCircleList"/>
    <dgm:cxn modelId="{FFEBAFEB-39D9-425B-82D6-18BECAA79FF8}" type="presParOf" srcId="{B71E88B6-569D-45A2-8C93-C51C877C92DC}" destId="{F0633604-DD61-4F08-BD48-13EECC9980C0}" srcOrd="1" destOrd="0" presId="urn:microsoft.com/office/officeart/2018/2/layout/IconCircleList"/>
    <dgm:cxn modelId="{BB5225ED-1741-4157-A0BE-73462A3E9C72}" type="presParOf" srcId="{B71E88B6-569D-45A2-8C93-C51C877C92DC}" destId="{E9D71ADB-0E13-4921-B40A-4EE65BBBD1CC}" srcOrd="2" destOrd="0" presId="urn:microsoft.com/office/officeart/2018/2/layout/IconCircleList"/>
    <dgm:cxn modelId="{0DF5358B-6474-4742-B3F6-BDC34326FAF6}" type="presParOf" srcId="{E9D71ADB-0E13-4921-B40A-4EE65BBBD1CC}" destId="{D8AEF5DD-1CA2-49BC-B948-24CE1623C3FF}" srcOrd="0" destOrd="0" presId="urn:microsoft.com/office/officeart/2018/2/layout/IconCircleList"/>
    <dgm:cxn modelId="{9FFB30F1-0311-49A1-81A7-50738F1A824B}" type="presParOf" srcId="{E9D71ADB-0E13-4921-B40A-4EE65BBBD1CC}" destId="{6E619DFA-F5D2-477B-B189-E21A53E13B1C}" srcOrd="1" destOrd="0" presId="urn:microsoft.com/office/officeart/2018/2/layout/IconCircleList"/>
    <dgm:cxn modelId="{E32618C3-6AF4-4539-947B-294A72FD1724}" type="presParOf" srcId="{E9D71ADB-0E13-4921-B40A-4EE65BBBD1CC}" destId="{5A2BE850-53AF-472B-BFBF-6E57B1E1132A}" srcOrd="2" destOrd="0" presId="urn:microsoft.com/office/officeart/2018/2/layout/IconCircleList"/>
    <dgm:cxn modelId="{67712B50-7994-4427-81CB-48049372D198}" type="presParOf" srcId="{E9D71ADB-0E13-4921-B40A-4EE65BBBD1CC}" destId="{ECA5989B-F06B-4EA7-8465-6F9DE0BD451B}"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DCBAF-FFBB-45EA-85F8-86B84B7ED79F}">
      <dsp:nvSpPr>
        <dsp:cNvPr id="0" name=""/>
        <dsp:cNvSpPr/>
      </dsp:nvSpPr>
      <dsp:spPr>
        <a:xfrm>
          <a:off x="41781" y="154816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B3F95-FC7B-4E82-AC62-8965E68E96B3}">
      <dsp:nvSpPr>
        <dsp:cNvPr id="0" name=""/>
        <dsp:cNvSpPr/>
      </dsp:nvSpPr>
      <dsp:spPr>
        <a:xfrm>
          <a:off x="211252" y="1717632"/>
          <a:ext cx="468063" cy="468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7CAF69-E3D5-48A7-942B-FFCB16421403}">
      <dsp:nvSpPr>
        <dsp:cNvPr id="0" name=""/>
        <dsp:cNvSpPr/>
      </dsp:nvSpPr>
      <dsp:spPr>
        <a:xfrm>
          <a:off x="1021718" y="1548160"/>
          <a:ext cx="1902230"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Stay and Keep Safe</a:t>
          </a:r>
          <a:endParaRPr lang="en-US" sz="1400" kern="1200" dirty="0"/>
        </a:p>
      </dsp:txBody>
      <dsp:txXfrm>
        <a:off x="1021718" y="1548160"/>
        <a:ext cx="1902230" cy="807006"/>
      </dsp:txXfrm>
    </dsp:sp>
    <dsp:sp modelId="{D8AEF5DD-1CA2-49BC-B948-24CE1623C3FF}">
      <dsp:nvSpPr>
        <dsp:cNvPr id="0" name=""/>
        <dsp:cNvSpPr/>
      </dsp:nvSpPr>
      <dsp:spPr>
        <a:xfrm>
          <a:off x="111837" y="269884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19DFA-F5D2-477B-B189-E21A53E13B1C}">
      <dsp:nvSpPr>
        <dsp:cNvPr id="0" name=""/>
        <dsp:cNvSpPr/>
      </dsp:nvSpPr>
      <dsp:spPr>
        <a:xfrm>
          <a:off x="281308" y="2868311"/>
          <a:ext cx="468063" cy="4680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5989B-F06B-4EA7-8465-6F9DE0BD451B}">
      <dsp:nvSpPr>
        <dsp:cNvPr id="0" name=""/>
        <dsp:cNvSpPr/>
      </dsp:nvSpPr>
      <dsp:spPr>
        <a:xfrm>
          <a:off x="83554" y="3481467"/>
          <a:ext cx="4002216"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Project is posted in </a:t>
          </a:r>
          <a:r>
            <a:rPr lang="en-US" sz="1400" kern="1200" dirty="0" err="1"/>
            <a:t>github</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5"/>
            </a:rPr>
            <a:t>https://github.com/newfound-systems</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6"/>
            </a:rPr>
            <a:t>https://github.com/newfound-systems/JdbcExample</a:t>
          </a:r>
          <a:r>
            <a:rPr lang="en-US" sz="1400" kern="1200" dirty="0"/>
            <a:t> </a:t>
          </a:r>
        </a:p>
      </dsp:txBody>
      <dsp:txXfrm>
        <a:off x="83554" y="3481467"/>
        <a:ext cx="4002216" cy="8070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2E8F3-E7A0-4538-8BFE-6EC1F5EA98BE}" type="datetimeFigureOut">
              <a:rPr lang="en-US" smtClean="0"/>
              <a:t>2020-11-06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14900-8670-4A50-A0A7-821DF61D4366}" type="slidenum">
              <a:rPr lang="en-US" smtClean="0"/>
              <a:t>‹#›</a:t>
            </a:fld>
            <a:endParaRPr lang="en-US"/>
          </a:p>
        </p:txBody>
      </p:sp>
    </p:spTree>
    <p:extLst>
      <p:ext uri="{BB962C8B-B14F-4D97-AF65-F5344CB8AC3E}">
        <p14:creationId xmlns:p14="http://schemas.microsoft.com/office/powerpoint/2010/main" val="184496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Vendor Specific JDBC Drivers are required to downloaded for your Application</a:t>
            </a:r>
          </a:p>
        </p:txBody>
      </p:sp>
      <p:sp>
        <p:nvSpPr>
          <p:cNvPr id="4" name="Slide Number Placeholder 3"/>
          <p:cNvSpPr>
            <a:spLocks noGrp="1"/>
          </p:cNvSpPr>
          <p:nvPr>
            <p:ph type="sldNum" sz="quarter" idx="5"/>
          </p:nvPr>
        </p:nvSpPr>
        <p:spPr/>
        <p:txBody>
          <a:bodyPr/>
          <a:lstStyle/>
          <a:p>
            <a:fld id="{33614900-8670-4A50-A0A7-821DF61D4366}" type="slidenum">
              <a:rPr lang="en-US" smtClean="0"/>
              <a:t>2</a:t>
            </a:fld>
            <a:endParaRPr lang="en-US"/>
          </a:p>
        </p:txBody>
      </p:sp>
    </p:spTree>
    <p:extLst>
      <p:ext uri="{BB962C8B-B14F-4D97-AF65-F5344CB8AC3E}">
        <p14:creationId xmlns:p14="http://schemas.microsoft.com/office/powerpoint/2010/main" val="104137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Data Types are Vendor Specific</a:t>
            </a:r>
          </a:p>
        </p:txBody>
      </p:sp>
      <p:sp>
        <p:nvSpPr>
          <p:cNvPr id="4" name="Slide Number Placeholder 3"/>
          <p:cNvSpPr>
            <a:spLocks noGrp="1"/>
          </p:cNvSpPr>
          <p:nvPr>
            <p:ph type="sldNum" sz="quarter" idx="5"/>
          </p:nvPr>
        </p:nvSpPr>
        <p:spPr/>
        <p:txBody>
          <a:bodyPr/>
          <a:lstStyle/>
          <a:p>
            <a:fld id="{33614900-8670-4A50-A0A7-821DF61D4366}" type="slidenum">
              <a:rPr lang="en-US" smtClean="0"/>
              <a:t>6</a:t>
            </a:fld>
            <a:endParaRPr lang="en-US"/>
          </a:p>
        </p:txBody>
      </p:sp>
    </p:spTree>
    <p:extLst>
      <p:ext uri="{BB962C8B-B14F-4D97-AF65-F5344CB8AC3E}">
        <p14:creationId xmlns:p14="http://schemas.microsoft.com/office/powerpoint/2010/main" val="834595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Latest SQLite Version is 3.33.0.00</a:t>
            </a:r>
          </a:p>
        </p:txBody>
      </p:sp>
      <p:sp>
        <p:nvSpPr>
          <p:cNvPr id="4" name="Slide Number Placeholder 3"/>
          <p:cNvSpPr>
            <a:spLocks noGrp="1"/>
          </p:cNvSpPr>
          <p:nvPr>
            <p:ph type="sldNum" sz="quarter" idx="5"/>
          </p:nvPr>
        </p:nvSpPr>
        <p:spPr/>
        <p:txBody>
          <a:bodyPr/>
          <a:lstStyle/>
          <a:p>
            <a:fld id="{33614900-8670-4A50-A0A7-821DF61D4366}" type="slidenum">
              <a:rPr lang="en-US" smtClean="0"/>
              <a:t>7</a:t>
            </a:fld>
            <a:endParaRPr lang="en-US"/>
          </a:p>
        </p:txBody>
      </p:sp>
    </p:spTree>
    <p:extLst>
      <p:ext uri="{BB962C8B-B14F-4D97-AF65-F5344CB8AC3E}">
        <p14:creationId xmlns:p14="http://schemas.microsoft.com/office/powerpoint/2010/main" val="402377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Failed to Close will Create Database Leak and Eventually Server Crash</a:t>
            </a:r>
          </a:p>
        </p:txBody>
      </p:sp>
      <p:sp>
        <p:nvSpPr>
          <p:cNvPr id="4" name="Slide Number Placeholder 3"/>
          <p:cNvSpPr>
            <a:spLocks noGrp="1"/>
          </p:cNvSpPr>
          <p:nvPr>
            <p:ph type="sldNum" sz="quarter" idx="5"/>
          </p:nvPr>
        </p:nvSpPr>
        <p:spPr/>
        <p:txBody>
          <a:bodyPr/>
          <a:lstStyle/>
          <a:p>
            <a:fld id="{33614900-8670-4A50-A0A7-821DF61D4366}" type="slidenum">
              <a:rPr lang="en-US" smtClean="0"/>
              <a:t>15</a:t>
            </a:fld>
            <a:endParaRPr lang="en-US"/>
          </a:p>
        </p:txBody>
      </p:sp>
    </p:spTree>
    <p:extLst>
      <p:ext uri="{BB962C8B-B14F-4D97-AF65-F5344CB8AC3E}">
        <p14:creationId xmlns:p14="http://schemas.microsoft.com/office/powerpoint/2010/main" val="3099250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3614900-8670-4A50-A0A7-821DF61D4366}" type="slidenum">
              <a:rPr lang="en-US" smtClean="0"/>
              <a:t>29</a:t>
            </a:fld>
            <a:endParaRPr lang="en-US"/>
          </a:p>
        </p:txBody>
      </p:sp>
    </p:spTree>
    <p:extLst>
      <p:ext uri="{BB962C8B-B14F-4D97-AF65-F5344CB8AC3E}">
        <p14:creationId xmlns:p14="http://schemas.microsoft.com/office/powerpoint/2010/main" val="2285587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2020-11-06</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2020-11-06</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2020-11-06</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2020-11-06</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2020-11-06</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2020-11-06</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2020-11-06</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2020-11-06</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2020-11-06</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2020-11-06</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svg"/><Relationship Id="rId7" Type="http://schemas.openxmlformats.org/officeDocument/2006/relationships/diagramColors" Target="../diagrams/colors3.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svg"/><Relationship Id="rId4" Type="http://schemas.openxmlformats.org/officeDocument/2006/relationships/diagramData" Target="../diagrams/data3.xml"/><Relationship Id="rId9"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Database_management_syste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n.wikipedia.org/wiki/Network_socke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svg"/><Relationship Id="rId7" Type="http://schemas.openxmlformats.org/officeDocument/2006/relationships/diagramColors" Target="../diagrams/colors4.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6.svg"/><Relationship Id="rId4" Type="http://schemas.openxmlformats.org/officeDocument/2006/relationships/diagramData" Target="../diagrams/data4.xml"/><Relationship Id="rId9"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POJO" TargetMode="External"/><Relationship Id="rId7" Type="http://schemas.openxmlformats.org/officeDocument/2006/relationships/hyperlink" Target="https://en.wikipedia.org/wiki/Mutator_method" TargetMode="External"/><Relationship Id="rId2" Type="http://schemas.openxmlformats.org/officeDocument/2006/relationships/hyperlink" Target="https://en.wikipedia.org/wiki/Java_Persistence_API" TargetMode="External"/><Relationship Id="rId1" Type="http://schemas.openxmlformats.org/officeDocument/2006/relationships/slideLayout" Target="../slideLayouts/slideLayout2.xml"/><Relationship Id="rId6" Type="http://schemas.openxmlformats.org/officeDocument/2006/relationships/hyperlink" Target="https://en.wikipedia.org/wiki/Constructor_(computer_science)" TargetMode="External"/><Relationship Id="rId5" Type="http://schemas.openxmlformats.org/officeDocument/2006/relationships/hyperlink" Target="https://en.wikipedia.org/wiki/Serialization#Java" TargetMode="External"/><Relationship Id="rId4" Type="http://schemas.openxmlformats.org/officeDocument/2006/relationships/hyperlink" Target="https://en.wikipedia.org/wiki/JavaBea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svg"/><Relationship Id="rId7" Type="http://schemas.openxmlformats.org/officeDocument/2006/relationships/diagramColors" Target="../diagrams/colors5.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image" Target="../media/image7.png"/><Relationship Id="rId5" Type="http://schemas.openxmlformats.org/officeDocument/2006/relationships/diagramLayout" Target="../diagrams/layout5.xml"/><Relationship Id="rId10" Type="http://schemas.openxmlformats.org/officeDocument/2006/relationships/image" Target="../media/image6.svg"/><Relationship Id="rId4" Type="http://schemas.openxmlformats.org/officeDocument/2006/relationships/diagramData" Target="../diagrams/data5.xml"/><Relationship Id="rId9" Type="http://schemas.openxmlformats.org/officeDocument/2006/relationships/image" Target="../media/image5.png"/></Relationships>
</file>

<file path=ppt/slides/_rels/slide27.xml.rels><?xml version="1.0" encoding="UTF-8" standalone="yes"?>
<Relationships xmlns="http://schemas.openxmlformats.org/package/2006/relationships"><Relationship Id="rId8" Type="http://schemas.openxmlformats.org/officeDocument/2006/relationships/hyperlink" Target="https://maven.apache.org/" TargetMode="External"/><Relationship Id="rId3" Type="http://schemas.openxmlformats.org/officeDocument/2006/relationships/diagramLayout" Target="../diagrams/layout6.xml"/><Relationship Id="rId7" Type="http://schemas.openxmlformats.org/officeDocument/2006/relationships/hyperlink" Target="https://www.eclipse.org/"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hyperlink" Target="https://sqlite.org/" TargetMode="External"/><Relationship Id="rId5" Type="http://schemas.openxmlformats.org/officeDocument/2006/relationships/diagramColors" Target="../diagrams/colors6.xml"/><Relationship Id="rId10" Type="http://schemas.openxmlformats.org/officeDocument/2006/relationships/hyperlink" Target="https://dbvis.com/" TargetMode="External"/><Relationship Id="rId4" Type="http://schemas.openxmlformats.org/officeDocument/2006/relationships/diagramQuickStyle" Target="../diagrams/quickStyle6.xml"/><Relationship Id="rId9" Type="http://schemas.openxmlformats.org/officeDocument/2006/relationships/hyperlink" Target="https://github.com/"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spring.io/projects/spring-boot" TargetMode="External"/><Relationship Id="rId3" Type="http://schemas.openxmlformats.org/officeDocument/2006/relationships/diagramLayout" Target="../diagrams/layout7.xml"/><Relationship Id="rId7" Type="http://schemas.openxmlformats.org/officeDocument/2006/relationships/hyperlink" Target="https://github.com/newfound-systems/JdbcExample" TargetMode="External"/><Relationship Id="rId12" Type="http://schemas.openxmlformats.org/officeDocument/2006/relationships/hyperlink" Target="https://en.wikipedia.org/wiki/Java_Database_Connectivity" TargetMode="Externa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hyperlink" Target="https://www.tutorialspoint.com/sqlite/index.htm" TargetMode="External"/><Relationship Id="rId5" Type="http://schemas.openxmlformats.org/officeDocument/2006/relationships/diagramColors" Target="../diagrams/colors7.xml"/><Relationship Id="rId10" Type="http://schemas.openxmlformats.org/officeDocument/2006/relationships/hyperlink" Target="https://sqlite.org/" TargetMode="External"/><Relationship Id="rId4" Type="http://schemas.openxmlformats.org/officeDocument/2006/relationships/diagramQuickStyle" Target="../diagrams/quickStyle7.xml"/><Relationship Id="rId9" Type="http://schemas.openxmlformats.org/officeDocument/2006/relationships/hyperlink" Target="https://mkyong.com/logging/apache-log4j-2-tutorials/" TargetMode="External"/><Relationship Id="rId14" Type="http://schemas.openxmlformats.org/officeDocument/2006/relationships/hyperlink" Target="https://www.javatpoint.com/spring-boot-jpa" TargetMode="External"/></Relationships>
</file>

<file path=ppt/slides/_rels/slide29.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9.png"/><Relationship Id="rId7" Type="http://schemas.openxmlformats.org/officeDocument/2006/relationships/diagramQuickStyle" Target="../diagrams/quickStyle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20.svg"/><Relationship Id="rId9" Type="http://schemas.microsoft.com/office/2007/relationships/diagramDrawing" Target="../diagrams/drawing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svg"/><Relationship Id="rId7" Type="http://schemas.openxmlformats.org/officeDocument/2006/relationships/diagramColors" Target="../diagrams/colors1.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7.png"/><Relationship Id="rId5" Type="http://schemas.openxmlformats.org/officeDocument/2006/relationships/diagramLayout" Target="../diagrams/layout1.xml"/><Relationship Id="rId10" Type="http://schemas.openxmlformats.org/officeDocument/2006/relationships/image" Target="../media/image6.svg"/><Relationship Id="rId4" Type="http://schemas.openxmlformats.org/officeDocument/2006/relationships/diagramData" Target="../diagrams/data1.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qlite.org/download.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svg"/><Relationship Id="rId7" Type="http://schemas.openxmlformats.org/officeDocument/2006/relationships/diagramColors" Target="../diagrams/colors2.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7.png"/><Relationship Id="rId5" Type="http://schemas.openxmlformats.org/officeDocument/2006/relationships/diagramLayout" Target="../diagrams/layout2.xml"/><Relationship Id="rId10" Type="http://schemas.openxmlformats.org/officeDocument/2006/relationships/image" Target="../media/image6.svg"/><Relationship Id="rId4" Type="http://schemas.openxmlformats.org/officeDocument/2006/relationships/diagramData" Target="../diagrams/data2.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131" name="Rectangle 3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985517" y="3331444"/>
            <a:ext cx="6470692" cy="1229306"/>
          </a:xfrm>
        </p:spPr>
        <p:txBody>
          <a:bodyPr>
            <a:normAutofit/>
          </a:bodyPr>
          <a:lstStyle/>
          <a:p>
            <a:r>
              <a:rPr lang="en-US" sz="3800" dirty="0">
                <a:solidFill>
                  <a:schemeClr val="tx1"/>
                </a:solidFill>
              </a:rPr>
              <a:t>JDBC Insights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985516" y="4735799"/>
            <a:ext cx="6470693" cy="605256"/>
          </a:xfrm>
        </p:spPr>
        <p:txBody>
          <a:bodyPr>
            <a:normAutofit/>
          </a:bodyPr>
          <a:lstStyle/>
          <a:p>
            <a:r>
              <a:rPr lang="en-US" sz="1100" dirty="0"/>
              <a:t>By</a:t>
            </a:r>
            <a:r>
              <a:rPr lang="en-US" dirty="0"/>
              <a:t> newfound systems, </a:t>
            </a:r>
            <a:r>
              <a:rPr lang="en-US" sz="1400" dirty="0"/>
              <a:t>Nov-12-2020</a:t>
            </a:r>
          </a:p>
          <a:p>
            <a:endParaRPr lang="en-US" dirty="0"/>
          </a:p>
        </p:txBody>
      </p:sp>
      <p:cxnSp>
        <p:nvCxnSpPr>
          <p:cNvPr id="132" name="Straight Connector 4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3" name="Rectangle 42">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b) </a:t>
            </a:r>
            <a:r>
              <a:rPr lang="en-US" sz="3200" dirty="0">
                <a:solidFill>
                  <a:schemeClr val="bg1"/>
                </a:solidFill>
              </a:rPr>
              <a:t>Connection &amp; Close</a:t>
            </a:r>
          </a:p>
        </p:txBody>
      </p:sp>
      <p:sp>
        <p:nvSpPr>
          <p:cNvPr id="3" name="TextBox 2">
            <a:extLst>
              <a:ext uri="{FF2B5EF4-FFF2-40B4-BE49-F238E27FC236}">
                <a16:creationId xmlns:a16="http://schemas.microsoft.com/office/drawing/2014/main" id="{94C9BA09-E3D6-4C88-A5B2-C33C1314AE36}"/>
              </a:ext>
            </a:extLst>
          </p:cNvPr>
          <p:cNvSpPr txBox="1"/>
          <p:nvPr/>
        </p:nvSpPr>
        <p:spPr>
          <a:xfrm>
            <a:off x="4423730" y="303889"/>
            <a:ext cx="7762585" cy="2677656"/>
          </a:xfrm>
          <a:prstGeom prst="rect">
            <a:avLst/>
          </a:prstGeom>
          <a:noFill/>
        </p:spPr>
        <p:txBody>
          <a:bodyPr wrap="square" rtlCol="0">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Get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Connection </a:t>
            </a:r>
            <a:r>
              <a:rPr lang="en-US" sz="1400" b="1" dirty="0" err="1">
                <a:solidFill>
                  <a:srgbClr val="000000"/>
                </a:solidFill>
                <a:latin typeface="Consolas" panose="020B0609020204030204" pitchFamily="49" charset="0"/>
              </a:rPr>
              <a:t>getConnect</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"---Connecting to Db..."</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Connection </a:t>
            </a:r>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DriverManager.</a:t>
            </a:r>
            <a:r>
              <a:rPr lang="en-US" sz="1400" i="1" dirty="0" err="1">
                <a:solidFill>
                  <a:srgbClr val="000000"/>
                </a:solidFill>
                <a:latin typeface="Consolas" panose="020B0609020204030204" pitchFamily="49" charset="0"/>
              </a:rPr>
              <a:t>getConnection</a:t>
            </a:r>
            <a:r>
              <a:rPr lang="en-US" sz="1400" i="1" dirty="0">
                <a:solidFill>
                  <a:srgbClr val="000000"/>
                </a:solidFill>
                <a:latin typeface="Consolas" panose="020B0609020204030204" pitchFamily="49" charset="0"/>
              </a:rPr>
              <a:t>(</a:t>
            </a:r>
            <a:r>
              <a:rPr lang="en-US" sz="1400" b="1" i="1" dirty="0">
                <a:solidFill>
                  <a:srgbClr val="0000C0"/>
                </a:solidFill>
                <a:latin typeface="Consolas" panose="020B0609020204030204" pitchFamily="49" charset="0"/>
              </a:rPr>
              <a:t>JDBC_URL</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DB_USER</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DB_PASSWORD</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
        <p:nvSpPr>
          <p:cNvPr id="9" name="TextBox 8">
            <a:extLst>
              <a:ext uri="{FF2B5EF4-FFF2-40B4-BE49-F238E27FC236}">
                <a16:creationId xmlns:a16="http://schemas.microsoft.com/office/drawing/2014/main" id="{5ECA3BEC-24FB-421B-9A07-683C57367ABF}"/>
              </a:ext>
            </a:extLst>
          </p:cNvPr>
          <p:cNvSpPr txBox="1"/>
          <p:nvPr/>
        </p:nvSpPr>
        <p:spPr>
          <a:xfrm>
            <a:off x="4259903" y="4042906"/>
            <a:ext cx="7762584" cy="2246769"/>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Close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conn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close(Connection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"---Closing Db Connection..."</a:t>
            </a:r>
            <a:r>
              <a:rPr lang="en-US" sz="1400" b="1" i="1"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14998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 CRUD Process –</a:t>
            </a:r>
            <a:br>
              <a:rPr lang="en-US" sz="2600" dirty="0">
                <a:solidFill>
                  <a:schemeClr val="bg1"/>
                </a:solidFill>
              </a:rPr>
            </a:br>
            <a:r>
              <a:rPr lang="en-US" sz="2600" dirty="0">
                <a:solidFill>
                  <a:srgbClr val="FF0000"/>
                </a:solidFill>
              </a:rPr>
              <a:t>C</a:t>
            </a:r>
            <a:r>
              <a:rPr lang="en-US" sz="2600" dirty="0">
                <a:solidFill>
                  <a:schemeClr val="bg1"/>
                </a:solidFill>
              </a:rPr>
              <a:t>(</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chemeClr val="bg1"/>
                </a:solidFill>
              </a:rPr>
              <a:t>R(read)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C</a:t>
            </a:r>
            <a:r>
              <a:rPr lang="en-US" sz="3600" dirty="0">
                <a:solidFill>
                  <a:schemeClr val="bg1"/>
                </a:solidFill>
              </a:rPr>
              <a:t>reate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0"/>
            <a:ext cx="7953867" cy="6555641"/>
          </a:xfrm>
          <a:prstGeom prst="rect">
            <a:avLst/>
          </a:prstGeom>
          <a:noFill/>
        </p:spPr>
        <p:txBody>
          <a:bodyPr wrap="square">
            <a:spAutoFit/>
          </a:bodyPr>
          <a:lstStyle/>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Get Connection</a:t>
            </a:r>
          </a:p>
          <a:p>
            <a:pPr lvl="1"/>
            <a:r>
              <a:rPr lang="en-US" sz="1400" dirty="0">
                <a:solidFill>
                  <a:srgbClr val="3F5FBF"/>
                </a:solidFill>
                <a:latin typeface="Consolas" panose="020B0609020204030204" pitchFamily="49" charset="0"/>
              </a:rPr>
              <a:t> */</a:t>
            </a:r>
          </a:p>
          <a:p>
            <a:pPr lvl="1"/>
            <a:r>
              <a:rPr lang="en-US" sz="1400" dirty="0">
                <a:solidFill>
                  <a:srgbClr val="6A3E3E"/>
                </a:solidFill>
                <a:latin typeface="Consolas" panose="020B0609020204030204" pitchFamily="49" charset="0"/>
              </a:rPr>
              <a:t>Connection conn</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DbService</a:t>
            </a:r>
            <a:r>
              <a:rPr lang="en-US" sz="1400" dirty="0" err="1">
                <a:solidFill>
                  <a:srgbClr val="000000"/>
                </a:solidFill>
                <a:latin typeface="Consolas" panose="020B0609020204030204" pitchFamily="49" charset="0"/>
              </a:rPr>
              <a:t>.getConnect</a:t>
            </a:r>
            <a:r>
              <a:rPr lang="en-US" sz="1400" dirty="0">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String </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INSERT INTO customer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phone_type</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last_mdfy_user</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last_mdfy_prog</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update_token</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update_token_expiry_ts</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init_insert_ts</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last_mdfy_ts</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VALUES (?, ?, ?, ?, ?, ?, ?, ?, CURRENT_TIMESTAMP, CURRENT_TIMESTAMP, CURRENT_TIMESTAMP) "</a:t>
            </a:r>
            <a:r>
              <a:rPr lang="en-US" sz="12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Prepare Statement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PreparedStatement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Set Values for INSERT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.getCtry_cd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(2,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.getPhone_no</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(3,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.getPhone_type</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(4,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.getEmail_ad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(5,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.getCustomer_guid</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(6,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.getLast_mdfy_user</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(7,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.getLast_mdfy_prog</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(8,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.getUpdate_token</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rowsUpdated</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pstmt</a:t>
            </a:r>
            <a:r>
              <a:rPr lang="en-US" sz="1400" b="1" dirty="0" err="1">
                <a:solidFill>
                  <a:srgbClr val="000000"/>
                </a:solidFill>
                <a:latin typeface="Consolas" panose="020B0609020204030204" pitchFamily="49" charset="0"/>
              </a:rPr>
              <a:t>.executeUpdate</a:t>
            </a:r>
            <a:r>
              <a:rPr lang="en-US" sz="1400" b="1" dirty="0">
                <a:solidFill>
                  <a:srgbClr val="000000"/>
                </a:solidFill>
                <a:latin typeface="Consolas" panose="020B0609020204030204" pitchFamily="49" charset="0"/>
              </a:rPr>
              <a:t>();</a:t>
            </a:r>
          </a:p>
          <a:p>
            <a:pPr lvl="1"/>
            <a:r>
              <a:rPr lang="en-US" sz="1400" dirty="0">
                <a:solidFill>
                  <a:srgbClr val="6A3E3E"/>
                </a:solidFill>
                <a:latin typeface="Consolas" panose="020B0609020204030204" pitchFamily="49" charset="0"/>
              </a:rPr>
              <a:t>success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rowsUpdated</a:t>
            </a:r>
            <a:r>
              <a:rPr lang="en-US" sz="1400" dirty="0">
                <a:solidFill>
                  <a:srgbClr val="000000"/>
                </a:solidFill>
                <a:latin typeface="Consolas" panose="020B0609020204030204" pitchFamily="49" charset="0"/>
              </a:rPr>
              <a:t> &gt; 0;</a:t>
            </a:r>
            <a:endParaRPr lang="en-US" sz="1400" dirty="0"/>
          </a:p>
        </p:txBody>
      </p:sp>
    </p:spTree>
    <p:extLst>
      <p:ext uri="{BB962C8B-B14F-4D97-AF65-F5344CB8AC3E}">
        <p14:creationId xmlns:p14="http://schemas.microsoft.com/office/powerpoint/2010/main" val="239503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chemeClr val="bg1"/>
                </a:solidFill>
              </a:rPr>
              <a:t>C(</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rgbClr val="FF0000"/>
                </a:solidFill>
              </a:rPr>
              <a:t>R</a:t>
            </a:r>
            <a:r>
              <a:rPr lang="en-US" sz="2600" dirty="0">
                <a:solidFill>
                  <a:schemeClr val="bg1"/>
                </a:solidFill>
              </a:rPr>
              <a:t>(read)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R</a:t>
            </a:r>
            <a:r>
              <a:rPr lang="en-US" sz="3600" dirty="0">
                <a:solidFill>
                  <a:schemeClr val="bg1"/>
                </a:solidFill>
              </a:rPr>
              <a:t>ead</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31296" y="1109043"/>
            <a:ext cx="7953867" cy="5262979"/>
          </a:xfrm>
          <a:prstGeom prst="rect">
            <a:avLst/>
          </a:prstGeom>
          <a:noFill/>
        </p:spPr>
        <p:txBody>
          <a:bodyPr wrap="square">
            <a:spAutoFit/>
          </a:bodyPr>
          <a:lstStyle/>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Connection</a:t>
            </a:r>
          </a:p>
          <a:p>
            <a:pPr lvl="1"/>
            <a:r>
              <a:rPr lang="en-US" sz="1200" dirty="0">
                <a:solidFill>
                  <a:srgbClr val="3F5FBF"/>
                </a:solidFill>
                <a:latin typeface="Consolas" panose="020B0609020204030204" pitchFamily="49" charset="0"/>
              </a:rPr>
              <a:t> */</a:t>
            </a:r>
          </a:p>
          <a:p>
            <a:pPr lvl="1"/>
            <a:r>
              <a:rPr lang="en-US" sz="1200" dirty="0">
                <a:solidFill>
                  <a:srgbClr val="6A3E3E"/>
                </a:solidFill>
                <a:latin typeface="Consolas" panose="020B0609020204030204" pitchFamily="49" charset="0"/>
              </a:rPr>
              <a:t>Connection conn</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DbService</a:t>
            </a:r>
            <a:r>
              <a:rPr lang="en-US" sz="1200" dirty="0" err="1">
                <a:solidFill>
                  <a:srgbClr val="000000"/>
                </a:solidFill>
                <a:latin typeface="Consolas" panose="020B0609020204030204" pitchFamily="49" charset="0"/>
              </a:rPr>
              <a:t>.getConnect</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SELECT </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FROM customer "</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Prepare Statement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PreparedStatement</a:t>
            </a: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pstmt</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conn</a:t>
            </a:r>
            <a:r>
              <a:rPr lang="en-US" sz="1200" dirty="0" err="1">
                <a:solidFill>
                  <a:srgbClr val="000000"/>
                </a:solidFill>
                <a:latin typeface="Consolas" panose="020B0609020204030204" pitchFamily="49" charset="0"/>
              </a:rPr>
              <a:t>.prepareStatement</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Result Set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ResultSet</a:t>
            </a:r>
            <a:r>
              <a:rPr lang="en-US" sz="1200" dirty="0">
                <a:solidFill>
                  <a:srgbClr val="6A3E3E"/>
                </a:solidFill>
                <a:latin typeface="Consolas" panose="020B0609020204030204" pitchFamily="49" charset="0"/>
              </a:rPr>
              <a:t> </a:t>
            </a:r>
            <a:r>
              <a:rPr lang="en-US" sz="1200" dirty="0" err="1">
                <a:solidFill>
                  <a:srgbClr val="6A3E3E"/>
                </a:solidFill>
                <a:latin typeface="Consolas" panose="020B0609020204030204" pitchFamily="49" charset="0"/>
              </a:rPr>
              <a:t>rs</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.executeQuery</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Customer </a:t>
            </a:r>
            <a:r>
              <a:rPr lang="en-US" sz="1200" dirty="0" err="1">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while</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err="1">
                <a:solidFill>
                  <a:srgbClr val="000000"/>
                </a:solidFill>
                <a:latin typeface="Consolas" panose="020B0609020204030204" pitchFamily="49" charset="0"/>
              </a:rPr>
              <a:t>.next</a:t>
            </a:r>
            <a:r>
              <a:rPr lang="en-US" sz="1200" b="1" dirty="0">
                <a:solidFill>
                  <a:srgbClr val="000000"/>
                </a:solidFill>
                <a:latin typeface="Consolas" panose="020B0609020204030204" pitchFamily="49" charset="0"/>
              </a:rPr>
              <a:t>()) {</a:t>
            </a:r>
          </a:p>
          <a:p>
            <a:pPr lvl="2"/>
            <a:r>
              <a:rPr lang="en-US" sz="1200" dirty="0">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Customer();</a:t>
            </a:r>
          </a:p>
          <a:p>
            <a:pPr lvl="2"/>
            <a:endParaRPr lang="en-US" sz="1200" dirty="0">
              <a:latin typeface="Consolas" panose="020B0609020204030204" pitchFamily="49" charset="0"/>
            </a:endParaRP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.getLong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.setCtry_cd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.setEmail_ad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a:solidFill>
                  <a:srgbClr val="3F5FBF"/>
                </a:solidFill>
                <a:latin typeface="Consolas" panose="020B0609020204030204" pitchFamily="49" charset="0"/>
              </a:rPr>
              <a:t>/**</a:t>
            </a:r>
          </a:p>
          <a:p>
            <a:pPr lvl="2"/>
            <a:r>
              <a:rPr lang="en-US" sz="1200" dirty="0">
                <a:solidFill>
                  <a:srgbClr val="3F5FBF"/>
                </a:solidFill>
                <a:latin typeface="Consolas" panose="020B0609020204030204" pitchFamily="49" charset="0"/>
              </a:rPr>
              <a:t> * You can also use Query Column Number </a:t>
            </a:r>
            <a:r>
              <a:rPr lang="en-US" sz="1200" dirty="0">
                <a:solidFill>
                  <a:srgbClr val="7F7F9F"/>
                </a:solidFill>
                <a:latin typeface="Consolas" panose="020B0609020204030204" pitchFamily="49" charset="0"/>
              </a:rPr>
              <a:t>-</a:t>
            </a:r>
            <a:r>
              <a:rPr lang="en-US" sz="1200" dirty="0">
                <a:solidFill>
                  <a:srgbClr val="3F5FBF"/>
                </a:solidFill>
                <a:latin typeface="Consolas" panose="020B0609020204030204" pitchFamily="49" charset="0"/>
              </a:rPr>
              <a:t> Not Recommended though</a:t>
            </a:r>
          </a:p>
          <a:p>
            <a:pPr lvl="2"/>
            <a:r>
              <a:rPr lang="en-US" sz="1200" dirty="0">
                <a:solidFill>
                  <a:srgbClr val="3F5FBF"/>
                </a:solidFill>
                <a:latin typeface="Consolas" panose="020B0609020204030204" pitchFamily="49" charset="0"/>
              </a:rPr>
              <a:t> */</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.setCustomer_guid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(5));</a:t>
            </a:r>
          </a:p>
          <a:p>
            <a:pPr lvl="2"/>
            <a:endParaRPr lang="en-US" sz="1200" dirty="0">
              <a:latin typeface="Consolas" panose="020B0609020204030204" pitchFamily="49" charset="0"/>
            </a:endParaRPr>
          </a:p>
          <a:p>
            <a:pPr lvl="2"/>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customer</a:t>
            </a:r>
            <a:r>
              <a:rPr lang="en-US" sz="1200" b="1"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306941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a:t>
            </a:r>
            <a:r>
              <a:rPr lang="en-US" sz="2800" dirty="0">
                <a:solidFill>
                  <a:srgbClr val="FF0000"/>
                </a:solidFill>
              </a:rPr>
              <a:t>U</a:t>
            </a:r>
            <a:r>
              <a:rPr lang="en-US" sz="2800" dirty="0">
                <a:solidFill>
                  <a:schemeClr val="bg1"/>
                </a:solidFill>
              </a:rPr>
              <a:t>D Process -</a:t>
            </a:r>
            <a:r>
              <a:rPr lang="en-US" sz="3600" dirty="0">
                <a:solidFill>
                  <a:srgbClr val="FF0000"/>
                </a:solidFill>
              </a:rPr>
              <a:t>U</a:t>
            </a:r>
            <a:r>
              <a:rPr lang="en-US" sz="3600" dirty="0">
                <a:solidFill>
                  <a:schemeClr val="bg1"/>
                </a:solidFill>
              </a:rPr>
              <a:t>pdate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31296" y="1109043"/>
            <a:ext cx="7953867" cy="4524315"/>
          </a:xfrm>
          <a:prstGeom prst="rect">
            <a:avLst/>
          </a:prstGeom>
          <a:noFill/>
        </p:spPr>
        <p:txBody>
          <a:bodyPr wrap="square">
            <a:spAutoFit/>
          </a:bodyPr>
          <a:lstStyle/>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Get Connection</a:t>
            </a:r>
          </a:p>
          <a:p>
            <a:pPr lvl="1"/>
            <a:r>
              <a:rPr lang="en-US" sz="1600" dirty="0">
                <a:solidFill>
                  <a:srgbClr val="3F5FBF"/>
                </a:solidFill>
                <a:latin typeface="Consolas" panose="020B0609020204030204" pitchFamily="49" charset="0"/>
              </a:rPr>
              <a:t> */</a:t>
            </a:r>
          </a:p>
          <a:p>
            <a:pPr lvl="1"/>
            <a:r>
              <a:rPr lang="en-US" sz="1600" dirty="0">
                <a:solidFill>
                  <a:srgbClr val="6A3E3E"/>
                </a:solidFill>
                <a:latin typeface="Consolas" panose="020B0609020204030204" pitchFamily="49" charset="0"/>
              </a:rPr>
              <a:t>Connection conn</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DbService</a:t>
            </a:r>
            <a:r>
              <a:rPr lang="en-US" sz="1600" dirty="0" err="1">
                <a:solidFill>
                  <a:srgbClr val="000000"/>
                </a:solidFill>
                <a:latin typeface="Consolas" panose="020B0609020204030204" pitchFamily="49" charset="0"/>
              </a:rPr>
              <a:t>.getConnect</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String </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UPDATE customer SET </a:t>
            </a:r>
            <a:r>
              <a:rPr lang="en-US" sz="1600" dirty="0" err="1">
                <a:solidFill>
                  <a:srgbClr val="2A00FF"/>
                </a:solidFill>
                <a:latin typeface="Consolas" panose="020B0609020204030204" pitchFamily="49" charset="0"/>
              </a:rPr>
              <a:t>phone_no</a:t>
            </a:r>
            <a:r>
              <a:rPr lang="en-US" sz="1600" dirty="0">
                <a:solidFill>
                  <a:srgbClr val="2A00FF"/>
                </a:solidFill>
                <a:latin typeface="Consolas" panose="020B0609020204030204" pitchFamily="49" charset="0"/>
              </a:rPr>
              <a:t> = ?, </a:t>
            </a:r>
            <a:r>
              <a:rPr lang="en-US" sz="1600" dirty="0" err="1">
                <a:solidFill>
                  <a:srgbClr val="2A00FF"/>
                </a:solidFill>
                <a:latin typeface="Consolas" panose="020B0609020204030204" pitchFamily="49" charset="0"/>
              </a:rPr>
              <a:t>last_mdfy_ts</a:t>
            </a:r>
            <a:r>
              <a:rPr lang="en-US" sz="1600" dirty="0">
                <a:solidFill>
                  <a:srgbClr val="2A00FF"/>
                </a:solidFill>
                <a:latin typeface="Consolas" panose="020B0609020204030204" pitchFamily="49" charset="0"/>
              </a:rPr>
              <a:t> = CURRENT_TIMESTAMP WHERE </a:t>
            </a:r>
            <a:r>
              <a:rPr lang="en-US" sz="1600" dirty="0" err="1">
                <a:solidFill>
                  <a:srgbClr val="2A00FF"/>
                </a:solidFill>
                <a:latin typeface="Consolas" panose="020B0609020204030204" pitchFamily="49" charset="0"/>
              </a:rPr>
              <a:t>email_ad</a:t>
            </a:r>
            <a:r>
              <a:rPr lang="en-US" sz="1600" dirty="0">
                <a:solidFill>
                  <a:srgbClr val="2A00FF"/>
                </a:solidFill>
                <a:latin typeface="Consolas" panose="020B0609020204030204" pitchFamily="49" charset="0"/>
              </a:rPr>
              <a:t> = ? "</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Prepare Statement</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PreparedStatement</a:t>
            </a:r>
            <a:r>
              <a:rPr lang="en-US" sz="1600" dirty="0">
                <a:solidFill>
                  <a:srgbClr val="6A3E3E"/>
                </a:solidFill>
                <a:latin typeface="Consolas" panose="020B0609020204030204" pitchFamily="49" charset="0"/>
              </a:rPr>
              <a:t> </a:t>
            </a:r>
            <a:r>
              <a:rPr lang="en-US" sz="1600" dirty="0" err="1">
                <a:solidFill>
                  <a:srgbClr val="6A3E3E"/>
                </a:solidFill>
                <a:latin typeface="Consolas" panose="020B0609020204030204" pitchFamily="49" charset="0"/>
              </a:rPr>
              <a:t>pstmt</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conn</a:t>
            </a:r>
            <a:r>
              <a:rPr lang="en-US" sz="1600" dirty="0" err="1">
                <a:solidFill>
                  <a:srgbClr val="000000"/>
                </a:solidFill>
                <a:latin typeface="Consolas" panose="020B0609020204030204" pitchFamily="49" charset="0"/>
              </a:rPr>
              <a:t>.prepareStatement</a:t>
            </a:r>
            <a:r>
              <a:rPr lang="en-US" sz="1600" dirty="0">
                <a:solidFill>
                  <a:srgbClr val="000000"/>
                </a:solidFill>
                <a:latin typeface="Consolas" panose="020B0609020204030204" pitchFamily="49" charset="0"/>
              </a:rPr>
              <a:t>(</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Set Value for Delete</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(1, </a:t>
            </a:r>
            <a:r>
              <a:rPr lang="en-US" sz="1600" dirty="0" err="1">
                <a:solidFill>
                  <a:srgbClr val="6A3E3E"/>
                </a:solidFill>
                <a:latin typeface="Consolas" panose="020B0609020204030204" pitchFamily="49" charset="0"/>
              </a:rPr>
              <a:t>phoneNo</a:t>
            </a:r>
            <a:r>
              <a:rPr lang="en-US" sz="1600" dirty="0">
                <a:solidFill>
                  <a:srgbClr val="000000"/>
                </a:solidFill>
                <a:latin typeface="Consolas" panose="020B0609020204030204" pitchFamily="49" charset="0"/>
              </a:rPr>
              <a:t>);</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(2, </a:t>
            </a:r>
            <a:r>
              <a:rPr lang="en-US" sz="1600" dirty="0" err="1">
                <a:solidFill>
                  <a:srgbClr val="6A3E3E"/>
                </a:solidFill>
                <a:latin typeface="Consolas" panose="020B0609020204030204" pitchFamily="49" charset="0"/>
              </a:rPr>
              <a:t>emailAd</a:t>
            </a:r>
            <a:r>
              <a:rPr lang="en-US" sz="1600" dirty="0">
                <a:solidFill>
                  <a:srgbClr val="000000"/>
                </a:solidFill>
                <a:latin typeface="Consolas" panose="020B0609020204030204" pitchFamily="49" charset="0"/>
              </a:rPr>
              <a:t>);</a:t>
            </a:r>
          </a:p>
          <a:p>
            <a:pPr lvl="1"/>
            <a:endParaRPr lang="en-US" sz="1600" dirty="0">
              <a:latin typeface="Consolas" panose="020B0609020204030204" pitchFamily="49" charset="0"/>
            </a:endParaRPr>
          </a:p>
          <a:p>
            <a:pPr lvl="1"/>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6A3E3E"/>
                </a:solidFill>
                <a:latin typeface="Consolas" panose="020B0609020204030204" pitchFamily="49" charset="0"/>
              </a:rPr>
              <a:t>rowsUpdated</a:t>
            </a:r>
            <a:r>
              <a:rPr lang="en-US" sz="1600" b="1"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pstmt</a:t>
            </a:r>
            <a:r>
              <a:rPr lang="en-US" sz="1600" b="1" dirty="0" err="1">
                <a:solidFill>
                  <a:srgbClr val="000000"/>
                </a:solidFill>
                <a:latin typeface="Consolas" panose="020B0609020204030204" pitchFamily="49" charset="0"/>
              </a:rPr>
              <a:t>.executeUpdate</a:t>
            </a:r>
            <a:r>
              <a:rPr lang="en-US" sz="1600" b="1" dirty="0">
                <a:solidFill>
                  <a:srgbClr val="000000"/>
                </a:solidFill>
                <a:latin typeface="Consolas" panose="020B0609020204030204" pitchFamily="49" charset="0"/>
              </a:rPr>
              <a:t>();</a:t>
            </a:r>
          </a:p>
          <a:p>
            <a:pPr lvl="1"/>
            <a:r>
              <a:rPr lang="en-US" sz="1600" dirty="0">
                <a:solidFill>
                  <a:srgbClr val="6A3E3E"/>
                </a:solidFill>
                <a:latin typeface="Consolas" panose="020B0609020204030204" pitchFamily="49" charset="0"/>
              </a:rPr>
              <a:t>success</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rowsUpdated</a:t>
            </a:r>
            <a:r>
              <a:rPr lang="en-US" sz="1600"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333280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CRU</a:t>
            </a:r>
            <a:r>
              <a:rPr lang="en-US" sz="2800" dirty="0">
                <a:solidFill>
                  <a:srgbClr val="FF0000"/>
                </a:solidFill>
              </a:rPr>
              <a:t>D</a:t>
            </a:r>
            <a:r>
              <a:rPr lang="en-US" sz="2800" dirty="0">
                <a:solidFill>
                  <a:schemeClr val="bg1"/>
                </a:solidFill>
              </a:rPr>
              <a:t> Process - </a:t>
            </a:r>
            <a:r>
              <a:rPr lang="en-US" sz="3600" dirty="0">
                <a:solidFill>
                  <a:srgbClr val="FF0000"/>
                </a:solidFill>
              </a:rPr>
              <a:t>D</a:t>
            </a:r>
            <a:r>
              <a:rPr lang="en-US" sz="3600" dirty="0">
                <a:solidFill>
                  <a:schemeClr val="bg1"/>
                </a:solidFill>
              </a:rPr>
              <a:t>elete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1212738"/>
            <a:ext cx="7953867" cy="4247317"/>
          </a:xfrm>
          <a:prstGeom prst="rect">
            <a:avLst/>
          </a:prstGeom>
          <a:noFill/>
        </p:spPr>
        <p:txBody>
          <a:bodyPr wrap="square">
            <a:spAutoFit/>
          </a:bodyPr>
          <a:lstStyle/>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Get Connection</a:t>
            </a:r>
          </a:p>
          <a:p>
            <a:pPr lvl="1"/>
            <a:r>
              <a:rPr lang="en-US" dirty="0">
                <a:solidFill>
                  <a:srgbClr val="3F5FBF"/>
                </a:solidFill>
                <a:latin typeface="Consolas" panose="020B0609020204030204" pitchFamily="49" charset="0"/>
              </a:rPr>
              <a:t> */</a:t>
            </a:r>
          </a:p>
          <a:p>
            <a:pPr lvl="1"/>
            <a:r>
              <a:rPr lang="en-US" dirty="0">
                <a:solidFill>
                  <a:srgbClr val="6A3E3E"/>
                </a:solidFill>
                <a:latin typeface="Consolas" panose="020B0609020204030204" pitchFamily="49" charset="0"/>
              </a:rPr>
              <a:t>Connection conn</a:t>
            </a:r>
            <a:r>
              <a:rPr lang="en-US" dirty="0">
                <a:solidFill>
                  <a:srgbClr val="000000"/>
                </a:solidFill>
                <a:latin typeface="Consolas" panose="020B0609020204030204" pitchFamily="49" charset="0"/>
              </a:rPr>
              <a:t> = </a:t>
            </a:r>
            <a:r>
              <a:rPr lang="en-US" sz="1800" dirty="0" err="1">
                <a:solidFill>
                  <a:srgbClr val="6A3E3E"/>
                </a:solidFill>
                <a:latin typeface="Consolas" panose="020B0609020204030204" pitchFamily="49" charset="0"/>
              </a:rPr>
              <a:t>DbService</a:t>
            </a:r>
            <a:r>
              <a:rPr lang="en-US" dirty="0" err="1">
                <a:solidFill>
                  <a:srgbClr val="000000"/>
                </a:solidFill>
                <a:latin typeface="Consolas" panose="020B0609020204030204" pitchFamily="49" charset="0"/>
              </a:rPr>
              <a:t>.getConnect</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 DELETE FROM customer WHERE </a:t>
            </a:r>
            <a:r>
              <a:rPr lang="en-US" dirty="0" err="1">
                <a:solidFill>
                  <a:srgbClr val="2A00FF"/>
                </a:solidFill>
                <a:latin typeface="Consolas" panose="020B0609020204030204" pitchFamily="49" charset="0"/>
              </a:rPr>
              <a:t>email_ad</a:t>
            </a:r>
            <a:r>
              <a:rPr lang="en-US" dirty="0">
                <a:solidFill>
                  <a:srgbClr val="2A00FF"/>
                </a:solidFill>
                <a:latin typeface="Consolas" panose="020B0609020204030204" pitchFamily="49" charset="0"/>
              </a:rPr>
              <a:t> = ? "</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Prepare Statement</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PreparedStatement</a:t>
            </a:r>
            <a:r>
              <a:rPr lang="en-US" dirty="0">
                <a:solidFill>
                  <a:srgbClr val="6A3E3E"/>
                </a:solidFill>
                <a:latin typeface="Consolas" panose="020B0609020204030204" pitchFamily="49" charset="0"/>
              </a:rPr>
              <a:t> </a:t>
            </a:r>
            <a:r>
              <a:rPr lang="en-US" dirty="0" err="1">
                <a:solidFill>
                  <a:srgbClr val="6A3E3E"/>
                </a:solidFill>
                <a:latin typeface="Consolas" panose="020B0609020204030204" pitchFamily="49" charset="0"/>
              </a:rPr>
              <a:t>pstmt</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conn</a:t>
            </a:r>
            <a:r>
              <a:rPr lang="en-US" dirty="0" err="1">
                <a:solidFill>
                  <a:srgbClr val="000000"/>
                </a:solidFill>
                <a:latin typeface="Consolas" panose="020B0609020204030204" pitchFamily="49" charset="0"/>
              </a:rPr>
              <a:t>.prepareStatement</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Set Value for Delete</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pstmt</a:t>
            </a:r>
            <a:r>
              <a:rPr lang="en-US" dirty="0" err="1">
                <a:solidFill>
                  <a:srgbClr val="000000"/>
                </a:solidFill>
                <a:latin typeface="Consolas" panose="020B0609020204030204" pitchFamily="49" charset="0"/>
              </a:rPr>
              <a:t>.setString</a:t>
            </a:r>
            <a:r>
              <a:rPr lang="en-US" dirty="0">
                <a:solidFill>
                  <a:srgbClr val="000000"/>
                </a:solidFill>
                <a:latin typeface="Consolas" panose="020B0609020204030204" pitchFamily="49" charset="0"/>
              </a:rPr>
              <a:t>(1, </a:t>
            </a:r>
            <a:r>
              <a:rPr lang="en-US" dirty="0" err="1">
                <a:solidFill>
                  <a:srgbClr val="6A3E3E"/>
                </a:solidFill>
                <a:latin typeface="Consolas" panose="020B0609020204030204" pitchFamily="49" charset="0"/>
              </a:rPr>
              <a:t>emailAd</a:t>
            </a:r>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rowsUpdated</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pstmt</a:t>
            </a:r>
            <a:r>
              <a:rPr lang="en-US" b="1" dirty="0" err="1">
                <a:solidFill>
                  <a:srgbClr val="000000"/>
                </a:solidFill>
                <a:latin typeface="Consolas" panose="020B0609020204030204" pitchFamily="49" charset="0"/>
              </a:rPr>
              <a:t>.executeUpdate</a:t>
            </a:r>
            <a:r>
              <a:rPr lang="en-US" b="1" dirty="0">
                <a:solidFill>
                  <a:srgbClr val="000000"/>
                </a:solidFill>
                <a:latin typeface="Consolas" panose="020B0609020204030204" pitchFamily="49" charset="0"/>
              </a:rPr>
              <a:t>();</a:t>
            </a:r>
          </a:p>
          <a:p>
            <a:pPr lvl="1"/>
            <a:r>
              <a:rPr lang="en-US" dirty="0">
                <a:solidFill>
                  <a:srgbClr val="6A3E3E"/>
                </a:solidFill>
                <a:latin typeface="Consolas" panose="020B0609020204030204" pitchFamily="49" charset="0"/>
              </a:rPr>
              <a:t>success</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rowsUpdated</a:t>
            </a:r>
            <a:r>
              <a:rPr lang="en-US"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197850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REMEMBER</a:t>
            </a:r>
            <a:br>
              <a:rPr lang="en-US" sz="3600" dirty="0">
                <a:solidFill>
                  <a:schemeClr val="bg1"/>
                </a:solidFill>
              </a:rPr>
            </a:br>
            <a:r>
              <a:rPr lang="en-US" sz="1800" dirty="0">
                <a:solidFill>
                  <a:schemeClr val="bg1"/>
                </a:solidFill>
              </a:rPr>
              <a:t>To CLOSE Database Connection Finally</a:t>
            </a:r>
          </a:p>
        </p:txBody>
      </p:sp>
      <p:sp>
        <p:nvSpPr>
          <p:cNvPr id="3" name="TextBox 2">
            <a:extLst>
              <a:ext uri="{FF2B5EF4-FFF2-40B4-BE49-F238E27FC236}">
                <a16:creationId xmlns:a16="http://schemas.microsoft.com/office/drawing/2014/main" id="{EF0C3B6B-9413-422B-A5EF-C26746DC746D}"/>
              </a:ext>
            </a:extLst>
          </p:cNvPr>
          <p:cNvSpPr txBox="1"/>
          <p:nvPr/>
        </p:nvSpPr>
        <p:spPr>
          <a:xfrm>
            <a:off x="4259903" y="3321210"/>
            <a:ext cx="7762584" cy="2246769"/>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Close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conn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close(Connection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"---Closing Db Connection..."</a:t>
            </a:r>
            <a:r>
              <a:rPr lang="en-US" sz="1400" b="1" i="1"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pic>
        <p:nvPicPr>
          <p:cNvPr id="5" name="Picture 4" descr="Cry Panda">
            <a:extLst>
              <a:ext uri="{FF2B5EF4-FFF2-40B4-BE49-F238E27FC236}">
                <a16:creationId xmlns:a16="http://schemas.microsoft.com/office/drawing/2014/main" id="{1177935C-EA65-46E0-A6DA-723364B9DCAD}"/>
              </a:ext>
            </a:extLst>
          </p:cNvPr>
          <p:cNvPicPr>
            <a:picLocks noChangeAspect="1"/>
          </p:cNvPicPr>
          <p:nvPr/>
        </p:nvPicPr>
        <p:blipFill>
          <a:blip r:embed="rId3"/>
          <a:stretch>
            <a:fillRect/>
          </a:stretch>
        </p:blipFill>
        <p:spPr>
          <a:xfrm>
            <a:off x="134872" y="1036320"/>
            <a:ext cx="1899920" cy="1899920"/>
          </a:xfrm>
          <a:prstGeom prst="rect">
            <a:avLst/>
          </a:prstGeom>
        </p:spPr>
      </p:pic>
      <p:pic>
        <p:nvPicPr>
          <p:cNvPr id="7" name="Graphic 6" descr="Door Open">
            <a:extLst>
              <a:ext uri="{FF2B5EF4-FFF2-40B4-BE49-F238E27FC236}">
                <a16:creationId xmlns:a16="http://schemas.microsoft.com/office/drawing/2014/main" id="{947F6E8E-413B-4A06-88F8-C757A1EFAA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87491" y="222836"/>
            <a:ext cx="1395077" cy="1423083"/>
          </a:xfrm>
          <a:prstGeom prst="rect">
            <a:avLst/>
          </a:prstGeom>
        </p:spPr>
      </p:pic>
      <p:pic>
        <p:nvPicPr>
          <p:cNvPr id="9" name="Graphic 8" descr="Door Closed">
            <a:extLst>
              <a:ext uri="{FF2B5EF4-FFF2-40B4-BE49-F238E27FC236}">
                <a16:creationId xmlns:a16="http://schemas.microsoft.com/office/drawing/2014/main" id="{A91BA476-55FC-4C14-9910-AE1683EC02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07040" y="222836"/>
            <a:ext cx="1286292" cy="1423083"/>
          </a:xfrm>
          <a:prstGeom prst="rect">
            <a:avLst/>
          </a:prstGeom>
        </p:spPr>
      </p:pic>
      <p:pic>
        <p:nvPicPr>
          <p:cNvPr id="13" name="Graphic 12" descr="Arrow circle">
            <a:extLst>
              <a:ext uri="{FF2B5EF4-FFF2-40B4-BE49-F238E27FC236}">
                <a16:creationId xmlns:a16="http://schemas.microsoft.com/office/drawing/2014/main" id="{2106C89C-C0F2-4CFD-BB22-1D43B8BC983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64203" y="516835"/>
            <a:ext cx="914400" cy="914400"/>
          </a:xfrm>
          <a:prstGeom prst="rect">
            <a:avLst/>
          </a:prstGeom>
        </p:spPr>
      </p:pic>
      <p:sp>
        <p:nvSpPr>
          <p:cNvPr id="29" name="Arrow: Right 28">
            <a:extLst>
              <a:ext uri="{FF2B5EF4-FFF2-40B4-BE49-F238E27FC236}">
                <a16:creationId xmlns:a16="http://schemas.microsoft.com/office/drawing/2014/main" id="{DED35FBB-DAAA-4449-8665-ED2E2C874CBA}"/>
              </a:ext>
            </a:extLst>
          </p:cNvPr>
          <p:cNvSpPr/>
          <p:nvPr/>
        </p:nvSpPr>
        <p:spPr>
          <a:xfrm>
            <a:off x="5782568"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1DC2BE68-AD0B-442A-BA03-4EC8D210DE7C}"/>
              </a:ext>
            </a:extLst>
          </p:cNvPr>
          <p:cNvSpPr/>
          <p:nvPr/>
        </p:nvSpPr>
        <p:spPr>
          <a:xfrm>
            <a:off x="9065161"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ECBF2C3-2F99-408A-B098-A48B3596FBA3}"/>
              </a:ext>
            </a:extLst>
          </p:cNvPr>
          <p:cNvSpPr txBox="1"/>
          <p:nvPr/>
        </p:nvSpPr>
        <p:spPr>
          <a:xfrm>
            <a:off x="4435085" y="1552320"/>
            <a:ext cx="1331844" cy="646331"/>
          </a:xfrm>
          <a:prstGeom prst="rect">
            <a:avLst/>
          </a:prstGeom>
          <a:noFill/>
        </p:spPr>
        <p:txBody>
          <a:bodyPr wrap="square" rtlCol="0">
            <a:spAutoFit/>
          </a:bodyPr>
          <a:lstStyle/>
          <a:p>
            <a:pPr algn="ctr"/>
            <a:r>
              <a:rPr lang="en-US" b="1" dirty="0">
                <a:solidFill>
                  <a:srgbClr val="FF0000"/>
                </a:solidFill>
              </a:rPr>
              <a:t>Open</a:t>
            </a:r>
          </a:p>
          <a:p>
            <a:pPr algn="ctr"/>
            <a:r>
              <a:rPr lang="en-US" b="1" dirty="0">
                <a:solidFill>
                  <a:srgbClr val="FF0000"/>
                </a:solidFill>
              </a:rPr>
              <a:t>Connection</a:t>
            </a:r>
          </a:p>
        </p:txBody>
      </p:sp>
      <p:sp>
        <p:nvSpPr>
          <p:cNvPr id="34" name="TextBox 33">
            <a:extLst>
              <a:ext uri="{FF2B5EF4-FFF2-40B4-BE49-F238E27FC236}">
                <a16:creationId xmlns:a16="http://schemas.microsoft.com/office/drawing/2014/main" id="{6D856A6B-344E-4FA4-B8C8-BD6616ED538B}"/>
              </a:ext>
            </a:extLst>
          </p:cNvPr>
          <p:cNvSpPr txBox="1"/>
          <p:nvPr/>
        </p:nvSpPr>
        <p:spPr>
          <a:xfrm>
            <a:off x="10545727" y="1549958"/>
            <a:ext cx="1331844" cy="646331"/>
          </a:xfrm>
          <a:prstGeom prst="rect">
            <a:avLst/>
          </a:prstGeom>
          <a:noFill/>
        </p:spPr>
        <p:txBody>
          <a:bodyPr wrap="square" rtlCol="0">
            <a:spAutoFit/>
          </a:bodyPr>
          <a:lstStyle/>
          <a:p>
            <a:pPr algn="ctr"/>
            <a:r>
              <a:rPr lang="en-US" b="1" dirty="0">
                <a:solidFill>
                  <a:srgbClr val="00B050"/>
                </a:solidFill>
              </a:rPr>
              <a:t>Close Connection</a:t>
            </a:r>
          </a:p>
        </p:txBody>
      </p:sp>
      <p:sp>
        <p:nvSpPr>
          <p:cNvPr id="36" name="TextBox 35">
            <a:extLst>
              <a:ext uri="{FF2B5EF4-FFF2-40B4-BE49-F238E27FC236}">
                <a16:creationId xmlns:a16="http://schemas.microsoft.com/office/drawing/2014/main" id="{D8E90216-0315-4691-BE14-E7522F83D5A2}"/>
              </a:ext>
            </a:extLst>
          </p:cNvPr>
          <p:cNvSpPr txBox="1"/>
          <p:nvPr/>
        </p:nvSpPr>
        <p:spPr>
          <a:xfrm>
            <a:off x="7498690" y="1335388"/>
            <a:ext cx="1254770" cy="369332"/>
          </a:xfrm>
          <a:prstGeom prst="rect">
            <a:avLst/>
          </a:prstGeom>
          <a:noFill/>
        </p:spPr>
        <p:txBody>
          <a:bodyPr wrap="square" rtlCol="0">
            <a:spAutoFit/>
          </a:bodyPr>
          <a:lstStyle/>
          <a:p>
            <a:pPr algn="ctr"/>
            <a:r>
              <a:rPr lang="en-US" b="1" dirty="0"/>
              <a:t>Process</a:t>
            </a:r>
          </a:p>
        </p:txBody>
      </p:sp>
    </p:spTree>
    <p:extLst>
      <p:ext uri="{BB962C8B-B14F-4D97-AF65-F5344CB8AC3E}">
        <p14:creationId xmlns:p14="http://schemas.microsoft.com/office/powerpoint/2010/main" val="122937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1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Transaction</a:t>
            </a:r>
            <a:endParaRPr lang="en-US" sz="1800" dirty="0">
              <a:solidFill>
                <a:schemeClr val="bg1"/>
              </a:solidFill>
            </a:endParaRPr>
          </a:p>
        </p:txBody>
      </p:sp>
      <p:sp>
        <p:nvSpPr>
          <p:cNvPr id="7" name="TextBox 6">
            <a:extLst>
              <a:ext uri="{FF2B5EF4-FFF2-40B4-BE49-F238E27FC236}">
                <a16:creationId xmlns:a16="http://schemas.microsoft.com/office/drawing/2014/main" id="{AE26373D-B855-47B4-AC13-6C28C44DBF2B}"/>
              </a:ext>
            </a:extLst>
          </p:cNvPr>
          <p:cNvSpPr txBox="1"/>
          <p:nvPr/>
        </p:nvSpPr>
        <p:spPr>
          <a:xfrm>
            <a:off x="4395248" y="263480"/>
            <a:ext cx="7652208" cy="738664"/>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A </a:t>
            </a:r>
            <a:r>
              <a:rPr lang="en-US" sz="1400" b="1" i="0" dirty="0">
                <a:solidFill>
                  <a:srgbClr val="202122"/>
                </a:solidFill>
                <a:effectLst/>
                <a:latin typeface="Arial" panose="020B0604020202020204" pitchFamily="34" charset="0"/>
              </a:rPr>
              <a:t>database transaction</a:t>
            </a:r>
            <a:r>
              <a:rPr lang="en-US" sz="1400" b="0" i="0" dirty="0">
                <a:solidFill>
                  <a:srgbClr val="202122"/>
                </a:solidFill>
                <a:effectLst/>
                <a:latin typeface="Arial" panose="020B0604020202020204" pitchFamily="34" charset="0"/>
              </a:rPr>
              <a:t> symbolizes a unit of work performed within a </a:t>
            </a:r>
            <a:r>
              <a:rPr lang="en-US" sz="1400" b="0" i="0" u="none" strike="noStrike" dirty="0">
                <a:solidFill>
                  <a:srgbClr val="0B0080"/>
                </a:solidFill>
                <a:effectLst/>
                <a:latin typeface="Arial" panose="020B0604020202020204" pitchFamily="34" charset="0"/>
                <a:hlinkClick r:id="rId2" tooltip="Database management system"/>
              </a:rPr>
              <a:t>database management system</a:t>
            </a:r>
            <a:r>
              <a:rPr lang="en-US" sz="1400" b="0" i="0" dirty="0">
                <a:solidFill>
                  <a:srgbClr val="202122"/>
                </a:solidFill>
                <a:effectLst/>
                <a:latin typeface="Arial" panose="020B0604020202020204" pitchFamily="34" charset="0"/>
              </a:rPr>
              <a:t> against a data set(s) and treated in a logical work. A transaction generally represents change to data table(s) like </a:t>
            </a:r>
            <a:r>
              <a:rPr lang="en-US" sz="1400" b="0" i="1" dirty="0">
                <a:solidFill>
                  <a:srgbClr val="202122"/>
                </a:solidFill>
                <a:effectLst/>
                <a:latin typeface="Arial" panose="020B0604020202020204" pitchFamily="34" charset="0"/>
              </a:rPr>
              <a:t>UPDATE</a:t>
            </a:r>
            <a:r>
              <a:rPr lang="en-US" sz="1400" b="0" i="0" dirty="0">
                <a:solidFill>
                  <a:srgbClr val="202122"/>
                </a:solidFill>
                <a:effectLst/>
                <a:latin typeface="Arial" panose="020B0604020202020204" pitchFamily="34" charset="0"/>
              </a:rPr>
              <a:t> and/or </a:t>
            </a:r>
            <a:r>
              <a:rPr lang="en-US" sz="1400" b="0" i="1" dirty="0">
                <a:solidFill>
                  <a:srgbClr val="202122"/>
                </a:solidFill>
                <a:effectLst/>
                <a:latin typeface="Arial" panose="020B0604020202020204" pitchFamily="34" charset="0"/>
              </a:rPr>
              <a:t>DELETE</a:t>
            </a:r>
            <a:r>
              <a:rPr lang="en-US" sz="1400" b="0" i="0" dirty="0">
                <a:solidFill>
                  <a:srgbClr val="202122"/>
                </a:solidFill>
                <a:effectLst/>
                <a:latin typeface="Arial" panose="020B0604020202020204" pitchFamily="34" charset="0"/>
              </a:rPr>
              <a:t> and/or </a:t>
            </a:r>
            <a:r>
              <a:rPr lang="en-US" sz="1400" b="0" i="1" dirty="0">
                <a:solidFill>
                  <a:srgbClr val="202122"/>
                </a:solidFill>
                <a:effectLst/>
                <a:latin typeface="Arial" panose="020B0604020202020204" pitchFamily="34" charset="0"/>
              </a:rPr>
              <a:t>INSERT</a:t>
            </a:r>
            <a:r>
              <a:rPr lang="en-US" sz="1400" b="0" i="0" dirty="0">
                <a:solidFill>
                  <a:srgbClr val="202122"/>
                </a:solidFill>
                <a:effectLst/>
                <a:latin typeface="Arial" panose="020B0604020202020204" pitchFamily="34" charset="0"/>
              </a:rPr>
              <a:t>.</a:t>
            </a:r>
            <a:endParaRPr lang="en-US" sz="1400" dirty="0"/>
          </a:p>
        </p:txBody>
      </p:sp>
      <p:sp>
        <p:nvSpPr>
          <p:cNvPr id="9" name="TextBox 8">
            <a:extLst>
              <a:ext uri="{FF2B5EF4-FFF2-40B4-BE49-F238E27FC236}">
                <a16:creationId xmlns:a16="http://schemas.microsoft.com/office/drawing/2014/main" id="{8DEC1B77-EEDC-4117-98A0-43EF01D7FCAD}"/>
              </a:ext>
            </a:extLst>
          </p:cNvPr>
          <p:cNvSpPr txBox="1"/>
          <p:nvPr/>
        </p:nvSpPr>
        <p:spPr>
          <a:xfrm>
            <a:off x="4395248" y="1136552"/>
            <a:ext cx="7576793" cy="954107"/>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In a database management system, a transaction is a single unit of logic or work, sometimes made up of multiple operations. </a:t>
            </a:r>
            <a:r>
              <a:rPr lang="en-US" sz="1400" dirty="0" err="1">
                <a:solidFill>
                  <a:srgbClr val="202122"/>
                </a:solidFill>
                <a:latin typeface="Arial" panose="020B0604020202020204" pitchFamily="34" charset="0"/>
              </a:rPr>
              <a:t>e.g</a:t>
            </a:r>
            <a:r>
              <a:rPr lang="en-US" sz="1400" dirty="0">
                <a:solidFill>
                  <a:srgbClr val="202122"/>
                </a:solidFill>
                <a:latin typeface="Arial" panose="020B0604020202020204" pitchFamily="34" charset="0"/>
              </a:rPr>
              <a:t>: T</a:t>
            </a:r>
            <a:r>
              <a:rPr lang="en-US" sz="1400" b="0" i="0" dirty="0">
                <a:solidFill>
                  <a:srgbClr val="202122"/>
                </a:solidFill>
                <a:effectLst/>
                <a:latin typeface="Arial" panose="020B0604020202020204" pitchFamily="34" charset="0"/>
              </a:rPr>
              <a:t>ransfer from one bank account to another: the complete transaction requires subtracting the amount to be transferred from one account and adding that same amount to the other.</a:t>
            </a:r>
            <a:endParaRPr lang="en-US" sz="1400" dirty="0"/>
          </a:p>
        </p:txBody>
      </p:sp>
      <p:sp>
        <p:nvSpPr>
          <p:cNvPr id="11" name="TextBox 10">
            <a:extLst>
              <a:ext uri="{FF2B5EF4-FFF2-40B4-BE49-F238E27FC236}">
                <a16:creationId xmlns:a16="http://schemas.microsoft.com/office/drawing/2014/main" id="{EDF1CA16-0B29-456D-861C-5099188B117C}"/>
              </a:ext>
            </a:extLst>
          </p:cNvPr>
          <p:cNvSpPr txBox="1"/>
          <p:nvPr/>
        </p:nvSpPr>
        <p:spPr>
          <a:xfrm>
            <a:off x="4395249" y="2153727"/>
            <a:ext cx="7652207" cy="4832092"/>
          </a:xfrm>
          <a:prstGeom prst="rect">
            <a:avLst/>
          </a:prstGeom>
          <a:noFill/>
        </p:spPr>
        <p:txBody>
          <a:bodyPr wrap="square">
            <a:spAutoFit/>
          </a:bodyPr>
          <a:lstStyle/>
          <a:p>
            <a:pPr lvl="1"/>
            <a:r>
              <a:rPr lang="en-US" sz="1400" b="1" dirty="0">
                <a:solidFill>
                  <a:srgbClr val="FF0000"/>
                </a:solidFill>
                <a:latin typeface="Consolas" panose="020B0609020204030204" pitchFamily="49" charset="0"/>
              </a:rPr>
              <a:t>Example</a:t>
            </a:r>
          </a:p>
          <a:p>
            <a:pPr lvl="1"/>
            <a:r>
              <a:rPr lang="en-US" sz="1400" dirty="0" err="1">
                <a:latin typeface="Consolas" panose="020B0609020204030204" pitchFamily="49" charset="0"/>
              </a:rPr>
              <a:t>boolean</a:t>
            </a:r>
            <a:r>
              <a:rPr lang="en-US" sz="1400" dirty="0">
                <a:latin typeface="Consolas" panose="020B0609020204030204" pitchFamily="49" charset="0"/>
              </a:rPr>
              <a:t> success = false;</a:t>
            </a:r>
          </a:p>
          <a:p>
            <a:pPr lvl="1"/>
            <a:r>
              <a:rPr lang="en-US" sz="1400" dirty="0">
                <a:latin typeface="Consolas" panose="020B0609020204030204" pitchFamily="49" charset="0"/>
              </a:rPr>
              <a:t>Boolean </a:t>
            </a:r>
            <a:r>
              <a:rPr lang="en-US" sz="1400" dirty="0" err="1">
                <a:latin typeface="Consolas" panose="020B0609020204030204" pitchFamily="49" charset="0"/>
              </a:rPr>
              <a:t>autoCommit</a:t>
            </a:r>
            <a:r>
              <a:rPr lang="en-US" sz="1400" dirty="0">
                <a:latin typeface="Consolas" panose="020B0609020204030204" pitchFamily="49" charset="0"/>
              </a:rPr>
              <a:t> = false; // Commit on Demand</a:t>
            </a:r>
          </a:p>
          <a:p>
            <a:pPr lvl="1"/>
            <a:r>
              <a:rPr lang="en-US" sz="1400" dirty="0">
                <a:latin typeface="Consolas" panose="020B0609020204030204" pitchFamily="49" charset="0"/>
              </a:rPr>
              <a:t>Connection conn = </a:t>
            </a:r>
            <a:r>
              <a:rPr lang="en-US" sz="1400" dirty="0" err="1">
                <a:solidFill>
                  <a:srgbClr val="6A3E3E"/>
                </a:solidFill>
                <a:latin typeface="Consolas" panose="020B0609020204030204" pitchFamily="49" charset="0"/>
              </a:rPr>
              <a:t>DbService</a:t>
            </a:r>
            <a:r>
              <a:rPr lang="en-US" sz="1400" dirty="0" err="1">
                <a:latin typeface="Consolas" panose="020B0609020204030204" pitchFamily="49" charset="0"/>
              </a:rPr>
              <a:t>.getConnect</a:t>
            </a:r>
            <a:r>
              <a:rPr lang="en-US" sz="1400" dirty="0">
                <a:latin typeface="Consolas" panose="020B0609020204030204" pitchFamily="49" charset="0"/>
              </a:rPr>
              <a:t>(</a:t>
            </a:r>
            <a:r>
              <a:rPr lang="en-US" sz="1400" dirty="0" err="1">
                <a:latin typeface="Consolas" panose="020B0609020204030204" pitchFamily="49" charset="0"/>
              </a:rPr>
              <a:t>autoCommit</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a:latin typeface="Consolas" panose="020B0609020204030204" pitchFamily="49" charset="0"/>
              </a:rPr>
              <a:t> * Add Customer</a:t>
            </a:r>
          </a:p>
          <a:p>
            <a:pPr lvl="1"/>
            <a:r>
              <a:rPr lang="en-US" sz="1400" dirty="0">
                <a:latin typeface="Consolas" panose="020B0609020204030204" pitchFamily="49" charset="0"/>
              </a:rPr>
              <a:t> */</a:t>
            </a:r>
          </a:p>
          <a:p>
            <a:pPr lvl="1"/>
            <a:r>
              <a:rPr lang="en-US" sz="1400" dirty="0">
                <a:latin typeface="Consolas" panose="020B0609020204030204" pitchFamily="49" charset="0"/>
              </a:rPr>
              <a:t>success = add(conn, customer);</a:t>
            </a:r>
          </a:p>
          <a:p>
            <a:pPr lvl="1"/>
            <a:r>
              <a:rPr lang="en-US" sz="1400" dirty="0">
                <a:latin typeface="Consolas" panose="020B0609020204030204" pitchFamily="49" charset="0"/>
              </a:rPr>
              <a:t>if(success) {</a:t>
            </a:r>
          </a:p>
          <a:p>
            <a:pPr lvl="1"/>
            <a:r>
              <a:rPr lang="en-US" sz="1400" dirty="0">
                <a:latin typeface="Consolas" panose="020B0609020204030204" pitchFamily="49" charset="0"/>
              </a:rPr>
              <a:t>	/**</a:t>
            </a:r>
          </a:p>
          <a:p>
            <a:pPr lvl="1"/>
            <a:r>
              <a:rPr lang="en-US" sz="1400" dirty="0">
                <a:latin typeface="Consolas" panose="020B0609020204030204" pitchFamily="49" charset="0"/>
              </a:rPr>
              <a:t>	 * Update Customer</a:t>
            </a:r>
          </a:p>
          <a:p>
            <a:pPr lvl="1"/>
            <a:r>
              <a:rPr lang="en-US" sz="1400" dirty="0">
                <a:latin typeface="Consolas" panose="020B0609020204030204" pitchFamily="49" charset="0"/>
              </a:rPr>
              <a:t>	 */</a:t>
            </a:r>
          </a:p>
          <a:p>
            <a:pPr lvl="1"/>
            <a:r>
              <a:rPr lang="en-US" sz="1400" dirty="0">
                <a:latin typeface="Consolas" panose="020B0609020204030204" pitchFamily="49" charset="0"/>
              </a:rPr>
              <a:t>	 success = update(conn, "test@somewhere.com", "1-800-CALL-HELP");</a:t>
            </a:r>
          </a:p>
          <a:p>
            <a:pPr lvl="1"/>
            <a:r>
              <a:rPr lang="en-US" sz="1400" dirty="0">
                <a:latin typeface="Consolas" panose="020B0609020204030204" pitchFamily="49" charset="0"/>
              </a:rPr>
              <a:t>}</a:t>
            </a:r>
          </a:p>
          <a:p>
            <a:pPr lvl="1"/>
            <a:r>
              <a:rPr lang="en-US" sz="1400" dirty="0">
                <a:latin typeface="Consolas" panose="020B0609020204030204" pitchFamily="49" charset="0"/>
              </a:rPr>
              <a:t>if (success)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("Commit Transaction...");</a:t>
            </a:r>
          </a:p>
          <a:p>
            <a:pPr lvl="1"/>
            <a:r>
              <a:rPr lang="en-US" sz="1400" dirty="0">
                <a:latin typeface="Consolas" panose="020B0609020204030204" pitchFamily="49" charset="0"/>
              </a:rPr>
              <a:t>	</a:t>
            </a:r>
            <a:r>
              <a:rPr lang="en-US" sz="1400" dirty="0" err="1">
                <a:latin typeface="Consolas" panose="020B0609020204030204" pitchFamily="49" charset="0"/>
              </a:rPr>
              <a:t>conn.commit</a:t>
            </a:r>
            <a:r>
              <a:rPr lang="en-US" sz="1400" dirty="0">
                <a:latin typeface="Consolas" panose="020B0609020204030204" pitchFamily="49" charset="0"/>
              </a:rPr>
              <a:t>()</a:t>
            </a:r>
          </a:p>
          <a:p>
            <a:pPr lvl="1"/>
            <a:r>
              <a:rPr lang="en-US" sz="1400" dirty="0">
                <a:latin typeface="Consolas" panose="020B0609020204030204" pitchFamily="49" charset="0"/>
              </a:rPr>
              <a:t>} else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("Rollback Transaction...");</a:t>
            </a:r>
          </a:p>
          <a:p>
            <a:pPr lvl="1"/>
            <a:r>
              <a:rPr lang="en-US" sz="1400" dirty="0">
                <a:latin typeface="Consolas" panose="020B0609020204030204" pitchFamily="49" charset="0"/>
              </a:rPr>
              <a:t>	</a:t>
            </a:r>
            <a:r>
              <a:rPr lang="en-US" sz="1400" dirty="0" err="1">
                <a:latin typeface="Consolas" panose="020B0609020204030204" pitchFamily="49" charset="0"/>
              </a:rPr>
              <a:t>conn.rollback</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err="1">
                <a:latin typeface="Consolas" panose="020B0609020204030204" pitchFamily="49" charset="0"/>
              </a:rPr>
              <a:t>conn.close</a:t>
            </a:r>
            <a:r>
              <a:rPr lang="en-US" sz="1400" dirty="0">
                <a:latin typeface="Consolas" panose="020B0609020204030204" pitchFamily="49" charset="0"/>
              </a:rPr>
              <a:t>();</a:t>
            </a:r>
          </a:p>
        </p:txBody>
      </p:sp>
    </p:spTree>
    <p:extLst>
      <p:ext uri="{BB962C8B-B14F-4D97-AF65-F5344CB8AC3E}">
        <p14:creationId xmlns:p14="http://schemas.microsoft.com/office/powerpoint/2010/main" val="341351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60576"/>
            <a:ext cx="7379797" cy="3785652"/>
          </a:xfrm>
          <a:prstGeom prst="rect">
            <a:avLst/>
          </a:prstGeom>
          <a:noFill/>
        </p:spPr>
        <p:txBody>
          <a:bodyPr wrap="square">
            <a:spAutoFit/>
          </a:bodyPr>
          <a:lstStyle/>
          <a:p>
            <a:pPr algn="l"/>
            <a:r>
              <a:rPr lang="en-US" sz="1600" b="1" i="0" dirty="0">
                <a:solidFill>
                  <a:srgbClr val="FF0000"/>
                </a:solidFill>
                <a:effectLst/>
                <a:latin typeface="raleway"/>
              </a:rPr>
              <a:t>Traditional Database Connection Trip</a:t>
            </a:r>
          </a:p>
          <a:p>
            <a:pPr algn="l"/>
            <a:endParaRPr lang="en-US" sz="1600" b="0" i="0" dirty="0">
              <a:solidFill>
                <a:srgbClr val="333333"/>
              </a:solidFill>
              <a:effectLst/>
              <a:latin typeface="raleway"/>
            </a:endParaRPr>
          </a:p>
          <a:p>
            <a:pPr algn="l">
              <a:buFont typeface="+mj-lt"/>
              <a:buAutoNum type="arabicPeriod"/>
            </a:pPr>
            <a:r>
              <a:rPr lang="en-US" sz="1600" b="0" i="0" dirty="0">
                <a:solidFill>
                  <a:srgbClr val="333333"/>
                </a:solidFill>
                <a:effectLst/>
                <a:latin typeface="raleway"/>
              </a:rPr>
              <a:t>Opening a connection to the database using the database driver</a:t>
            </a:r>
          </a:p>
          <a:p>
            <a:pPr algn="l">
              <a:buFont typeface="+mj-lt"/>
              <a:buAutoNum type="arabicPeriod"/>
            </a:pPr>
            <a:r>
              <a:rPr lang="en-US" sz="1600" b="0" i="0" dirty="0">
                <a:solidFill>
                  <a:srgbClr val="333333"/>
                </a:solidFill>
                <a:effectLst/>
                <a:latin typeface="raleway"/>
              </a:rPr>
              <a:t>Opening a </a:t>
            </a:r>
            <a:r>
              <a:rPr lang="en-US" sz="1600" b="0" i="0" u="none" strike="noStrike" dirty="0">
                <a:solidFill>
                  <a:srgbClr val="63B175"/>
                </a:solidFill>
                <a:effectLst/>
                <a:latin typeface="raleway"/>
                <a:hlinkClick r:id="rId2"/>
              </a:rPr>
              <a:t>TCP socket</a:t>
            </a:r>
            <a:r>
              <a:rPr lang="en-US" sz="1600" b="0" i="0" dirty="0">
                <a:solidFill>
                  <a:srgbClr val="333333"/>
                </a:solidFill>
                <a:effectLst/>
                <a:latin typeface="raleway"/>
              </a:rPr>
              <a:t> for reading/writing data</a:t>
            </a:r>
          </a:p>
          <a:p>
            <a:pPr algn="l">
              <a:buFont typeface="+mj-lt"/>
              <a:buAutoNum type="arabicPeriod"/>
            </a:pPr>
            <a:r>
              <a:rPr lang="en-US" sz="1600" b="0" i="0" dirty="0">
                <a:solidFill>
                  <a:srgbClr val="333333"/>
                </a:solidFill>
                <a:effectLst/>
                <a:latin typeface="raleway"/>
              </a:rPr>
              <a:t>Reading / writing data over the socket</a:t>
            </a:r>
          </a:p>
          <a:p>
            <a:pPr algn="l">
              <a:buFont typeface="+mj-lt"/>
              <a:buAutoNum type="arabicPeriod"/>
            </a:pPr>
            <a:r>
              <a:rPr lang="en-US" sz="1600" b="0" i="0" dirty="0">
                <a:solidFill>
                  <a:srgbClr val="333333"/>
                </a:solidFill>
                <a:effectLst/>
                <a:latin typeface="raleway"/>
              </a:rPr>
              <a:t>Closing the connection</a:t>
            </a:r>
          </a:p>
          <a:p>
            <a:pPr algn="l">
              <a:buFont typeface="+mj-lt"/>
              <a:buAutoNum type="arabicPeriod"/>
            </a:pPr>
            <a:r>
              <a:rPr lang="en-US" sz="1600" b="0" i="0" dirty="0">
                <a:solidFill>
                  <a:srgbClr val="333333"/>
                </a:solidFill>
                <a:effectLst/>
                <a:latin typeface="raleway"/>
              </a:rPr>
              <a:t>Closing the socket</a:t>
            </a:r>
          </a:p>
          <a:p>
            <a:pPr algn="just"/>
            <a:endParaRPr lang="en-US" sz="1600" b="0" i="0" dirty="0">
              <a:solidFill>
                <a:srgbClr val="222222"/>
              </a:solidFill>
              <a:effectLst/>
              <a:latin typeface="arial" panose="020B0604020202020204" pitchFamily="34" charset="0"/>
            </a:endParaRPr>
          </a:p>
          <a:p>
            <a:pPr algn="just"/>
            <a:r>
              <a:rPr lang="en-US" sz="1400" b="0" i="0" dirty="0">
                <a:solidFill>
                  <a:srgbClr val="222222"/>
                </a:solidFill>
                <a:effectLst/>
                <a:latin typeface="arial" panose="020B0604020202020204" pitchFamily="34" charset="0"/>
              </a:rPr>
              <a:t>A </a:t>
            </a:r>
            <a:r>
              <a:rPr lang="en-US" sz="1400" b="1" i="0" dirty="0">
                <a:solidFill>
                  <a:srgbClr val="222222"/>
                </a:solidFill>
                <a:effectLst/>
                <a:latin typeface="arial" panose="020B0604020202020204" pitchFamily="34" charset="0"/>
              </a:rPr>
              <a:t>connection pool</a:t>
            </a:r>
            <a:r>
              <a:rPr lang="en-US" sz="1400" b="0" i="0" dirty="0">
                <a:solidFill>
                  <a:srgbClr val="222222"/>
                </a:solidFill>
                <a:effectLst/>
                <a:latin typeface="arial" panose="020B0604020202020204" pitchFamily="34" charset="0"/>
              </a:rPr>
              <a:t> is a cache of </a:t>
            </a:r>
            <a:r>
              <a:rPr lang="en-US" sz="1400" b="1" i="0" dirty="0">
                <a:solidFill>
                  <a:srgbClr val="222222"/>
                </a:solidFill>
                <a:effectLst/>
                <a:latin typeface="arial" panose="020B0604020202020204" pitchFamily="34" charset="0"/>
              </a:rPr>
              <a:t>database connection</a:t>
            </a:r>
            <a:r>
              <a:rPr lang="en-US" sz="1400" b="0" i="0" dirty="0">
                <a:solidFill>
                  <a:srgbClr val="222222"/>
                </a:solidFill>
                <a:effectLst/>
                <a:latin typeface="arial" panose="020B0604020202020204" pitchFamily="34" charset="0"/>
              </a:rPr>
              <a:t> objects. The objects represent physical </a:t>
            </a:r>
            <a:r>
              <a:rPr lang="en-US" sz="1400" b="1" i="0" dirty="0">
                <a:solidFill>
                  <a:srgbClr val="222222"/>
                </a:solidFill>
                <a:effectLst/>
                <a:latin typeface="arial" panose="020B0604020202020204" pitchFamily="34" charset="0"/>
              </a:rPr>
              <a:t>database connections</a:t>
            </a:r>
            <a:r>
              <a:rPr lang="en-US" sz="1400" b="0" i="0" dirty="0">
                <a:solidFill>
                  <a:srgbClr val="222222"/>
                </a:solidFill>
                <a:effectLst/>
                <a:latin typeface="arial" panose="020B0604020202020204" pitchFamily="34" charset="0"/>
              </a:rPr>
              <a:t> that can be used by an application to </a:t>
            </a:r>
            <a:r>
              <a:rPr lang="en-US" sz="1400" b="1" i="0" dirty="0">
                <a:solidFill>
                  <a:srgbClr val="222222"/>
                </a:solidFill>
                <a:effectLst/>
                <a:latin typeface="arial" panose="020B0604020202020204" pitchFamily="34" charset="0"/>
              </a:rPr>
              <a:t>connect</a:t>
            </a:r>
            <a:r>
              <a:rPr lang="en-US" sz="1400" b="0" i="0" dirty="0">
                <a:solidFill>
                  <a:srgbClr val="222222"/>
                </a:solidFill>
                <a:effectLst/>
                <a:latin typeface="arial" panose="020B0604020202020204" pitchFamily="34" charset="0"/>
              </a:rPr>
              <a:t> to a </a:t>
            </a:r>
            <a:r>
              <a:rPr lang="en-US" sz="1400" b="1" i="0" dirty="0">
                <a:solidFill>
                  <a:srgbClr val="222222"/>
                </a:solidFill>
                <a:effectLst/>
                <a:latin typeface="arial" panose="020B0604020202020204" pitchFamily="34" charset="0"/>
              </a:rPr>
              <a:t>database</a:t>
            </a:r>
            <a:r>
              <a:rPr lang="en-US" sz="1400" b="0" i="0" dirty="0">
                <a:solidFill>
                  <a:srgbClr val="222222"/>
                </a:solidFill>
                <a:effectLst/>
                <a:latin typeface="arial" panose="020B0604020202020204" pitchFamily="34" charset="0"/>
              </a:rPr>
              <a:t>. At run time, the application requests a </a:t>
            </a:r>
            <a:r>
              <a:rPr lang="en-US" sz="1400" b="1" i="0" dirty="0">
                <a:solidFill>
                  <a:srgbClr val="222222"/>
                </a:solidFill>
                <a:effectLst/>
                <a:latin typeface="arial" panose="020B0604020202020204" pitchFamily="34" charset="0"/>
              </a:rPr>
              <a:t>connection</a:t>
            </a:r>
            <a:r>
              <a:rPr lang="en-US" sz="1400" b="0" i="0" dirty="0">
                <a:solidFill>
                  <a:srgbClr val="222222"/>
                </a:solidFill>
                <a:effectLst/>
                <a:latin typeface="arial" panose="020B0604020202020204" pitchFamily="34" charset="0"/>
              </a:rPr>
              <a:t> from the </a:t>
            </a:r>
            <a:r>
              <a:rPr lang="en-US" sz="1400" b="1" i="0" dirty="0">
                <a:solidFill>
                  <a:srgbClr val="222222"/>
                </a:solidFill>
                <a:effectLst/>
                <a:latin typeface="arial" panose="020B0604020202020204" pitchFamily="34" charset="0"/>
              </a:rPr>
              <a:t>pool</a:t>
            </a:r>
            <a:r>
              <a:rPr lang="en-US" sz="1400" b="0" i="0" dirty="0">
                <a:solidFill>
                  <a:srgbClr val="222222"/>
                </a:solidFill>
                <a:effectLst/>
                <a:latin typeface="arial" panose="020B0604020202020204" pitchFamily="34" charset="0"/>
              </a:rPr>
              <a:t>.</a:t>
            </a:r>
          </a:p>
          <a:p>
            <a:pPr algn="just"/>
            <a:endParaRPr lang="en-US" sz="1400" dirty="0">
              <a:solidFill>
                <a:srgbClr val="222222"/>
              </a:solidFill>
              <a:latin typeface="arial" panose="020B0604020202020204" pitchFamily="34" charset="0"/>
            </a:endParaRPr>
          </a:p>
          <a:p>
            <a:pPr algn="just"/>
            <a:r>
              <a:rPr lang="en-US" sz="1400" dirty="0">
                <a:solidFill>
                  <a:srgbClr val="333333"/>
                </a:solidFill>
                <a:latin typeface="raleway"/>
              </a:rPr>
              <a:t>Implementing </a:t>
            </a:r>
            <a:r>
              <a:rPr lang="en-US" sz="1400" b="0" i="0" dirty="0">
                <a:solidFill>
                  <a:srgbClr val="333333"/>
                </a:solidFill>
                <a:effectLst/>
                <a:latin typeface="raleway"/>
              </a:rPr>
              <a:t>a database connection container, which allows us to reuse a number of existing connections, we can effectively save the cost of performing a huge number of expensive database trips, hence boosting the overall performance of our database-driven applications.</a:t>
            </a:r>
            <a:endParaRPr lang="en-US" sz="1400" dirty="0"/>
          </a:p>
        </p:txBody>
      </p:sp>
      <p:pic>
        <p:nvPicPr>
          <p:cNvPr id="8" name="Picture 7">
            <a:extLst>
              <a:ext uri="{FF2B5EF4-FFF2-40B4-BE49-F238E27FC236}">
                <a16:creationId xmlns:a16="http://schemas.microsoft.com/office/drawing/2014/main" id="{57DBF6C4-1CFA-495F-A8AD-0BA4D1020E79}"/>
              </a:ext>
            </a:extLst>
          </p:cNvPr>
          <p:cNvPicPr>
            <a:picLocks noChangeAspect="1"/>
          </p:cNvPicPr>
          <p:nvPr/>
        </p:nvPicPr>
        <p:blipFill>
          <a:blip r:embed="rId3"/>
          <a:stretch>
            <a:fillRect/>
          </a:stretch>
        </p:blipFill>
        <p:spPr>
          <a:xfrm>
            <a:off x="4050807" y="4181855"/>
            <a:ext cx="7797728" cy="2721354"/>
          </a:xfrm>
          <a:prstGeom prst="rect">
            <a:avLst/>
          </a:prstGeom>
        </p:spPr>
      </p:pic>
    </p:spTree>
    <p:extLst>
      <p:ext uri="{BB962C8B-B14F-4D97-AF65-F5344CB8AC3E}">
        <p14:creationId xmlns:p14="http://schemas.microsoft.com/office/powerpoint/2010/main" val="424567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Popular </a:t>
            </a:r>
            <a:r>
              <a:rPr lang="en-US" sz="3600" dirty="0">
                <a:solidFill>
                  <a:schemeClr val="bg1"/>
                </a:solidFill>
              </a:rPr>
              <a:t>Connection Pool Frameworks</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305615"/>
            <a:ext cx="7379797" cy="2246769"/>
          </a:xfrm>
          <a:prstGeom prst="rect">
            <a:avLst/>
          </a:prstGeom>
          <a:noFill/>
        </p:spPr>
        <p:txBody>
          <a:bodyPr wrap="square">
            <a:spAutoFit/>
          </a:bodyPr>
          <a:lstStyle/>
          <a:p>
            <a:pPr marL="457200" indent="-457200">
              <a:buFont typeface="Arial" panose="020B0604020202020204" pitchFamily="34" charset="0"/>
              <a:buChar char="•"/>
            </a:pPr>
            <a:r>
              <a:rPr lang="en-US" sz="2800" i="0" dirty="0">
                <a:solidFill>
                  <a:srgbClr val="333333"/>
                </a:solidFill>
                <a:effectLst/>
                <a:latin typeface="raleway"/>
              </a:rPr>
              <a:t>Apache Commons DBCP</a:t>
            </a:r>
          </a:p>
          <a:p>
            <a:endParaRPr lang="en-US" sz="2800" i="0" dirty="0">
              <a:solidFill>
                <a:srgbClr val="333333"/>
              </a:solidFill>
              <a:effectLst/>
              <a:latin typeface="raleway"/>
            </a:endParaRPr>
          </a:p>
          <a:p>
            <a:pPr marL="514350" indent="-514350">
              <a:buFont typeface="Arial" panose="020B0604020202020204" pitchFamily="34" charset="0"/>
              <a:buChar char="•"/>
            </a:pPr>
            <a:r>
              <a:rPr lang="en-US" sz="2800" i="0" dirty="0" err="1">
                <a:solidFill>
                  <a:srgbClr val="333333"/>
                </a:solidFill>
                <a:effectLst/>
                <a:latin typeface="raleway"/>
              </a:rPr>
              <a:t>HikariCP</a:t>
            </a:r>
            <a:r>
              <a:rPr lang="en-US" sz="2800" i="0" dirty="0">
                <a:solidFill>
                  <a:srgbClr val="333333"/>
                </a:solidFill>
                <a:effectLst/>
                <a:latin typeface="raleway"/>
              </a:rPr>
              <a:t> – </a:t>
            </a:r>
            <a:r>
              <a:rPr lang="en-US" sz="1600" i="0" dirty="0">
                <a:solidFill>
                  <a:srgbClr val="333333"/>
                </a:solidFill>
                <a:effectLst/>
                <a:latin typeface="raleway"/>
              </a:rPr>
              <a:t>Most Preferred for Light Weight and Fast</a:t>
            </a:r>
          </a:p>
          <a:p>
            <a:pPr>
              <a:buFont typeface="+mj-lt"/>
              <a:buAutoNum type="arabicPeriod"/>
            </a:pPr>
            <a:endParaRPr lang="en-US" sz="2800" i="0" dirty="0">
              <a:solidFill>
                <a:srgbClr val="333333"/>
              </a:solidFill>
              <a:effectLst/>
              <a:latin typeface="raleway"/>
            </a:endParaRPr>
          </a:p>
          <a:p>
            <a:pPr marL="457200" indent="-457200">
              <a:buFont typeface="Arial" panose="020B0604020202020204" pitchFamily="34" charset="0"/>
              <a:buChar char="•"/>
            </a:pPr>
            <a:r>
              <a:rPr lang="en-US" sz="2800" i="0" dirty="0">
                <a:solidFill>
                  <a:srgbClr val="333333"/>
                </a:solidFill>
                <a:effectLst/>
                <a:latin typeface="raleway"/>
              </a:rPr>
              <a:t>C3PO</a:t>
            </a:r>
          </a:p>
        </p:txBody>
      </p:sp>
    </p:spTree>
    <p:extLst>
      <p:ext uri="{BB962C8B-B14F-4D97-AF65-F5344CB8AC3E}">
        <p14:creationId xmlns:p14="http://schemas.microsoft.com/office/powerpoint/2010/main" val="43026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JDBC Insights</a:t>
            </a:r>
            <a:endParaRPr lang="en-US" sz="3600" dirty="0">
              <a:solidFill>
                <a:schemeClr val="bg1"/>
              </a:solidFill>
            </a:endParaRP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3123932"/>
          </a:xfrm>
          <a:prstGeom prst="rect">
            <a:avLst/>
          </a:prstGeom>
          <a:noFill/>
        </p:spPr>
        <p:txBody>
          <a:bodyPr wrap="square" rtlCol="0">
            <a:spAutoFit/>
          </a:bodyPr>
          <a:lstStyle/>
          <a:p>
            <a:pPr marL="285750" indent="-285750">
              <a:buFont typeface="Arial" panose="020B0604020202020204" pitchFamily="34" charset="0"/>
              <a:buChar char="•"/>
            </a:pPr>
            <a:r>
              <a:rPr lang="en-US" sz="1400" b="1" dirty="0"/>
              <a:t>JDBC</a:t>
            </a:r>
          </a:p>
          <a:p>
            <a:pPr lvl="1" algn="just"/>
            <a:r>
              <a:rPr lang="en-US" sz="1400" b="0" i="0" dirty="0">
                <a:solidFill>
                  <a:srgbClr val="000000"/>
                </a:solidFill>
                <a:effectLst/>
                <a:latin typeface="verdana" panose="020B0604030504040204" pitchFamily="34" charset="0"/>
              </a:rPr>
              <a:t>JDBC stands for </a:t>
            </a:r>
            <a:r>
              <a:rPr lang="en-US" sz="1400" b="0" i="0" dirty="0">
                <a:solidFill>
                  <a:srgbClr val="FF0000"/>
                </a:solidFill>
                <a:effectLst/>
                <a:latin typeface="verdana" panose="020B0604030504040204" pitchFamily="34" charset="0"/>
              </a:rPr>
              <a:t>J</a:t>
            </a:r>
            <a:r>
              <a:rPr lang="en-US" sz="1400" b="0" i="0" dirty="0">
                <a:solidFill>
                  <a:srgbClr val="000000"/>
                </a:solidFill>
                <a:effectLst/>
                <a:latin typeface="verdana" panose="020B0604030504040204" pitchFamily="34" charset="0"/>
              </a:rPr>
              <a:t>ava </a:t>
            </a:r>
            <a:r>
              <a:rPr lang="en-US" sz="1400" b="0" i="0" dirty="0" err="1">
                <a:solidFill>
                  <a:srgbClr val="FF0000"/>
                </a:solidFill>
                <a:effectLst/>
                <a:latin typeface="verdana" panose="020B0604030504040204" pitchFamily="34" charset="0"/>
              </a:rPr>
              <a:t>D</a:t>
            </a:r>
            <a:r>
              <a:rPr lang="en-US" sz="1400" b="0" i="0" dirty="0" err="1">
                <a:solidFill>
                  <a:srgbClr val="000000"/>
                </a:solidFill>
                <a:effectLst/>
                <a:latin typeface="verdana" panose="020B0604030504040204" pitchFamily="34" charset="0"/>
              </a:rPr>
              <a:t>ata</a:t>
            </a:r>
            <a:r>
              <a:rPr lang="en-US" sz="1400" b="0" i="0" dirty="0" err="1">
                <a:solidFill>
                  <a:srgbClr val="FF0000"/>
                </a:solidFill>
                <a:effectLst/>
                <a:latin typeface="verdana" panose="020B0604030504040204" pitchFamily="34" charset="0"/>
              </a:rPr>
              <a:t>B</a:t>
            </a:r>
            <a:r>
              <a:rPr lang="en-US" sz="1400" b="0" i="0" dirty="0" err="1">
                <a:solidFill>
                  <a:srgbClr val="000000"/>
                </a:solidFill>
                <a:effectLst/>
                <a:latin typeface="verdana" panose="020B0604030504040204" pitchFamily="34" charset="0"/>
              </a:rPr>
              <a:t>ase</a:t>
            </a:r>
            <a:r>
              <a:rPr lang="en-US" sz="1400" b="0" i="0" dirty="0">
                <a:solidFill>
                  <a:srgbClr val="000000"/>
                </a:solidFill>
                <a:effectLst/>
                <a:latin typeface="verdana" panose="020B0604030504040204" pitchFamily="34" charset="0"/>
              </a:rPr>
              <a:t> </a:t>
            </a:r>
            <a:r>
              <a:rPr lang="en-US" sz="1400" b="0" i="0" dirty="0">
                <a:solidFill>
                  <a:srgbClr val="FF0000"/>
                </a:solidFill>
                <a:effectLst/>
                <a:latin typeface="verdana" panose="020B0604030504040204" pitchFamily="34" charset="0"/>
              </a:rPr>
              <a:t>C</a:t>
            </a:r>
            <a:r>
              <a:rPr lang="en-US" sz="1400" b="0" i="0" dirty="0">
                <a:solidFill>
                  <a:srgbClr val="000000"/>
                </a:solidFill>
                <a:effectLst/>
                <a:latin typeface="verdana" panose="020B0604030504040204" pitchFamily="34" charset="0"/>
              </a:rPr>
              <a:t>onnectivity. JDBC is a Java API to connect and execute database queries. JDBC API uses JDBC drivers to connect with database. Each vendor will have their own JDBC Drivers for Client Exchange of Data.</a:t>
            </a:r>
          </a:p>
          <a:p>
            <a:pPr lvl="1"/>
            <a:endParaRPr lang="en-US" sz="1400" dirty="0">
              <a:solidFill>
                <a:srgbClr val="000000"/>
              </a:solidFill>
              <a:latin typeface="verdana" panose="020B0604030504040204" pitchFamily="34" charset="0"/>
            </a:endParaRPr>
          </a:p>
          <a:p>
            <a:pPr marL="285750" indent="-285750" algn="l">
              <a:buFont typeface="Arial" panose="020B0604020202020204" pitchFamily="34" charset="0"/>
              <a:buChar char="•"/>
            </a:pPr>
            <a:r>
              <a:rPr lang="en-US" sz="1400" b="1" dirty="0"/>
              <a:t>What is an API</a:t>
            </a:r>
          </a:p>
          <a:p>
            <a:pPr lvl="1" algn="just"/>
            <a:r>
              <a:rPr lang="en-US" sz="1300" b="0" i="0" dirty="0">
                <a:solidFill>
                  <a:srgbClr val="000000"/>
                </a:solidFill>
                <a:effectLst/>
                <a:latin typeface="verdana" panose="020B0604030504040204" pitchFamily="34" charset="0"/>
              </a:rPr>
              <a:t>API (</a:t>
            </a:r>
            <a:r>
              <a:rPr lang="en-US" sz="1300" b="0" i="0" dirty="0">
                <a:solidFill>
                  <a:srgbClr val="FF0000"/>
                </a:solidFill>
                <a:effectLst/>
                <a:latin typeface="verdana" panose="020B0604030504040204" pitchFamily="34" charset="0"/>
              </a:rPr>
              <a:t>A</a:t>
            </a:r>
            <a:r>
              <a:rPr lang="en-US" sz="1300" b="0" i="0" dirty="0">
                <a:solidFill>
                  <a:srgbClr val="000000"/>
                </a:solidFill>
                <a:effectLst/>
                <a:latin typeface="verdana" panose="020B0604030504040204" pitchFamily="34" charset="0"/>
              </a:rPr>
              <a:t>pplication </a:t>
            </a:r>
            <a:r>
              <a:rPr lang="en-US" sz="1300" b="0" i="0" dirty="0">
                <a:solidFill>
                  <a:srgbClr val="FF0000"/>
                </a:solidFill>
                <a:effectLst/>
                <a:latin typeface="verdana" panose="020B0604030504040204" pitchFamily="34" charset="0"/>
              </a:rPr>
              <a:t>P</a:t>
            </a:r>
            <a:r>
              <a:rPr lang="en-US" sz="1300" b="0" i="0" dirty="0">
                <a:solidFill>
                  <a:srgbClr val="000000"/>
                </a:solidFill>
                <a:effectLst/>
                <a:latin typeface="verdana" panose="020B0604030504040204" pitchFamily="34" charset="0"/>
              </a:rPr>
              <a:t>rogramming </a:t>
            </a:r>
            <a:r>
              <a:rPr lang="en-US" sz="1300" dirty="0">
                <a:solidFill>
                  <a:srgbClr val="FF0000"/>
                </a:solidFill>
                <a:latin typeface="verdana" panose="020B0604030504040204" pitchFamily="34" charset="0"/>
              </a:rPr>
              <a:t>I</a:t>
            </a:r>
            <a:r>
              <a:rPr lang="en-US" sz="1300" b="0" i="0" dirty="0">
                <a:solidFill>
                  <a:srgbClr val="000000"/>
                </a:solidFill>
                <a:effectLst/>
                <a:latin typeface="verdana" panose="020B0604030504040204" pitchFamily="34" charset="0"/>
              </a:rPr>
              <a:t>nterface) is a service that describes on features of a product or software for communications. It represents on how client can exchange data.</a:t>
            </a:r>
          </a:p>
          <a:p>
            <a:pPr lvl="1"/>
            <a:endParaRPr lang="en-US" sz="1400" dirty="0"/>
          </a:p>
          <a:p>
            <a:pPr marL="285750" indent="-285750">
              <a:buFont typeface="Arial" panose="020B0604020202020204" pitchFamily="34" charset="0"/>
              <a:buChar char="•"/>
            </a:pPr>
            <a:r>
              <a:rPr lang="en-US" sz="1400" b="1" dirty="0"/>
              <a:t>Popular Database(s)</a:t>
            </a:r>
          </a:p>
          <a:p>
            <a:pPr marL="742950" lvl="1" indent="-285750">
              <a:buFont typeface="Arial" panose="020B0604020202020204" pitchFamily="34" charset="0"/>
              <a:buChar char="•"/>
            </a:pPr>
            <a:r>
              <a:rPr lang="en-US" sz="1400" dirty="0"/>
              <a:t>Oracle, Informix, MySQL, Microsoft SQL Server, H2, SQLite ……</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FC1CA37-B739-40BC-B938-C2EC17E6408E}"/>
              </a:ext>
            </a:extLst>
          </p:cNvPr>
          <p:cNvPicPr>
            <a:picLocks noChangeAspect="1"/>
          </p:cNvPicPr>
          <p:nvPr/>
        </p:nvPicPr>
        <p:blipFill>
          <a:blip r:embed="rId3"/>
          <a:stretch>
            <a:fillRect/>
          </a:stretch>
        </p:blipFill>
        <p:spPr>
          <a:xfrm>
            <a:off x="4353949" y="3133987"/>
            <a:ext cx="7721787" cy="3616642"/>
          </a:xfrm>
          <a:prstGeom prst="rect">
            <a:avLst/>
          </a:prstGeom>
        </p:spPr>
      </p:pic>
    </p:spTree>
    <p:extLst>
      <p:ext uri="{BB962C8B-B14F-4D97-AF65-F5344CB8AC3E}">
        <p14:creationId xmlns:p14="http://schemas.microsoft.com/office/powerpoint/2010/main" val="129251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09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JPA (Java Persistence API)</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439856" y="1470829"/>
            <a:ext cx="7481683" cy="3693319"/>
          </a:xfrm>
          <a:prstGeom prst="rect">
            <a:avLst/>
          </a:prstGeom>
          <a:noFill/>
        </p:spPr>
        <p:txBody>
          <a:bodyPr wrap="square">
            <a:spAutoFit/>
          </a:bodyPr>
          <a:lstStyle/>
          <a:p>
            <a:pPr algn="just"/>
            <a:r>
              <a:rPr lang="en-US" b="0" i="0" dirty="0">
                <a:solidFill>
                  <a:srgbClr val="202122"/>
                </a:solidFill>
                <a:effectLst/>
                <a:latin typeface="Arial" panose="020B0604020202020204" pitchFamily="34" charset="0"/>
              </a:rPr>
              <a:t>The Java Persistence API (</a:t>
            </a:r>
            <a:r>
              <a:rPr lang="en-US" b="0" i="0" u="none" strike="noStrike" dirty="0">
                <a:solidFill>
                  <a:srgbClr val="663366"/>
                </a:solidFill>
                <a:effectLst/>
                <a:latin typeface="Arial" panose="020B0604020202020204" pitchFamily="34" charset="0"/>
                <a:hlinkClick r:id="rId2" tooltip="wikipedia:Java Persistence API"/>
              </a:rPr>
              <a:t>JPA</a:t>
            </a:r>
            <a:r>
              <a:rPr lang="en-US" b="0" i="0" dirty="0">
                <a:solidFill>
                  <a:srgbClr val="202122"/>
                </a:solidFill>
                <a:effectLst/>
                <a:latin typeface="Arial" panose="020B0604020202020204" pitchFamily="34" charset="0"/>
              </a:rPr>
              <a:t>) is a Java specification for accessing, persisting, and managing data between Java Entity Classes and a Relational </a:t>
            </a:r>
            <a:r>
              <a:rPr lang="en-US" dirty="0">
                <a:solidFill>
                  <a:srgbClr val="202122"/>
                </a:solidFill>
                <a:latin typeface="Arial" panose="020B0604020202020204" pitchFamily="34" charset="0"/>
              </a:rPr>
              <a:t>D</a:t>
            </a:r>
            <a:r>
              <a:rPr lang="en-US" b="0" i="0" dirty="0">
                <a:solidFill>
                  <a:srgbClr val="202122"/>
                </a:solidFill>
                <a:effectLst/>
                <a:latin typeface="Arial" panose="020B0604020202020204" pitchFamily="34" charset="0"/>
              </a:rPr>
              <a:t>atabase.</a:t>
            </a:r>
          </a:p>
          <a:p>
            <a:endParaRPr lang="en-US" dirty="0">
              <a:solidFill>
                <a:srgbClr val="202122"/>
              </a:solidFill>
              <a:latin typeface="Arial" panose="020B0604020202020204" pitchFamily="34" charset="0"/>
            </a:endParaRPr>
          </a:p>
          <a:p>
            <a:pPr algn="just"/>
            <a:r>
              <a:rPr lang="en-US" b="0" i="0" dirty="0">
                <a:solidFill>
                  <a:srgbClr val="202122"/>
                </a:solidFill>
                <a:effectLst/>
                <a:latin typeface="Arial" panose="020B0604020202020204" pitchFamily="34" charset="0"/>
              </a:rPr>
              <a:t>JPA allows </a:t>
            </a:r>
            <a:r>
              <a:rPr lang="en-US" b="0" i="0" u="none" strike="noStrike" dirty="0">
                <a:solidFill>
                  <a:srgbClr val="663366"/>
                </a:solidFill>
                <a:effectLst/>
                <a:latin typeface="Arial" panose="020B0604020202020204" pitchFamily="34" charset="0"/>
                <a:hlinkClick r:id="rId3" tooltip="wikipedia:POJO"/>
              </a:rPr>
              <a:t>POJO</a:t>
            </a:r>
            <a:r>
              <a:rPr lang="en-US" b="0" i="0" dirty="0">
                <a:solidFill>
                  <a:srgbClr val="202122"/>
                </a:solidFill>
                <a:effectLst/>
                <a:latin typeface="Arial" panose="020B0604020202020204" pitchFamily="34" charset="0"/>
              </a:rPr>
              <a:t> (Plain Old Java Objects) to be easily persisted without requiring the classes to implement any interfaces or methods</a:t>
            </a:r>
          </a:p>
          <a:p>
            <a:endParaRPr lang="en-US" dirty="0">
              <a:solidFill>
                <a:srgbClr val="202122"/>
              </a:solidFill>
              <a:latin typeface="Arial" panose="020B0604020202020204" pitchFamily="34" charset="0"/>
            </a:endParaRPr>
          </a:p>
          <a:p>
            <a:pPr algn="just"/>
            <a:r>
              <a:rPr lang="en-US" sz="1400" dirty="0">
                <a:solidFill>
                  <a:srgbClr val="202122"/>
                </a:solidFill>
                <a:latin typeface="Arial" panose="020B0604020202020204" pitchFamily="34" charset="0"/>
              </a:rPr>
              <a:t>In our Example </a:t>
            </a:r>
            <a:r>
              <a:rPr lang="en-US" sz="1400" b="1" i="1" dirty="0">
                <a:solidFill>
                  <a:srgbClr val="202122"/>
                </a:solidFill>
                <a:latin typeface="Arial" panose="020B0604020202020204" pitchFamily="34" charset="0"/>
              </a:rPr>
              <a:t>Customer.java </a:t>
            </a:r>
            <a:r>
              <a:rPr lang="en-US" sz="1400" dirty="0">
                <a:solidFill>
                  <a:srgbClr val="202122"/>
                </a:solidFill>
                <a:latin typeface="Arial" panose="020B0604020202020204" pitchFamily="34" charset="0"/>
              </a:rPr>
              <a:t>is a POJO which can be converted to Entity Class for Object Relational Map</a:t>
            </a:r>
          </a:p>
          <a:p>
            <a:endParaRPr lang="en-US" dirty="0">
              <a:solidFill>
                <a:srgbClr val="202122"/>
              </a:solidFill>
              <a:latin typeface="Arial" panose="020B0604020202020204" pitchFamily="34" charset="0"/>
            </a:endParaRPr>
          </a:p>
          <a:p>
            <a:pPr algn="just"/>
            <a:r>
              <a:rPr lang="en-US" b="0" i="0" dirty="0">
                <a:solidFill>
                  <a:srgbClr val="202122"/>
                </a:solidFill>
                <a:effectLst/>
                <a:latin typeface="Arial" panose="020B0604020202020204" pitchFamily="34" charset="0"/>
              </a:rPr>
              <a:t>A </a:t>
            </a:r>
            <a:r>
              <a:rPr lang="en-US" b="0" i="0" u="none" strike="noStrike" dirty="0">
                <a:solidFill>
                  <a:srgbClr val="0B0080"/>
                </a:solidFill>
                <a:effectLst/>
                <a:latin typeface="Arial" panose="020B0604020202020204" pitchFamily="34" charset="0"/>
                <a:hlinkClick r:id="rId4" tooltip="JavaBean"/>
              </a:rPr>
              <a:t>JavaBean</a:t>
            </a:r>
            <a:r>
              <a:rPr lang="en-US" b="0" i="0" dirty="0">
                <a:solidFill>
                  <a:srgbClr val="202122"/>
                </a:solidFill>
                <a:effectLst/>
                <a:latin typeface="Arial" panose="020B0604020202020204" pitchFamily="34" charset="0"/>
              </a:rPr>
              <a:t> is a POJO that is </a:t>
            </a:r>
            <a:r>
              <a:rPr lang="en-US" b="0" i="0" u="none" strike="noStrike" dirty="0">
                <a:solidFill>
                  <a:srgbClr val="0B0080"/>
                </a:solidFill>
                <a:effectLst/>
                <a:latin typeface="Arial" panose="020B0604020202020204" pitchFamily="34" charset="0"/>
                <a:hlinkClick r:id="rId5" tooltip="Serialization"/>
              </a:rPr>
              <a:t>serializable</a:t>
            </a:r>
            <a:r>
              <a:rPr lang="en-US" b="0" i="0" dirty="0">
                <a:solidFill>
                  <a:srgbClr val="202122"/>
                </a:solidFill>
                <a:effectLst/>
                <a:latin typeface="Arial" panose="020B0604020202020204" pitchFamily="34" charset="0"/>
              </a:rPr>
              <a:t>, has a no-argument </a:t>
            </a:r>
            <a:r>
              <a:rPr lang="en-US" b="0" i="0" u="none" strike="noStrike" dirty="0">
                <a:solidFill>
                  <a:srgbClr val="0B0080"/>
                </a:solidFill>
                <a:effectLst/>
                <a:latin typeface="Arial" panose="020B0604020202020204" pitchFamily="34" charset="0"/>
                <a:hlinkClick r:id="rId6" tooltip="Constructor (computer science)"/>
              </a:rPr>
              <a:t>constructor</a:t>
            </a:r>
            <a:r>
              <a:rPr lang="en-US" b="0" i="0" dirty="0">
                <a:solidFill>
                  <a:srgbClr val="202122"/>
                </a:solidFill>
                <a:effectLst/>
                <a:latin typeface="Arial" panose="020B0604020202020204" pitchFamily="34" charset="0"/>
              </a:rPr>
              <a:t>, and allows access to properties using </a:t>
            </a:r>
            <a:r>
              <a:rPr lang="en-US" b="0" i="0" u="none" strike="noStrike" dirty="0">
                <a:solidFill>
                  <a:srgbClr val="0B0080"/>
                </a:solidFill>
                <a:effectLst/>
                <a:latin typeface="Arial" panose="020B0604020202020204" pitchFamily="34" charset="0"/>
                <a:hlinkClick r:id="rId7" tooltip="Mutator method"/>
              </a:rPr>
              <a:t>getter and setter methods</a:t>
            </a:r>
            <a:r>
              <a:rPr lang="en-US" b="0" i="0" dirty="0">
                <a:solidFill>
                  <a:srgbClr val="202122"/>
                </a:solidFill>
                <a:effectLst/>
                <a:latin typeface="Arial" panose="020B0604020202020204" pitchFamily="34" charset="0"/>
              </a:rPr>
              <a:t> that follow a simple naming convention.</a:t>
            </a:r>
            <a:endParaRPr lang="en-US" dirty="0"/>
          </a:p>
        </p:txBody>
      </p:sp>
    </p:spTree>
    <p:extLst>
      <p:ext uri="{BB962C8B-B14F-4D97-AF65-F5344CB8AC3E}">
        <p14:creationId xmlns:p14="http://schemas.microsoft.com/office/powerpoint/2010/main" val="310679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Entity Bean</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612989"/>
            <a:ext cx="7481683" cy="5663089"/>
          </a:xfrm>
          <a:prstGeom prst="rect">
            <a:avLst/>
          </a:prstGeom>
          <a:noFill/>
        </p:spPr>
        <p:txBody>
          <a:bodyPr wrap="square">
            <a:spAutoFit/>
          </a:bodyPr>
          <a:lstStyle/>
          <a:p>
            <a:pPr algn="l"/>
            <a:r>
              <a:rPr lang="en-US" sz="1600" dirty="0">
                <a:solidFill>
                  <a:srgbClr val="646464"/>
                </a:solidFill>
                <a:latin typeface="Consolas" panose="020B0609020204030204" pitchFamily="49" charset="0"/>
              </a:rPr>
              <a:t>@Entity</a:t>
            </a:r>
          </a:p>
          <a:p>
            <a:pPr algn="l"/>
            <a:r>
              <a:rPr lang="en-US" sz="1600" dirty="0">
                <a:solidFill>
                  <a:srgbClr val="646464"/>
                </a:solidFill>
                <a:latin typeface="Consolas" panose="020B0609020204030204" pitchFamily="49" charset="0"/>
              </a:rPr>
              <a:t>@Table</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"country"</a:t>
            </a:r>
            <a:r>
              <a:rPr lang="en-US" sz="1600"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Using Lombok which </a:t>
            </a:r>
            <a:r>
              <a:rPr lang="en-US" sz="1400" b="0" i="0" dirty="0">
                <a:solidFill>
                  <a:srgbClr val="444444"/>
                </a:solidFill>
                <a:effectLst/>
                <a:latin typeface="Roboto" panose="02000000000000000000" pitchFamily="2" charset="0"/>
              </a:rPr>
              <a:t>is a java library tool which is used to minimize/remove the boilerplate code. @Data will generate Constructor, Getter / Setter / </a:t>
            </a:r>
            <a:r>
              <a:rPr lang="en-US" sz="1400" b="0" i="0" dirty="0" err="1">
                <a:solidFill>
                  <a:srgbClr val="444444"/>
                </a:solidFill>
                <a:effectLst/>
                <a:latin typeface="Roboto" panose="02000000000000000000" pitchFamily="2" charset="0"/>
              </a:rPr>
              <a:t>toString</a:t>
            </a:r>
            <a:r>
              <a:rPr lang="en-US" sz="1400" b="0" i="0" dirty="0">
                <a:solidFill>
                  <a:srgbClr val="444444"/>
                </a:solidFill>
                <a:effectLst/>
                <a:latin typeface="Roboto" panose="02000000000000000000" pitchFamily="2" charset="0"/>
              </a:rPr>
              <a:t>() by Default</a:t>
            </a:r>
          </a:p>
          <a:p>
            <a:pPr algn="l"/>
            <a:r>
              <a:rPr lang="en-US" dirty="0">
                <a:solidFill>
                  <a:srgbClr val="444444"/>
                </a:solidFill>
                <a:latin typeface="Roboto" panose="02000000000000000000" pitchFamily="2" charset="0"/>
              </a:rPr>
              <a:t>*/</a:t>
            </a:r>
            <a:endParaRPr lang="en-US" sz="1800" dirty="0">
              <a:solidFill>
                <a:srgbClr val="000000"/>
              </a:solidFill>
              <a:latin typeface="Consolas" panose="020B0609020204030204" pitchFamily="49" charset="0"/>
            </a:endParaRPr>
          </a:p>
          <a:p>
            <a:pPr algn="l"/>
            <a:r>
              <a:rPr lang="en-US" sz="1400" dirty="0">
                <a:solidFill>
                  <a:srgbClr val="646464"/>
                </a:solidFill>
                <a:latin typeface="Consolas" panose="020B0609020204030204" pitchFamily="49" charset="0"/>
              </a:rPr>
              <a:t>@Data</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Country </a:t>
            </a:r>
            <a:r>
              <a:rPr lang="en-US" sz="1400" b="1" dirty="0">
                <a:solidFill>
                  <a:srgbClr val="7F0055"/>
                </a:solidFill>
                <a:latin typeface="Consolas" panose="020B0609020204030204" pitchFamily="49" charset="0"/>
              </a:rPr>
              <a:t>implements</a:t>
            </a:r>
            <a:r>
              <a:rPr lang="en-US" sz="1400" b="1" dirty="0">
                <a:solidFill>
                  <a:srgbClr val="000000"/>
                </a:solidFill>
                <a:latin typeface="Consolas" panose="020B0609020204030204" pitchFamily="49" charset="0"/>
              </a:rPr>
              <a:t> Serializable {</a:t>
            </a:r>
          </a:p>
          <a:p>
            <a:pPr algn="l"/>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final</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long</a:t>
            </a:r>
            <a:r>
              <a:rPr lang="en-US" sz="1400" b="1" dirty="0">
                <a:solidFill>
                  <a:srgbClr val="000000"/>
                </a:solidFill>
                <a:latin typeface="Consolas" panose="020B0609020204030204" pitchFamily="49" charset="0"/>
              </a:rPr>
              <a:t> </a:t>
            </a:r>
            <a:r>
              <a:rPr lang="en-US" sz="1400" b="1" i="1" dirty="0" err="1">
                <a:solidFill>
                  <a:srgbClr val="0000C0"/>
                </a:solidFill>
                <a:latin typeface="Consolas" panose="020B0609020204030204" pitchFamily="49" charset="0"/>
              </a:rPr>
              <a:t>serialVersionUID</a:t>
            </a:r>
            <a:r>
              <a:rPr lang="en-US" sz="1400" b="1" i="1" dirty="0">
                <a:solidFill>
                  <a:srgbClr val="000000"/>
                </a:solidFill>
                <a:latin typeface="Consolas" panose="020B0609020204030204" pitchFamily="49" charset="0"/>
              </a:rPr>
              <a:t> = 9120997940945205046L;</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@Id</a:t>
            </a:r>
          </a:p>
          <a:p>
            <a:pPr lvl="1"/>
            <a:r>
              <a:rPr lang="en-US" sz="1400" dirty="0">
                <a:solidFill>
                  <a:srgbClr val="646464"/>
                </a:solidFill>
                <a:latin typeface="Consolas" panose="020B0609020204030204" pitchFamily="49" charset="0"/>
              </a:rPr>
              <a:t>@GeneratedValue</a:t>
            </a:r>
            <a:r>
              <a:rPr lang="en-US" sz="1400" dirty="0">
                <a:solidFill>
                  <a:srgbClr val="000000"/>
                </a:solidFill>
                <a:latin typeface="Consolas" panose="020B0609020204030204" pitchFamily="49" charset="0"/>
              </a:rPr>
              <a:t>(strategy = </a:t>
            </a:r>
            <a:r>
              <a:rPr lang="en-US" sz="1400" dirty="0" err="1">
                <a:solidFill>
                  <a:srgbClr val="000000"/>
                </a:solidFill>
                <a:latin typeface="Consolas" panose="020B0609020204030204" pitchFamily="49" charset="0"/>
              </a:rPr>
              <a:t>GenerationType.</a:t>
            </a:r>
            <a:r>
              <a:rPr lang="en-US" sz="1400" b="1" i="1" dirty="0" err="1">
                <a:solidFill>
                  <a:srgbClr val="0000C0"/>
                </a:solidFill>
                <a:latin typeface="Consolas" panose="020B0609020204030204" pitchFamily="49" charset="0"/>
              </a:rPr>
              <a:t>IDENTITY</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Long </a:t>
            </a:r>
            <a:r>
              <a:rPr lang="en-US" sz="1400" b="1" dirty="0" err="1">
                <a:solidFill>
                  <a:srgbClr val="0000C0"/>
                </a:solidFill>
                <a:latin typeface="Consolas" panose="020B0609020204030204" pitchFamily="49" charset="0"/>
              </a:rPr>
              <a:t>country_id</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ctry_cd</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ctry_nm</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@Temporal</a:t>
            </a:r>
            <a:r>
              <a:rPr lang="en-US" sz="1400" dirty="0">
                <a:solidFill>
                  <a:srgbClr val="000000"/>
                </a:solidFill>
                <a:latin typeface="Consolas" panose="020B0609020204030204" pitchFamily="49" charset="0"/>
              </a:rPr>
              <a:t>(TemporalType.</a:t>
            </a:r>
            <a:r>
              <a:rPr lang="en-US" sz="1400" b="1" i="1" dirty="0">
                <a:solidFill>
                  <a:srgbClr val="0000C0"/>
                </a:solidFill>
                <a:latin typeface="Consolas" panose="020B0609020204030204" pitchFamily="49" charset="0"/>
              </a:rPr>
              <a:t>TIMESTAMP</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Date </a:t>
            </a:r>
            <a:r>
              <a:rPr lang="en-US" sz="1400" b="1" dirty="0" err="1">
                <a:solidFill>
                  <a:srgbClr val="0000C0"/>
                </a:solidFill>
                <a:latin typeface="Consolas" panose="020B0609020204030204" pitchFamily="49" charset="0"/>
              </a:rPr>
              <a:t>last_mdfy_ts</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last_mdfy_prog</a:t>
            </a:r>
            <a:r>
              <a:rPr lang="en-US" sz="1400" b="1" dirty="0">
                <a:solidFill>
                  <a:srgbClr val="000000"/>
                </a:solidFill>
                <a:latin typeface="Consolas" panose="020B0609020204030204" pitchFamily="49" charset="0"/>
              </a:rPr>
              <a:t>;</a:t>
            </a:r>
          </a:p>
          <a:p>
            <a:pPr lvl="1"/>
            <a:r>
              <a:rPr lang="nb-NO" sz="1400" b="1" dirty="0">
                <a:solidFill>
                  <a:srgbClr val="7F0055"/>
                </a:solidFill>
                <a:latin typeface="Consolas" panose="020B0609020204030204" pitchFamily="49" charset="0"/>
              </a:rPr>
              <a:t>private</a:t>
            </a:r>
            <a:r>
              <a:rPr lang="nb-NO" sz="1400" b="1" dirty="0">
                <a:solidFill>
                  <a:srgbClr val="000000"/>
                </a:solidFill>
                <a:latin typeface="Consolas" panose="020B0609020204030204" pitchFamily="49" charset="0"/>
              </a:rPr>
              <a:t> String </a:t>
            </a:r>
            <a:r>
              <a:rPr lang="nb-NO" sz="1400" b="1" dirty="0">
                <a:solidFill>
                  <a:srgbClr val="0000C0"/>
                </a:solidFill>
                <a:latin typeface="Consolas" panose="020B0609020204030204" pitchFamily="49" charset="0"/>
              </a:rPr>
              <a:t>last_mdfy_user</a:t>
            </a:r>
            <a:r>
              <a:rPr lang="nb-NO"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27157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Query </a:t>
            </a:r>
            <a:r>
              <a:rPr lang="en-US" sz="2400" dirty="0">
                <a:solidFill>
                  <a:schemeClr val="bg1"/>
                </a:solidFill>
              </a:rPr>
              <a:t>Entity </a:t>
            </a:r>
            <a:r>
              <a:rPr lang="en-US" sz="2400" i="1" dirty="0">
                <a:solidFill>
                  <a:schemeClr val="bg1"/>
                </a:solidFill>
              </a:rPr>
              <a:t>Country, Customer</a:t>
            </a:r>
            <a:r>
              <a:rPr lang="en-US" sz="2400" dirty="0">
                <a:solidFill>
                  <a:schemeClr val="bg1"/>
                </a:solidFill>
              </a:rPr>
              <a:t> Using JPA with Spring Boot</a:t>
            </a: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424453"/>
            <a:ext cx="7481683" cy="5693866"/>
          </a:xfrm>
          <a:prstGeom prst="rect">
            <a:avLst/>
          </a:prstGeom>
          <a:noFill/>
        </p:spPr>
        <p:txBody>
          <a:bodyPr wrap="square">
            <a:spAutoFit/>
          </a:bodyPr>
          <a:lstStyle/>
          <a:p>
            <a:pPr algn="l"/>
            <a:r>
              <a:rPr lang="en-US" sz="1400">
                <a:solidFill>
                  <a:srgbClr val="3F5FBF"/>
                </a:solidFill>
                <a:latin typeface="Consolas" panose="020B0609020204030204" pitchFamily="49" charset="0"/>
              </a:rPr>
              <a:t>/**</a:t>
            </a:r>
          </a:p>
          <a:p>
            <a:pPr algn="l"/>
            <a:r>
              <a:rPr lang="en-US" sz="1400">
                <a:solidFill>
                  <a:srgbClr val="3F5FBF"/>
                </a:solidFill>
                <a:latin typeface="Consolas" panose="020B0609020204030204" pitchFamily="49" charset="0"/>
              </a:rPr>
              <a:t> * Find by Country Code</a:t>
            </a:r>
          </a:p>
          <a:p>
            <a:pPr algn="l"/>
            <a:r>
              <a:rPr lang="en-US" sz="1400">
                <a:solidFill>
                  <a:srgbClr val="3F5FBF"/>
                </a:solidFill>
                <a:latin typeface="Consolas" panose="020B0609020204030204" pitchFamily="49" charset="0"/>
              </a:rPr>
              <a:t> * </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@param</a:t>
            </a:r>
            <a:r>
              <a:rPr lang="en-US" sz="1400" b="1">
                <a:solidFill>
                  <a:srgbClr val="3F5FBF"/>
                </a:solidFill>
                <a:latin typeface="Consolas" panose="020B0609020204030204" pitchFamily="49" charset="0"/>
              </a:rPr>
              <a:t> ctry_cd</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@return</a:t>
            </a:r>
          </a:p>
          <a:p>
            <a:pPr algn="l"/>
            <a:r>
              <a:rPr lang="en-US" sz="1400">
                <a:solidFill>
                  <a:srgbClr val="3F5FBF"/>
                </a:solidFill>
                <a:latin typeface="Consolas" panose="020B0609020204030204" pitchFamily="49" charset="0"/>
              </a:rPr>
              <a:t> */</a:t>
            </a:r>
          </a:p>
          <a:p>
            <a:pPr algn="l"/>
            <a:r>
              <a:rPr lang="en-US" sz="1400">
                <a:solidFill>
                  <a:srgbClr val="646464"/>
                </a:solidFill>
                <a:latin typeface="Consolas" panose="020B0609020204030204" pitchFamily="49" charset="0"/>
              </a:rPr>
              <a:t>@Query</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 SELECT o FROM Country o WHERE o.ctry_cd = ?1 "</a:t>
            </a:r>
            <a:r>
              <a:rPr lang="en-US" sz="1400">
                <a:solidFill>
                  <a:srgbClr val="000000"/>
                </a:solidFill>
                <a:latin typeface="Consolas" panose="020B0609020204030204" pitchFamily="49" charset="0"/>
              </a:rPr>
              <a:t>)</a:t>
            </a:r>
          </a:p>
          <a:p>
            <a:pPr algn="l"/>
            <a:r>
              <a:rPr lang="en-US" sz="1400">
                <a:solidFill>
                  <a:srgbClr val="646464"/>
                </a:solidFill>
                <a:latin typeface="Consolas" panose="020B0609020204030204" pitchFamily="49" charset="0"/>
              </a:rPr>
              <a:t>@Cacheable</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"country"</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Country </a:t>
            </a:r>
            <a:r>
              <a:rPr lang="en-US" sz="1400">
                <a:solidFill>
                  <a:srgbClr val="000000"/>
                </a:solidFill>
                <a:highlight>
                  <a:srgbClr val="D4D4D4"/>
                </a:highlight>
                <a:latin typeface="Consolas" panose="020B0609020204030204" pitchFamily="49" charset="0"/>
              </a:rPr>
              <a:t>findByCtryCd(</a:t>
            </a:r>
            <a:r>
              <a:rPr lang="en-US" sz="1400">
                <a:solidFill>
                  <a:srgbClr val="646464"/>
                </a:solidFill>
                <a:highlight>
                  <a:srgbClr val="D4D4D4"/>
                </a:highlight>
                <a:latin typeface="Consolas" panose="020B0609020204030204" pitchFamily="49" charset="0"/>
              </a:rPr>
              <a:t>@Param</a:t>
            </a:r>
            <a:r>
              <a:rPr lang="en-US" sz="1400">
                <a:solidFill>
                  <a:srgbClr val="000000"/>
                </a:solidFill>
                <a:highlight>
                  <a:srgbClr val="D4D4D4"/>
                </a:highlight>
                <a:latin typeface="Consolas" panose="020B0609020204030204" pitchFamily="49" charset="0"/>
              </a:rPr>
              <a:t>(</a:t>
            </a:r>
            <a:r>
              <a:rPr lang="en-US" sz="1400">
                <a:solidFill>
                  <a:srgbClr val="2A00FF"/>
                </a:solidFill>
                <a:highlight>
                  <a:srgbClr val="D4D4D4"/>
                </a:highlight>
                <a:latin typeface="Consolas" panose="020B0609020204030204" pitchFamily="49" charset="0"/>
              </a:rPr>
              <a:t>"ctry_cd"</a:t>
            </a:r>
            <a:r>
              <a:rPr lang="en-US" sz="1400">
                <a:solidFill>
                  <a:srgbClr val="000000"/>
                </a:solidFill>
                <a:highlight>
                  <a:srgbClr val="D4D4D4"/>
                </a:highlight>
                <a:latin typeface="Consolas" panose="020B0609020204030204" pitchFamily="49" charset="0"/>
              </a:rPr>
              <a:t>) String </a:t>
            </a:r>
            <a:r>
              <a:rPr lang="en-US" sz="1400">
                <a:solidFill>
                  <a:srgbClr val="6A3E3E"/>
                </a:solidFill>
                <a:highlight>
                  <a:srgbClr val="D4D4D4"/>
                </a:highlight>
                <a:latin typeface="Consolas" panose="020B0609020204030204" pitchFamily="49" charset="0"/>
              </a:rPr>
              <a:t>ctry_cd</a:t>
            </a:r>
            <a:r>
              <a:rPr lang="en-US" sz="1400">
                <a:solidFill>
                  <a:srgbClr val="000000"/>
                </a:solidFill>
                <a:highlight>
                  <a:srgbClr val="D4D4D4"/>
                </a:highlight>
                <a:latin typeface="Consolas" panose="020B0609020204030204" pitchFamily="49" charset="0"/>
              </a:rPr>
              <a:t>);</a:t>
            </a:r>
          </a:p>
          <a:p>
            <a:pPr algn="l"/>
            <a:endParaRPr lang="en-US" sz="1400">
              <a:latin typeface="Consolas" panose="020B0609020204030204" pitchFamily="49" charset="0"/>
            </a:endParaRPr>
          </a:p>
          <a:p>
            <a:pPr algn="l"/>
            <a:r>
              <a:rPr lang="en-US" sz="1400">
                <a:solidFill>
                  <a:srgbClr val="3F5FBF"/>
                </a:solidFill>
                <a:latin typeface="Consolas" panose="020B0609020204030204" pitchFamily="49" charset="0"/>
              </a:rPr>
              <a:t>/**</a:t>
            </a:r>
          </a:p>
          <a:p>
            <a:pPr algn="l"/>
            <a:r>
              <a:rPr lang="en-US" sz="1400">
                <a:solidFill>
                  <a:srgbClr val="3F5FBF"/>
                </a:solidFill>
                <a:latin typeface="Consolas" panose="020B0609020204030204" pitchFamily="49" charset="0"/>
              </a:rPr>
              <a:t> * Find All</a:t>
            </a:r>
          </a:p>
          <a:p>
            <a:pPr algn="l"/>
            <a:r>
              <a:rPr lang="en-US" sz="1400">
                <a:solidFill>
                  <a:srgbClr val="3F5FBF"/>
                </a:solidFill>
                <a:latin typeface="Consolas" panose="020B0609020204030204" pitchFamily="49" charset="0"/>
              </a:rPr>
              <a:t> * </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@return</a:t>
            </a:r>
          </a:p>
          <a:p>
            <a:pPr algn="l"/>
            <a:r>
              <a:rPr lang="en-US" sz="1400">
                <a:solidFill>
                  <a:srgbClr val="3F5FBF"/>
                </a:solidFill>
                <a:latin typeface="Consolas" panose="020B0609020204030204" pitchFamily="49" charset="0"/>
              </a:rPr>
              <a:t> */</a:t>
            </a:r>
          </a:p>
          <a:p>
            <a:pPr algn="l"/>
            <a:r>
              <a:rPr lang="en-US" sz="1400">
                <a:solidFill>
                  <a:srgbClr val="646464"/>
                </a:solidFill>
                <a:latin typeface="Consolas" panose="020B0609020204030204" pitchFamily="49" charset="0"/>
              </a:rPr>
              <a:t>@Query</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 SELECT o FROM Country o ORDER By o.ctry_cd "</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List&lt;Country&gt; findAll();</a:t>
            </a:r>
          </a:p>
          <a:p>
            <a:pPr algn="l"/>
            <a:endParaRPr lang="en-US" sz="1400">
              <a:solidFill>
                <a:srgbClr val="000000"/>
              </a:solidFill>
              <a:latin typeface="Consolas" panose="020B0609020204030204" pitchFamily="49" charset="0"/>
            </a:endParaRPr>
          </a:p>
          <a:p>
            <a:pPr algn="l"/>
            <a:r>
              <a:rPr lang="en-US" sz="1400">
                <a:solidFill>
                  <a:srgbClr val="3F5FBF"/>
                </a:solidFill>
                <a:latin typeface="Consolas" panose="020B0609020204030204" pitchFamily="49" charset="0"/>
              </a:rPr>
              <a:t>/**</a:t>
            </a:r>
          </a:p>
          <a:p>
            <a:pPr algn="l"/>
            <a:r>
              <a:rPr lang="en-US" sz="1400">
                <a:solidFill>
                  <a:srgbClr val="3F5FBF"/>
                </a:solidFill>
                <a:latin typeface="Consolas" panose="020B0609020204030204" pitchFamily="49" charset="0"/>
              </a:rPr>
              <a:t> * Find Customer by Email</a:t>
            </a:r>
          </a:p>
          <a:p>
            <a:pPr algn="l"/>
            <a:r>
              <a:rPr lang="en-US" sz="1400">
                <a:solidFill>
                  <a:srgbClr val="3F5FBF"/>
                </a:solidFill>
                <a:latin typeface="Consolas" panose="020B0609020204030204" pitchFamily="49" charset="0"/>
              </a:rPr>
              <a:t> * </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@param</a:t>
            </a:r>
            <a:r>
              <a:rPr lang="en-US" sz="1400" b="1">
                <a:solidFill>
                  <a:srgbClr val="3F5FBF"/>
                </a:solidFill>
                <a:latin typeface="Consolas" panose="020B0609020204030204" pitchFamily="49" charset="0"/>
              </a:rPr>
              <a:t> email_ad</a:t>
            </a:r>
          </a:p>
          <a:p>
            <a:pPr algn="l"/>
            <a:r>
              <a:rPr lang="en-US" sz="1400">
                <a:solidFill>
                  <a:srgbClr val="3F5FBF"/>
                </a:solidFill>
                <a:latin typeface="Consolas" panose="020B0609020204030204" pitchFamily="49" charset="0"/>
              </a:rPr>
              <a:t> * </a:t>
            </a:r>
            <a:r>
              <a:rPr lang="en-US" sz="1400" b="1">
                <a:solidFill>
                  <a:srgbClr val="7F9FBF"/>
                </a:solidFill>
                <a:latin typeface="Consolas" panose="020B0609020204030204" pitchFamily="49" charset="0"/>
              </a:rPr>
              <a:t>@return</a:t>
            </a:r>
          </a:p>
          <a:p>
            <a:pPr algn="l"/>
            <a:r>
              <a:rPr lang="en-US" sz="1400">
                <a:solidFill>
                  <a:srgbClr val="3F5FBF"/>
                </a:solidFill>
                <a:latin typeface="Consolas" panose="020B0609020204030204" pitchFamily="49" charset="0"/>
              </a:rPr>
              <a:t> */</a:t>
            </a:r>
          </a:p>
          <a:p>
            <a:pPr algn="l"/>
            <a:r>
              <a:rPr lang="en-US" sz="1400">
                <a:solidFill>
                  <a:srgbClr val="646464"/>
                </a:solidFill>
                <a:latin typeface="Consolas" panose="020B0609020204030204" pitchFamily="49" charset="0"/>
              </a:rPr>
              <a:t>@Query</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 SELECT o FROM Customer o WHERE o.email_ad = ?1 "</a:t>
            </a:r>
            <a:r>
              <a:rPr lang="en-US" sz="1400">
                <a:solidFill>
                  <a:srgbClr val="000000"/>
                </a:solidFill>
                <a:latin typeface="Consolas" panose="020B0609020204030204" pitchFamily="49" charset="0"/>
              </a:rPr>
              <a:t>)</a:t>
            </a:r>
          </a:p>
          <a:p>
            <a:pPr algn="l"/>
            <a:r>
              <a:rPr lang="en-US" sz="1400">
                <a:solidFill>
                  <a:srgbClr val="000000"/>
                </a:solidFill>
                <a:latin typeface="Consolas" panose="020B0609020204030204" pitchFamily="49" charset="0"/>
              </a:rPr>
              <a:t>Customer findByEmail(</a:t>
            </a:r>
            <a:r>
              <a:rPr lang="en-US" sz="1400">
                <a:solidFill>
                  <a:srgbClr val="646464"/>
                </a:solidFill>
                <a:latin typeface="Consolas" panose="020B0609020204030204" pitchFamily="49" charset="0"/>
              </a:rPr>
              <a:t>@Param</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"email_ad"</a:t>
            </a:r>
            <a:r>
              <a:rPr lang="en-US" sz="1400">
                <a:solidFill>
                  <a:srgbClr val="000000"/>
                </a:solidFill>
                <a:latin typeface="Consolas" panose="020B0609020204030204" pitchFamily="49" charset="0"/>
              </a:rPr>
              <a:t>) String </a:t>
            </a:r>
            <a:r>
              <a:rPr lang="en-US" sz="1400">
                <a:solidFill>
                  <a:srgbClr val="6A3E3E"/>
                </a:solidFill>
                <a:latin typeface="Consolas" panose="020B0609020204030204" pitchFamily="49" charset="0"/>
              </a:rPr>
              <a:t>email_ad</a:t>
            </a:r>
            <a:r>
              <a:rPr lang="en-US" sz="140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400786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Traditional </a:t>
            </a:r>
            <a:r>
              <a:rPr lang="en-US" sz="2400" dirty="0">
                <a:solidFill>
                  <a:schemeClr val="bg1"/>
                </a:solidFill>
              </a:rPr>
              <a:t>JDBC Transaction</a:t>
            </a:r>
          </a:p>
        </p:txBody>
      </p:sp>
      <p:pic>
        <p:nvPicPr>
          <p:cNvPr id="5" name="Picture 4">
            <a:extLst>
              <a:ext uri="{FF2B5EF4-FFF2-40B4-BE49-F238E27FC236}">
                <a16:creationId xmlns:a16="http://schemas.microsoft.com/office/drawing/2014/main" id="{6829DD25-FD6A-4E7D-82F6-D2B41C017391}"/>
              </a:ext>
            </a:extLst>
          </p:cNvPr>
          <p:cNvPicPr>
            <a:picLocks noChangeAspect="1"/>
          </p:cNvPicPr>
          <p:nvPr/>
        </p:nvPicPr>
        <p:blipFill>
          <a:blip r:embed="rId2"/>
          <a:stretch>
            <a:fillRect/>
          </a:stretch>
        </p:blipFill>
        <p:spPr>
          <a:xfrm>
            <a:off x="4079987" y="1341783"/>
            <a:ext cx="8122416" cy="4615959"/>
          </a:xfrm>
          <a:prstGeom prst="rect">
            <a:avLst/>
          </a:prstGeom>
        </p:spPr>
      </p:pic>
    </p:spTree>
    <p:extLst>
      <p:ext uri="{BB962C8B-B14F-4D97-AF65-F5344CB8AC3E}">
        <p14:creationId xmlns:p14="http://schemas.microsoft.com/office/powerpoint/2010/main" val="355846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Spring JPA Transaction </a:t>
            </a:r>
            <a:r>
              <a:rPr lang="en-US" sz="2400" dirty="0">
                <a:solidFill>
                  <a:schemeClr val="bg1"/>
                </a:solidFill>
              </a:rPr>
              <a:t>using Annotations</a:t>
            </a:r>
          </a:p>
        </p:txBody>
      </p:sp>
      <p:sp>
        <p:nvSpPr>
          <p:cNvPr id="8" name="TextBox 7">
            <a:extLst>
              <a:ext uri="{FF2B5EF4-FFF2-40B4-BE49-F238E27FC236}">
                <a16:creationId xmlns:a16="http://schemas.microsoft.com/office/drawing/2014/main" id="{4A85DAA3-ED6D-4F3A-9A8C-D22A769FACB2}"/>
              </a:ext>
            </a:extLst>
          </p:cNvPr>
          <p:cNvSpPr txBox="1"/>
          <p:nvPr/>
        </p:nvSpPr>
        <p:spPr>
          <a:xfrm>
            <a:off x="4197284" y="240366"/>
            <a:ext cx="7623927" cy="6294031"/>
          </a:xfrm>
          <a:prstGeom prst="rect">
            <a:avLst/>
          </a:prstGeom>
          <a:noFill/>
        </p:spPr>
        <p:txBody>
          <a:bodyPr wrap="square">
            <a:spAutoFit/>
          </a:bodyPr>
          <a:lstStyle/>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Propagation.REQUIRES_NEW</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public synchronized </a:t>
            </a:r>
            <a:r>
              <a:rPr lang="en-US" sz="1300" b="1" dirty="0" err="1">
                <a:latin typeface="Consolas" panose="020B0609020204030204" pitchFamily="49" charset="0"/>
              </a:rPr>
              <a:t>boolean</a:t>
            </a:r>
            <a:r>
              <a:rPr lang="en-US" sz="1300" b="1" dirty="0">
                <a:latin typeface="Consolas" panose="020B0609020204030204" pitchFamily="49" charset="0"/>
              </a:rPr>
              <a:t> persist(Customer </a:t>
            </a:r>
            <a:r>
              <a:rPr lang="en-US" sz="1300" b="1" dirty="0" err="1">
                <a:latin typeface="Consolas" panose="020B0609020204030204" pitchFamily="49" charset="0"/>
              </a:rPr>
              <a:t>customer</a:t>
            </a:r>
            <a:r>
              <a:rPr lang="en-US" sz="1300" b="1" dirty="0">
                <a:latin typeface="Consolas" panose="020B0609020204030204" pitchFamily="49" charset="0"/>
              </a:rPr>
              <a:t>, </a:t>
            </a:r>
          </a:p>
          <a:p>
            <a:pPr lvl="1"/>
            <a:r>
              <a:rPr lang="en-US" sz="1300" b="1" dirty="0" err="1">
                <a:latin typeface="Consolas" panose="020B0609020204030204" pitchFamily="49" charset="0"/>
              </a:rPr>
              <a:t>CustomerAddress</a:t>
            </a:r>
            <a:r>
              <a:rPr lang="en-US" sz="1300" b="1" dirty="0">
                <a:latin typeface="Consolas" panose="020B0609020204030204" pitchFamily="49" charset="0"/>
              </a:rPr>
              <a:t> </a:t>
            </a:r>
            <a:r>
              <a:rPr lang="en-US" sz="1300" b="1" dirty="0" err="1">
                <a:latin typeface="Consolas" panose="020B0609020204030204" pitchFamily="49" charset="0"/>
              </a:rPr>
              <a:t>customerAddress</a:t>
            </a:r>
            <a:r>
              <a:rPr lang="en-US" sz="1300" b="1" dirty="0">
                <a:latin typeface="Consolas" panose="020B0609020204030204" pitchFamily="49" charset="0"/>
              </a:rPr>
              <a:t>) throws </a:t>
            </a:r>
            <a:r>
              <a:rPr lang="en-US" sz="1300" b="1" dirty="0" err="1">
                <a:latin typeface="Consolas" panose="020B0609020204030204" pitchFamily="49" charset="0"/>
              </a:rPr>
              <a:t>RuntimeException</a:t>
            </a:r>
            <a:r>
              <a:rPr lang="en-US" sz="1300" b="1" dirty="0">
                <a:latin typeface="Consolas" panose="020B0609020204030204" pitchFamily="49" charset="0"/>
              </a:rPr>
              <a:t>, Exception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boolean</a:t>
            </a:r>
            <a:r>
              <a:rPr lang="en-US" sz="1300" dirty="0">
                <a:latin typeface="Consolas" panose="020B0609020204030204" pitchFamily="49" charset="0"/>
              </a:rPr>
              <a:t> success = false;</a:t>
            </a:r>
          </a:p>
          <a:p>
            <a:pPr lvl="1"/>
            <a:r>
              <a:rPr lang="en-US" sz="1300" dirty="0">
                <a:latin typeface="Consolas" panose="020B0609020204030204" pitchFamily="49" charset="0"/>
              </a:rPr>
              <a:t>try {</a:t>
            </a:r>
          </a:p>
          <a:p>
            <a:pPr lvl="2"/>
            <a:r>
              <a:rPr lang="en-US" sz="1300" dirty="0">
                <a:latin typeface="Consolas" panose="020B0609020204030204" pitchFamily="49" charset="0"/>
              </a:rPr>
              <a:t>customer = </a:t>
            </a:r>
            <a:r>
              <a:rPr lang="en-US" sz="1300" dirty="0" err="1">
                <a:latin typeface="Consolas" panose="020B0609020204030204" pitchFamily="49" charset="0"/>
              </a:rPr>
              <a:t>customerRepository.saveAndFlush</a:t>
            </a:r>
            <a:r>
              <a:rPr lang="en-US" sz="1300" dirty="0">
                <a:latin typeface="Consolas" panose="020B0609020204030204" pitchFamily="49" charset="0"/>
              </a:rPr>
              <a:t>(customer);</a:t>
            </a:r>
          </a:p>
          <a:p>
            <a:r>
              <a:rPr lang="en-US" sz="1300" dirty="0">
                <a:latin typeface="Consolas" panose="020B0609020204030204" pitchFamily="49" charset="0"/>
              </a:rPr>
              <a:t>	</a:t>
            </a:r>
            <a:r>
              <a:rPr lang="en-US" sz="1300" dirty="0" err="1">
                <a:latin typeface="Consolas" panose="020B0609020204030204" pitchFamily="49" charset="0"/>
              </a:rPr>
              <a:t>customerAddress</a:t>
            </a:r>
            <a:r>
              <a:rPr lang="en-US" sz="1300" dirty="0">
                <a:latin typeface="Consolas" panose="020B0609020204030204" pitchFamily="49" charset="0"/>
              </a:rPr>
              <a:t> = 			 </a:t>
            </a:r>
            <a:r>
              <a:rPr lang="en-US" sz="1300" dirty="0" err="1">
                <a:latin typeface="Consolas" panose="020B0609020204030204" pitchFamily="49" charset="0"/>
              </a:rPr>
              <a:t>customerAddressRepository.saveAndFlush</a:t>
            </a:r>
            <a:r>
              <a:rPr lang="en-US" sz="1300" dirty="0">
                <a:latin typeface="Consolas" panose="020B0609020204030204" pitchFamily="49" charset="0"/>
              </a:rPr>
              <a:t>(</a:t>
            </a:r>
            <a:r>
              <a:rPr lang="en-US" sz="1300" dirty="0" err="1">
                <a:latin typeface="Consolas" panose="020B0609020204030204" pitchFamily="49" charset="0"/>
              </a:rPr>
              <a:t>customerAddress</a:t>
            </a:r>
            <a:r>
              <a:rPr lang="en-US" sz="1300" dirty="0">
                <a:latin typeface="Consolas" panose="020B0609020204030204" pitchFamily="49" charset="0"/>
              </a:rPr>
              <a:t>);</a:t>
            </a:r>
          </a:p>
          <a:p>
            <a:r>
              <a:rPr lang="en-US" sz="1300" dirty="0">
                <a:latin typeface="Consolas" panose="020B0609020204030204" pitchFamily="49" charset="0"/>
              </a:rPr>
              <a:t>	if (</a:t>
            </a:r>
            <a:r>
              <a:rPr lang="en-US" sz="1300" dirty="0" err="1">
                <a:latin typeface="Consolas" panose="020B0609020204030204" pitchFamily="49" charset="0"/>
              </a:rPr>
              <a:t>customerAddress</a:t>
            </a:r>
            <a:r>
              <a:rPr lang="en-US" sz="1300" dirty="0">
                <a:latin typeface="Consolas" panose="020B0609020204030204" pitchFamily="49" charset="0"/>
              </a:rPr>
              <a:t> != null) {</a:t>
            </a:r>
          </a:p>
          <a:p>
            <a:pPr lvl="3"/>
            <a:r>
              <a:rPr lang="en-US" sz="1300" dirty="0" err="1">
                <a:latin typeface="Consolas" panose="020B0609020204030204" pitchFamily="49" charset="0"/>
              </a:rPr>
              <a:t>updateCustomerLastMdfyTs</a:t>
            </a:r>
            <a:r>
              <a:rPr lang="en-US" sz="1300" dirty="0">
                <a:latin typeface="Consolas" panose="020B0609020204030204" pitchFamily="49" charset="0"/>
              </a:rPr>
              <a:t>(customer);</a:t>
            </a:r>
          </a:p>
          <a:p>
            <a:pPr lvl="3"/>
            <a:r>
              <a:rPr lang="en-US" sz="1300" dirty="0">
                <a:latin typeface="Consolas" panose="020B0609020204030204" pitchFamily="49" charset="0"/>
              </a:rPr>
              <a:t>success = true;</a:t>
            </a:r>
          </a:p>
          <a:p>
            <a:r>
              <a:rPr lang="en-US" sz="1300" dirty="0">
                <a:latin typeface="Consolas" panose="020B0609020204030204" pitchFamily="49" charset="0"/>
              </a:rPr>
              <a:t>	}</a:t>
            </a:r>
          </a:p>
          <a:p>
            <a:pPr lvl="1"/>
            <a:r>
              <a:rPr lang="en-US" sz="1300" dirty="0">
                <a:latin typeface="Consolas" panose="020B0609020204030204" pitchFamily="49" charset="0"/>
              </a:rPr>
              <a:t>} catch (Exception e) {</a:t>
            </a:r>
          </a:p>
          <a:p>
            <a:r>
              <a:rPr lang="en-US" sz="1300" dirty="0">
                <a:latin typeface="Consolas" panose="020B0609020204030204" pitchFamily="49" charset="0"/>
              </a:rPr>
              <a:t>	</a:t>
            </a:r>
            <a:r>
              <a:rPr lang="en-US" sz="1300" dirty="0" err="1">
                <a:latin typeface="Consolas" panose="020B0609020204030204" pitchFamily="49" charset="0"/>
              </a:rPr>
              <a:t>e.printStackTrace</a:t>
            </a:r>
            <a:r>
              <a:rPr lang="en-US" sz="1300" dirty="0">
                <a:latin typeface="Consolas" panose="020B0609020204030204" pitchFamily="49" charset="0"/>
              </a:rPr>
              <a:t>();</a:t>
            </a:r>
          </a:p>
          <a:p>
            <a:pPr lvl="1"/>
            <a:r>
              <a:rPr lang="en-US" sz="1300" dirty="0">
                <a:latin typeface="Consolas" panose="020B0609020204030204" pitchFamily="49" charset="0"/>
              </a:rPr>
              <a:t>}</a:t>
            </a:r>
          </a:p>
          <a:p>
            <a:pPr lvl="1"/>
            <a:r>
              <a:rPr lang="en-US" sz="1300" dirty="0">
                <a:latin typeface="Consolas" panose="020B0609020204030204" pitchFamily="49" charset="0"/>
              </a:rPr>
              <a:t>return success;</a:t>
            </a:r>
          </a:p>
          <a:p>
            <a:r>
              <a:rPr lang="en-US" sz="1300" dirty="0">
                <a:solidFill>
                  <a:srgbClr val="00B0F0"/>
                </a:solidFill>
                <a:latin typeface="Consolas" panose="020B0609020204030204" pitchFamily="49" charset="0"/>
              </a:rPr>
              <a:t>}</a:t>
            </a:r>
          </a:p>
          <a:p>
            <a:r>
              <a:rPr lang="en-US" sz="1300" dirty="0">
                <a:latin typeface="Consolas" panose="020B0609020204030204" pitchFamily="49" charset="0"/>
              </a:rPr>
              <a:t>	</a:t>
            </a:r>
          </a:p>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Propagation.MANDATORY</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private </a:t>
            </a:r>
            <a:r>
              <a:rPr lang="en-US" sz="1300" b="1" dirty="0" err="1">
                <a:latin typeface="Consolas" panose="020B0609020204030204" pitchFamily="49" charset="0"/>
              </a:rPr>
              <a:t>boolean</a:t>
            </a:r>
            <a:r>
              <a:rPr lang="en-US" sz="1300" b="1" dirty="0">
                <a:latin typeface="Consolas" panose="020B0609020204030204" pitchFamily="49" charset="0"/>
              </a:rPr>
              <a:t> </a:t>
            </a:r>
            <a:r>
              <a:rPr lang="en-US" sz="1300" b="1" dirty="0" err="1">
                <a:latin typeface="Consolas" panose="020B0609020204030204" pitchFamily="49" charset="0"/>
              </a:rPr>
              <a:t>updateCustomerLastMdfyTs</a:t>
            </a:r>
            <a:r>
              <a:rPr lang="en-US" sz="1300" b="1" dirty="0">
                <a:latin typeface="Consolas" panose="020B0609020204030204" pitchFamily="49" charset="0"/>
              </a:rPr>
              <a:t>(Customer customer)</a:t>
            </a:r>
            <a:r>
              <a:rPr lang="en-US" sz="1300" dirty="0">
                <a:latin typeface="Consolas" panose="020B0609020204030204" pitchFamily="49" charset="0"/>
              </a:rPr>
              <a:t>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customer.setLast_mdfy_ts</a:t>
            </a:r>
            <a:r>
              <a:rPr lang="en-US" sz="1300" dirty="0">
                <a:latin typeface="Consolas" panose="020B0609020204030204" pitchFamily="49" charset="0"/>
              </a:rPr>
              <a:t>(new Date());</a:t>
            </a:r>
          </a:p>
          <a:p>
            <a:pPr lvl="1"/>
            <a:r>
              <a:rPr lang="en-US" sz="1300" dirty="0" err="1">
                <a:latin typeface="Consolas" panose="020B0609020204030204" pitchFamily="49" charset="0"/>
              </a:rPr>
              <a:t>customer.setLast_mdfy_prog</a:t>
            </a:r>
            <a:r>
              <a:rPr lang="en-US" sz="1300" dirty="0">
                <a:latin typeface="Consolas" panose="020B0609020204030204" pitchFamily="49" charset="0"/>
              </a:rPr>
              <a:t>(CLAZZ);</a:t>
            </a:r>
          </a:p>
          <a:p>
            <a:pPr lvl="1"/>
            <a:r>
              <a:rPr lang="en-US" sz="1300" dirty="0">
                <a:latin typeface="Consolas" panose="020B0609020204030204" pitchFamily="49" charset="0"/>
              </a:rPr>
              <a:t>/**</a:t>
            </a:r>
          </a:p>
          <a:p>
            <a:pPr lvl="1"/>
            <a:r>
              <a:rPr lang="en-US" sz="1300" dirty="0">
                <a:latin typeface="Consolas" panose="020B0609020204030204" pitchFamily="49" charset="0"/>
              </a:rPr>
              <a:t>  * Update</a:t>
            </a:r>
          </a:p>
          <a:p>
            <a:r>
              <a:rPr lang="en-US" sz="1300" dirty="0">
                <a:latin typeface="Consolas" panose="020B0609020204030204" pitchFamily="49" charset="0"/>
              </a:rPr>
              <a:t>        */</a:t>
            </a:r>
          </a:p>
          <a:p>
            <a:pPr lvl="1"/>
            <a:r>
              <a:rPr lang="en-US" sz="1300" dirty="0" err="1">
                <a:latin typeface="Consolas" panose="020B0609020204030204" pitchFamily="49" charset="0"/>
              </a:rPr>
              <a:t>customerRepository.save</a:t>
            </a:r>
            <a:r>
              <a:rPr lang="en-US" sz="1300" dirty="0">
                <a:latin typeface="Consolas" panose="020B0609020204030204" pitchFamily="49" charset="0"/>
              </a:rPr>
              <a:t>(customer);</a:t>
            </a:r>
          </a:p>
          <a:p>
            <a:pPr lvl="1"/>
            <a:r>
              <a:rPr lang="en-US" sz="1300" dirty="0">
                <a:latin typeface="Consolas" panose="020B0609020204030204" pitchFamily="49" charset="0"/>
              </a:rPr>
              <a:t>return true;</a:t>
            </a:r>
          </a:p>
          <a:p>
            <a:r>
              <a:rPr lang="en-US" sz="1300" dirty="0">
                <a:solidFill>
                  <a:srgbClr val="00B0F0"/>
                </a:solidFill>
                <a:latin typeface="Consolas" panose="020B0609020204030204" pitchFamily="49" charset="0"/>
              </a:rPr>
              <a:t>}</a:t>
            </a:r>
          </a:p>
        </p:txBody>
      </p:sp>
    </p:spTree>
    <p:extLst>
      <p:ext uri="{BB962C8B-B14F-4D97-AF65-F5344CB8AC3E}">
        <p14:creationId xmlns:p14="http://schemas.microsoft.com/office/powerpoint/2010/main" val="313623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12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solidFill>
                  <a:schemeClr val="accent4"/>
                </a:solidFill>
              </a:rPr>
              <a:t>Project Technologies</a:t>
            </a: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9862268" cy="3754874"/>
          </a:xfrm>
          <a:prstGeom prst="rect">
            <a:avLst/>
          </a:prstGeom>
          <a:noFill/>
        </p:spPr>
        <p:txBody>
          <a:bodyPr wrap="square" rtlCol="0">
            <a:spAutoFit/>
          </a:bodyPr>
          <a:lstStyle/>
          <a:p>
            <a:pPr marL="285750" indent="-285750">
              <a:buFont typeface="Arial" panose="020B0604020202020204" pitchFamily="34" charset="0"/>
              <a:buChar char="•"/>
            </a:pPr>
            <a:r>
              <a:rPr lang="en-US" sz="2000" b="1" dirty="0"/>
              <a:t>Eclipse</a:t>
            </a:r>
            <a:r>
              <a:rPr lang="en-US" sz="2000" dirty="0"/>
              <a:t> IDE - </a:t>
            </a:r>
            <a:r>
              <a:rPr lang="en-US" sz="2000" dirty="0">
                <a:hlinkClick r:id="rId7"/>
              </a:rPr>
              <a:t>https://www.eclipse.org/</a:t>
            </a:r>
            <a:r>
              <a:rPr lang="en-US" sz="2000" dirty="0"/>
              <a:t> </a:t>
            </a:r>
          </a:p>
          <a:p>
            <a:endParaRPr lang="en-US" sz="2000" dirty="0"/>
          </a:p>
          <a:p>
            <a:pPr marL="285750" indent="-285750">
              <a:buFont typeface="Arial" panose="020B0604020202020204" pitchFamily="34" charset="0"/>
              <a:buChar char="•"/>
            </a:pPr>
            <a:r>
              <a:rPr lang="en-US" sz="2000" b="1" dirty="0"/>
              <a:t>Apache</a:t>
            </a:r>
            <a:r>
              <a:rPr lang="en-US" sz="2000" dirty="0"/>
              <a:t> </a:t>
            </a:r>
            <a:r>
              <a:rPr lang="en-US" sz="2000" b="1" dirty="0"/>
              <a:t>Maven</a:t>
            </a:r>
            <a:r>
              <a:rPr lang="en-US" sz="2000" dirty="0"/>
              <a:t> as Build Tool - </a:t>
            </a:r>
            <a:r>
              <a:rPr lang="en-US" sz="2000" dirty="0">
                <a:hlinkClick r:id="rId8"/>
              </a:rPr>
              <a:t>https://maven.apache.org</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GitHub</a:t>
            </a:r>
            <a:r>
              <a:rPr lang="en-US" sz="2000" dirty="0"/>
              <a:t> – Source Control Management - </a:t>
            </a:r>
            <a:r>
              <a:rPr lang="en-US" sz="2000" dirty="0">
                <a:hlinkClick r:id="rId9"/>
              </a:rPr>
              <a:t>https://github.com</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err="1"/>
              <a:t>DBVisualizer</a:t>
            </a:r>
            <a:r>
              <a:rPr lang="en-US" sz="2000" dirty="0"/>
              <a:t> – D</a:t>
            </a:r>
            <a:r>
              <a:rPr lang="en-US" sz="2000" b="0" i="0" dirty="0">
                <a:solidFill>
                  <a:srgbClr val="444444"/>
                </a:solidFill>
                <a:effectLst/>
                <a:latin typeface="Roboto" panose="02000000000000000000" pitchFamily="2" charset="0"/>
              </a:rPr>
              <a:t>atabase </a:t>
            </a:r>
            <a:r>
              <a:rPr lang="en-US" sz="2000" b="0" i="0">
                <a:solidFill>
                  <a:srgbClr val="444444"/>
                </a:solidFill>
                <a:effectLst/>
                <a:latin typeface="Roboto" panose="02000000000000000000" pitchFamily="2" charset="0"/>
              </a:rPr>
              <a:t>tool - </a:t>
            </a:r>
            <a:r>
              <a:rPr lang="en-US" sz="2000" b="0" i="0" dirty="0">
                <a:solidFill>
                  <a:srgbClr val="006621"/>
                </a:solidFill>
                <a:effectLst/>
                <a:latin typeface="Roboto" panose="02000000000000000000" pitchFamily="2" charset="0"/>
                <a:hlinkClick r:id="rId10"/>
              </a:rPr>
              <a:t>https://dbvis.com</a:t>
            </a:r>
            <a:endParaRPr lang="en-US" sz="2000" b="0" i="0" dirty="0">
              <a:solidFill>
                <a:srgbClr val="006621"/>
              </a:solidFill>
              <a:effectLst/>
              <a:latin typeface="Roboto" panose="02000000000000000000" pitchFamily="2" charset="0"/>
            </a:endParaRPr>
          </a:p>
          <a:p>
            <a:pPr marL="285750" indent="-285750">
              <a:buFont typeface="Arial" panose="020B0604020202020204" pitchFamily="34" charset="0"/>
              <a:buChar char="•"/>
            </a:pPr>
            <a:endParaRPr lang="en-US" sz="2000" dirty="0">
              <a:solidFill>
                <a:srgbClr val="006621"/>
              </a:solidFill>
              <a:latin typeface="Roboto" panose="02000000000000000000" pitchFamily="2" charset="0"/>
            </a:endParaRPr>
          </a:p>
          <a:p>
            <a:pPr marL="285750" indent="-285750">
              <a:buFont typeface="Arial" panose="020B0604020202020204" pitchFamily="34" charset="0"/>
              <a:buChar char="•"/>
            </a:pPr>
            <a:r>
              <a:rPr lang="en-US" sz="2000" b="1" dirty="0"/>
              <a:t>SQLite</a:t>
            </a:r>
            <a:r>
              <a:rPr lang="en-US" sz="2000" b="0" i="0" dirty="0">
                <a:solidFill>
                  <a:srgbClr val="006621"/>
                </a:solidFill>
                <a:effectLst/>
                <a:latin typeface="Roboto" panose="02000000000000000000" pitchFamily="2" charset="0"/>
              </a:rPr>
              <a:t> - </a:t>
            </a:r>
            <a:r>
              <a:rPr lang="en-US" sz="2000" dirty="0">
                <a:hlinkClick r:id="rId11"/>
              </a:rPr>
              <a:t>https://sqlite.org/</a:t>
            </a:r>
            <a:endParaRPr lang="en-US" sz="2000" dirty="0"/>
          </a:p>
          <a:p>
            <a:pPr marL="285750" indent="-285750">
              <a:buFont typeface="Arial" panose="020B0604020202020204" pitchFamily="34" charset="0"/>
              <a:buChar char="•"/>
            </a:pPr>
            <a:endParaRPr lang="en-US" sz="2000" dirty="0">
              <a:solidFill>
                <a:srgbClr val="006621"/>
              </a:solidFill>
              <a:latin typeface="Roboto" panose="02000000000000000000" pitchFamily="2" charset="0"/>
            </a:endParaRPr>
          </a:p>
          <a:p>
            <a:pPr marL="285750" indent="-285750">
              <a:buFont typeface="Arial" panose="020B0604020202020204" pitchFamily="34" charset="0"/>
              <a:buChar char="•"/>
            </a:pPr>
            <a:r>
              <a:rPr lang="en-US" sz="2000" b="1" dirty="0"/>
              <a:t>Java</a:t>
            </a:r>
            <a:r>
              <a:rPr lang="en-US" sz="2000" b="0" i="0" dirty="0">
                <a:solidFill>
                  <a:srgbClr val="006621"/>
                </a:solidFill>
                <a:effectLst/>
                <a:latin typeface="Roboto" panose="02000000000000000000" pitchFamily="2" charset="0"/>
              </a:rPr>
              <a:t> JDK 1.8x </a:t>
            </a:r>
            <a:endParaRPr lang="en-US" sz="2000" dirty="0"/>
          </a:p>
          <a:p>
            <a:r>
              <a:rPr lang="en-US" dirty="0"/>
              <a:t> </a:t>
            </a:r>
          </a:p>
        </p:txBody>
      </p:sp>
    </p:spTree>
    <p:extLst>
      <p:ext uri="{BB962C8B-B14F-4D97-AF65-F5344CB8AC3E}">
        <p14:creationId xmlns:p14="http://schemas.microsoft.com/office/powerpoint/2010/main" val="32026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solidFill>
                  <a:schemeClr val="accent4"/>
                </a:solidFill>
              </a:rPr>
              <a:t>References</a:t>
            </a: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9862268" cy="3046988"/>
          </a:xfrm>
          <a:prstGeom prst="rect">
            <a:avLst/>
          </a:prstGeom>
          <a:noFill/>
        </p:spPr>
        <p:txBody>
          <a:bodyPr wrap="square" rtlCol="0">
            <a:spAutoFit/>
          </a:bodyPr>
          <a:lstStyle/>
          <a:p>
            <a:pPr lvl="0">
              <a:lnSpc>
                <a:spcPct val="100000"/>
              </a:lnSpc>
            </a:pPr>
            <a:r>
              <a:rPr lang="en-US" sz="2400" dirty="0"/>
              <a:t>Project Source with Presentation (ppt) - </a:t>
            </a:r>
            <a:r>
              <a:rPr lang="en-US" sz="1600" dirty="0">
                <a:hlinkClick r:id="rId7"/>
              </a:rPr>
              <a:t>https://github.com/newfound-systems/JdbcExample</a:t>
            </a:r>
            <a:r>
              <a:rPr lang="en-US" sz="2000" dirty="0"/>
              <a:t> </a:t>
            </a:r>
          </a:p>
          <a:p>
            <a:pPr marL="285750" indent="-285750">
              <a:buFont typeface="Arial" panose="020B0604020202020204" pitchFamily="34" charset="0"/>
              <a:buChar char="•"/>
            </a:pPr>
            <a:r>
              <a:rPr lang="en-US" sz="2400" dirty="0"/>
              <a:t>Build Tool Maven - </a:t>
            </a:r>
            <a:r>
              <a:rPr lang="en-US" sz="2000" dirty="0">
                <a:hlinkClick r:id="rId8"/>
              </a:rPr>
              <a:t>https://maven.apache.org/</a:t>
            </a:r>
            <a:endParaRPr lang="en-US" sz="2000" dirty="0"/>
          </a:p>
          <a:p>
            <a:pPr marL="285750" indent="-285750">
              <a:buFont typeface="Arial" panose="020B0604020202020204" pitchFamily="34" charset="0"/>
              <a:buChar char="•"/>
            </a:pPr>
            <a:r>
              <a:rPr lang="en-US" sz="2400" dirty="0"/>
              <a:t>Log4J Tutorials - </a:t>
            </a:r>
            <a:r>
              <a:rPr lang="en-US" sz="2000" dirty="0">
                <a:hlinkClick r:id="rId9"/>
              </a:rPr>
              <a:t>https://mkyong.com/logging/apache-log4j-2-tutorials/</a:t>
            </a:r>
            <a:endParaRPr lang="en-US" sz="2000" dirty="0"/>
          </a:p>
          <a:p>
            <a:pPr marL="285750" indent="-285750">
              <a:buFont typeface="Arial" panose="020B0604020202020204" pitchFamily="34" charset="0"/>
              <a:buChar char="•"/>
            </a:pPr>
            <a:r>
              <a:rPr lang="en-US" sz="2400" dirty="0"/>
              <a:t>SQLite - </a:t>
            </a:r>
            <a:r>
              <a:rPr lang="en-US" sz="2000" dirty="0">
                <a:hlinkClick r:id="rId10"/>
              </a:rPr>
              <a:t>https://sqlite.org/</a:t>
            </a:r>
            <a:endParaRPr lang="en-US" sz="2000" dirty="0"/>
          </a:p>
          <a:p>
            <a:pPr marL="285750" indent="-285750">
              <a:buFont typeface="Arial" panose="020B0604020202020204" pitchFamily="34" charset="0"/>
              <a:buChar char="•"/>
            </a:pPr>
            <a:r>
              <a:rPr lang="en-US" sz="2400" dirty="0"/>
              <a:t>SQLite Tutorials - </a:t>
            </a:r>
            <a:r>
              <a:rPr lang="en-US" sz="2000" dirty="0">
                <a:hlinkClick r:id="rId11"/>
              </a:rPr>
              <a:t>https://www.tutorialspoint.com/sqlite/index.htm</a:t>
            </a:r>
            <a:endParaRPr lang="en-US" sz="2000" dirty="0"/>
          </a:p>
          <a:p>
            <a:pPr marL="285750" indent="-285750">
              <a:buFont typeface="Arial" panose="020B0604020202020204" pitchFamily="34" charset="0"/>
              <a:buChar char="•"/>
            </a:pPr>
            <a:r>
              <a:rPr lang="en-US" sz="2400" dirty="0"/>
              <a:t>JDBC Wiki - </a:t>
            </a:r>
            <a:r>
              <a:rPr lang="en-US" sz="2000" dirty="0">
                <a:hlinkClick r:id="rId12"/>
              </a:rPr>
              <a:t>https://en.wikipedia.org/wiki/Java_Database_Connectivity</a:t>
            </a:r>
            <a:endParaRPr lang="en-US" sz="2000" dirty="0"/>
          </a:p>
          <a:p>
            <a:pPr marL="285750" indent="-285750">
              <a:buFont typeface="Arial" panose="020B0604020202020204" pitchFamily="34" charset="0"/>
              <a:buChar char="•"/>
            </a:pPr>
            <a:r>
              <a:rPr lang="en-US" sz="2400" dirty="0"/>
              <a:t>Spring Boot - </a:t>
            </a:r>
            <a:r>
              <a:rPr lang="en-US" sz="2000" dirty="0">
                <a:hlinkClick r:id="rId13"/>
              </a:rPr>
              <a:t>https://spring.io/projects/spring-boot</a:t>
            </a:r>
            <a:endParaRPr lang="en-US" sz="2000" dirty="0"/>
          </a:p>
          <a:p>
            <a:pPr marL="285750" indent="-285750">
              <a:buFont typeface="Arial" panose="020B0604020202020204" pitchFamily="34" charset="0"/>
              <a:buChar char="•"/>
            </a:pPr>
            <a:r>
              <a:rPr lang="en-US" sz="2400" dirty="0"/>
              <a:t>Spring Boot with JPA - </a:t>
            </a:r>
            <a:r>
              <a:rPr lang="en-US" sz="2000" dirty="0">
                <a:hlinkClick r:id="rId14"/>
              </a:rPr>
              <a:t>https://www.javatpoint.com/spring-boot-jpa</a:t>
            </a:r>
            <a:r>
              <a:rPr lang="en-US" dirty="0"/>
              <a:t> </a:t>
            </a:r>
          </a:p>
        </p:txBody>
      </p:sp>
    </p:spTree>
    <p:extLst>
      <p:ext uri="{BB962C8B-B14F-4D97-AF65-F5344CB8AC3E}">
        <p14:creationId xmlns:p14="http://schemas.microsoft.com/office/powerpoint/2010/main" val="366190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Thank You</a:t>
            </a:r>
            <a:endParaRPr lang="en-US" sz="8000" dirty="0">
              <a:solidFill>
                <a:schemeClr val="tx1">
                  <a:lumMod val="85000"/>
                  <a:lumOff val="15000"/>
                </a:schemeClr>
              </a:solidFill>
            </a:endParaRPr>
          </a:p>
        </p:txBody>
      </p:sp>
      <p:pic>
        <p:nvPicPr>
          <p:cNvPr id="4" name="Graphic 3" descr="Thumbs Up Sign">
            <a:extLst>
              <a:ext uri="{FF2B5EF4-FFF2-40B4-BE49-F238E27FC236}">
                <a16:creationId xmlns:a16="http://schemas.microsoft.com/office/drawing/2014/main" id="{B44E0635-0055-421D-87B8-D61274F32E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0720" y="4017541"/>
            <a:ext cx="914400" cy="914400"/>
          </a:xfrm>
          <a:prstGeom prst="rect">
            <a:avLst/>
          </a:prstGeom>
        </p:spPr>
      </p:pic>
      <p:graphicFrame>
        <p:nvGraphicFramePr>
          <p:cNvPr id="31" name="TextBox 6">
            <a:extLst>
              <a:ext uri="{FF2B5EF4-FFF2-40B4-BE49-F238E27FC236}">
                <a16:creationId xmlns:a16="http://schemas.microsoft.com/office/drawing/2014/main" id="{A0130B6C-EDE9-45AB-8186-487596133817}"/>
              </a:ext>
            </a:extLst>
          </p:cNvPr>
          <p:cNvGraphicFramePr/>
          <p:nvPr>
            <p:extLst>
              <p:ext uri="{D42A27DB-BD31-4B8C-83A1-F6EECF244321}">
                <p14:modId xmlns:p14="http://schemas.microsoft.com/office/powerpoint/2010/main" val="3346946088"/>
              </p:ext>
            </p:extLst>
          </p:nvPr>
        </p:nvGraphicFramePr>
        <p:xfrm>
          <a:off x="7870994" y="643467"/>
          <a:ext cx="4085779" cy="50540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07402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What is Database and Table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6555641"/>
          </a:xfrm>
          <a:prstGeom prst="rect">
            <a:avLst/>
          </a:prstGeom>
          <a:noFill/>
        </p:spPr>
        <p:txBody>
          <a:bodyPr wrap="square" rtlCol="0">
            <a:spAutoFit/>
          </a:bodyPr>
          <a:lstStyle/>
          <a:p>
            <a:pPr marL="285750" indent="-285750">
              <a:buFont typeface="Arial" panose="020B0604020202020204" pitchFamily="34" charset="0"/>
              <a:buChar char="•"/>
            </a:pPr>
            <a:r>
              <a:rPr lang="en-US" sz="1400" b="1" dirty="0"/>
              <a:t>Database</a:t>
            </a:r>
          </a:p>
          <a:p>
            <a:pPr lvl="1"/>
            <a:r>
              <a:rPr lang="en-US" sz="1400" dirty="0">
                <a:solidFill>
                  <a:srgbClr val="4D5156"/>
                </a:solidFill>
                <a:latin typeface="arial" panose="020B0604020202020204" pitchFamily="34" charset="0"/>
              </a:rPr>
              <a:t>A database is an organized collection of table(s). Each table is collection of column(s). </a:t>
            </a:r>
            <a:r>
              <a:rPr lang="en-US" sz="1400" b="0" i="0" dirty="0">
                <a:solidFill>
                  <a:srgbClr val="4D5156"/>
                </a:solidFill>
                <a:effectLst/>
                <a:latin typeface="arial" panose="020B0604020202020204" pitchFamily="34" charset="0"/>
              </a:rPr>
              <a:t>Table data can then be easily queried or manipulated using SQL Statements over JDBC API.</a:t>
            </a:r>
          </a:p>
          <a:p>
            <a:pPr lvl="1"/>
            <a:endParaRPr lang="en-US" sz="1400" dirty="0">
              <a:solidFill>
                <a:srgbClr val="4D5156"/>
              </a:solidFill>
              <a:latin typeface="arial" panose="020B0604020202020204" pitchFamily="34" charset="0"/>
            </a:endParaRPr>
          </a:p>
          <a:p>
            <a:pPr marL="285750" indent="-285750">
              <a:buFont typeface="Arial" panose="020B0604020202020204" pitchFamily="34" charset="0"/>
              <a:buChar char="•"/>
            </a:pPr>
            <a:r>
              <a:rPr lang="en-US" sz="1400" b="0" i="0" dirty="0">
                <a:solidFill>
                  <a:srgbClr val="4D5156"/>
                </a:solidFill>
                <a:effectLst/>
                <a:latin typeface="arial" panose="020B0604020202020204" pitchFamily="34" charset="0"/>
              </a:rPr>
              <a:t>Table</a:t>
            </a:r>
          </a:p>
          <a:p>
            <a:pPr lvl="1"/>
            <a:r>
              <a:rPr lang="en-US" sz="1400" b="0" i="0" dirty="0">
                <a:solidFill>
                  <a:srgbClr val="222222"/>
                </a:solidFill>
                <a:effectLst/>
                <a:latin typeface="arial" panose="020B0604020202020204" pitchFamily="34" charset="0"/>
              </a:rPr>
              <a:t>Data is logically organized in a row-and-column format similar to a spreadsheet. Each row represents a unique record, and each column represents a field in the record.</a:t>
            </a:r>
          </a:p>
          <a:p>
            <a:pPr lvl="1"/>
            <a:r>
              <a:rPr lang="en-US" sz="1400" b="0" i="0" dirty="0">
                <a:solidFill>
                  <a:srgbClr val="222222"/>
                </a:solidFill>
                <a:effectLst/>
                <a:latin typeface="arial" panose="020B0604020202020204" pitchFamily="34" charset="0"/>
              </a:rPr>
              <a:t>e.g.</a:t>
            </a:r>
          </a:p>
          <a:p>
            <a:pPr lvl="1"/>
            <a:r>
              <a:rPr lang="en-US" sz="1400" dirty="0">
                <a:solidFill>
                  <a:srgbClr val="222222"/>
                </a:solidFill>
                <a:latin typeface="arial" panose="020B0604020202020204" pitchFamily="34" charset="0"/>
              </a:rPr>
              <a:t>	Excel File is a Database, and Each Sheet is a Table. </a:t>
            </a:r>
          </a:p>
          <a:p>
            <a:pPr lvl="1"/>
            <a:endParaRPr lang="en-US" sz="1400" b="0" i="0" dirty="0">
              <a:solidFill>
                <a:srgbClr val="222222"/>
              </a:solidFill>
              <a:effectLst/>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r>
              <a:rPr lang="en-US" sz="1400" b="1" dirty="0">
                <a:solidFill>
                  <a:srgbClr val="4D5156"/>
                </a:solidFill>
                <a:latin typeface="arial" panose="020B0604020202020204" pitchFamily="34" charset="0"/>
              </a:rPr>
              <a:t>Query</a:t>
            </a:r>
          </a:p>
          <a:p>
            <a:pPr lvl="1"/>
            <a:r>
              <a:rPr lang="en-US" sz="1400" dirty="0">
                <a:solidFill>
                  <a:srgbClr val="4D5156"/>
                </a:solidFill>
                <a:latin typeface="arial" panose="020B0604020202020204" pitchFamily="34" charset="0"/>
              </a:rPr>
              <a:t>	SELECT</a:t>
            </a:r>
          </a:p>
          <a:p>
            <a:pPr lvl="1"/>
            <a:r>
              <a:rPr lang="en-US" sz="1400" b="1" dirty="0">
                <a:solidFill>
                  <a:srgbClr val="4D5156"/>
                </a:solidFill>
                <a:latin typeface="arial" panose="020B0604020202020204" pitchFamily="34" charset="0"/>
              </a:rPr>
              <a:t>Manipulation</a:t>
            </a:r>
          </a:p>
          <a:p>
            <a:pPr lvl="1"/>
            <a:r>
              <a:rPr lang="en-US" sz="1400" dirty="0">
                <a:solidFill>
                  <a:srgbClr val="4D5156"/>
                </a:solidFill>
                <a:latin typeface="arial" panose="020B0604020202020204" pitchFamily="34" charset="0"/>
              </a:rPr>
              <a:t>	INSERT</a:t>
            </a:r>
          </a:p>
          <a:p>
            <a:pPr lvl="1"/>
            <a:r>
              <a:rPr lang="en-US" sz="1400" dirty="0">
                <a:solidFill>
                  <a:srgbClr val="4D5156"/>
                </a:solidFill>
                <a:latin typeface="arial" panose="020B0604020202020204" pitchFamily="34" charset="0"/>
              </a:rPr>
              <a:t>	UPDATE</a:t>
            </a:r>
          </a:p>
          <a:p>
            <a:pPr lvl="1"/>
            <a:r>
              <a:rPr lang="en-US" sz="1400" dirty="0">
                <a:solidFill>
                  <a:srgbClr val="4D5156"/>
                </a:solidFill>
                <a:latin typeface="arial" panose="020B0604020202020204" pitchFamily="34" charset="0"/>
              </a:rPr>
              <a:t>	DELETE</a:t>
            </a:r>
          </a:p>
          <a:p>
            <a:pPr lvl="1"/>
            <a:endParaRPr lang="en-US" sz="1400" dirty="0">
              <a:solidFill>
                <a:srgbClr val="4D5156"/>
              </a:solidFill>
              <a:latin typeface="arial" panose="020B0604020202020204" pitchFamily="34" charset="0"/>
            </a:endParaRPr>
          </a:p>
          <a:p>
            <a:pPr lvl="1"/>
            <a:endParaRPr lang="en-US" sz="1400" dirty="0"/>
          </a:p>
        </p:txBody>
      </p:sp>
      <p:graphicFrame>
        <p:nvGraphicFramePr>
          <p:cNvPr id="3" name="Table 2">
            <a:extLst>
              <a:ext uri="{FF2B5EF4-FFF2-40B4-BE49-F238E27FC236}">
                <a16:creationId xmlns:a16="http://schemas.microsoft.com/office/drawing/2014/main" id="{781477D3-BE6B-4957-A97F-EB3A43E58AAD}"/>
              </a:ext>
            </a:extLst>
          </p:cNvPr>
          <p:cNvGraphicFramePr>
            <a:graphicFrameLocks noGrp="1"/>
          </p:cNvGraphicFramePr>
          <p:nvPr>
            <p:extLst>
              <p:ext uri="{D42A27DB-BD31-4B8C-83A1-F6EECF244321}">
                <p14:modId xmlns:p14="http://schemas.microsoft.com/office/powerpoint/2010/main" val="84041499"/>
              </p:ext>
            </p:extLst>
          </p:nvPr>
        </p:nvGraphicFramePr>
        <p:xfrm>
          <a:off x="4744264" y="2740038"/>
          <a:ext cx="7265988" cy="1104900"/>
        </p:xfrm>
        <a:graphic>
          <a:graphicData uri="http://schemas.openxmlformats.org/drawingml/2006/table">
            <a:tbl>
              <a:tblPr>
                <a:tableStyleId>{5C22544A-7EE6-4342-B048-85BDC9FD1C3A}</a:tableStyleId>
              </a:tblPr>
              <a:tblGrid>
                <a:gridCol w="787400">
                  <a:extLst>
                    <a:ext uri="{9D8B030D-6E8A-4147-A177-3AD203B41FA5}">
                      <a16:colId xmlns:a16="http://schemas.microsoft.com/office/drawing/2014/main" val="3092970408"/>
                    </a:ext>
                  </a:extLst>
                </a:gridCol>
                <a:gridCol w="482600">
                  <a:extLst>
                    <a:ext uri="{9D8B030D-6E8A-4147-A177-3AD203B41FA5}">
                      <a16:colId xmlns:a16="http://schemas.microsoft.com/office/drawing/2014/main" val="4216114827"/>
                    </a:ext>
                  </a:extLst>
                </a:gridCol>
                <a:gridCol w="469900">
                  <a:extLst>
                    <a:ext uri="{9D8B030D-6E8A-4147-A177-3AD203B41FA5}">
                      <a16:colId xmlns:a16="http://schemas.microsoft.com/office/drawing/2014/main" val="468700959"/>
                    </a:ext>
                  </a:extLst>
                </a:gridCol>
                <a:gridCol w="701675">
                  <a:extLst>
                    <a:ext uri="{9D8B030D-6E8A-4147-A177-3AD203B41FA5}">
                      <a16:colId xmlns:a16="http://schemas.microsoft.com/office/drawing/2014/main" val="3813655456"/>
                    </a:ext>
                  </a:extLst>
                </a:gridCol>
                <a:gridCol w="1409700">
                  <a:extLst>
                    <a:ext uri="{9D8B030D-6E8A-4147-A177-3AD203B41FA5}">
                      <a16:colId xmlns:a16="http://schemas.microsoft.com/office/drawing/2014/main" val="2884458684"/>
                    </a:ext>
                  </a:extLst>
                </a:gridCol>
                <a:gridCol w="673100">
                  <a:extLst>
                    <a:ext uri="{9D8B030D-6E8A-4147-A177-3AD203B41FA5}">
                      <a16:colId xmlns:a16="http://schemas.microsoft.com/office/drawing/2014/main" val="236238471"/>
                    </a:ext>
                  </a:extLst>
                </a:gridCol>
                <a:gridCol w="647700">
                  <a:extLst>
                    <a:ext uri="{9D8B030D-6E8A-4147-A177-3AD203B41FA5}">
                      <a16:colId xmlns:a16="http://schemas.microsoft.com/office/drawing/2014/main" val="3773553769"/>
                    </a:ext>
                  </a:extLst>
                </a:gridCol>
                <a:gridCol w="608013">
                  <a:extLst>
                    <a:ext uri="{9D8B030D-6E8A-4147-A177-3AD203B41FA5}">
                      <a16:colId xmlns:a16="http://schemas.microsoft.com/office/drawing/2014/main" val="1926097813"/>
                    </a:ext>
                  </a:extLst>
                </a:gridCol>
                <a:gridCol w="520700">
                  <a:extLst>
                    <a:ext uri="{9D8B030D-6E8A-4147-A177-3AD203B41FA5}">
                      <a16:colId xmlns:a16="http://schemas.microsoft.com/office/drawing/2014/main" val="3607673376"/>
                    </a:ext>
                  </a:extLst>
                </a:gridCol>
                <a:gridCol w="482600">
                  <a:extLst>
                    <a:ext uri="{9D8B030D-6E8A-4147-A177-3AD203B41FA5}">
                      <a16:colId xmlns:a16="http://schemas.microsoft.com/office/drawing/2014/main" val="2441856770"/>
                    </a:ext>
                  </a:extLst>
                </a:gridCol>
                <a:gridCol w="482600">
                  <a:extLst>
                    <a:ext uri="{9D8B030D-6E8A-4147-A177-3AD203B41FA5}">
                      <a16:colId xmlns:a16="http://schemas.microsoft.com/office/drawing/2014/main" val="4294346233"/>
                    </a:ext>
                  </a:extLst>
                </a:gridCol>
              </a:tblGrid>
              <a:tr h="184150">
                <a:tc>
                  <a:txBody>
                    <a:bodyPr/>
                    <a:lstStyle/>
                    <a:p>
                      <a:pPr algn="l" fontAlgn="b"/>
                      <a:r>
                        <a:rPr lang="en-US" sz="1000" u="none" strike="noStrike">
                          <a:effectLst/>
                        </a:rPr>
                        <a:t>customer_id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fname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lname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open_dt</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addr_ln_1</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addr_ln_2</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addr_ln_3</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city_nm</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zip_cd</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31783576"/>
                  </a:ext>
                </a:extLst>
              </a:tr>
              <a:tr h="184150">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John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Smith</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W Wilmington Street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Phoenix</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85260</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0471664"/>
                  </a:ext>
                </a:extLst>
              </a:tr>
              <a:tr h="184150">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Tom</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Moody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1, E </a:t>
                      </a:r>
                      <a:r>
                        <a:rPr lang="en-US" sz="1000" u="none" strike="noStrike" dirty="0" err="1">
                          <a:effectLst/>
                        </a:rPr>
                        <a:t>Hillery</a:t>
                      </a:r>
                      <a:r>
                        <a:rPr lang="en-US" sz="1000" u="none" strike="noStrike" dirty="0">
                          <a:effectLst/>
                        </a:rPr>
                        <a:t> Way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New York</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89553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26819040"/>
                  </a:ext>
                </a:extLst>
              </a:tr>
              <a:tr h="184150">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George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N Wilford Garden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Scottsdale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83456</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3731512"/>
                  </a:ext>
                </a:extLst>
              </a:tr>
              <a:tr h="184150">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Kevin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Spacey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E Glen Way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2695421"/>
                  </a:ext>
                </a:extLst>
              </a:tr>
              <a:tr h="184150">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Tracy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Guest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2020-11-05</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85, Tai Seng Drive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Ang Ko Moi</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Singapore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34560</a:t>
                      </a:r>
                      <a:endParaRPr lang="en-US" sz="1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14400483"/>
                  </a:ext>
                </a:extLst>
              </a:tr>
            </a:tbl>
          </a:graphicData>
        </a:graphic>
      </p:graphicFrame>
      <p:graphicFrame>
        <p:nvGraphicFramePr>
          <p:cNvPr id="4" name="Table 3">
            <a:extLst>
              <a:ext uri="{FF2B5EF4-FFF2-40B4-BE49-F238E27FC236}">
                <a16:creationId xmlns:a16="http://schemas.microsoft.com/office/drawing/2014/main" id="{0EE54E0B-E349-4B3F-9B64-0F4FCA01C20C}"/>
              </a:ext>
            </a:extLst>
          </p:cNvPr>
          <p:cNvGraphicFramePr>
            <a:graphicFrameLocks noGrp="1"/>
          </p:cNvGraphicFramePr>
          <p:nvPr>
            <p:extLst>
              <p:ext uri="{D42A27DB-BD31-4B8C-83A1-F6EECF244321}">
                <p14:modId xmlns:p14="http://schemas.microsoft.com/office/powerpoint/2010/main" val="2637729685"/>
              </p:ext>
            </p:extLst>
          </p:nvPr>
        </p:nvGraphicFramePr>
        <p:xfrm>
          <a:off x="4744264" y="3970344"/>
          <a:ext cx="1828800" cy="92075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962315404"/>
                    </a:ext>
                  </a:extLst>
                </a:gridCol>
                <a:gridCol w="609600">
                  <a:extLst>
                    <a:ext uri="{9D8B030D-6E8A-4147-A177-3AD203B41FA5}">
                      <a16:colId xmlns:a16="http://schemas.microsoft.com/office/drawing/2014/main" val="2647781755"/>
                    </a:ext>
                  </a:extLst>
                </a:gridCol>
                <a:gridCol w="609600">
                  <a:extLst>
                    <a:ext uri="{9D8B030D-6E8A-4147-A177-3AD203B41FA5}">
                      <a16:colId xmlns:a16="http://schemas.microsoft.com/office/drawing/2014/main" val="3157475424"/>
                    </a:ext>
                  </a:extLst>
                </a:gridCol>
              </a:tblGrid>
              <a:tr h="184150">
                <a:tc>
                  <a:txBody>
                    <a:bodyPr/>
                    <a:lstStyle/>
                    <a:p>
                      <a:pPr algn="l" fontAlgn="b"/>
                      <a:r>
                        <a:rPr lang="en-US" sz="1000" u="none" strike="noStrike">
                          <a:effectLst/>
                        </a:rPr>
                        <a:t>state_id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7698941"/>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AZ</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Arizona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3840386"/>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California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0691210"/>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New York</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76866497"/>
                  </a:ext>
                </a:extLst>
              </a:tr>
              <a:tr h="18415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1051413"/>
                  </a:ext>
                </a:extLst>
              </a:tr>
            </a:tbl>
          </a:graphicData>
        </a:graphic>
      </p:graphicFrame>
      <p:graphicFrame>
        <p:nvGraphicFramePr>
          <p:cNvPr id="6" name="Table 5">
            <a:extLst>
              <a:ext uri="{FF2B5EF4-FFF2-40B4-BE49-F238E27FC236}">
                <a16:creationId xmlns:a16="http://schemas.microsoft.com/office/drawing/2014/main" id="{0582BBF2-7E68-40E7-AADA-A04EE7629F19}"/>
              </a:ext>
            </a:extLst>
          </p:cNvPr>
          <p:cNvGraphicFramePr>
            <a:graphicFrameLocks noGrp="1"/>
          </p:cNvGraphicFramePr>
          <p:nvPr>
            <p:extLst>
              <p:ext uri="{D42A27DB-BD31-4B8C-83A1-F6EECF244321}">
                <p14:modId xmlns:p14="http://schemas.microsoft.com/office/powerpoint/2010/main" val="1684232125"/>
              </p:ext>
            </p:extLst>
          </p:nvPr>
        </p:nvGraphicFramePr>
        <p:xfrm>
          <a:off x="9279752" y="3970344"/>
          <a:ext cx="2730500" cy="7366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11472668"/>
                    </a:ext>
                  </a:extLst>
                </a:gridCol>
                <a:gridCol w="609600">
                  <a:extLst>
                    <a:ext uri="{9D8B030D-6E8A-4147-A177-3AD203B41FA5}">
                      <a16:colId xmlns:a16="http://schemas.microsoft.com/office/drawing/2014/main" val="2508991004"/>
                    </a:ext>
                  </a:extLst>
                </a:gridCol>
                <a:gridCol w="1511300">
                  <a:extLst>
                    <a:ext uri="{9D8B030D-6E8A-4147-A177-3AD203B41FA5}">
                      <a16:colId xmlns:a16="http://schemas.microsoft.com/office/drawing/2014/main" val="682751276"/>
                    </a:ext>
                  </a:extLst>
                </a:gridCol>
              </a:tblGrid>
              <a:tr h="184150">
                <a:tc>
                  <a:txBody>
                    <a:bodyPr/>
                    <a:lstStyle/>
                    <a:p>
                      <a:pPr algn="l" fontAlgn="b"/>
                      <a:r>
                        <a:rPr lang="en-US" sz="1000" u="none" strike="noStrike">
                          <a:effectLst/>
                        </a:rPr>
                        <a:t>ctry_id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71986953"/>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India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23186617"/>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United States of America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26671668"/>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0252946"/>
                  </a:ext>
                </a:extLst>
              </a:tr>
            </a:tbl>
          </a:graphicData>
        </a:graphic>
      </p:graphicFrame>
    </p:spTree>
    <p:extLst>
      <p:ext uri="{BB962C8B-B14F-4D97-AF65-F5344CB8AC3E}">
        <p14:creationId xmlns:p14="http://schemas.microsoft.com/office/powerpoint/2010/main" val="352225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cxnSp>
        <p:nvCxnSpPr>
          <p:cNvPr id="15" name="Straight Connector 18">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16" name="Rectangle 20">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Diagram 6">
            <a:extLst>
              <a:ext uri="{FF2B5EF4-FFF2-40B4-BE49-F238E27FC236}">
                <a16:creationId xmlns:a16="http://schemas.microsoft.com/office/drawing/2014/main" id="{465CF49B-565A-46E3-94A9-7A030BFACF03}"/>
              </a:ext>
            </a:extLst>
          </p:cNvPr>
          <p:cNvGraphicFramePr/>
          <p:nvPr>
            <p:extLst>
              <p:ext uri="{D42A27DB-BD31-4B8C-83A1-F6EECF244321}">
                <p14:modId xmlns:p14="http://schemas.microsoft.com/office/powerpoint/2010/main" val="2183682352"/>
              </p:ext>
            </p:extLst>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94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Cycle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499104" y="116791"/>
            <a:ext cx="7538244" cy="5262979"/>
          </a:xfrm>
          <a:prstGeom prst="rect">
            <a:avLst/>
          </a:prstGeom>
          <a:noFill/>
        </p:spPr>
        <p:txBody>
          <a:bodyPr wrap="square" rtlCol="0">
            <a:spAutoFit/>
          </a:bodyPr>
          <a:lstStyle/>
          <a:p>
            <a:r>
              <a:rPr lang="en-US" sz="1400" dirty="0"/>
              <a:t>The JDBC classes are contained in Java package </a:t>
            </a:r>
            <a:r>
              <a:rPr lang="en-US" sz="1400" b="1" dirty="0" err="1"/>
              <a:t>java.sql</a:t>
            </a:r>
            <a:r>
              <a:rPr lang="en-US" sz="1400" b="1" dirty="0"/>
              <a:t> </a:t>
            </a:r>
            <a:r>
              <a:rPr lang="en-US" sz="1400" dirty="0"/>
              <a:t>and </a:t>
            </a:r>
            <a:r>
              <a:rPr lang="en-US" sz="1400" b="1" dirty="0" err="1"/>
              <a:t>javax.sql</a:t>
            </a:r>
            <a:r>
              <a:rPr lang="en-US" sz="1400" dirty="0"/>
              <a:t>.</a:t>
            </a:r>
          </a:p>
          <a:p>
            <a:endParaRPr lang="en-US" sz="1400" dirty="0"/>
          </a:p>
          <a:p>
            <a:r>
              <a:rPr lang="en-US" sz="1400" dirty="0"/>
              <a:t>The </a:t>
            </a:r>
            <a:r>
              <a:rPr lang="en-US" sz="1400" b="1" dirty="0" err="1"/>
              <a:t>java.sql</a:t>
            </a:r>
            <a:r>
              <a:rPr lang="en-US" sz="1400" b="1" dirty="0"/>
              <a:t> </a:t>
            </a:r>
            <a:r>
              <a:rPr lang="en-US" sz="1400" dirty="0"/>
              <a:t>package contains classes and interfaces for </a:t>
            </a:r>
            <a:r>
              <a:rPr lang="en-US" sz="1400" b="1" dirty="0"/>
              <a:t>JDBC API</a:t>
            </a:r>
            <a:r>
              <a:rPr lang="en-US" sz="1400" dirty="0"/>
              <a:t>. </a:t>
            </a:r>
          </a:p>
          <a:p>
            <a:endParaRPr lang="en-US" sz="1400" dirty="0"/>
          </a:p>
          <a:p>
            <a:pPr marL="457200" lvl="2">
              <a:buFont typeface="Arial" panose="020B0604020202020204" pitchFamily="34" charset="0"/>
              <a:buChar char="•"/>
            </a:pPr>
            <a:r>
              <a:rPr lang="en-US" sz="1400" dirty="0"/>
              <a:t> Driver interface</a:t>
            </a:r>
          </a:p>
          <a:p>
            <a:pPr marL="457200" lvl="2">
              <a:buFont typeface="Arial" panose="020B0604020202020204" pitchFamily="34" charset="0"/>
              <a:buChar char="•"/>
            </a:pPr>
            <a:r>
              <a:rPr lang="en-US" sz="1400" dirty="0"/>
              <a:t> Connection interface</a:t>
            </a:r>
          </a:p>
          <a:p>
            <a:pPr marL="457200" lvl="2">
              <a:buFont typeface="Arial" panose="020B0604020202020204" pitchFamily="34" charset="0"/>
              <a:buChar char="•"/>
            </a:pPr>
            <a:r>
              <a:rPr lang="en-US" sz="1400" dirty="0"/>
              <a:t> </a:t>
            </a:r>
            <a:r>
              <a:rPr lang="en-US" sz="1400" dirty="0" err="1"/>
              <a:t>PreparedStatement</a:t>
            </a:r>
            <a:r>
              <a:rPr lang="en-US" sz="1400" dirty="0"/>
              <a:t> interface</a:t>
            </a:r>
          </a:p>
          <a:p>
            <a:pPr marL="457200" lvl="2">
              <a:buFont typeface="Arial" panose="020B0604020202020204" pitchFamily="34" charset="0"/>
              <a:buChar char="•"/>
            </a:pPr>
            <a:r>
              <a:rPr lang="en-US" sz="1400" dirty="0"/>
              <a:t> </a:t>
            </a:r>
            <a:r>
              <a:rPr lang="en-US" sz="1400" dirty="0" err="1"/>
              <a:t>ResultSet</a:t>
            </a:r>
            <a:r>
              <a:rPr lang="en-US" sz="1400" dirty="0"/>
              <a:t> interface</a:t>
            </a:r>
          </a:p>
          <a:p>
            <a:pPr lvl="1">
              <a:buFont typeface="Arial" panose="020B0604020202020204" pitchFamily="34" charset="0"/>
              <a:buChar char="•"/>
            </a:pPr>
            <a:endParaRPr lang="en-US" sz="1400" dirty="0">
              <a:solidFill>
                <a:srgbClr val="000000"/>
              </a:solidFill>
              <a:latin typeface="verdana" panose="020B0604030504040204" pitchFamily="34" charset="0"/>
            </a:endParaRPr>
          </a:p>
          <a:p>
            <a:pPr algn="just"/>
            <a:r>
              <a:rPr lang="en-US" sz="1400" dirty="0"/>
              <a:t>JDBC connections support creating and executing statements. Data manipulation statements such as </a:t>
            </a:r>
            <a:r>
              <a:rPr lang="en-US" sz="1400" i="1" dirty="0"/>
              <a:t>CREATE, INSERT, UPDATE and DELETE</a:t>
            </a:r>
            <a:r>
              <a:rPr lang="en-US" sz="1400" dirty="0"/>
              <a:t>, or query statements like </a:t>
            </a:r>
            <a:r>
              <a:rPr lang="en-US" sz="1400" i="1" dirty="0"/>
              <a:t>SELECT</a:t>
            </a:r>
            <a:r>
              <a:rPr lang="en-US" sz="1400" dirty="0"/>
              <a:t>. </a:t>
            </a:r>
          </a:p>
          <a:p>
            <a:pPr algn="just"/>
            <a:endParaRPr lang="en-US" sz="1400" dirty="0"/>
          </a:p>
          <a:p>
            <a:pPr algn="just"/>
            <a:r>
              <a:rPr lang="en-US" sz="1400" b="1" dirty="0"/>
              <a:t>Statement</a:t>
            </a:r>
            <a:r>
              <a:rPr lang="en-US" sz="1400" dirty="0"/>
              <a:t> – the statement is sent to the database server each and every time.</a:t>
            </a:r>
          </a:p>
          <a:p>
            <a:pPr algn="just"/>
            <a:r>
              <a:rPr lang="en-US" sz="1400" b="1" dirty="0" err="1"/>
              <a:t>PreparedStatement</a:t>
            </a:r>
            <a:r>
              <a:rPr lang="en-US" sz="1400" dirty="0"/>
              <a:t> – the statement is cached and then the execution path is pre-determined on the database server allowing it to be executed multiple times in an efficient manner.</a:t>
            </a:r>
          </a:p>
          <a:p>
            <a:pPr algn="just"/>
            <a:r>
              <a:rPr lang="en-US" sz="1400" b="1" dirty="0" err="1"/>
              <a:t>CallableStatement</a:t>
            </a:r>
            <a:r>
              <a:rPr lang="en-US" sz="1400" dirty="0"/>
              <a:t> – used for executing stored procedures on the database.</a:t>
            </a:r>
          </a:p>
          <a:p>
            <a:pPr algn="just"/>
            <a:r>
              <a:rPr lang="en-US" sz="1400" b="1" dirty="0"/>
              <a:t>Update</a:t>
            </a:r>
            <a:r>
              <a:rPr lang="en-US" sz="1400" dirty="0"/>
              <a:t> statements such as INSERT, UPDATE and DELETE return an update count that indicates how many rows were affected in the database. These statements do not return any other information.</a:t>
            </a:r>
          </a:p>
          <a:p>
            <a:endParaRPr lang="en-US" sz="1400" dirty="0"/>
          </a:p>
          <a:p>
            <a:pPr algn="just"/>
            <a:r>
              <a:rPr lang="en-US" sz="1400" b="1" dirty="0"/>
              <a:t>Query</a:t>
            </a:r>
            <a:r>
              <a:rPr lang="en-US" sz="1400" dirty="0"/>
              <a:t> statements return a JDBC row result set. The row result set is used to iterate data rows. Individual columns in a row are retrieved either by name or by column number. There may be any number of rows in the result set. Row Result has meta information about column name and associated types</a:t>
            </a:r>
            <a:endParaRPr lang="en-US" sz="1400" b="1" i="1" dirty="0"/>
          </a:p>
        </p:txBody>
      </p:sp>
      <p:pic>
        <p:nvPicPr>
          <p:cNvPr id="4" name="Picture 3">
            <a:extLst>
              <a:ext uri="{FF2B5EF4-FFF2-40B4-BE49-F238E27FC236}">
                <a16:creationId xmlns:a16="http://schemas.microsoft.com/office/drawing/2014/main" id="{D2658800-5ECB-4DAE-8796-6655853B5851}"/>
              </a:ext>
            </a:extLst>
          </p:cNvPr>
          <p:cNvPicPr>
            <a:picLocks noChangeAspect="1"/>
          </p:cNvPicPr>
          <p:nvPr/>
        </p:nvPicPr>
        <p:blipFill>
          <a:blip r:embed="rId2"/>
          <a:stretch>
            <a:fillRect/>
          </a:stretch>
        </p:blipFill>
        <p:spPr>
          <a:xfrm>
            <a:off x="4537492" y="5287617"/>
            <a:ext cx="7461468" cy="1487423"/>
          </a:xfrm>
          <a:prstGeom prst="rect">
            <a:avLst/>
          </a:prstGeom>
        </p:spPr>
      </p:pic>
    </p:spTree>
    <p:extLst>
      <p:ext uri="{BB962C8B-B14F-4D97-AF65-F5344CB8AC3E}">
        <p14:creationId xmlns:p14="http://schemas.microsoft.com/office/powerpoint/2010/main" val="81222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 Types</a:t>
            </a:r>
          </a:p>
        </p:txBody>
      </p:sp>
      <p:sp>
        <p:nvSpPr>
          <p:cNvPr id="5" name="TextBox 4">
            <a:extLst>
              <a:ext uri="{FF2B5EF4-FFF2-40B4-BE49-F238E27FC236}">
                <a16:creationId xmlns:a16="http://schemas.microsoft.com/office/drawing/2014/main" id="{839ABAD5-A4C5-4D68-887A-8BFBD09FA201}"/>
              </a:ext>
            </a:extLst>
          </p:cNvPr>
          <p:cNvSpPr txBox="1"/>
          <p:nvPr/>
        </p:nvSpPr>
        <p:spPr>
          <a:xfrm>
            <a:off x="4352281" y="1223258"/>
            <a:ext cx="7538244" cy="4031873"/>
          </a:xfrm>
          <a:prstGeom prst="rect">
            <a:avLst/>
          </a:prstGeom>
          <a:noFill/>
        </p:spPr>
        <p:txBody>
          <a:bodyPr wrap="square" rtlCol="0">
            <a:spAutoFit/>
          </a:bodyPr>
          <a:lstStyle/>
          <a:p>
            <a:pPr marL="171450" indent="-171450">
              <a:buFont typeface="Arial" panose="020B0604020202020204" pitchFamily="34" charset="0"/>
              <a:buChar char="•"/>
            </a:pPr>
            <a:r>
              <a:rPr lang="en-US" sz="3200" dirty="0">
                <a:latin typeface="Consolas" panose="020B0609020204030204" pitchFamily="49" charset="0"/>
              </a:rPr>
              <a:t>Char</a:t>
            </a:r>
          </a:p>
          <a:p>
            <a:pPr marL="171450" indent="-171450">
              <a:buFont typeface="Arial" panose="020B0604020202020204" pitchFamily="34" charset="0"/>
              <a:buChar char="•"/>
            </a:pPr>
            <a:r>
              <a:rPr lang="en-US" sz="3200" dirty="0">
                <a:latin typeface="Consolas" panose="020B0609020204030204" pitchFamily="49" charset="0"/>
              </a:rPr>
              <a:t>Decimal</a:t>
            </a:r>
          </a:p>
          <a:p>
            <a:pPr marL="171450" indent="-171450">
              <a:buFont typeface="Arial" panose="020B0604020202020204" pitchFamily="34" charset="0"/>
              <a:buChar char="•"/>
            </a:pPr>
            <a:r>
              <a:rPr lang="en-US" sz="3200" dirty="0">
                <a:latin typeface="Consolas" panose="020B0609020204030204" pitchFamily="49" charset="0"/>
              </a:rPr>
              <a:t>Varchar</a:t>
            </a:r>
          </a:p>
          <a:p>
            <a:pPr marL="171450" indent="-171450">
              <a:buFont typeface="Arial" panose="020B0604020202020204" pitchFamily="34" charset="0"/>
              <a:buChar char="•"/>
            </a:pPr>
            <a:r>
              <a:rPr lang="en-US" sz="3200" dirty="0" err="1">
                <a:latin typeface="Consolas" panose="020B0609020204030204" pitchFamily="49" charset="0"/>
              </a:rPr>
              <a:t>NVarchar</a:t>
            </a:r>
            <a:endParaRPr lang="en-US" sz="3200" dirty="0">
              <a:latin typeface="Consolas" panose="020B0609020204030204" pitchFamily="49" charset="0"/>
            </a:endParaRPr>
          </a:p>
          <a:p>
            <a:pPr marL="171450" indent="-171450">
              <a:buFont typeface="Arial" panose="020B0604020202020204" pitchFamily="34" charset="0"/>
              <a:buChar char="•"/>
            </a:pPr>
            <a:r>
              <a:rPr lang="en-US" sz="3200" dirty="0">
                <a:latin typeface="Consolas" panose="020B0609020204030204" pitchFamily="49" charset="0"/>
              </a:rPr>
              <a:t>Datetime</a:t>
            </a:r>
          </a:p>
          <a:p>
            <a:pPr marL="171450" indent="-171450">
              <a:buFont typeface="Arial" panose="020B0604020202020204" pitchFamily="34" charset="0"/>
              <a:buChar char="•"/>
            </a:pPr>
            <a:r>
              <a:rPr lang="en-US" sz="3200" dirty="0">
                <a:latin typeface="Consolas" panose="020B0609020204030204" pitchFamily="49" charset="0"/>
              </a:rPr>
              <a:t>Date</a:t>
            </a:r>
          </a:p>
          <a:p>
            <a:pPr marL="171450" indent="-171450">
              <a:buFont typeface="Arial" panose="020B0604020202020204" pitchFamily="34" charset="0"/>
              <a:buChar char="•"/>
            </a:pPr>
            <a:r>
              <a:rPr lang="en-US" sz="3200" dirty="0">
                <a:latin typeface="Consolas" panose="020B0609020204030204" pitchFamily="49" charset="0"/>
              </a:rPr>
              <a:t>Boolean</a:t>
            </a:r>
          </a:p>
          <a:p>
            <a:pPr marL="171450" indent="-171450">
              <a:buFont typeface="Arial" panose="020B0604020202020204" pitchFamily="34" charset="0"/>
              <a:buChar char="•"/>
            </a:pPr>
            <a:r>
              <a:rPr lang="en-US" sz="3200" dirty="0">
                <a:latin typeface="Consolas" panose="020B0609020204030204" pitchFamily="49" charset="0"/>
              </a:rPr>
              <a:t>Integer</a:t>
            </a:r>
          </a:p>
        </p:txBody>
      </p:sp>
    </p:spTree>
    <p:extLst>
      <p:ext uri="{BB962C8B-B14F-4D97-AF65-F5344CB8AC3E}">
        <p14:creationId xmlns:p14="http://schemas.microsoft.com/office/powerpoint/2010/main" val="6149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How to Create Database in SQLite</a:t>
            </a:r>
          </a:p>
        </p:txBody>
      </p:sp>
      <p:sp>
        <p:nvSpPr>
          <p:cNvPr id="5" name="TextBox 4">
            <a:extLst>
              <a:ext uri="{FF2B5EF4-FFF2-40B4-BE49-F238E27FC236}">
                <a16:creationId xmlns:a16="http://schemas.microsoft.com/office/drawing/2014/main" id="{839ABAD5-A4C5-4D68-887A-8BFBD09FA201}"/>
              </a:ext>
            </a:extLst>
          </p:cNvPr>
          <p:cNvSpPr txBox="1"/>
          <p:nvPr/>
        </p:nvSpPr>
        <p:spPr>
          <a:xfrm>
            <a:off x="4245261" y="143631"/>
            <a:ext cx="7538244" cy="7448193"/>
          </a:xfrm>
          <a:prstGeom prst="rect">
            <a:avLst/>
          </a:prstGeom>
          <a:noFill/>
        </p:spPr>
        <p:txBody>
          <a:bodyPr wrap="square" rtlCol="0">
            <a:spAutoFit/>
          </a:bodyPr>
          <a:lstStyle/>
          <a:p>
            <a:pPr marL="285750" indent="-285750">
              <a:buFont typeface="Arial" panose="020B0604020202020204" pitchFamily="34" charset="0"/>
              <a:buChar char="•"/>
            </a:pPr>
            <a:r>
              <a:rPr lang="en-US" sz="1400" b="1" dirty="0"/>
              <a:t>Install SQLite </a:t>
            </a:r>
            <a:r>
              <a:rPr lang="en-US" sz="1400" dirty="0"/>
              <a:t>from </a:t>
            </a:r>
            <a:r>
              <a:rPr lang="en-US" sz="1400" dirty="0">
                <a:hlinkClick r:id="rId3"/>
              </a:rPr>
              <a:t>https://sqlite.org/download.html</a:t>
            </a:r>
            <a:r>
              <a:rPr lang="en-US" sz="1400" dirty="0"/>
              <a:t> </a:t>
            </a:r>
          </a:p>
          <a:p>
            <a:pPr marL="285750" indent="-285750">
              <a:buFont typeface="Arial" panose="020B0604020202020204" pitchFamily="34" charset="0"/>
              <a:buChar char="•"/>
            </a:pPr>
            <a:r>
              <a:rPr lang="en-US" sz="1400" dirty="0"/>
              <a:t>Assuming Database to be Created in D:\WebService\Project\JdbcExample\database</a:t>
            </a:r>
          </a:p>
          <a:p>
            <a:pPr marL="285750" indent="-285750">
              <a:buFont typeface="Arial" panose="020B0604020202020204" pitchFamily="34" charset="0"/>
              <a:buChar char="•"/>
            </a:pPr>
            <a:r>
              <a:rPr lang="en-US" sz="1400" dirty="0"/>
              <a:t>SQLite e.g. is Installed in </a:t>
            </a:r>
            <a:r>
              <a:rPr lang="en-US" sz="1400" b="1" dirty="0"/>
              <a:t>D:\SQLite-330</a:t>
            </a:r>
          </a:p>
          <a:p>
            <a:endParaRPr lang="en-US" sz="1400" dirty="0"/>
          </a:p>
          <a:p>
            <a:r>
              <a:rPr lang="en-US" b="1" dirty="0"/>
              <a:t>Create Database</a:t>
            </a:r>
          </a:p>
          <a:p>
            <a:r>
              <a:rPr lang="en-US" sz="1400" dirty="0"/>
              <a:t>D:\&gt; </a:t>
            </a:r>
            <a:r>
              <a:rPr lang="en-US" sz="1400" dirty="0">
                <a:solidFill>
                  <a:srgbClr val="FF0000"/>
                </a:solidFill>
              </a:rPr>
              <a:t>cd</a:t>
            </a:r>
            <a:r>
              <a:rPr lang="en-US" sz="1400" dirty="0"/>
              <a:t> </a:t>
            </a:r>
            <a:r>
              <a:rPr lang="en-US" sz="1400" dirty="0">
                <a:solidFill>
                  <a:srgbClr val="FF0000"/>
                </a:solidFill>
              </a:rPr>
              <a:t>D:\WebService\Project\JdbcExample\database\</a:t>
            </a:r>
            <a:endParaRPr lang="en-US" sz="1400" dirty="0"/>
          </a:p>
          <a:p>
            <a:r>
              <a:rPr lang="en-US" sz="1400" dirty="0"/>
              <a:t>D:\&gt; </a:t>
            </a:r>
            <a:r>
              <a:rPr lang="en-US" sz="1400" dirty="0">
                <a:solidFill>
                  <a:srgbClr val="FF0000"/>
                </a:solidFill>
              </a:rPr>
              <a:t>\sqlite\sqlite-330\sqlite3 </a:t>
            </a:r>
            <a:r>
              <a:rPr lang="en-US" sz="1400" b="1" i="1" dirty="0" err="1">
                <a:solidFill>
                  <a:srgbClr val="FF0000"/>
                </a:solidFill>
              </a:rPr>
              <a:t>customer.db</a:t>
            </a:r>
            <a:endParaRPr lang="en-US" sz="1400" b="1" i="1" dirty="0">
              <a:solidFill>
                <a:srgbClr val="FF0000"/>
              </a:solidFill>
            </a:endParaRPr>
          </a:p>
          <a:p>
            <a:r>
              <a:rPr lang="en-US" sz="1400" dirty="0"/>
              <a:t>This will create a BLANK Database </a:t>
            </a:r>
            <a:r>
              <a:rPr lang="en-US" sz="1400" b="1" i="1" dirty="0" err="1"/>
              <a:t>customer.db</a:t>
            </a:r>
            <a:endParaRPr lang="en-US" sz="1400" dirty="0"/>
          </a:p>
          <a:p>
            <a:endParaRPr lang="en-US" sz="1400" dirty="0"/>
          </a:p>
          <a:p>
            <a:r>
              <a:rPr lang="en-US" sz="1400" dirty="0">
                <a:solidFill>
                  <a:srgbClr val="FF0000"/>
                </a:solidFill>
              </a:rPr>
              <a:t>SQLite version 3.33.0 2020-08-14 13:23:32</a:t>
            </a:r>
          </a:p>
          <a:p>
            <a:r>
              <a:rPr lang="en-US" sz="1400" dirty="0">
                <a:solidFill>
                  <a:srgbClr val="FF0000"/>
                </a:solidFill>
              </a:rPr>
              <a:t>Enter ".help" for usage hints.</a:t>
            </a:r>
          </a:p>
          <a:p>
            <a:endParaRPr lang="en-US" sz="1400" dirty="0"/>
          </a:p>
          <a:p>
            <a:r>
              <a:rPr lang="en-US" sz="1400" b="1" dirty="0" err="1"/>
              <a:t>sqlite</a:t>
            </a:r>
            <a:r>
              <a:rPr lang="en-US" sz="1400" dirty="0"/>
              <a:t>&gt; </a:t>
            </a:r>
            <a:r>
              <a:rPr lang="en-US" sz="1400" b="1" dirty="0">
                <a:solidFill>
                  <a:srgbClr val="00B050"/>
                </a:solidFill>
                <a:latin typeface="Consolas" panose="020B0609020204030204" pitchFamily="49" charset="0"/>
              </a:rPr>
              <a:t>CREATE TABLE customer (</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customer_id</a:t>
            </a:r>
            <a:r>
              <a:rPr lang="en-US" sz="1400" b="1" dirty="0">
                <a:solidFill>
                  <a:srgbClr val="00B050"/>
                </a:solidFill>
                <a:latin typeface="Consolas" panose="020B0609020204030204" pitchFamily="49" charset="0"/>
              </a:rPr>
              <a:t>] INTEGER PRIMARY KEY AUTOINCREMENT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ctry_cd</a:t>
            </a:r>
            <a:r>
              <a:rPr lang="en-US" sz="1400" b="1" dirty="0">
                <a:solidFill>
                  <a:srgbClr val="00B050"/>
                </a:solidFill>
                <a:latin typeface="Consolas" panose="020B0609020204030204" pitchFamily="49" charset="0"/>
              </a:rPr>
              <a:t>] [char](2)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phone_no</a:t>
            </a:r>
            <a:r>
              <a:rPr lang="en-US" sz="1400" b="1" dirty="0">
                <a:solidFill>
                  <a:srgbClr val="00B050"/>
                </a:solidFill>
                <a:latin typeface="Consolas" panose="020B0609020204030204" pitchFamily="49" charset="0"/>
              </a:rPr>
              <a:t>] [varchar](18)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phone_type</a:t>
            </a:r>
            <a:r>
              <a:rPr lang="en-US" sz="1400" b="1" dirty="0">
                <a:solidFill>
                  <a:srgbClr val="00B050"/>
                </a:solidFill>
                <a:latin typeface="Consolas" panose="020B0609020204030204" pitchFamily="49" charset="0"/>
              </a:rPr>
              <a:t>] [varchar](12)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email_ad</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customer_guid</a:t>
            </a:r>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uniqueidentifier</a:t>
            </a:r>
            <a:r>
              <a:rPr lang="en-US" sz="1400" b="1" dirty="0">
                <a:solidFill>
                  <a:srgbClr val="00B050"/>
                </a:solidFill>
                <a:latin typeface="Consolas" panose="020B0609020204030204" pitchFamily="49" charset="0"/>
              </a:rPr>
              <a: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update_token_expiry_ts</a:t>
            </a:r>
            <a:r>
              <a:rPr lang="en-US" sz="1400" b="1" dirty="0">
                <a:solidFill>
                  <a:srgbClr val="00B050"/>
                </a:solidFill>
                <a:latin typeface="Consolas" panose="020B0609020204030204" pitchFamily="49" charset="0"/>
              </a:rPr>
              <a:t>] [datetime]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update_token</a:t>
            </a:r>
            <a:r>
              <a:rPr lang="en-US" sz="1400" b="1" dirty="0">
                <a:solidFill>
                  <a:srgbClr val="00B050"/>
                </a:solidFill>
                <a:latin typeface="Consolas" panose="020B0609020204030204" pitchFamily="49" charset="0"/>
              </a:rPr>
              <a:t>] [varchar](65)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init_insert_ts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last_mdfy_user</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last_mdfy_prog</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SELECT * FROM customer;</a:t>
            </a:r>
          </a:p>
          <a:p>
            <a:r>
              <a:rPr lang="en-US" sz="1400" dirty="0">
                <a:latin typeface="Consolas" panose="020B0609020204030204" pitchFamily="49" charset="0"/>
              </a:rPr>
              <a:t>This is to ensure table is created and you can select though no records</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.schema </a:t>
            </a:r>
            <a:r>
              <a:rPr lang="en-US" sz="1400" dirty="0">
                <a:latin typeface="Consolas" panose="020B0609020204030204" pitchFamily="49" charset="0"/>
              </a:rPr>
              <a:t>TO List Schema</a:t>
            </a:r>
            <a:endParaRPr lang="en-US" sz="1400" dirty="0"/>
          </a:p>
          <a:p>
            <a:r>
              <a:rPr lang="en-US" sz="1400" b="1" dirty="0" err="1"/>
              <a:t>sqlite</a:t>
            </a:r>
            <a:r>
              <a:rPr lang="en-US" sz="1400" dirty="0"/>
              <a:t>&gt;</a:t>
            </a:r>
            <a:r>
              <a:rPr lang="en-US" sz="1400" b="1" dirty="0">
                <a:solidFill>
                  <a:srgbClr val="00B050"/>
                </a:solidFill>
              </a:rPr>
              <a:t>CONTROL-C</a:t>
            </a:r>
            <a:r>
              <a:rPr lang="en-US" sz="1400" b="1" dirty="0"/>
              <a:t>  -- To Quit</a:t>
            </a:r>
          </a:p>
          <a:p>
            <a:endParaRPr lang="en-US" sz="1400" dirty="0"/>
          </a:p>
          <a:p>
            <a:endParaRPr lang="en-US" sz="1400" b="1" i="1" dirty="0"/>
          </a:p>
          <a:p>
            <a:endParaRPr lang="en-US" sz="1200" dirty="0">
              <a:latin typeface="Consolas" panose="020B0609020204030204" pitchFamily="49" charset="0"/>
            </a:endParaRPr>
          </a:p>
        </p:txBody>
      </p:sp>
    </p:spTree>
    <p:extLst>
      <p:ext uri="{BB962C8B-B14F-4D97-AF65-F5344CB8AC3E}">
        <p14:creationId xmlns:p14="http://schemas.microsoft.com/office/powerpoint/2010/main" val="103711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JDBC Action</a:t>
            </a:r>
            <a:br>
              <a:rPr lang="en-US" sz="3600" dirty="0">
                <a:solidFill>
                  <a:schemeClr val="bg1"/>
                </a:solidFill>
              </a:rPr>
            </a:br>
            <a:r>
              <a:rPr lang="en-US" sz="3600" dirty="0">
                <a:solidFill>
                  <a:schemeClr val="bg1"/>
                </a:solidFill>
              </a:rPr>
              <a:t>a) Register Driver Class</a:t>
            </a:r>
          </a:p>
        </p:txBody>
      </p:sp>
      <p:sp>
        <p:nvSpPr>
          <p:cNvPr id="3" name="TextBox 2">
            <a:extLst>
              <a:ext uri="{FF2B5EF4-FFF2-40B4-BE49-F238E27FC236}">
                <a16:creationId xmlns:a16="http://schemas.microsoft.com/office/drawing/2014/main" id="{94C9BA09-E3D6-4C88-A5B2-C33C1314AE36}"/>
              </a:ext>
            </a:extLst>
          </p:cNvPr>
          <p:cNvSpPr txBox="1"/>
          <p:nvPr/>
        </p:nvSpPr>
        <p:spPr>
          <a:xfrm>
            <a:off x="4303724" y="332169"/>
            <a:ext cx="7513980" cy="1569660"/>
          </a:xfrm>
          <a:prstGeom prst="rect">
            <a:avLst/>
          </a:prstGeom>
          <a:noFill/>
        </p:spPr>
        <p:txBody>
          <a:bodyPr wrap="none" rtlCol="0">
            <a:spAutoFit/>
          </a:bodyPr>
          <a:lstStyle/>
          <a:p>
            <a:r>
              <a:rPr lang="en-US" sz="1600" dirty="0"/>
              <a:t>When a Java application needs a database connection, one of the </a:t>
            </a:r>
          </a:p>
          <a:p>
            <a:r>
              <a:rPr lang="en-US" sz="1600" dirty="0" err="1">
                <a:latin typeface="Consolas" panose="020B0609020204030204" pitchFamily="49" charset="0"/>
              </a:rPr>
              <a:t>DriverManager.getConnection</a:t>
            </a:r>
            <a:r>
              <a:rPr lang="en-US" sz="1600" dirty="0">
                <a:latin typeface="Consolas" panose="020B0609020204030204" pitchFamily="49" charset="0"/>
              </a:rPr>
              <a:t>() </a:t>
            </a:r>
            <a:r>
              <a:rPr lang="en-US" sz="1600" dirty="0"/>
              <a:t>methods is used to create a JDBC connection.</a:t>
            </a:r>
          </a:p>
          <a:p>
            <a:r>
              <a:rPr lang="en-US" sz="1600" dirty="0"/>
              <a:t> </a:t>
            </a:r>
          </a:p>
          <a:p>
            <a:r>
              <a:rPr lang="en-US" sz="1600" dirty="0"/>
              <a:t>The URL depends on particular database and JDBC driver. </a:t>
            </a:r>
          </a:p>
          <a:p>
            <a:r>
              <a:rPr lang="en-US" sz="1600" dirty="0"/>
              <a:t>It will always begin with the "</a:t>
            </a:r>
            <a:r>
              <a:rPr lang="en-US" sz="1600" dirty="0" err="1"/>
              <a:t>jdbc</a:t>
            </a:r>
            <a:r>
              <a:rPr lang="en-US" sz="1600" dirty="0"/>
              <a:t>:“ which is the protocol, but the rest is up to the </a:t>
            </a:r>
          </a:p>
          <a:p>
            <a:r>
              <a:rPr lang="en-US" sz="1600" dirty="0"/>
              <a:t>Vendor specific.</a:t>
            </a:r>
          </a:p>
        </p:txBody>
      </p:sp>
      <p:sp>
        <p:nvSpPr>
          <p:cNvPr id="13" name="TextBox 12">
            <a:extLst>
              <a:ext uri="{FF2B5EF4-FFF2-40B4-BE49-F238E27FC236}">
                <a16:creationId xmlns:a16="http://schemas.microsoft.com/office/drawing/2014/main" id="{7E34B234-34B4-4209-9501-D34987C340CF}"/>
              </a:ext>
            </a:extLst>
          </p:cNvPr>
          <p:cNvSpPr txBox="1"/>
          <p:nvPr/>
        </p:nvSpPr>
        <p:spPr>
          <a:xfrm>
            <a:off x="4303724" y="2233998"/>
            <a:ext cx="7649464" cy="584775"/>
          </a:xfrm>
          <a:prstGeom prst="rect">
            <a:avLst/>
          </a:prstGeom>
          <a:noFill/>
        </p:spPr>
        <p:txBody>
          <a:bodyPr wrap="square">
            <a:spAutoFit/>
          </a:bodyPr>
          <a:lstStyle/>
          <a:p>
            <a:r>
              <a:rPr lang="en-US" sz="1600" dirty="0">
                <a:solidFill>
                  <a:srgbClr val="000000"/>
                </a:solidFill>
                <a:highlight>
                  <a:srgbClr val="E8F2FE"/>
                </a:highlight>
                <a:latin typeface="Consolas" panose="020B0609020204030204" pitchFamily="49" charset="0"/>
              </a:rPr>
              <a:t>Connection </a:t>
            </a:r>
            <a:r>
              <a:rPr lang="en-US" sz="1600" dirty="0">
                <a:solidFill>
                  <a:srgbClr val="6A3E3E"/>
                </a:solidFill>
                <a:highlight>
                  <a:srgbClr val="E8F2FE"/>
                </a:highlight>
                <a:latin typeface="Consolas" panose="020B0609020204030204" pitchFamily="49" charset="0"/>
              </a:rPr>
              <a:t>conn</a:t>
            </a:r>
            <a:r>
              <a:rPr lang="en-US" sz="1600" dirty="0">
                <a:solidFill>
                  <a:srgbClr val="000000"/>
                </a:solidFill>
                <a:highlight>
                  <a:srgbClr val="E8F2FE"/>
                </a:highlight>
                <a:latin typeface="Consolas" panose="020B0609020204030204" pitchFamily="49" charset="0"/>
              </a:rPr>
              <a:t> = </a:t>
            </a:r>
            <a:r>
              <a:rPr lang="en-US" sz="1600" dirty="0" err="1">
                <a:solidFill>
                  <a:srgbClr val="000000"/>
                </a:solidFill>
                <a:highlight>
                  <a:srgbClr val="E8F2FE"/>
                </a:highlight>
                <a:latin typeface="Consolas" panose="020B0609020204030204" pitchFamily="49" charset="0"/>
              </a:rPr>
              <a:t>DriverManager.</a:t>
            </a:r>
            <a:r>
              <a:rPr lang="en-US" sz="1600" i="1" dirty="0" err="1">
                <a:solidFill>
                  <a:srgbClr val="000000"/>
                </a:solidFill>
                <a:highlight>
                  <a:srgbClr val="E8F2FE"/>
                </a:highlight>
                <a:latin typeface="Consolas" panose="020B0609020204030204" pitchFamily="49" charset="0"/>
              </a:rPr>
              <a:t>getConnection</a:t>
            </a:r>
            <a:r>
              <a:rPr lang="en-US" sz="1600" i="1" dirty="0">
                <a:solidFill>
                  <a:srgbClr val="000000"/>
                </a:solidFill>
                <a:highlight>
                  <a:srgbClr val="E8F2FE"/>
                </a:highlight>
                <a:latin typeface="Consolas" panose="020B0609020204030204" pitchFamily="49" charset="0"/>
              </a:rPr>
              <a:t>(</a:t>
            </a:r>
            <a:r>
              <a:rPr lang="en-US" sz="1600" b="1" i="1" dirty="0">
                <a:solidFill>
                  <a:srgbClr val="0000C0"/>
                </a:solidFill>
                <a:highlight>
                  <a:srgbClr val="E8F2FE"/>
                </a:highlight>
                <a:latin typeface="Consolas" panose="020B0609020204030204" pitchFamily="49" charset="0"/>
              </a:rPr>
              <a:t>JDBC_URL</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DB_USER</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DB_PASSWORD</a:t>
            </a:r>
            <a:r>
              <a:rPr lang="en-US" sz="1600" b="1" i="1" dirty="0">
                <a:solidFill>
                  <a:srgbClr val="000000"/>
                </a:solidFill>
                <a:highlight>
                  <a:srgbClr val="E8F2FE"/>
                </a:highlight>
                <a:latin typeface="Consolas" panose="020B0609020204030204" pitchFamily="49" charset="0"/>
              </a:rPr>
              <a:t>);</a:t>
            </a:r>
            <a:endParaRPr lang="en-US" sz="1600" dirty="0"/>
          </a:p>
        </p:txBody>
      </p:sp>
      <p:sp>
        <p:nvSpPr>
          <p:cNvPr id="16" name="TextBox 15">
            <a:extLst>
              <a:ext uri="{FF2B5EF4-FFF2-40B4-BE49-F238E27FC236}">
                <a16:creationId xmlns:a16="http://schemas.microsoft.com/office/drawing/2014/main" id="{56485963-F0F5-4029-8FB4-9C2361880D61}"/>
              </a:ext>
            </a:extLst>
          </p:cNvPr>
          <p:cNvSpPr txBox="1"/>
          <p:nvPr/>
        </p:nvSpPr>
        <p:spPr>
          <a:xfrm>
            <a:off x="4303724" y="3012442"/>
            <a:ext cx="7762585" cy="3323987"/>
          </a:xfrm>
          <a:prstGeom prst="rect">
            <a:avLst/>
          </a:prstGeom>
          <a:noFill/>
        </p:spPr>
        <p:txBody>
          <a:bodyPr wrap="square">
            <a:spAutoFit/>
          </a:bodyPr>
          <a:lstStyle/>
          <a:p>
            <a:r>
              <a:rPr lang="en-US" sz="1400" dirty="0"/>
              <a:t>e.g.</a:t>
            </a:r>
          </a:p>
          <a:p>
            <a:r>
              <a:rPr lang="en-US" sz="1400" dirty="0" err="1">
                <a:latin typeface="Consolas" panose="020B0609020204030204" pitchFamily="49" charset="0"/>
              </a:rPr>
              <a:t>jdbc:sqlserver</a:t>
            </a:r>
            <a:r>
              <a:rPr lang="en-US" sz="1400" dirty="0">
                <a:latin typeface="Consolas" panose="020B0609020204030204" pitchFamily="49" charset="0"/>
              </a:rPr>
              <a:t>://</a:t>
            </a:r>
            <a:r>
              <a:rPr lang="en-US" sz="1400" dirty="0">
                <a:highlight>
                  <a:srgbClr val="00FF00"/>
                </a:highlight>
                <a:latin typeface="Consolas" panose="020B0609020204030204" pitchFamily="49" charset="0"/>
              </a:rPr>
              <a:t>localhost</a:t>
            </a:r>
            <a:r>
              <a:rPr lang="en-US" sz="1400" dirty="0">
                <a:latin typeface="Consolas" panose="020B0609020204030204" pitchFamily="49" charset="0"/>
              </a:rPr>
              <a:t>:</a:t>
            </a:r>
            <a:r>
              <a:rPr lang="en-US" sz="1400" dirty="0">
                <a:highlight>
                  <a:srgbClr val="00FFFF"/>
                </a:highlight>
                <a:latin typeface="Consolas" panose="020B0609020204030204" pitchFamily="49" charset="0"/>
              </a:rPr>
              <a:t>1433</a:t>
            </a:r>
            <a:r>
              <a:rPr lang="en-US" sz="1400" dirty="0">
                <a:latin typeface="Consolas" panose="020B0609020204030204" pitchFamily="49" charset="0"/>
              </a:rPr>
              <a:t>;</a:t>
            </a:r>
            <a:r>
              <a:rPr lang="en-US" sz="1400" dirty="0">
                <a:highlight>
                  <a:srgbClr val="FFFF00"/>
                </a:highlight>
                <a:latin typeface="Consolas" panose="020B0609020204030204" pitchFamily="49" charset="0"/>
              </a:rPr>
              <a:t>databaseName</a:t>
            </a:r>
            <a:r>
              <a:rPr lang="en-US" sz="1400" dirty="0">
                <a:latin typeface="Consolas" panose="020B0609020204030204" pitchFamily="49" charset="0"/>
              </a:rPr>
              <a:t>=</a:t>
            </a:r>
            <a:r>
              <a:rPr lang="en-US" sz="1400" dirty="0" err="1">
                <a:latin typeface="Consolas" panose="020B0609020204030204" pitchFamily="49" charset="0"/>
              </a:rPr>
              <a:t>testdb;</a:t>
            </a:r>
            <a:r>
              <a:rPr lang="en-US" sz="1400" dirty="0" err="1">
                <a:highlight>
                  <a:srgbClr val="FFFF00"/>
                </a:highlight>
                <a:latin typeface="Consolas" panose="020B0609020204030204" pitchFamily="49" charset="0"/>
              </a:rPr>
              <a:t>integratedSecurity</a:t>
            </a:r>
            <a:r>
              <a:rPr lang="en-US" sz="1400" dirty="0">
                <a:latin typeface="Consolas" panose="020B0609020204030204" pitchFamily="49" charset="0"/>
              </a:rPr>
              <a:t>=true;</a:t>
            </a:r>
          </a:p>
          <a:p>
            <a:endParaRPr lang="en-US" sz="1400" dirty="0"/>
          </a:p>
          <a:p>
            <a:r>
              <a:rPr lang="en-US" sz="1400" dirty="0" err="1">
                <a:latin typeface="Consolas" panose="020B0609020204030204" pitchFamily="49" charset="0"/>
              </a:rPr>
              <a:t>jdbc:sqlserver</a:t>
            </a:r>
            <a:r>
              <a:rPr lang="en-US" sz="1400" dirty="0">
                <a:latin typeface="Consolas" panose="020B0609020204030204" pitchFamily="49" charset="0"/>
              </a:rPr>
              <a:t>://[</a:t>
            </a:r>
            <a:r>
              <a:rPr lang="en-US" sz="1400" dirty="0" err="1">
                <a:latin typeface="Consolas" panose="020B0609020204030204" pitchFamily="49" charset="0"/>
              </a:rPr>
              <a:t>serverName</a:t>
            </a:r>
            <a:r>
              <a:rPr lang="en-US" sz="1400" dirty="0">
                <a:latin typeface="Consolas" panose="020B0609020204030204" pitchFamily="49" charset="0"/>
              </a:rPr>
              <a:t>[</a:t>
            </a:r>
            <a:r>
              <a:rPr lang="en-US" sz="1400" b="1" dirty="0" err="1">
                <a:highlight>
                  <a:srgbClr val="C0C0C0"/>
                </a:highlight>
                <a:latin typeface="Consolas" panose="020B0609020204030204" pitchFamily="49" charset="0"/>
              </a:rPr>
              <a:t>instanceName</a:t>
            </a:r>
            <a:r>
              <a:rPr lang="en-US" sz="1400" dirty="0">
                <a:latin typeface="Consolas" panose="020B0609020204030204" pitchFamily="49" charset="0"/>
              </a:rPr>
              <a:t>][:</a:t>
            </a:r>
            <a:r>
              <a:rPr lang="en-US" sz="1400" dirty="0" err="1">
                <a:latin typeface="Consolas" panose="020B0609020204030204" pitchFamily="49" charset="0"/>
              </a:rPr>
              <a:t>portNumber</a:t>
            </a:r>
            <a:r>
              <a:rPr lang="en-US" sz="1400" dirty="0">
                <a:latin typeface="Consolas" panose="020B0609020204030204" pitchFamily="49" charset="0"/>
              </a:rPr>
              <a:t>]][;property=value[;property=value]]</a:t>
            </a:r>
          </a:p>
          <a:p>
            <a:endParaRPr lang="en-US" sz="1400" dirty="0"/>
          </a:p>
          <a:p>
            <a:r>
              <a:rPr lang="en-US" sz="1400" b="1" dirty="0" err="1">
                <a:highlight>
                  <a:srgbClr val="00FF00"/>
                </a:highlight>
              </a:rPr>
              <a:t>serverName</a:t>
            </a:r>
            <a:r>
              <a:rPr lang="en-US" sz="1400" dirty="0"/>
              <a:t>: Host name or the IP address of the machine on which database server is running.</a:t>
            </a:r>
          </a:p>
          <a:p>
            <a:r>
              <a:rPr lang="en-US" sz="1400" b="1" dirty="0" err="1">
                <a:highlight>
                  <a:srgbClr val="C0C0C0"/>
                </a:highlight>
              </a:rPr>
              <a:t>instanceName</a:t>
            </a:r>
            <a:r>
              <a:rPr lang="en-US" sz="1400" dirty="0"/>
              <a:t>: Name of the instance to connect to on a </a:t>
            </a:r>
            <a:r>
              <a:rPr lang="en-US" sz="1400" dirty="0" err="1"/>
              <a:t>serverName</a:t>
            </a:r>
            <a:r>
              <a:rPr lang="en-US" sz="1400" dirty="0"/>
              <a:t>. If this parameter is not specified, the default instance is used.</a:t>
            </a:r>
          </a:p>
          <a:p>
            <a:endParaRPr lang="en-US" sz="1400" dirty="0"/>
          </a:p>
          <a:p>
            <a:r>
              <a:rPr lang="en-US" sz="1400" b="1" dirty="0" err="1">
                <a:highlight>
                  <a:srgbClr val="00FFFF"/>
                </a:highlight>
              </a:rPr>
              <a:t>portNumber</a:t>
            </a:r>
            <a:r>
              <a:rPr lang="en-US" sz="1400" dirty="0"/>
              <a:t>: The default port number for connecting to SQL server 1433. In case this parameter is missing, the default port is used.</a:t>
            </a:r>
          </a:p>
          <a:p>
            <a:endParaRPr lang="en-US" sz="1400" dirty="0"/>
          </a:p>
          <a:p>
            <a:r>
              <a:rPr lang="en-US" sz="1400" b="1" dirty="0">
                <a:highlight>
                  <a:srgbClr val="FFFF00"/>
                </a:highlight>
              </a:rPr>
              <a:t>property</a:t>
            </a:r>
            <a:r>
              <a:rPr lang="en-US" sz="1400" dirty="0"/>
              <a:t>=value: This parameter specifies one or more additional connection properties. To see the properties specific to the database server, you need to google vendor specifics</a:t>
            </a:r>
          </a:p>
        </p:txBody>
      </p:sp>
    </p:spTree>
    <p:extLst>
      <p:ext uri="{BB962C8B-B14F-4D97-AF65-F5344CB8AC3E}">
        <p14:creationId xmlns:p14="http://schemas.microsoft.com/office/powerpoint/2010/main" val="399647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77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148</TotalTime>
  <Words>3100</Words>
  <Application>Microsoft Office PowerPoint</Application>
  <PresentationFormat>Widescreen</PresentationFormat>
  <Paragraphs>498</Paragraphs>
  <Slides>29</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vt:lpstr>
      <vt:lpstr>Bookman Old Style</vt:lpstr>
      <vt:lpstr>Calibri</vt:lpstr>
      <vt:lpstr>Consolas</vt:lpstr>
      <vt:lpstr>Franklin Gothic Book</vt:lpstr>
      <vt:lpstr>raleway</vt:lpstr>
      <vt:lpstr>Roboto</vt:lpstr>
      <vt:lpstr>verdana</vt:lpstr>
      <vt:lpstr>1_RetrospectVTI</vt:lpstr>
      <vt:lpstr>JDBC Insights</vt:lpstr>
      <vt:lpstr>JDBC Insights</vt:lpstr>
      <vt:lpstr>What is Database and Table</vt:lpstr>
      <vt:lpstr>Q &amp; A</vt:lpstr>
      <vt:lpstr>Cycle</vt:lpstr>
      <vt:lpstr>Data Types</vt:lpstr>
      <vt:lpstr>How to Create Database in SQLite</vt:lpstr>
      <vt:lpstr>JDBC Action a) Register Driver Class</vt:lpstr>
      <vt:lpstr>Q &amp; A</vt:lpstr>
      <vt:lpstr>b) Connection &amp; Close</vt:lpstr>
      <vt:lpstr>c) CRUD Process – C(reate) R(read) U(pdate) D(elete)  Create</vt:lpstr>
      <vt:lpstr>CRUD Process – C(reate) R(read) U(pdate) D(elete)  Read</vt:lpstr>
      <vt:lpstr>CRUD Process -Update</vt:lpstr>
      <vt:lpstr>CRUD Process - Delete</vt:lpstr>
      <vt:lpstr>REMEMBER To CLOSE Database Connection Finally</vt:lpstr>
      <vt:lpstr>Q &amp; A</vt:lpstr>
      <vt:lpstr>Database Transaction</vt:lpstr>
      <vt:lpstr>Database Connection Pool</vt:lpstr>
      <vt:lpstr>Popular Connection Pool Frameworks</vt:lpstr>
      <vt:lpstr>Q &amp; A</vt:lpstr>
      <vt:lpstr>Introduction to JPA (Java Persistence API)</vt:lpstr>
      <vt:lpstr>Entity Bean</vt:lpstr>
      <vt:lpstr>Query Entity Country, Customer Using JPA with Spring Boot</vt:lpstr>
      <vt:lpstr>Traditional JDBC Transaction</vt:lpstr>
      <vt:lpstr>Spring JPA Transaction using Annotations</vt:lpstr>
      <vt:lpstr>Q &amp; A</vt:lpstr>
      <vt:lpstr>Project Technologies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Insights</dc:title>
  <dc:creator>Chetan</dc:creator>
  <cp:lastModifiedBy>Chetan</cp:lastModifiedBy>
  <cp:revision>32</cp:revision>
  <dcterms:created xsi:type="dcterms:W3CDTF">2020-11-05T05:54:34Z</dcterms:created>
  <dcterms:modified xsi:type="dcterms:W3CDTF">2020-11-06T07:41:15Z</dcterms:modified>
</cp:coreProperties>
</file>