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02" r:id="rId22"/>
    <p:sldId id="312" r:id="rId23"/>
    <p:sldId id="297" r:id="rId24"/>
    <p:sldId id="298" r:id="rId25"/>
    <p:sldId id="299" r:id="rId26"/>
    <p:sldId id="303" r:id="rId27"/>
    <p:sldId id="304" r:id="rId28"/>
    <p:sldId id="310" r:id="rId29"/>
    <p:sldId id="313"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dirty="0"/>
            <a:t>Stay and Keep Safe</a:t>
          </a:r>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t> </a:t>
          </a: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70E5FF0D-C9DB-41C6-AC82-707C142C4BEF}" type="presOf" srcId="{C0F9356F-6A3C-4C00-BFFE-3DB121466A33}" destId="{6AC0826A-3601-40BD-93D0-E8668BCE1FF1}" srcOrd="0" destOrd="0" presId="urn:microsoft.com/office/officeart/2018/2/layout/IconCircleList"/>
    <dgm:cxn modelId="{4157385A-F6B8-46A1-A1DC-CADC73D606E7}" type="presOf" srcId="{7BC89DC2-2AE7-4D4C-B26C-1C81825421B6}" destId="{ECA5989B-F06B-4EA7-8465-6F9DE0BD451B}" srcOrd="0" destOrd="0" presId="urn:microsoft.com/office/officeart/2018/2/layout/IconCircleList"/>
    <dgm:cxn modelId="{0DB42885-8860-4F01-8D2B-B6AE57590E61}" type="presOf" srcId="{D10342B7-CC39-4E3E-A144-85F34911204A}" destId="{027CAF69-E3D5-48A7-942B-FFCB16421403}" srcOrd="0" destOrd="0" presId="urn:microsoft.com/office/officeart/2018/2/layout/IconCircleList"/>
    <dgm:cxn modelId="{53D8AB8F-0249-45A2-BA1E-EBF156C8A840}" type="presOf" srcId="{191CB871-A85E-469B-9656-CB7970A5EFBA}" destId="{F0633604-DD61-4F08-BD48-13EECC9980C0}"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33AF54E7-6599-4987-AF12-86FC336B8E4B}" srcId="{C0F9356F-6A3C-4C00-BFFE-3DB121466A33}" destId="{D10342B7-CC39-4E3E-A144-85F34911204A}" srcOrd="0" destOrd="0" parTransId="{5418B0D6-4BA3-46AD-A7CE-5C1717B89F85}" sibTransId="{191CB871-A85E-469B-9656-CB7970A5EFBA}"/>
    <dgm:cxn modelId="{409A11DF-743D-4FB8-92EC-D99CB893AAC8}" type="presParOf" srcId="{6AC0826A-3601-40BD-93D0-E8668BCE1FF1}" destId="{B71E88B6-569D-45A2-8C93-C51C877C92DC}" srcOrd="0" destOrd="0" presId="urn:microsoft.com/office/officeart/2018/2/layout/IconCircleList"/>
    <dgm:cxn modelId="{94B3609C-29B2-476A-A063-680A81493C87}" type="presParOf" srcId="{B71E88B6-569D-45A2-8C93-C51C877C92DC}" destId="{5596DD9E-A77F-40B3-8708-A83472B1683C}" srcOrd="0" destOrd="0" presId="urn:microsoft.com/office/officeart/2018/2/layout/IconCircleList"/>
    <dgm:cxn modelId="{FEC0EC1D-4B04-4C5E-9879-1402E9FD7845}" type="presParOf" srcId="{5596DD9E-A77F-40B3-8708-A83472B1683C}" destId="{08CDCBAF-FFBB-45EA-85F8-86B84B7ED79F}" srcOrd="0" destOrd="0" presId="urn:microsoft.com/office/officeart/2018/2/layout/IconCircleList"/>
    <dgm:cxn modelId="{0DD66623-55D2-475C-A42F-B5BF46716DFA}" type="presParOf" srcId="{5596DD9E-A77F-40B3-8708-A83472B1683C}" destId="{ED7B3F95-FC7B-4E82-AC62-8965E68E96B3}" srcOrd="1" destOrd="0" presId="urn:microsoft.com/office/officeart/2018/2/layout/IconCircleList"/>
    <dgm:cxn modelId="{23F606CD-0D69-4F85-8318-EB8599489AAD}" type="presParOf" srcId="{5596DD9E-A77F-40B3-8708-A83472B1683C}" destId="{EBF60996-4FB2-4CB2-AB7C-56D5B7F480AC}" srcOrd="2" destOrd="0" presId="urn:microsoft.com/office/officeart/2018/2/layout/IconCircleList"/>
    <dgm:cxn modelId="{79C3E3CA-A52D-4643-A50E-DFD819D366F4}" type="presParOf" srcId="{5596DD9E-A77F-40B3-8708-A83472B1683C}" destId="{027CAF69-E3D5-48A7-942B-FFCB16421403}" srcOrd="3" destOrd="0" presId="urn:microsoft.com/office/officeart/2018/2/layout/IconCircleList"/>
    <dgm:cxn modelId="{A1BA346B-D29E-4375-BA6F-20077EEFD66E}" type="presParOf" srcId="{B71E88B6-569D-45A2-8C93-C51C877C92DC}" destId="{F0633604-DD61-4F08-BD48-13EECC9980C0}" srcOrd="1" destOrd="0" presId="urn:microsoft.com/office/officeart/2018/2/layout/IconCircleList"/>
    <dgm:cxn modelId="{C7526A48-BDA6-4794-ADD5-D2503769BB47}" type="presParOf" srcId="{B71E88B6-569D-45A2-8C93-C51C877C92DC}" destId="{E9D71ADB-0E13-4921-B40A-4EE65BBBD1CC}" srcOrd="2" destOrd="0" presId="urn:microsoft.com/office/officeart/2018/2/layout/IconCircleList"/>
    <dgm:cxn modelId="{05DEDA2B-2AAA-4FEC-868C-7FAB21780E21}" type="presParOf" srcId="{E9D71ADB-0E13-4921-B40A-4EE65BBBD1CC}" destId="{D8AEF5DD-1CA2-49BC-B948-24CE1623C3FF}" srcOrd="0" destOrd="0" presId="urn:microsoft.com/office/officeart/2018/2/layout/IconCircleList"/>
    <dgm:cxn modelId="{AD716084-DE1E-485E-8AF3-5692F765BD8E}" type="presParOf" srcId="{E9D71ADB-0E13-4921-B40A-4EE65BBBD1CC}" destId="{6E619DFA-F5D2-477B-B189-E21A53E13B1C}" srcOrd="1" destOrd="0" presId="urn:microsoft.com/office/officeart/2018/2/layout/IconCircleList"/>
    <dgm:cxn modelId="{76671467-D89C-4A6A-8AF2-FEA47BD86429}" type="presParOf" srcId="{E9D71ADB-0E13-4921-B40A-4EE65BBBD1CC}" destId="{5A2BE850-53AF-472B-BFBF-6E57B1E1132A}" srcOrd="2" destOrd="0" presId="urn:microsoft.com/office/officeart/2018/2/layout/IconCircleList"/>
    <dgm:cxn modelId="{E4F0734F-2909-46AC-AE7E-CA1A5031FDDC}"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Stay and Keep Safe</a:t>
          </a:r>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t> </a:t>
          </a: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6.xml"/><Relationship Id="rId7" Type="http://schemas.openxmlformats.org/officeDocument/2006/relationships/hyperlink" Target="https://github.com/newfound-systems"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www.tutorialspoint.com/sqlite/index.htm" TargetMode="External"/><Relationship Id="rId5" Type="http://schemas.openxmlformats.org/officeDocument/2006/relationships/diagramColors" Target="../diagrams/colors6.xml"/><Relationship Id="rId10" Type="http://schemas.openxmlformats.org/officeDocument/2006/relationships/hyperlink" Target="https://sqlite.org/" TargetMode="External"/><Relationship Id="rId4" Type="http://schemas.openxmlformats.org/officeDocument/2006/relationships/diagramQuickStyle" Target="../diagrams/quickStyle6.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2.png"/><Relationship Id="rId7" Type="http://schemas.openxmlformats.org/officeDocument/2006/relationships/diagramQuickStyle" Target="../diagrams/quickStyle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3.svg"/><Relationship Id="rId9" Type="http://schemas.microsoft.com/office/2007/relationships/diagramDrawing" Target="../diagrams/drawin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dirty="0"/>
              <a:t>By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b) </a:t>
            </a:r>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 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dbService</a:t>
            </a:r>
            <a:r>
              <a:rPr lang="en-US" sz="1400" dirty="0" err="1">
                <a:solidFill>
                  <a:srgbClr val="000000"/>
                </a:solidFill>
                <a:latin typeface="Consolas" panose="020B0609020204030204" pitchFamily="49" charset="0"/>
              </a:rPr>
              <a:t>.getConnect</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dbService</a:t>
            </a:r>
            <a:r>
              <a:rPr lang="en-US" sz="1200" dirty="0" err="1">
                <a:solidFill>
                  <a:srgbClr val="000000"/>
                </a:solidFill>
                <a:latin typeface="Consolas" panose="020B0609020204030204" pitchFamily="49" charset="0"/>
              </a:rPr>
              <a:t>.getConnect</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dbService</a:t>
            </a:r>
            <a:r>
              <a:rPr lang="en-US" sz="1600" dirty="0" err="1">
                <a:solidFill>
                  <a:srgbClr val="000000"/>
                </a:solidFill>
                <a:latin typeface="Consolas" panose="020B0609020204030204" pitchFamily="49" charset="0"/>
              </a:rPr>
              <a:t>.getConnect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dbService</a:t>
            </a:r>
            <a:r>
              <a:rPr lang="en-US" dirty="0" err="1">
                <a:solidFill>
                  <a:srgbClr val="000000"/>
                </a:solidFill>
                <a:latin typeface="Consolas" panose="020B0609020204030204" pitchFamily="49" charset="0"/>
              </a:rPr>
              <a:t>.getConnect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always to CLOSE</a:t>
            </a:r>
          </a:p>
        </p:txBody>
      </p:sp>
      <p:sp>
        <p:nvSpPr>
          <p:cNvPr id="3" name="TextBox 2">
            <a:extLst>
              <a:ext uri="{FF2B5EF4-FFF2-40B4-BE49-F238E27FC236}">
                <a16:creationId xmlns:a16="http://schemas.microsoft.com/office/drawing/2014/main" id="{EF0C3B6B-9413-422B-A5EF-C26746DC746D}"/>
              </a:ext>
            </a:extLst>
          </p:cNvPr>
          <p:cNvSpPr txBox="1"/>
          <p:nvPr/>
        </p:nvSpPr>
        <p:spPr>
          <a:xfrm>
            <a:off x="4435085" y="2412068"/>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coherent. A transaction generally represents change to data table(s).</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401205"/>
          </a:xfrm>
          <a:prstGeom prst="rect">
            <a:avLst/>
          </a:prstGeom>
          <a:noFill/>
        </p:spPr>
        <p:txBody>
          <a:bodyPr wrap="square">
            <a:spAutoFit/>
          </a:bodyPr>
          <a:lstStyle/>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Connection conn = </a:t>
            </a:r>
            <a:r>
              <a:rPr lang="en-US" sz="1400" dirty="0" err="1">
                <a:latin typeface="Consolas" panose="020B0609020204030204" pitchFamily="49" charset="0"/>
              </a:rPr>
              <a:t>dbService.getConnect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1077218"/>
          </a:xfrm>
          <a:prstGeom prst="rect">
            <a:avLst/>
          </a:prstGeom>
          <a:noFill/>
        </p:spPr>
        <p:txBody>
          <a:bodyPr wrap="square">
            <a:spAutoFit/>
          </a:bodyPr>
          <a:lstStyle/>
          <a:p>
            <a:pPr algn="just"/>
            <a:r>
              <a:rPr lang="en-US" sz="1600" b="0" i="0" dirty="0">
                <a:solidFill>
                  <a:srgbClr val="222222"/>
                </a:solidFill>
                <a:effectLst/>
                <a:latin typeface="arial" panose="020B0604020202020204" pitchFamily="34" charset="0"/>
              </a:rPr>
              <a:t>A </a:t>
            </a:r>
            <a:r>
              <a:rPr lang="en-US" sz="1600" b="1" i="0" dirty="0">
                <a:solidFill>
                  <a:srgbClr val="222222"/>
                </a:solidFill>
                <a:effectLst/>
                <a:latin typeface="arial" panose="020B0604020202020204" pitchFamily="34" charset="0"/>
              </a:rPr>
              <a:t>connection pool</a:t>
            </a:r>
            <a:r>
              <a:rPr lang="en-US" sz="1600" b="0" i="0" dirty="0">
                <a:solidFill>
                  <a:srgbClr val="222222"/>
                </a:solidFill>
                <a:effectLst/>
                <a:latin typeface="arial" panose="020B0604020202020204" pitchFamily="34" charset="0"/>
              </a:rPr>
              <a:t> is a cache of </a:t>
            </a:r>
            <a:r>
              <a:rPr lang="en-US" sz="1600" b="1" i="0" dirty="0">
                <a:solidFill>
                  <a:srgbClr val="222222"/>
                </a:solidFill>
                <a:effectLst/>
                <a:latin typeface="arial" panose="020B0604020202020204" pitchFamily="34" charset="0"/>
              </a:rPr>
              <a:t>database connection</a:t>
            </a:r>
            <a:r>
              <a:rPr lang="en-US" sz="1600" b="0" i="0" dirty="0">
                <a:solidFill>
                  <a:srgbClr val="222222"/>
                </a:solidFill>
                <a:effectLst/>
                <a:latin typeface="arial" panose="020B0604020202020204" pitchFamily="34" charset="0"/>
              </a:rPr>
              <a:t> objects. The objects represent physical </a:t>
            </a:r>
            <a:r>
              <a:rPr lang="en-US" sz="1600" b="1" i="0" dirty="0">
                <a:solidFill>
                  <a:srgbClr val="222222"/>
                </a:solidFill>
                <a:effectLst/>
                <a:latin typeface="arial" panose="020B0604020202020204" pitchFamily="34" charset="0"/>
              </a:rPr>
              <a:t>database connections</a:t>
            </a:r>
            <a:r>
              <a:rPr lang="en-US" sz="1600" b="0" i="0" dirty="0">
                <a:solidFill>
                  <a:srgbClr val="222222"/>
                </a:solidFill>
                <a:effectLst/>
                <a:latin typeface="arial" panose="020B0604020202020204" pitchFamily="34" charset="0"/>
              </a:rPr>
              <a:t> that can be used by an application to </a:t>
            </a:r>
            <a:r>
              <a:rPr lang="en-US" sz="1600" b="1" i="0" dirty="0">
                <a:solidFill>
                  <a:srgbClr val="222222"/>
                </a:solidFill>
                <a:effectLst/>
                <a:latin typeface="arial" panose="020B0604020202020204" pitchFamily="34" charset="0"/>
              </a:rPr>
              <a:t>connect</a:t>
            </a:r>
            <a:r>
              <a:rPr lang="en-US" sz="1600" b="0" i="0" dirty="0">
                <a:solidFill>
                  <a:srgbClr val="222222"/>
                </a:solidFill>
                <a:effectLst/>
                <a:latin typeface="arial" panose="020B0604020202020204" pitchFamily="34" charset="0"/>
              </a:rPr>
              <a:t> to a </a:t>
            </a:r>
            <a:r>
              <a:rPr lang="en-US" sz="1600" b="1" i="0" dirty="0">
                <a:solidFill>
                  <a:srgbClr val="222222"/>
                </a:solidFill>
                <a:effectLst/>
                <a:latin typeface="arial" panose="020B0604020202020204" pitchFamily="34" charset="0"/>
              </a:rPr>
              <a:t>database</a:t>
            </a:r>
            <a:r>
              <a:rPr lang="en-US" sz="1600" b="0" i="0" dirty="0">
                <a:solidFill>
                  <a:srgbClr val="222222"/>
                </a:solidFill>
                <a:effectLst/>
                <a:latin typeface="arial" panose="020B0604020202020204" pitchFamily="34" charset="0"/>
              </a:rPr>
              <a:t>. At run time, the application requests a </a:t>
            </a:r>
            <a:r>
              <a:rPr lang="en-US" sz="1600" b="1" i="0" dirty="0">
                <a:solidFill>
                  <a:srgbClr val="222222"/>
                </a:solidFill>
                <a:effectLst/>
                <a:latin typeface="arial" panose="020B0604020202020204" pitchFamily="34" charset="0"/>
              </a:rPr>
              <a:t>connection</a:t>
            </a:r>
            <a:r>
              <a:rPr lang="en-US" sz="1600" b="0" i="0" dirty="0">
                <a:solidFill>
                  <a:srgbClr val="222222"/>
                </a:solidFill>
                <a:effectLst/>
                <a:latin typeface="arial" panose="020B0604020202020204" pitchFamily="34" charset="0"/>
              </a:rPr>
              <a:t> from the </a:t>
            </a:r>
            <a:r>
              <a:rPr lang="en-US" sz="1600" b="1" i="0" dirty="0">
                <a:solidFill>
                  <a:srgbClr val="222222"/>
                </a:solidFill>
                <a:effectLst/>
                <a:latin typeface="arial" panose="020B0604020202020204" pitchFamily="34" charset="0"/>
              </a:rPr>
              <a:t>pool</a:t>
            </a:r>
            <a:r>
              <a:rPr lang="en-US" sz="1600" b="0" i="0" dirty="0">
                <a:solidFill>
                  <a:srgbClr val="222222"/>
                </a:solidFill>
                <a:effectLst/>
                <a:latin typeface="arial" panose="020B0604020202020204" pitchFamily="34" charset="0"/>
              </a:rPr>
              <a:t>.</a:t>
            </a:r>
            <a:endParaRPr lang="en-US" sz="16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2"/>
          <a:stretch>
            <a:fillRect/>
          </a:stretch>
        </p:blipFill>
        <p:spPr>
          <a:xfrm>
            <a:off x="4222539" y="1878332"/>
            <a:ext cx="7797728" cy="3963909"/>
          </a:xfrm>
          <a:prstGeom prst="rect">
            <a:avLst/>
          </a:prstGeom>
        </p:spPr>
      </p:pic>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Implementations.</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err="1"/>
              <a:t>Oracle,Informix,MySQL,Microsoft</a:t>
            </a:r>
            <a:r>
              <a:rPr lang="en-US" sz="1400" dirty="0"/>
              <a:t> SQL Server,H2,SQLite</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522152"/>
            <a:ext cx="8122416" cy="4435590"/>
          </a:xfrm>
          <a:prstGeom prst="rect">
            <a:avLst/>
          </a:prstGeom>
        </p:spPr>
      </p:pic>
      <p:sp>
        <p:nvSpPr>
          <p:cNvPr id="6" name="TextBox 5">
            <a:extLst>
              <a:ext uri="{FF2B5EF4-FFF2-40B4-BE49-F238E27FC236}">
                <a16:creationId xmlns:a16="http://schemas.microsoft.com/office/drawing/2014/main" id="{69D83397-97F5-40D2-AC17-D4A3D810E51A}"/>
              </a:ext>
            </a:extLst>
          </p:cNvPr>
          <p:cNvSpPr txBox="1"/>
          <p:nvPr/>
        </p:nvSpPr>
        <p:spPr>
          <a:xfrm>
            <a:off x="4079987" y="576410"/>
            <a:ext cx="2947795" cy="369332"/>
          </a:xfrm>
          <a:prstGeom prst="rect">
            <a:avLst/>
          </a:prstGeom>
          <a:noFill/>
        </p:spPr>
        <p:txBody>
          <a:bodyPr wrap="none" rtlCol="0">
            <a:spAutoFit/>
          </a:bodyPr>
          <a:lstStyle/>
          <a:p>
            <a:r>
              <a:rPr lang="en-US" b="1" dirty="0"/>
              <a:t>Traditional JDBC Transaction</a:t>
            </a:r>
          </a:p>
        </p:txBody>
      </p:sp>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400109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Source with Presentation (ppt) </a:t>
            </a:r>
            <a:r>
              <a:rPr lang="en-US" sz="2400" dirty="0">
                <a:hlinkClick r:id="rId7"/>
              </a:rPr>
              <a:t>https://github.com/newfound-systems</a:t>
            </a:r>
            <a:endParaRPr lang="en-US" sz="2400" dirty="0"/>
          </a:p>
          <a:p>
            <a:pPr marL="285750" indent="-285750">
              <a:buFont typeface="Arial" panose="020B0604020202020204" pitchFamily="34" charset="0"/>
              <a:buChar char="•"/>
            </a:pPr>
            <a:r>
              <a:rPr lang="en-US" sz="2400" dirty="0"/>
              <a:t>Build Tool Maven </a:t>
            </a:r>
            <a:r>
              <a:rPr lang="en-US" sz="2400" dirty="0">
                <a:hlinkClick r:id="rId8"/>
              </a:rPr>
              <a:t>https://maven.apache.org/</a:t>
            </a:r>
            <a:endParaRPr lang="en-US" sz="2400" dirty="0"/>
          </a:p>
          <a:p>
            <a:pPr marL="285750" indent="-285750">
              <a:buFont typeface="Arial" panose="020B0604020202020204" pitchFamily="34" charset="0"/>
              <a:buChar char="•"/>
            </a:pPr>
            <a:r>
              <a:rPr lang="en-US" sz="2400" dirty="0"/>
              <a:t>Log4J Tutorials </a:t>
            </a:r>
            <a:r>
              <a:rPr lang="en-US" sz="2400" dirty="0">
                <a:hlinkClick r:id="rId9"/>
              </a:rPr>
              <a:t>https://mkyong.com/logging/apache-log4j-2-tutorials/</a:t>
            </a:r>
            <a:endParaRPr lang="en-US" sz="2400" dirty="0"/>
          </a:p>
          <a:p>
            <a:pPr marL="285750" indent="-285750">
              <a:buFont typeface="Arial" panose="020B0604020202020204" pitchFamily="34" charset="0"/>
              <a:buChar char="•"/>
            </a:pPr>
            <a:r>
              <a:rPr lang="en-US" sz="2400" dirty="0"/>
              <a:t>SQLite </a:t>
            </a:r>
            <a:r>
              <a:rPr lang="en-US" sz="2400" dirty="0">
                <a:hlinkClick r:id="rId10"/>
              </a:rPr>
              <a:t>https://sqlite.org/</a:t>
            </a:r>
            <a:endParaRPr lang="en-US" sz="2400" dirty="0"/>
          </a:p>
          <a:p>
            <a:pPr marL="285750" indent="-285750">
              <a:buFont typeface="Arial" panose="020B0604020202020204" pitchFamily="34" charset="0"/>
              <a:buChar char="•"/>
            </a:pPr>
            <a:r>
              <a:rPr lang="en-US" sz="2400" dirty="0"/>
              <a:t>SQLite Tutorials </a:t>
            </a:r>
            <a:r>
              <a:rPr lang="en-US" sz="2400" dirty="0">
                <a:hlinkClick r:id="rId11"/>
              </a:rPr>
              <a:t>https://www.tutorialspoint.com/sqlite/index.htm</a:t>
            </a:r>
            <a:endParaRPr lang="en-US" sz="2400" dirty="0"/>
          </a:p>
          <a:p>
            <a:pPr marL="285750" indent="-285750">
              <a:buFont typeface="Arial" panose="020B0604020202020204" pitchFamily="34" charset="0"/>
              <a:buChar char="•"/>
            </a:pPr>
            <a:r>
              <a:rPr lang="en-US" sz="2400" dirty="0"/>
              <a:t>JDBC Wiki </a:t>
            </a:r>
            <a:r>
              <a:rPr lang="en-US" sz="2400" dirty="0">
                <a:hlinkClick r:id="rId12"/>
              </a:rPr>
              <a:t>https://en.wikipedia.org/wiki/Java_Database_Connectivity</a:t>
            </a:r>
            <a:endParaRPr lang="en-US" sz="2400" dirty="0"/>
          </a:p>
          <a:p>
            <a:pPr marL="285750" indent="-285750">
              <a:buFont typeface="Arial" panose="020B0604020202020204" pitchFamily="34" charset="0"/>
              <a:buChar char="•"/>
            </a:pPr>
            <a:r>
              <a:rPr lang="en-US" sz="2400" dirty="0"/>
              <a:t>Spring Boot </a:t>
            </a:r>
            <a:r>
              <a:rPr lang="en-US" sz="2400" dirty="0">
                <a:hlinkClick r:id="rId13"/>
              </a:rPr>
              <a:t>https://spring.io/projects/spring-boot</a:t>
            </a:r>
            <a:endParaRPr lang="en-US" sz="2400" dirty="0"/>
          </a:p>
          <a:p>
            <a:pPr marL="285750" indent="-285750">
              <a:buFont typeface="Arial" panose="020B0604020202020204" pitchFamily="34" charset="0"/>
              <a:buChar char="•"/>
            </a:pPr>
            <a:r>
              <a:rPr lang="en-US" sz="2400" dirty="0"/>
              <a:t>Spring Boot with JPA </a:t>
            </a:r>
            <a:r>
              <a:rPr lang="en-US" sz="2400" dirty="0">
                <a:hlinkClick r:id="rId14"/>
              </a:rPr>
              <a:t>https://www.javatpoint.com/spring-boot-jpa</a:t>
            </a:r>
            <a:endParaRPr lang="en-US" sz="2400" dirty="0"/>
          </a:p>
          <a:p>
            <a:pPr marL="285750" indent="-285750">
              <a:buFont typeface="Arial" panose="020B0604020202020204" pitchFamily="34" charset="0"/>
              <a:buChar char="•"/>
            </a:pPr>
            <a:endParaRPr lang="en-US" sz="2000" dirty="0"/>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2156927445"/>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the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a) 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117013" cy="1569660"/>
          </a:xfrm>
          <a:prstGeom prst="rect">
            <a:avLst/>
          </a:prstGeom>
          <a:noFill/>
        </p:spPr>
        <p:txBody>
          <a:bodyPr wrap="none" rtlCol="0">
            <a:spAutoFit/>
          </a:bodyPr>
          <a:lstStyle/>
          <a:p>
            <a:r>
              <a:rPr lang="en-US" sz="1600" dirty="0"/>
              <a:t>When a Java application needs a database connection, one of the </a:t>
            </a:r>
          </a:p>
          <a:p>
            <a:r>
              <a:rPr lang="en-US" sz="1600" dirty="0" err="1"/>
              <a:t>DriverManager.getConnection</a:t>
            </a:r>
            <a:r>
              <a:rPr lang="en-US" sz="1600" dirty="0"/>
              <a:t>() 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108543"/>
          </a:xfrm>
          <a:prstGeom prst="rect">
            <a:avLst/>
          </a:prstGeom>
          <a:noFill/>
        </p:spPr>
        <p:txBody>
          <a:bodyPr wrap="square">
            <a:spAutoFit/>
          </a:bodyPr>
          <a:lstStyle/>
          <a:p>
            <a:r>
              <a:rPr lang="en-US" sz="1400" dirty="0"/>
              <a:t>e.g.</a:t>
            </a:r>
          </a:p>
          <a:p>
            <a:r>
              <a:rPr lang="en-US" sz="1400" dirty="0" err="1"/>
              <a:t>jdbc:sqlserver</a:t>
            </a:r>
            <a:r>
              <a:rPr lang="en-US" sz="1400" dirty="0"/>
              <a:t>://</a:t>
            </a:r>
            <a:r>
              <a:rPr lang="en-US" sz="1400" dirty="0">
                <a:highlight>
                  <a:srgbClr val="00FF00"/>
                </a:highlight>
              </a:rPr>
              <a:t>localhost</a:t>
            </a:r>
            <a:r>
              <a:rPr lang="en-US" sz="1400" dirty="0"/>
              <a:t>:</a:t>
            </a:r>
            <a:r>
              <a:rPr lang="en-US" sz="1400" dirty="0">
                <a:highlight>
                  <a:srgbClr val="00FFFF"/>
                </a:highlight>
              </a:rPr>
              <a:t>1433</a:t>
            </a:r>
            <a:r>
              <a:rPr lang="en-US" sz="1400" dirty="0"/>
              <a:t>;</a:t>
            </a:r>
            <a:r>
              <a:rPr lang="en-US" sz="1400" dirty="0">
                <a:highlight>
                  <a:srgbClr val="FFFF00"/>
                </a:highlight>
              </a:rPr>
              <a:t>databaseName</a:t>
            </a:r>
            <a:r>
              <a:rPr lang="en-US" sz="1400" dirty="0"/>
              <a:t>=</a:t>
            </a:r>
            <a:r>
              <a:rPr lang="en-US" sz="1400" dirty="0" err="1"/>
              <a:t>testdb;</a:t>
            </a:r>
            <a:r>
              <a:rPr lang="en-US" sz="1400" dirty="0" err="1">
                <a:highlight>
                  <a:srgbClr val="FFFF00"/>
                </a:highlight>
              </a:rPr>
              <a:t>integratedSecurity</a:t>
            </a:r>
            <a:r>
              <a:rPr lang="en-US" sz="1400" dirty="0"/>
              <a:t>=true;</a:t>
            </a:r>
          </a:p>
          <a:p>
            <a:endParaRPr lang="en-US" sz="1400" dirty="0"/>
          </a:p>
          <a:p>
            <a:r>
              <a:rPr lang="en-US" sz="1400" dirty="0" err="1"/>
              <a:t>jdbc:sqlserver</a:t>
            </a:r>
            <a:r>
              <a:rPr lang="en-US" sz="1400" dirty="0"/>
              <a:t>://[</a:t>
            </a:r>
            <a:r>
              <a:rPr lang="en-US" sz="1400" dirty="0" err="1"/>
              <a:t>serverName</a:t>
            </a:r>
            <a:r>
              <a:rPr lang="en-US" sz="1400" dirty="0"/>
              <a:t>[</a:t>
            </a:r>
            <a:r>
              <a:rPr lang="en-US" sz="1400" dirty="0" err="1"/>
              <a:t>instanceName</a:t>
            </a:r>
            <a:r>
              <a:rPr lang="en-US" sz="1400" dirty="0"/>
              <a:t>][:</a:t>
            </a:r>
            <a:r>
              <a:rPr lang="en-US" sz="1400" dirty="0" err="1"/>
              <a:t>portNumber</a:t>
            </a:r>
            <a:r>
              <a:rPr lang="en-US" sz="1400" dirty="0"/>
              <a:t>]][;property=value[;property=value]]</a:t>
            </a:r>
          </a:p>
          <a:p>
            <a:endParaRPr lang="en-US" sz="1400" dirty="0"/>
          </a:p>
          <a:p>
            <a:r>
              <a:rPr lang="en-US" sz="1400" b="1" dirty="0" err="1">
                <a:highlight>
                  <a:srgbClr val="00FF00"/>
                </a:highlight>
              </a:rPr>
              <a:t>serverName</a:t>
            </a:r>
            <a:r>
              <a:rPr lang="en-US" sz="1400" dirty="0"/>
              <a:t>: Host name or the IP address of the machine on which SQL server is running.</a:t>
            </a:r>
          </a:p>
          <a:p>
            <a:r>
              <a:rPr lang="en-US" sz="1400" dirty="0" err="1"/>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dirty="0">
                <a:highlight>
                  <a:srgbClr val="FFFF00"/>
                </a:highlight>
              </a:rPr>
              <a:t>property</a:t>
            </a:r>
            <a:r>
              <a:rPr lang="en-US" sz="1400" dirty="0"/>
              <a:t>=value: This parameter specifies one or more additional connection properties. To see the properties specific to the SQL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80</TotalTime>
  <Words>2908</Words>
  <Application>Microsoft Office PowerPoint</Application>
  <PresentationFormat>Widescreen</PresentationFormat>
  <Paragraphs>466</Paragraphs>
  <Slides>27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vt:lpstr>
      <vt:lpstr>Bookman Old Style</vt:lpstr>
      <vt:lpstr>Calibri</vt:lpstr>
      <vt:lpstr>Consolas</vt:lpstr>
      <vt:lpstr>Franklin Gothic Book</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a) Register Driver Class</vt:lpstr>
      <vt:lpstr>Q &amp; A</vt:lpstr>
      <vt:lpstr>b) Connection &amp; Close</vt:lpstr>
      <vt:lpstr>c) CRUD Process – C(reate) R(read) U(pdate) D(elete)  Create</vt:lpstr>
      <vt:lpstr>CRUD Process – C(reate) R(read) U(pdate) D(elete)  Read</vt:lpstr>
      <vt:lpstr>CRUD Process -Update</vt:lpstr>
      <vt:lpstr>CRUD Process - Delete</vt:lpstr>
      <vt:lpstr>REMEMBER always to CLOSE</vt:lpstr>
      <vt:lpstr>Q &amp; A</vt:lpstr>
      <vt:lpstr>Database Transaction</vt:lpstr>
      <vt:lpstr>Database Connection Pool</vt:lpstr>
      <vt:lpstr>Q &amp; A</vt:lpstr>
      <vt:lpstr>Introduction to JPA (Java Persistence API)</vt:lpstr>
      <vt:lpstr>Entity Bean</vt:lpstr>
      <vt:lpstr>Query Entity Country, Customer Using JPA with Spring Boot</vt:lpstr>
      <vt:lpstr>Spring JPA Transaction using Annotations</vt:lpstr>
      <vt:lpstr>Spring JPA Transaction using Annotations</vt:lpstr>
      <vt:lpstr>Q &amp; 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2</cp:revision>
  <dcterms:created xsi:type="dcterms:W3CDTF">2020-11-05T05:54:34Z</dcterms:created>
  <dcterms:modified xsi:type="dcterms:W3CDTF">2020-11-05T07:32:35Z</dcterms:modified>
</cp:coreProperties>
</file>