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sldIdLst>
    <p:sldId id="265" r:id="rId5"/>
    <p:sldId id="286" r:id="rId6"/>
    <p:sldId id="289" r:id="rId7"/>
    <p:sldId id="306" r:id="rId8"/>
    <p:sldId id="287" r:id="rId9"/>
    <p:sldId id="290" r:id="rId10"/>
    <p:sldId id="291" r:id="rId11"/>
    <p:sldId id="288" r:id="rId12"/>
    <p:sldId id="311" r:id="rId13"/>
    <p:sldId id="292" r:id="rId14"/>
    <p:sldId id="293" r:id="rId15"/>
    <p:sldId id="305" r:id="rId16"/>
    <p:sldId id="294" r:id="rId17"/>
    <p:sldId id="295" r:id="rId18"/>
    <p:sldId id="296" r:id="rId19"/>
    <p:sldId id="309" r:id="rId20"/>
    <p:sldId id="301" r:id="rId21"/>
    <p:sldId id="302" r:id="rId22"/>
    <p:sldId id="315" r:id="rId23"/>
    <p:sldId id="312" r:id="rId24"/>
    <p:sldId id="297" r:id="rId25"/>
    <p:sldId id="298" r:id="rId26"/>
    <p:sldId id="299" r:id="rId27"/>
    <p:sldId id="303" r:id="rId28"/>
    <p:sldId id="304" r:id="rId29"/>
    <p:sldId id="310" r:id="rId30"/>
    <p:sldId id="313" r:id="rId31"/>
    <p:sldId id="314" r:id="rId32"/>
    <p:sldId id="30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4"/>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2</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6</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614900-8670-4A50-A0A7-821DF61D4366}" type="slidenum">
              <a:rPr lang="en-US" smtClean="0"/>
              <a:t>29</a:t>
            </a:fld>
            <a:endParaRPr lang="en-US"/>
          </a:p>
        </p:txBody>
      </p:sp>
    </p:spTree>
    <p:extLst>
      <p:ext uri="{BB962C8B-B14F-4D97-AF65-F5344CB8AC3E}">
        <p14:creationId xmlns:p14="http://schemas.microsoft.com/office/powerpoint/2010/main" val="228558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2020-11-05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2020-11-05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2020-11-05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2020-11-05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2020-11-05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2020-11-05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2020-11-05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2020-11-05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2020-11-05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2020-11-05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Database_management_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Network_sock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POJO" TargetMode="External"/><Relationship Id="rId7" Type="http://schemas.openxmlformats.org/officeDocument/2006/relationships/hyperlink" Target="https://en.wikipedia.org/wiki/Mutator_method" TargetMode="External"/><Relationship Id="rId2" Type="http://schemas.openxmlformats.org/officeDocument/2006/relationships/hyperlink" Target="https://en.wikipedia.org/wiki/Java_Persistence_API"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computer_science)" TargetMode="External"/><Relationship Id="rId5" Type="http://schemas.openxmlformats.org/officeDocument/2006/relationships/hyperlink" Target="https://en.wikipedia.org/wiki/Serialization#Java" TargetMode="External"/><Relationship Id="rId4" Type="http://schemas.openxmlformats.org/officeDocument/2006/relationships/hyperlink" Target="https://en.wikipedia.org/wiki/JavaBea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hyperlink" Target="https://maven.apache.org/"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spring.io/projects/spring-boot"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en.wikipedia.org/wiki/Java_Database_Connectivity"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www.javatpoint.com/spring-boot-jpa" TargetMode="Externa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9.png"/><Relationship Id="rId7" Type="http://schemas.openxmlformats.org/officeDocument/2006/relationships/diagramQuickStyle" Target="../diagrams/quickStyle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0.svg"/><Relationship Id="rId9" Type="http://schemas.microsoft.com/office/2007/relationships/diagramDrawing" Target="../diagrams/drawin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b) </a:t>
            </a:r>
            <a:r>
              <a:rPr lang="en-US" sz="3200" dirty="0">
                <a:solidFill>
                  <a:schemeClr val="bg1"/>
                </a:solidFill>
              </a:rPr>
              <a:t>Connection &amp;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 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555641"/>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Connection conn</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dbService</a:t>
            </a:r>
            <a:r>
              <a:rPr lang="en-US" sz="1400" dirty="0" err="1">
                <a:solidFill>
                  <a:srgbClr val="000000"/>
                </a:solidFill>
                <a:latin typeface="Consolas" panose="020B0609020204030204" pitchFamily="49" charset="0"/>
              </a:rPr>
              <a:t>.getConnect</a:t>
            </a: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update_token_expiry_ts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CURRENT_TIMESTAMP) "</a:t>
            </a:r>
            <a:r>
              <a:rPr lang="en-US" sz="12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.getUpdate_token</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526297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Connection conn</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dbService</a:t>
            </a:r>
            <a:r>
              <a:rPr lang="en-US" sz="1200" dirty="0" err="1">
                <a:solidFill>
                  <a:srgbClr val="000000"/>
                </a:solidFill>
                <a:latin typeface="Consolas" panose="020B0609020204030204" pitchFamily="49" charset="0"/>
              </a:rPr>
              <a:t>.getConnect</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FROM customer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PreparedStatement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ResultSet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dbService</a:t>
            </a:r>
            <a:r>
              <a:rPr lang="en-US" sz="1600" dirty="0" err="1">
                <a:solidFill>
                  <a:srgbClr val="000000"/>
                </a:solidFill>
                <a:latin typeface="Consolas" panose="020B0609020204030204" pitchFamily="49" charset="0"/>
              </a:rPr>
              <a:t>.getConnect</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dbService</a:t>
            </a:r>
            <a:r>
              <a:rPr lang="en-US" dirty="0" err="1">
                <a:solidFill>
                  <a:srgbClr val="000000"/>
                </a:solidFill>
                <a:latin typeface="Consolas" panose="020B0609020204030204" pitchFamily="49" charset="0"/>
              </a:rPr>
              <a:t>.getConnect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Database Connection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59903" y="3321210"/>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2"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616648"/>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Connection conn = </a:t>
            </a:r>
            <a:r>
              <a:rPr lang="en-US" sz="1400" dirty="0" err="1">
                <a:latin typeface="Consolas" panose="020B0609020204030204" pitchFamily="49" charset="0"/>
              </a:rPr>
              <a:t>dbService.getConnect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2"/>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3"/>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431505" y="2924263"/>
            <a:ext cx="7379797" cy="1384995"/>
          </a:xfrm>
          <a:prstGeom prst="rect">
            <a:avLst/>
          </a:prstGeom>
          <a:noFill/>
        </p:spPr>
        <p:txBody>
          <a:bodyPr wrap="square">
            <a:spAutoFit/>
          </a:bodyPr>
          <a:lstStyle/>
          <a:p>
            <a:pPr>
              <a:buFont typeface="+mj-lt"/>
              <a:buAutoNum type="arabicPeriod"/>
            </a:pPr>
            <a:r>
              <a:rPr lang="en-US" sz="2800" i="0" dirty="0">
                <a:solidFill>
                  <a:srgbClr val="333333"/>
                </a:solidFill>
                <a:effectLst/>
                <a:latin typeface="raleway"/>
              </a:rPr>
              <a:t>Apache Commons DBCP</a:t>
            </a:r>
          </a:p>
          <a:p>
            <a:pPr>
              <a:buFont typeface="+mj-lt"/>
              <a:buAutoNum type="arabicPeriod"/>
            </a:pPr>
            <a:r>
              <a:rPr lang="en-US" sz="2800" i="0" dirty="0" err="1">
                <a:solidFill>
                  <a:srgbClr val="333333"/>
                </a:solidFill>
                <a:effectLst/>
                <a:latin typeface="raleway"/>
              </a:rPr>
              <a:t>HikariCP</a:t>
            </a:r>
            <a:endParaRPr lang="en-US" sz="2800" i="0" dirty="0">
              <a:solidFill>
                <a:srgbClr val="333333"/>
              </a:solidFill>
              <a:effectLst/>
              <a:latin typeface="raleway"/>
            </a:endParaRPr>
          </a:p>
          <a:p>
            <a:pPr>
              <a:buFont typeface="+mj-lt"/>
              <a:buAutoNum type="arabicPeriod"/>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JDBC</a:t>
            </a:r>
          </a:p>
          <a:p>
            <a:pPr lvl="1" algn="just"/>
            <a:r>
              <a:rPr lang="en-US" sz="1400" b="0" i="0" dirty="0">
                <a:solidFill>
                  <a:srgbClr val="000000"/>
                </a:solidFill>
                <a:effectLst/>
                <a:latin typeface="verdana" panose="020B0604030504040204" pitchFamily="34" charset="0"/>
              </a:rPr>
              <a:t>JDBC stands for </a:t>
            </a:r>
            <a:r>
              <a:rPr lang="en-US" sz="1400" b="0" i="0" dirty="0">
                <a:solidFill>
                  <a:srgbClr val="FF0000"/>
                </a:solidFill>
                <a:effectLst/>
                <a:latin typeface="verdana" panose="020B0604030504040204" pitchFamily="34" charset="0"/>
              </a:rPr>
              <a:t>J</a:t>
            </a:r>
            <a:r>
              <a:rPr lang="en-US" sz="1400" b="0" i="0" dirty="0">
                <a:solidFill>
                  <a:srgbClr val="000000"/>
                </a:solidFill>
                <a:effectLst/>
                <a:latin typeface="verdana" panose="020B0604030504040204" pitchFamily="34" charset="0"/>
              </a:rPr>
              <a:t>ava </a:t>
            </a:r>
            <a:r>
              <a:rPr lang="en-US" sz="1400" b="0" i="0" dirty="0" err="1">
                <a:solidFill>
                  <a:srgbClr val="FF0000"/>
                </a:solidFill>
                <a:effectLst/>
                <a:latin typeface="verdana" panose="020B0604030504040204" pitchFamily="34" charset="0"/>
              </a:rPr>
              <a:t>D</a:t>
            </a:r>
            <a:r>
              <a:rPr lang="en-US" sz="1400" b="0" i="0" dirty="0" err="1">
                <a:solidFill>
                  <a:srgbClr val="000000"/>
                </a:solidFill>
                <a:effectLst/>
                <a:latin typeface="verdana" panose="020B0604030504040204" pitchFamily="34" charset="0"/>
              </a:rPr>
              <a:t>ata</a:t>
            </a:r>
            <a:r>
              <a:rPr lang="en-US" sz="1400" b="0" i="0" dirty="0" err="1">
                <a:solidFill>
                  <a:srgbClr val="FF0000"/>
                </a:solidFill>
                <a:effectLst/>
                <a:latin typeface="verdana" panose="020B0604030504040204" pitchFamily="34" charset="0"/>
              </a:rPr>
              <a:t>B</a:t>
            </a:r>
            <a:r>
              <a:rPr lang="en-US" sz="1400" b="0" i="0" dirty="0" err="1">
                <a:solidFill>
                  <a:srgbClr val="000000"/>
                </a:solidFill>
                <a:effectLst/>
                <a:latin typeface="verdana" panose="020B0604030504040204" pitchFamily="34" charset="0"/>
              </a:rPr>
              <a:t>ase</a:t>
            </a:r>
            <a:r>
              <a:rPr lang="en-US" sz="1400" b="0" i="0" dirty="0">
                <a:solidFill>
                  <a:srgbClr val="000000"/>
                </a:solidFill>
                <a:effectLst/>
                <a:latin typeface="verdana" panose="020B0604030504040204" pitchFamily="34" charset="0"/>
              </a:rPr>
              <a:t> </a:t>
            </a:r>
            <a:r>
              <a:rPr lang="en-US" sz="1400" b="0" i="0" dirty="0">
                <a:solidFill>
                  <a:srgbClr val="FF0000"/>
                </a:solidFill>
                <a:effectLst/>
                <a:latin typeface="verdana" panose="020B0604030504040204" pitchFamily="34" charset="0"/>
              </a:rPr>
              <a:t>C</a:t>
            </a:r>
            <a:r>
              <a:rPr lang="en-US" sz="1400" b="0" i="0" dirty="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dirty="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dirty="0"/>
              <a:t>What is an API</a:t>
            </a:r>
          </a:p>
          <a:p>
            <a:pPr lvl="1" algn="just"/>
            <a:r>
              <a:rPr lang="en-US" sz="1300" b="0" i="0" dirty="0">
                <a:solidFill>
                  <a:srgbClr val="000000"/>
                </a:solidFill>
                <a:effectLst/>
                <a:latin typeface="verdana" panose="020B0604030504040204" pitchFamily="34" charset="0"/>
              </a:rPr>
              <a:t>API (</a:t>
            </a:r>
            <a:r>
              <a:rPr lang="en-US" sz="1300" b="0" i="0" dirty="0">
                <a:solidFill>
                  <a:srgbClr val="FF0000"/>
                </a:solidFill>
                <a:effectLst/>
                <a:latin typeface="verdana" panose="020B0604030504040204" pitchFamily="34" charset="0"/>
              </a:rPr>
              <a:t>A</a:t>
            </a:r>
            <a:r>
              <a:rPr lang="en-US" sz="1300" b="0" i="0" dirty="0">
                <a:solidFill>
                  <a:srgbClr val="000000"/>
                </a:solidFill>
                <a:effectLst/>
                <a:latin typeface="verdana" panose="020B0604030504040204" pitchFamily="34" charset="0"/>
              </a:rPr>
              <a:t>pplication </a:t>
            </a:r>
            <a:r>
              <a:rPr lang="en-US" sz="1300" b="0" i="0" dirty="0">
                <a:solidFill>
                  <a:srgbClr val="FF0000"/>
                </a:solidFill>
                <a:effectLst/>
                <a:latin typeface="verdana" panose="020B0604030504040204" pitchFamily="34" charset="0"/>
              </a:rPr>
              <a:t>P</a:t>
            </a:r>
            <a:r>
              <a:rPr lang="en-US" sz="1300" b="0" i="0" dirty="0">
                <a:solidFill>
                  <a:srgbClr val="000000"/>
                </a:solidFill>
                <a:effectLst/>
                <a:latin typeface="verdana" panose="020B0604030504040204" pitchFamily="34" charset="0"/>
              </a:rPr>
              <a:t>rogramming </a:t>
            </a:r>
            <a:r>
              <a:rPr lang="en-US" sz="1300" dirty="0">
                <a:solidFill>
                  <a:srgbClr val="FF0000"/>
                </a:solidFill>
                <a:latin typeface="verdana" panose="020B0604030504040204" pitchFamily="34" charset="0"/>
              </a:rPr>
              <a:t>I</a:t>
            </a:r>
            <a:r>
              <a:rPr lang="en-US" sz="1300" b="0" i="0" dirty="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dirty="0"/>
          </a:p>
          <a:p>
            <a:pPr marL="285750" indent="-285750">
              <a:buFont typeface="Arial" panose="020B0604020202020204" pitchFamily="34" charset="0"/>
              <a:buChar char="•"/>
            </a:pPr>
            <a:r>
              <a:rPr lang="en-US" sz="1400" b="1" dirty="0"/>
              <a:t>Popular Database(s)</a:t>
            </a:r>
          </a:p>
          <a:p>
            <a:pPr marL="742950" lvl="1" indent="-285750">
              <a:buFont typeface="Arial" panose="020B0604020202020204" pitchFamily="34" charset="0"/>
              <a:buChar char="•"/>
            </a:pPr>
            <a:r>
              <a:rPr lang="en-US" sz="1400" dirty="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3693319"/>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The Java Persistence API (</a:t>
            </a:r>
            <a:r>
              <a:rPr lang="en-US" b="0" i="0" u="none" strike="noStrike" dirty="0">
                <a:solidFill>
                  <a:srgbClr val="663366"/>
                </a:solidFill>
                <a:effectLst/>
                <a:latin typeface="Arial" panose="020B0604020202020204" pitchFamily="34" charset="0"/>
                <a:hlinkClick r:id="rId2" tooltip="wikipedia:Java Persistence API"/>
              </a:rPr>
              <a:t>JPA</a:t>
            </a:r>
            <a:r>
              <a:rPr lang="en-US"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dirty="0">
                <a:solidFill>
                  <a:srgbClr val="202122"/>
                </a:solidFill>
                <a:latin typeface="Arial" panose="020B0604020202020204" pitchFamily="34" charset="0"/>
              </a:rPr>
              <a:t>D</a:t>
            </a:r>
            <a:r>
              <a:rPr lang="en-US" b="0" i="0" dirty="0">
                <a:solidFill>
                  <a:srgbClr val="202122"/>
                </a:solidFill>
                <a:effectLst/>
                <a:latin typeface="Arial" panose="020B0604020202020204" pitchFamily="34" charset="0"/>
              </a:rPr>
              <a:t>atabase.</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JPA allows </a:t>
            </a:r>
            <a:r>
              <a:rPr lang="en-US" b="0" i="0" u="none" strike="noStrike" dirty="0">
                <a:solidFill>
                  <a:srgbClr val="663366"/>
                </a:solidFill>
                <a:effectLst/>
                <a:latin typeface="Arial" panose="020B0604020202020204" pitchFamily="34" charset="0"/>
                <a:hlinkClick r:id="rId3" tooltip="wikipedia:POJO"/>
              </a:rPr>
              <a:t>POJO</a:t>
            </a:r>
            <a:r>
              <a:rPr lang="en-US" b="0" i="0" dirty="0">
                <a:solidFill>
                  <a:srgbClr val="202122"/>
                </a:solidFill>
                <a:effectLst/>
                <a:latin typeface="Arial" panose="020B0604020202020204" pitchFamily="34" charset="0"/>
              </a:rPr>
              <a:t> (Plain Old Java Objects) to be easily persisted without requiring the classes to implement any interfaces or methods</a:t>
            </a:r>
          </a:p>
          <a:p>
            <a:endParaRPr lang="en-US" dirty="0">
              <a:solidFill>
                <a:srgbClr val="202122"/>
              </a:solidFill>
              <a:latin typeface="Arial" panose="020B0604020202020204" pitchFamily="34" charset="0"/>
            </a:endParaRPr>
          </a:p>
          <a:p>
            <a:pPr algn="just"/>
            <a:r>
              <a:rPr lang="en-US" sz="1400" dirty="0">
                <a:solidFill>
                  <a:srgbClr val="202122"/>
                </a:solidFill>
                <a:latin typeface="Arial" panose="020B0604020202020204" pitchFamily="34" charset="0"/>
              </a:rPr>
              <a:t>In our Example </a:t>
            </a:r>
            <a:r>
              <a:rPr lang="en-US" sz="1400" b="1" i="1" dirty="0">
                <a:solidFill>
                  <a:srgbClr val="202122"/>
                </a:solidFill>
                <a:latin typeface="Arial" panose="020B0604020202020204" pitchFamily="34" charset="0"/>
              </a:rPr>
              <a:t>Customer.java </a:t>
            </a:r>
            <a:r>
              <a:rPr lang="en-US" sz="1400" dirty="0">
                <a:solidFill>
                  <a:srgbClr val="202122"/>
                </a:solidFill>
                <a:latin typeface="Arial" panose="020B0604020202020204" pitchFamily="34" charset="0"/>
              </a:rPr>
              <a:t>is a POJO which can be converted to Entity Class for Object Relational Map</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A </a:t>
            </a:r>
            <a:r>
              <a:rPr lang="en-US" b="0" i="0" u="none" strike="noStrike" dirty="0">
                <a:solidFill>
                  <a:srgbClr val="0B0080"/>
                </a:solidFill>
                <a:effectLst/>
                <a:latin typeface="Arial" panose="020B0604020202020204" pitchFamily="34" charset="0"/>
                <a:hlinkClick r:id="rId4" tooltip="JavaBean"/>
              </a:rPr>
              <a:t>JavaBean</a:t>
            </a:r>
            <a:r>
              <a:rPr lang="en-US" b="0" i="0" dirty="0">
                <a:solidFill>
                  <a:srgbClr val="202122"/>
                </a:solidFill>
                <a:effectLst/>
                <a:latin typeface="Arial" panose="020B0604020202020204" pitchFamily="34" charset="0"/>
              </a:rPr>
              <a:t> is a POJO that is </a:t>
            </a:r>
            <a:r>
              <a:rPr lang="en-US" b="0" i="0" u="none" strike="noStrike" dirty="0">
                <a:solidFill>
                  <a:srgbClr val="0B0080"/>
                </a:solidFill>
                <a:effectLst/>
                <a:latin typeface="Arial" panose="020B0604020202020204" pitchFamily="34" charset="0"/>
                <a:hlinkClick r:id="rId5" tooltip="Serialization"/>
              </a:rPr>
              <a:t>serializable</a:t>
            </a:r>
            <a:r>
              <a:rPr lang="en-US" b="0" i="0" dirty="0">
                <a:solidFill>
                  <a:srgbClr val="202122"/>
                </a:solidFill>
                <a:effectLst/>
                <a:latin typeface="Arial" panose="020B0604020202020204" pitchFamily="34" charset="0"/>
              </a:rPr>
              <a:t>, has a no-argument </a:t>
            </a:r>
            <a:r>
              <a:rPr lang="en-US" b="0" i="0" u="none" strike="noStrike" dirty="0">
                <a:solidFill>
                  <a:srgbClr val="0B0080"/>
                </a:solidFill>
                <a:effectLst/>
                <a:latin typeface="Arial" panose="020B0604020202020204" pitchFamily="34" charset="0"/>
                <a:hlinkClick r:id="rId6" tooltip="Constructor (computer science)"/>
              </a:rPr>
              <a:t>constructor</a:t>
            </a:r>
            <a:r>
              <a:rPr lang="en-US" b="0" i="0" dirty="0">
                <a:solidFill>
                  <a:srgbClr val="202122"/>
                </a:solidFill>
                <a:effectLst/>
                <a:latin typeface="Arial" panose="020B0604020202020204" pitchFamily="34" charset="0"/>
              </a:rPr>
              <a:t>, and allows access to properties using </a:t>
            </a:r>
            <a:r>
              <a:rPr lang="en-US" b="0" i="0" u="none" strike="noStrike" dirty="0">
                <a:solidFill>
                  <a:srgbClr val="0B0080"/>
                </a:solidFill>
                <a:effectLst/>
                <a:latin typeface="Arial" panose="020B0604020202020204" pitchFamily="34" charset="0"/>
                <a:hlinkClick r:id="rId7" tooltip="Mutator method"/>
              </a:rPr>
              <a:t>getter and setter methods</a:t>
            </a:r>
            <a:r>
              <a:rPr lang="en-US" b="0" i="0" dirty="0">
                <a:solidFill>
                  <a:srgbClr val="202122"/>
                </a:solidFill>
                <a:effectLst/>
                <a:latin typeface="Arial" panose="020B0604020202020204" pitchFamily="34" charset="0"/>
              </a:rPr>
              <a:t> that follow a simple naming convention.</a:t>
            </a:r>
            <a:endParaRPr lang="en-US" dirty="0"/>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by Country Code</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ctry_cd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WHERE o.ctry_cd = ?1 "</a:t>
            </a:r>
            <a:r>
              <a:rPr lang="en-US" sz="1400">
                <a:solidFill>
                  <a:srgbClr val="000000"/>
                </a:solidFill>
                <a:latin typeface="Consolas" panose="020B0609020204030204" pitchFamily="49" charset="0"/>
              </a:rPr>
              <a:t>)</a:t>
            </a:r>
          </a:p>
          <a:p>
            <a:pPr algn="l"/>
            <a:r>
              <a:rPr lang="en-US" sz="1400">
                <a:solidFill>
                  <a:srgbClr val="646464"/>
                </a:solidFill>
                <a:latin typeface="Consolas" panose="020B0609020204030204" pitchFamily="49" charset="0"/>
              </a:rPr>
              <a:t>@Cacheable</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"country"</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Country </a:t>
            </a:r>
            <a:r>
              <a:rPr lang="en-US" sz="1400">
                <a:solidFill>
                  <a:srgbClr val="000000"/>
                </a:solidFill>
                <a:highlight>
                  <a:srgbClr val="D4D4D4"/>
                </a:highlight>
                <a:latin typeface="Consolas" panose="020B0609020204030204" pitchFamily="49" charset="0"/>
              </a:rPr>
              <a:t>findByCtryCd(</a:t>
            </a:r>
            <a:r>
              <a:rPr lang="en-US" sz="1400">
                <a:solidFill>
                  <a:srgbClr val="646464"/>
                </a:solidFill>
                <a:highlight>
                  <a:srgbClr val="D4D4D4"/>
                </a:highlight>
                <a:latin typeface="Consolas" panose="020B0609020204030204" pitchFamily="49" charset="0"/>
              </a:rPr>
              <a:t>@Param</a:t>
            </a:r>
            <a:r>
              <a:rPr lang="en-US" sz="1400">
                <a:solidFill>
                  <a:srgbClr val="000000"/>
                </a:solidFill>
                <a:highlight>
                  <a:srgbClr val="D4D4D4"/>
                </a:highlight>
                <a:latin typeface="Consolas" panose="020B0609020204030204" pitchFamily="49" charset="0"/>
              </a:rPr>
              <a:t>(</a:t>
            </a:r>
            <a:r>
              <a:rPr lang="en-US" sz="1400">
                <a:solidFill>
                  <a:srgbClr val="2A00FF"/>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 String </a:t>
            </a:r>
            <a:r>
              <a:rPr lang="en-US" sz="1400">
                <a:solidFill>
                  <a:srgbClr val="6A3E3E"/>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a:t>
            </a:r>
          </a:p>
          <a:p>
            <a:pPr algn="l"/>
            <a:endParaRPr lang="en-US" sz="1400">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All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ORDER By o.ctry_cd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List&lt;Country&gt; findAll();</a:t>
            </a:r>
          </a:p>
          <a:p>
            <a:pPr algn="l"/>
            <a:endParaRPr lang="en-US" sz="1400">
              <a:solidFill>
                <a:srgbClr val="000000"/>
              </a:solidFill>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Customer by Email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email_ad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Customer o WHERE o.email_ad = ?1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Customer findByEmail(</a:t>
            </a:r>
            <a:r>
              <a:rPr lang="en-US" sz="1400">
                <a:solidFill>
                  <a:srgbClr val="646464"/>
                </a:solidFill>
                <a:latin typeface="Consolas" panose="020B0609020204030204" pitchFamily="49" charset="0"/>
              </a:rPr>
              <a:t>@Param</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"email_ad"</a:t>
            </a: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email_ad</a:t>
            </a:r>
            <a:r>
              <a:rPr lang="en-US" sz="140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Project Technologies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754874"/>
          </a:xfrm>
          <a:prstGeom prst="rect">
            <a:avLst/>
          </a:prstGeom>
          <a:noFill/>
        </p:spPr>
        <p:txBody>
          <a:bodyPr wrap="square" rtlCol="0">
            <a:spAutoFit/>
          </a:bodyPr>
          <a:lstStyle/>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endParaRPr lang="en-US" sz="2000" dirty="0"/>
          </a:p>
          <a:p>
            <a:pPr marL="285750" indent="-285750">
              <a:buFont typeface="Arial" panose="020B0604020202020204" pitchFamily="34" charset="0"/>
              <a:buChar char="•"/>
            </a:pPr>
            <a:r>
              <a:rPr lang="en-US" sz="2000" b="1"/>
              <a:t>Apache</a:t>
            </a:r>
            <a:r>
              <a:rPr lang="en-US" sz="2000"/>
              <a:t> </a:t>
            </a:r>
            <a:r>
              <a:rPr lang="en-US" sz="2000" b="1"/>
              <a:t>Maven</a:t>
            </a:r>
            <a:r>
              <a:rPr lang="en-US" sz="2000"/>
              <a:t> </a:t>
            </a:r>
            <a:r>
              <a:rPr lang="en-US" sz="2000" dirty="0"/>
              <a:t>as Build Tool - </a:t>
            </a:r>
            <a:r>
              <a:rPr lang="en-US" sz="2000" dirty="0">
                <a:hlinkClick r:id="rId8"/>
              </a:rPr>
              <a:t>https://maven.apache.org</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for all major databases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endParaRPr lang="en-US" sz="2000" dirty="0">
              <a:solidFill>
                <a:srgbClr val="006621"/>
              </a:solidFill>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endParaRPr lang="en-US" sz="2000" dirty="0">
              <a:solidFill>
                <a:srgbClr val="006621"/>
              </a:solidFill>
              <a:latin typeface="Roboto" panose="02000000000000000000" pitchFamily="2" charset="0"/>
            </a:endParaRPr>
          </a:p>
          <a:p>
            <a:pPr marL="285750" indent="-285750">
              <a:buFont typeface="Arial" panose="020B0604020202020204" pitchFamily="34" charset="0"/>
              <a:buChar char="•"/>
            </a:pPr>
            <a:r>
              <a:rPr lang="en-US" sz="2000" b="1" dirty="0"/>
              <a:t>Java</a:t>
            </a:r>
            <a:r>
              <a:rPr lang="en-US" sz="2000" b="0" i="0" dirty="0">
                <a:solidFill>
                  <a:srgbClr val="006621"/>
                </a:solidFill>
                <a:effectLst/>
                <a:latin typeface="Roboto" panose="02000000000000000000" pitchFamily="2" charset="0"/>
              </a:rPr>
              <a:t> JDK 1.8x </a:t>
            </a:r>
            <a:endParaRPr lang="en-US" sz="2000" dirty="0"/>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046988"/>
          </a:xfrm>
          <a:prstGeom prst="rect">
            <a:avLst/>
          </a:prstGeom>
          <a:noFill/>
        </p:spPr>
        <p:txBody>
          <a:bodyPr wrap="square" rtlCol="0">
            <a:spAutoFit/>
          </a:bodyPr>
          <a:lstStyle/>
          <a:p>
            <a:pPr lvl="0">
              <a:lnSpc>
                <a:spcPct val="100000"/>
              </a:lnSpc>
            </a:pPr>
            <a:r>
              <a:rPr lang="en-US" sz="2400" dirty="0"/>
              <a:t>Project Source with Presentation (ppt) - </a:t>
            </a:r>
            <a:r>
              <a:rPr lang="en-US" sz="16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JDBC Wiki - </a:t>
            </a:r>
            <a:r>
              <a:rPr lang="en-US" sz="2000" dirty="0">
                <a:hlinkClick r:id="rId12"/>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3"/>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4"/>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4031873"/>
          </a:xfrm>
          <a:prstGeom prst="rect">
            <a:avLst/>
          </a:prstGeom>
          <a:noFill/>
        </p:spPr>
        <p:txBody>
          <a:bodyPr wrap="square" rtlCol="0">
            <a:spAutoFit/>
          </a:bodyPr>
          <a:lstStyle/>
          <a:p>
            <a:pPr marL="171450" indent="-171450">
              <a:buFont typeface="Arial" panose="020B0604020202020204" pitchFamily="34" charset="0"/>
              <a:buChar char="•"/>
            </a:pPr>
            <a:r>
              <a:rPr lang="en-US" sz="3200" dirty="0">
                <a:latin typeface="Consolas" panose="020B0609020204030204" pitchFamily="49" charset="0"/>
              </a:rPr>
              <a:t>Char</a:t>
            </a:r>
          </a:p>
          <a:p>
            <a:pPr marL="171450" indent="-171450">
              <a:buFont typeface="Arial" panose="020B0604020202020204" pitchFamily="34" charset="0"/>
              <a:buChar char="•"/>
            </a:pPr>
            <a:r>
              <a:rPr lang="en-US" sz="3200" dirty="0">
                <a:latin typeface="Consolas" panose="020B0609020204030204" pitchFamily="49" charset="0"/>
              </a:rPr>
              <a:t>Decimal</a:t>
            </a:r>
          </a:p>
          <a:p>
            <a:pPr marL="171450" indent="-171450">
              <a:buFont typeface="Arial" panose="020B0604020202020204" pitchFamily="34" charset="0"/>
              <a:buChar char="•"/>
            </a:pPr>
            <a:r>
              <a:rPr lang="en-US" sz="3200" dirty="0">
                <a:latin typeface="Consolas" panose="020B0609020204030204" pitchFamily="49" charset="0"/>
              </a:rPr>
              <a:t>Varchar</a:t>
            </a:r>
          </a:p>
          <a:p>
            <a:pPr marL="171450" indent="-171450">
              <a:buFont typeface="Arial" panose="020B0604020202020204" pitchFamily="34" charset="0"/>
              <a:buChar char="•"/>
            </a:pPr>
            <a:r>
              <a:rPr lang="en-US" sz="3200" dirty="0" err="1">
                <a:latin typeface="Consolas" panose="020B0609020204030204" pitchFamily="49" charset="0"/>
              </a:rPr>
              <a:t>NVarchar</a:t>
            </a:r>
            <a:endParaRPr lang="en-US" sz="3200" dirty="0">
              <a:latin typeface="Consolas" panose="020B0609020204030204" pitchFamily="49" charset="0"/>
            </a:endParaRPr>
          </a:p>
          <a:p>
            <a:pPr marL="171450" indent="-171450">
              <a:buFont typeface="Arial" panose="020B0604020202020204" pitchFamily="34" charset="0"/>
              <a:buChar char="•"/>
            </a:pPr>
            <a:r>
              <a:rPr lang="en-US" sz="3200" dirty="0">
                <a:latin typeface="Consolas" panose="020B0609020204030204" pitchFamily="49" charset="0"/>
              </a:rPr>
              <a:t>Datetime</a:t>
            </a:r>
          </a:p>
          <a:p>
            <a:pPr marL="171450" indent="-171450">
              <a:buFont typeface="Arial" panose="020B0604020202020204" pitchFamily="34" charset="0"/>
              <a:buChar char="•"/>
            </a:pPr>
            <a:r>
              <a:rPr lang="en-US" sz="3200" dirty="0">
                <a:latin typeface="Consolas" panose="020B0609020204030204" pitchFamily="49" charset="0"/>
              </a:rPr>
              <a:t>Date</a:t>
            </a:r>
          </a:p>
          <a:p>
            <a:pPr marL="171450" indent="-171450">
              <a:buFont typeface="Arial" panose="020B0604020202020204" pitchFamily="34" charset="0"/>
              <a:buChar char="•"/>
            </a:pPr>
            <a:r>
              <a:rPr lang="en-US" sz="3200" dirty="0">
                <a:latin typeface="Consolas" panose="020B0609020204030204" pitchFamily="49" charset="0"/>
              </a:rPr>
              <a:t>Boolean</a:t>
            </a:r>
          </a:p>
          <a:p>
            <a:pPr marL="171450" indent="-171450">
              <a:buFont typeface="Arial" panose="020B0604020202020204" pitchFamily="34" charset="0"/>
              <a:buChar char="•"/>
            </a:pPr>
            <a:r>
              <a:rPr lang="en-US" sz="3200" dirty="0">
                <a:latin typeface="Consolas" panose="020B0609020204030204" pitchFamily="49" charset="0"/>
              </a:rPr>
              <a:t>Integer</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44819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err="1"/>
              <a:t>customer.db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update_token_expiry_ts</a:t>
            </a:r>
            <a:r>
              <a:rPr lang="en-US" sz="1400" b="1" dirty="0">
                <a:solidFill>
                  <a:srgbClr val="00B050"/>
                </a:solidFill>
                <a:latin typeface="Consolas" panose="020B0609020204030204" pitchFamily="49" charset="0"/>
              </a:rPr>
              <a:t>] [datetime]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a:t>
            </a:r>
            <a:r>
              <a:rPr lang="en-US" sz="1400" b="1" dirty="0">
                <a:solidFill>
                  <a:srgbClr val="00B050"/>
                </a:solidFill>
                <a:latin typeface="Consolas" panose="020B0609020204030204" pitchFamily="49" charset="0"/>
              </a:rPr>
              <a:t>] [varchar](65)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CONTROL-C</a:t>
            </a:r>
            <a:r>
              <a:rPr lang="en-US" sz="1400" b="1" dirty="0"/>
              <a:t>  -- To Quit</a:t>
            </a:r>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a) 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r>
              <a:rPr lang="en-US" sz="1600" dirty="0"/>
              <a:t>The URL depends on particular database and JDBC driver. </a:t>
            </a:r>
          </a:p>
          <a:p>
            <a:r>
              <a:rPr lang="en-US" sz="1600" dirty="0"/>
              <a:t>It will always begin with the "</a:t>
            </a:r>
            <a:r>
              <a:rPr lang="en-US" sz="1600" dirty="0" err="1"/>
              <a:t>jdbc</a:t>
            </a:r>
            <a:r>
              <a:rPr lang="en-US" sz="1600" dirty="0"/>
              <a:t>:“ which is the protocol, but the rest is up to the </a:t>
            </a:r>
          </a:p>
          <a:p>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323987"/>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1433. In case this parameter is missing, the default port is used.</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137</TotalTime>
  <Words>3085</Words>
  <Application>Microsoft Office PowerPoint</Application>
  <PresentationFormat>Widescreen</PresentationFormat>
  <Paragraphs>495</Paragraphs>
  <Slides>29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vt:lpstr>
      <vt:lpstr>Bookman Old Style</vt:lpstr>
      <vt:lpstr>Calibri</vt:lpstr>
      <vt:lpstr>Consolas</vt:lpstr>
      <vt:lpstr>Franklin Gothic Book</vt:lpstr>
      <vt:lpstr>raleway</vt:lpstr>
      <vt:lpstr>Roboto</vt:lpstr>
      <vt:lpstr>verdana</vt:lpstr>
      <vt:lpstr>1_RetrospectVTI</vt:lpstr>
      <vt:lpstr>JDBC Insights</vt:lpstr>
      <vt:lpstr>JDBC Insights</vt:lpstr>
      <vt:lpstr>What is Database and Table</vt:lpstr>
      <vt:lpstr>Q &amp; A</vt:lpstr>
      <vt:lpstr>Cycle</vt:lpstr>
      <vt:lpstr>Data Types</vt:lpstr>
      <vt:lpstr>How to Create Database in SQLite</vt:lpstr>
      <vt:lpstr>JDBC Action a) Register Driver Class</vt:lpstr>
      <vt:lpstr>Q &amp; A</vt:lpstr>
      <vt:lpstr>b) Connection &amp; Close</vt:lpstr>
      <vt:lpstr>c) CRUD Process – C(reate) R(read) U(pdate) D(elete)  Create</vt:lpstr>
      <vt:lpstr>CRUD Process – C(reate) R(read) U(pdate) D(elete)  Read</vt:lpstr>
      <vt:lpstr>CRUD Process -Update</vt:lpstr>
      <vt:lpstr>CRUD Process - Delete</vt:lpstr>
      <vt:lpstr>REMEMBER To CLOSE Database Connection Finally</vt:lpstr>
      <vt:lpstr>Q &amp; A</vt:lpstr>
      <vt:lpstr>Database Transaction</vt:lpstr>
      <vt:lpstr>Database Connection Pool</vt:lpstr>
      <vt:lpstr>Popular Connection Pool Frameworks</vt:lpstr>
      <vt:lpstr>Q &amp; A</vt:lpstr>
      <vt:lpstr>Introduction to JPA (Java Persistence API)</vt:lpstr>
      <vt:lpstr>Entity Bean</vt:lpstr>
      <vt:lpstr>Query Entity Country, Customer Using JPA with Spring Boot</vt:lpstr>
      <vt:lpstr>Traditional JDBC Transaction</vt:lpstr>
      <vt:lpstr>Spring JPA Transaction using Annotations</vt:lpstr>
      <vt:lpstr>Q &amp; A</vt:lpstr>
      <vt:lpstr>Project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24</cp:revision>
  <dcterms:created xsi:type="dcterms:W3CDTF">2020-11-05T05:54:34Z</dcterms:created>
  <dcterms:modified xsi:type="dcterms:W3CDTF">2020-11-05T11:20:05Z</dcterms:modified>
</cp:coreProperties>
</file>