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4"/>
  </p:notesMasterIdLst>
  <p:sldIdLst>
    <p:sldId id="265" r:id="rId5"/>
    <p:sldId id="317" r:id="rId6"/>
    <p:sldId id="286" r:id="rId7"/>
    <p:sldId id="289" r:id="rId8"/>
    <p:sldId id="306" r:id="rId9"/>
    <p:sldId id="287" r:id="rId10"/>
    <p:sldId id="290" r:id="rId11"/>
    <p:sldId id="291" r:id="rId12"/>
    <p:sldId id="311" r:id="rId13"/>
    <p:sldId id="288" r:id="rId14"/>
    <p:sldId id="292" r:id="rId15"/>
    <p:sldId id="293" r:id="rId16"/>
    <p:sldId id="324" r:id="rId17"/>
    <p:sldId id="305" r:id="rId18"/>
    <p:sldId id="294" r:id="rId19"/>
    <p:sldId id="295" r:id="rId20"/>
    <p:sldId id="325" r:id="rId21"/>
    <p:sldId id="296" r:id="rId22"/>
    <p:sldId id="309" r:id="rId23"/>
    <p:sldId id="301" r:id="rId24"/>
    <p:sldId id="316" r:id="rId25"/>
    <p:sldId id="302" r:id="rId26"/>
    <p:sldId id="315" r:id="rId27"/>
    <p:sldId id="312" r:id="rId28"/>
    <p:sldId id="297" r:id="rId29"/>
    <p:sldId id="319" r:id="rId30"/>
    <p:sldId id="318" r:id="rId31"/>
    <p:sldId id="298" r:id="rId32"/>
    <p:sldId id="299" r:id="rId33"/>
    <p:sldId id="303" r:id="rId34"/>
    <p:sldId id="304" r:id="rId35"/>
    <p:sldId id="320" r:id="rId36"/>
    <p:sldId id="321" r:id="rId37"/>
    <p:sldId id="322" r:id="rId38"/>
    <p:sldId id="323" r:id="rId39"/>
    <p:sldId id="310" r:id="rId40"/>
    <p:sldId id="313" r:id="rId41"/>
    <p:sldId id="314"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3</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17</a:t>
            </a:fld>
            <a:endParaRPr lang="en-US"/>
          </a:p>
        </p:txBody>
      </p:sp>
    </p:spTree>
    <p:extLst>
      <p:ext uri="{BB962C8B-B14F-4D97-AF65-F5344CB8AC3E}">
        <p14:creationId xmlns:p14="http://schemas.microsoft.com/office/powerpoint/2010/main" val="248904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18</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20</a:t>
            </a:fld>
            <a:endParaRPr lang="en-US"/>
          </a:p>
        </p:txBody>
      </p:sp>
    </p:spTree>
    <p:extLst>
      <p:ext uri="{BB962C8B-B14F-4D97-AF65-F5344CB8AC3E}">
        <p14:creationId xmlns:p14="http://schemas.microsoft.com/office/powerpoint/2010/main" val="131276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21</a:t>
            </a:fld>
            <a:endParaRPr lang="en-US"/>
          </a:p>
        </p:txBody>
      </p:sp>
    </p:spTree>
    <p:extLst>
      <p:ext uri="{BB962C8B-B14F-4D97-AF65-F5344CB8AC3E}">
        <p14:creationId xmlns:p14="http://schemas.microsoft.com/office/powerpoint/2010/main" val="251652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22</a:t>
            </a:fld>
            <a:endParaRPr lang="en-US"/>
          </a:p>
        </p:txBody>
      </p:sp>
    </p:spTree>
    <p:extLst>
      <p:ext uri="{BB962C8B-B14F-4D97-AF65-F5344CB8AC3E}">
        <p14:creationId xmlns:p14="http://schemas.microsoft.com/office/powerpoint/2010/main" val="3758319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25</a:t>
            </a:fld>
            <a:endParaRPr lang="en-US"/>
          </a:p>
        </p:txBody>
      </p:sp>
    </p:spTree>
    <p:extLst>
      <p:ext uri="{BB962C8B-B14F-4D97-AF65-F5344CB8AC3E}">
        <p14:creationId xmlns:p14="http://schemas.microsoft.com/office/powerpoint/2010/main" val="29568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26</a:t>
            </a:fld>
            <a:endParaRPr lang="en-US"/>
          </a:p>
        </p:txBody>
      </p:sp>
    </p:spTree>
    <p:extLst>
      <p:ext uri="{BB962C8B-B14F-4D97-AF65-F5344CB8AC3E}">
        <p14:creationId xmlns:p14="http://schemas.microsoft.com/office/powerpoint/2010/main" val="1738361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27</a:t>
            </a:fld>
            <a:endParaRPr lang="en-US"/>
          </a:p>
        </p:txBody>
      </p:sp>
    </p:spTree>
    <p:extLst>
      <p:ext uri="{BB962C8B-B14F-4D97-AF65-F5344CB8AC3E}">
        <p14:creationId xmlns:p14="http://schemas.microsoft.com/office/powerpoint/2010/main" val="3580473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28</a:t>
            </a:fld>
            <a:endParaRPr lang="en-US"/>
          </a:p>
        </p:txBody>
      </p:sp>
    </p:spTree>
    <p:extLst>
      <p:ext uri="{BB962C8B-B14F-4D97-AF65-F5344CB8AC3E}">
        <p14:creationId xmlns:p14="http://schemas.microsoft.com/office/powerpoint/2010/main" val="1672686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29</a:t>
            </a:fld>
            <a:endParaRPr lang="en-US"/>
          </a:p>
        </p:txBody>
      </p:sp>
    </p:spTree>
    <p:extLst>
      <p:ext uri="{BB962C8B-B14F-4D97-AF65-F5344CB8AC3E}">
        <p14:creationId xmlns:p14="http://schemas.microsoft.com/office/powerpoint/2010/main" val="277723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31</a:t>
            </a:fld>
            <a:endParaRPr lang="en-US"/>
          </a:p>
        </p:txBody>
      </p:sp>
    </p:spTree>
    <p:extLst>
      <p:ext uri="{BB962C8B-B14F-4D97-AF65-F5344CB8AC3E}">
        <p14:creationId xmlns:p14="http://schemas.microsoft.com/office/powerpoint/2010/main" val="2459896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32</a:t>
            </a:fld>
            <a:endParaRPr lang="en-US"/>
          </a:p>
        </p:txBody>
      </p:sp>
    </p:spTree>
    <p:extLst>
      <p:ext uri="{BB962C8B-B14F-4D97-AF65-F5344CB8AC3E}">
        <p14:creationId xmlns:p14="http://schemas.microsoft.com/office/powerpoint/2010/main" val="2453270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33</a:t>
            </a:fld>
            <a:endParaRPr lang="en-US"/>
          </a:p>
        </p:txBody>
      </p:sp>
    </p:spTree>
    <p:extLst>
      <p:ext uri="{BB962C8B-B14F-4D97-AF65-F5344CB8AC3E}">
        <p14:creationId xmlns:p14="http://schemas.microsoft.com/office/powerpoint/2010/main" val="2664648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34</a:t>
            </a:fld>
            <a:endParaRPr lang="en-US"/>
          </a:p>
        </p:txBody>
      </p:sp>
    </p:spTree>
    <p:extLst>
      <p:ext uri="{BB962C8B-B14F-4D97-AF65-F5344CB8AC3E}">
        <p14:creationId xmlns:p14="http://schemas.microsoft.com/office/powerpoint/2010/main" val="284383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35</a:t>
            </a:fld>
            <a:endParaRPr lang="en-US"/>
          </a:p>
        </p:txBody>
      </p:sp>
    </p:spTree>
    <p:extLst>
      <p:ext uri="{BB962C8B-B14F-4D97-AF65-F5344CB8AC3E}">
        <p14:creationId xmlns:p14="http://schemas.microsoft.com/office/powerpoint/2010/main" val="3211024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GitHub</a:t>
            </a:r>
          </a:p>
        </p:txBody>
      </p:sp>
      <p:sp>
        <p:nvSpPr>
          <p:cNvPr id="4" name="Slide Number Placeholder 3"/>
          <p:cNvSpPr>
            <a:spLocks noGrp="1"/>
          </p:cNvSpPr>
          <p:nvPr>
            <p:ph type="sldNum" sz="quarter" idx="5"/>
          </p:nvPr>
        </p:nvSpPr>
        <p:spPr/>
        <p:txBody>
          <a:bodyPr/>
          <a:lstStyle/>
          <a:p>
            <a:fld id="{33614900-8670-4A50-A0A7-821DF61D4366}" type="slidenum">
              <a:rPr lang="en-US" smtClean="0"/>
              <a:t>39</a:t>
            </a:fld>
            <a:endParaRPr lang="en-US"/>
          </a:p>
        </p:txBody>
      </p:sp>
    </p:spTree>
    <p:extLst>
      <p:ext uri="{BB962C8B-B14F-4D97-AF65-F5344CB8AC3E}">
        <p14:creationId xmlns:p14="http://schemas.microsoft.com/office/powerpoint/2010/main" val="228558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8</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10</a:t>
            </a:fld>
            <a:endParaRPr lang="en-US"/>
          </a:p>
        </p:txBody>
      </p:sp>
    </p:spTree>
    <p:extLst>
      <p:ext uri="{BB962C8B-B14F-4D97-AF65-F5344CB8AC3E}">
        <p14:creationId xmlns:p14="http://schemas.microsoft.com/office/powerpoint/2010/main" val="262042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12</a:t>
            </a:fld>
            <a:endParaRPr lang="en-US"/>
          </a:p>
        </p:txBody>
      </p:sp>
    </p:spTree>
    <p:extLst>
      <p:ext uri="{BB962C8B-B14F-4D97-AF65-F5344CB8AC3E}">
        <p14:creationId xmlns:p14="http://schemas.microsoft.com/office/powerpoint/2010/main" val="84712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13</a:t>
            </a:fld>
            <a:endParaRPr lang="en-US"/>
          </a:p>
        </p:txBody>
      </p:sp>
    </p:spTree>
    <p:extLst>
      <p:ext uri="{BB962C8B-B14F-4D97-AF65-F5344CB8AC3E}">
        <p14:creationId xmlns:p14="http://schemas.microsoft.com/office/powerpoint/2010/main" val="147424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14</a:t>
            </a:fld>
            <a:endParaRPr lang="en-US"/>
          </a:p>
        </p:txBody>
      </p:sp>
    </p:spTree>
    <p:extLst>
      <p:ext uri="{BB962C8B-B14F-4D97-AF65-F5344CB8AC3E}">
        <p14:creationId xmlns:p14="http://schemas.microsoft.com/office/powerpoint/2010/main" val="134266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991367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16</a:t>
            </a:fld>
            <a:endParaRPr lang="en-US"/>
          </a:p>
        </p:txBody>
      </p:sp>
    </p:spTree>
    <p:extLst>
      <p:ext uri="{BB962C8B-B14F-4D97-AF65-F5344CB8AC3E}">
        <p14:creationId xmlns:p14="http://schemas.microsoft.com/office/powerpoint/2010/main" val="1488901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2020-11-16</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2020-11-16</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2020-11-16</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2020-11-16</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2020-11-16</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2020-11-16</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2020-11-16</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2020-11-16</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2020-11-16</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2020-11-16</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atabase_management_syste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Network_sock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Mutator_method" TargetMode="External"/><Relationship Id="rId3" Type="http://schemas.openxmlformats.org/officeDocument/2006/relationships/hyperlink" Target="https://en.wikipedia.org/wiki/Java_Persistence_API" TargetMode="External"/><Relationship Id="rId7" Type="http://schemas.openxmlformats.org/officeDocument/2006/relationships/hyperlink" Target="https://en.wikipedia.org/wiki/Constructor_(computer_scienc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n.wikipedia.org/wiki/Serialization#Java" TargetMode="External"/><Relationship Id="rId5" Type="http://schemas.openxmlformats.org/officeDocument/2006/relationships/hyperlink" Target="https://en.wikipedia.org/wiki/JavaBean" TargetMode="External"/><Relationship Id="rId4" Type="http://schemas.openxmlformats.org/officeDocument/2006/relationships/hyperlink" Target="https://en.wikipedia.org/wiki/POJO"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commons.apache.org/proper/commons-dbutils/index.html"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12" Type="http://schemas.openxmlformats.org/officeDocument/2006/relationships/hyperlink" Target="http://www.h2database.com/html/main.html"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 Id="rId14" Type="http://schemas.openxmlformats.org/officeDocument/2006/relationships/hyperlink" Target="https://projectlombok.org/"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www.sqlitetutorial.net/sqlite-trigger/"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www.sqlitetutorial.net/" TargetMode="External"/><Relationship Id="rId2" Type="http://schemas.openxmlformats.org/officeDocument/2006/relationships/diagramData" Target="../diagrams/data7.xml"/><Relationship Id="rId16" Type="http://schemas.openxmlformats.org/officeDocument/2006/relationships/hyperlink" Target="https://www.javatpoint.com/spring-boot-jpa" TargetMode="Externa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5" Type="http://schemas.openxmlformats.org/officeDocument/2006/relationships/hyperlink" Target="https://spring.io/projects/spring-boot" TargetMode="Externa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en.wikipedia.org/wiki/Java_Database_Connectivity" TargetMode="Externa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1.png"/><Relationship Id="rId7" Type="http://schemas.openxmlformats.org/officeDocument/2006/relationships/diagramQuickStyle" Target="../diagrams/quickStyle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2.svg"/><Relationship Id="rId9" Type="http://schemas.microsoft.com/office/2007/relationships/diagramDrawing" Target="../diagrams/drawin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qlite.org/datatype3.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a:t>
            </a:r>
            <a:r>
              <a:rPr lang="en-US" sz="1400" dirty="0"/>
              <a:t>Chetan</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 </a:t>
            </a:r>
            <a:r>
              <a:rPr lang="en-US" sz="2800" dirty="0">
                <a:solidFill>
                  <a:schemeClr val="bg1"/>
                </a:solidFill>
              </a:rPr>
              <a:t>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pPr algn="just"/>
            <a:r>
              <a:rPr lang="en-US" sz="1600" dirty="0"/>
              <a:t>The URL depends on particular database and JDBC driver. </a:t>
            </a:r>
          </a:p>
          <a:p>
            <a:pPr algn="just"/>
            <a:r>
              <a:rPr lang="en-US" sz="1600" dirty="0"/>
              <a:t>It will always begin with the "</a:t>
            </a:r>
            <a:r>
              <a:rPr lang="en-US" sz="1600" dirty="0" err="1"/>
              <a:t>jdbc</a:t>
            </a:r>
            <a:r>
              <a:rPr lang="en-US" sz="1600" dirty="0"/>
              <a:t>:“ which is the protocol, but the rest is up to the </a:t>
            </a:r>
          </a:p>
          <a:p>
            <a:pPr algn="just"/>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539430"/>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is 1433. In case this parameter is missing, the default port is used as per database vendor. For </a:t>
            </a:r>
            <a:r>
              <a:rPr lang="en-US" sz="1400" dirty="0" err="1"/>
              <a:t>Sqlite</a:t>
            </a:r>
            <a:r>
              <a:rPr lang="en-US" sz="1400" dirty="0"/>
              <a:t>, there is no user / password or port as it is running off local host pointing to directory.</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rPr>
              <a:t>Connection &amp; Finally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617196"/>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SimpleDbManager</a:t>
            </a:r>
            <a:r>
              <a:rPr lang="en-US" sz="1400" dirty="0" err="1">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autoCommit</a:t>
            </a:r>
            <a:r>
              <a:rPr lang="en-US" sz="14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photo_id_bytes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 "</a:t>
            </a:r>
            <a:r>
              <a:rPr lang="en-US" sz="12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    </a:t>
            </a:r>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.getCustomer_name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solidFill>
                <a:srgbClr val="000000"/>
              </a:solidFill>
              <a:latin typeface="Consolas" panose="020B0609020204030204" pitchFamily="49" charset="0"/>
            </a:endParaRPr>
          </a:p>
          <a:p>
            <a:pPr lvl="1"/>
            <a:r>
              <a:rPr lang="en-US" sz="1400" b="1" dirty="0">
                <a:solidFill>
                  <a:srgbClr val="7F0055"/>
                </a:solidFill>
                <a:latin typeface="Consolas" panose="020B0609020204030204" pitchFamily="49" charset="0"/>
              </a:rPr>
              <a:t>byte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photo_bytes</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ImageService.</a:t>
            </a:r>
            <a:r>
              <a:rPr lang="en-US" sz="1400" b="1" i="1" dirty="0" err="1">
                <a:solidFill>
                  <a:srgbClr val="000000"/>
                </a:solidFill>
                <a:latin typeface="Consolas" panose="020B0609020204030204" pitchFamily="49" charset="0"/>
              </a:rPr>
              <a:t>encodeAsBytes</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imageFile</a:t>
            </a:r>
            <a:r>
              <a:rPr lang="en-US" sz="1400" b="1" i="1" dirty="0">
                <a:solidFill>
                  <a:srgbClr val="000000"/>
                </a:solidFill>
                <a:latin typeface="Consolas" panose="020B0609020204030204" pitchFamily="49" charset="0"/>
              </a:rPr>
              <a:t>);</a:t>
            </a:r>
          </a:p>
          <a:p>
            <a:pPr lvl="1"/>
            <a:r>
              <a:rPr lang="pl-PL" sz="1400" dirty="0">
                <a:solidFill>
                  <a:srgbClr val="6A3E3E"/>
                </a:solidFill>
                <a:latin typeface="Consolas" panose="020B0609020204030204" pitchFamily="49" charset="0"/>
              </a:rPr>
              <a:t>pstmt</a:t>
            </a:r>
            <a:r>
              <a:rPr lang="pl-PL" sz="1400" dirty="0">
                <a:solidFill>
                  <a:srgbClr val="000000"/>
                </a:solidFill>
                <a:latin typeface="Consolas" panose="020B0609020204030204" pitchFamily="49" charset="0"/>
              </a:rPr>
              <a:t>.setBytes(9, </a:t>
            </a:r>
            <a:r>
              <a:rPr lang="pl-PL" sz="1400" dirty="0">
                <a:solidFill>
                  <a:srgbClr val="6A3E3E"/>
                </a:solidFill>
                <a:latin typeface="Consolas" panose="020B0609020204030204" pitchFamily="49" charset="0"/>
              </a:rPr>
              <a:t>photo_bytes</a:t>
            </a:r>
            <a:r>
              <a:rPr lang="pl-PL"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Image Service</a:t>
            </a:r>
            <a:endParaRPr lang="en-US" sz="3600" dirty="0">
              <a:solidFill>
                <a:schemeClr val="bg1"/>
              </a:solidFill>
            </a:endParaRPr>
          </a:p>
        </p:txBody>
      </p:sp>
      <p:sp>
        <p:nvSpPr>
          <p:cNvPr id="11" name="TextBox 10">
            <a:extLst>
              <a:ext uri="{FF2B5EF4-FFF2-40B4-BE49-F238E27FC236}">
                <a16:creationId xmlns:a16="http://schemas.microsoft.com/office/drawing/2014/main" id="{5376DAD3-A2E9-49A5-8267-677A74AF17B8}"/>
              </a:ext>
            </a:extLst>
          </p:cNvPr>
          <p:cNvSpPr txBox="1"/>
          <p:nvPr/>
        </p:nvSpPr>
        <p:spPr>
          <a:xfrm>
            <a:off x="4050807" y="1808922"/>
            <a:ext cx="7953867" cy="2954655"/>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Encode</a:t>
            </a:r>
          </a:p>
          <a:p>
            <a:pPr lvl="1"/>
            <a:r>
              <a:rPr lang="en-US" sz="1400" dirty="0">
                <a:solidFill>
                  <a:srgbClr val="3F5FBF"/>
                </a:solidFill>
                <a:latin typeface="Consolas" panose="020B0609020204030204" pitchFamily="49" charset="0"/>
              </a:rPr>
              <a:t> * </a:t>
            </a:r>
          </a:p>
          <a:p>
            <a:pPr lvl="1"/>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imageFile</a:t>
            </a:r>
            <a:endParaRPr lang="en-US" sz="1400" b="1" dirty="0">
              <a:solidFill>
                <a:srgbClr val="3F5FBF"/>
              </a:solidFill>
              <a:latin typeface="Consolas" panose="020B0609020204030204" pitchFamily="49" charset="0"/>
            </a:endParaRPr>
          </a:p>
          <a:p>
            <a:pPr lvl="1"/>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lvl="1"/>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IOException</a:t>
            </a:r>
            <a:endParaRPr lang="en-US" sz="1400" b="1" dirty="0">
              <a:solidFill>
                <a:srgbClr val="3F5FBF"/>
              </a:solidFill>
              <a:latin typeface="Consolas" panose="020B0609020204030204" pitchFamily="49" charset="0"/>
            </a:endParaRPr>
          </a:p>
          <a:p>
            <a:pPr lvl="1"/>
            <a:r>
              <a:rPr lang="en-US" sz="1400" dirty="0">
                <a:solidFill>
                  <a:srgbClr val="3F5FBF"/>
                </a:solidFill>
                <a:latin typeface="Consolas" panose="020B0609020204030204" pitchFamily="49" charset="0"/>
              </a:rPr>
              <a:t> */</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byte</a:t>
            </a:r>
            <a:r>
              <a:rPr lang="en-US" sz="1400" b="1" dirty="0">
                <a:solidFill>
                  <a:srgbClr val="000000"/>
                </a:solidFill>
                <a:latin typeface="Consolas" panose="020B0609020204030204" pitchFamily="49" charset="0"/>
              </a:rPr>
              <a:t>[] </a:t>
            </a:r>
            <a:r>
              <a:rPr lang="en-US" sz="1400" b="1" dirty="0" err="1">
                <a:solidFill>
                  <a:srgbClr val="000000"/>
                </a:solidFill>
                <a:highlight>
                  <a:srgbClr val="D4D4D4"/>
                </a:highlight>
                <a:latin typeface="Consolas" panose="020B0609020204030204" pitchFamily="49" charset="0"/>
              </a:rPr>
              <a:t>encodeAsBytes</a:t>
            </a:r>
            <a:r>
              <a:rPr lang="en-US" sz="1400" b="1" dirty="0">
                <a:solidFill>
                  <a:srgbClr val="000000"/>
                </a:solidFill>
                <a:highlight>
                  <a:srgbClr val="D4D4D4"/>
                </a:highlight>
                <a:latin typeface="Consolas" panose="020B0609020204030204" pitchFamily="49" charset="0"/>
              </a:rPr>
              <a:t>(String </a:t>
            </a:r>
            <a:r>
              <a:rPr lang="en-US" sz="1400" b="1" dirty="0" err="1">
                <a:solidFill>
                  <a:srgbClr val="6A3E3E"/>
                </a:solidFill>
                <a:highlight>
                  <a:srgbClr val="D4D4D4"/>
                </a:highlight>
                <a:latin typeface="Consolas" panose="020B0609020204030204" pitchFamily="49" charset="0"/>
              </a:rPr>
              <a:t>imageFile</a:t>
            </a:r>
            <a:r>
              <a:rPr lang="en-US" sz="1400" b="1" dirty="0">
                <a:solidFill>
                  <a:srgbClr val="000000"/>
                </a:solidFill>
                <a:highlight>
                  <a:srgbClr val="D4D4D4"/>
                </a:highlight>
                <a:latin typeface="Consolas" panose="020B0609020204030204" pitchFamily="49" charset="0"/>
              </a:rPr>
              <a:t>) </a:t>
            </a:r>
            <a:r>
              <a:rPr lang="en-US" sz="1400" b="1" dirty="0">
                <a:solidFill>
                  <a:srgbClr val="7F0055"/>
                </a:solidFill>
                <a:highlight>
                  <a:srgbClr val="D4D4D4"/>
                </a:highlight>
                <a:latin typeface="Consolas" panose="020B0609020204030204" pitchFamily="49" charset="0"/>
              </a:rPr>
              <a:t>throws</a:t>
            </a:r>
            <a:r>
              <a:rPr lang="en-US" sz="1400" b="1" dirty="0">
                <a:solidFill>
                  <a:srgbClr val="000000"/>
                </a:solidFill>
                <a:highlight>
                  <a:srgbClr val="D4D4D4"/>
                </a:highlight>
                <a:latin typeface="Consolas" panose="020B0609020204030204" pitchFamily="49" charset="0"/>
              </a:rPr>
              <a:t> </a:t>
            </a:r>
            <a:r>
              <a:rPr lang="en-US" sz="1400" b="1" dirty="0" err="1">
                <a:solidFill>
                  <a:srgbClr val="000000"/>
                </a:solidFill>
                <a:highlight>
                  <a:srgbClr val="D4D4D4"/>
                </a:highlight>
                <a:latin typeface="Consolas" panose="020B0609020204030204" pitchFamily="49" charset="0"/>
              </a:rPr>
              <a:t>IOException</a:t>
            </a:r>
            <a:r>
              <a:rPr lang="en-US" sz="1400" b="1" dirty="0">
                <a:solidFill>
                  <a:srgbClr val="000000"/>
                </a:solidFill>
                <a:highlight>
                  <a:srgbClr val="D4D4D4"/>
                </a:highlight>
                <a:latin typeface="Consolas" panose="020B0609020204030204" pitchFamily="49" charset="0"/>
              </a:rPr>
              <a:t> {</a:t>
            </a:r>
          </a:p>
          <a:p>
            <a:pPr lvl="2"/>
            <a:r>
              <a:rPr lang="en-US" sz="1400" b="1" i="1" dirty="0">
                <a:solidFill>
                  <a:srgbClr val="0000C0"/>
                </a:solidFill>
                <a:latin typeface="Consolas" panose="020B0609020204030204" pitchFamily="49" charset="0"/>
              </a:rPr>
              <a:t>logger</a:t>
            </a:r>
            <a:r>
              <a:rPr lang="en-US" sz="1400" b="1" i="1" dirty="0">
                <a:solidFill>
                  <a:srgbClr val="000000"/>
                </a:solidFill>
                <a:latin typeface="Consolas" panose="020B0609020204030204" pitchFamily="49" charset="0"/>
              </a:rPr>
              <a:t>.info(</a:t>
            </a:r>
            <a:r>
              <a:rPr lang="en-US" sz="1400" b="1" i="1" dirty="0">
                <a:solidFill>
                  <a:srgbClr val="2A00FF"/>
                </a:solidFill>
                <a:latin typeface="Consolas" panose="020B0609020204030204" pitchFamily="49" charset="0"/>
              </a:rPr>
              <a:t>"Encoding Image: {} to Bytes..."</a:t>
            </a:r>
            <a:r>
              <a:rPr lang="en-US" sz="1400" b="1" i="1" dirty="0">
                <a:solidFill>
                  <a:srgbClr val="000000"/>
                </a:solidFill>
                <a:latin typeface="Consolas" panose="020B0609020204030204" pitchFamily="49" charset="0"/>
              </a:rPr>
              <a:t>, </a:t>
            </a:r>
            <a:r>
              <a:rPr lang="en-US" sz="1400" b="1" i="1" dirty="0" err="1">
                <a:solidFill>
                  <a:srgbClr val="6A3E3E"/>
                </a:solidFill>
                <a:latin typeface="Consolas" panose="020B0609020204030204" pitchFamily="49" charset="0"/>
              </a:rPr>
              <a:t>imageFile</a:t>
            </a:r>
            <a:r>
              <a:rPr lang="en-US" sz="1400" b="1" i="1" dirty="0">
                <a:solidFill>
                  <a:srgbClr val="000000"/>
                </a:solidFill>
                <a:latin typeface="Consolas" panose="020B0609020204030204" pitchFamily="49" charset="0"/>
              </a:rPr>
              <a:t>);</a:t>
            </a:r>
          </a:p>
          <a:p>
            <a:pPr lvl="2"/>
            <a:r>
              <a:rPr lang="en-US" sz="1400" b="1" dirty="0">
                <a:solidFill>
                  <a:srgbClr val="7F0055"/>
                </a:solidFill>
                <a:latin typeface="Consolas" panose="020B0609020204030204" pitchFamily="49" charset="0"/>
              </a:rPr>
              <a:t>byte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fileContentAsBytes</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FileUtils.</a:t>
            </a:r>
            <a:r>
              <a:rPr lang="en-US" sz="1400" b="1" i="1" dirty="0" err="1">
                <a:solidFill>
                  <a:srgbClr val="000000"/>
                </a:solidFill>
                <a:latin typeface="Consolas" panose="020B0609020204030204" pitchFamily="49" charset="0"/>
              </a:rPr>
              <a:t>readFileToByteArray</a:t>
            </a:r>
            <a:r>
              <a:rPr lang="en-US" sz="1400" b="1" i="1" dirty="0">
                <a:solidFill>
                  <a:srgbClr val="000000"/>
                </a:solidFill>
                <a:latin typeface="Consolas" panose="020B0609020204030204" pitchFamily="49" charset="0"/>
              </a:rPr>
              <a:t>(</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File(</a:t>
            </a:r>
            <a:r>
              <a:rPr lang="en-US" sz="1400" b="1" i="1" dirty="0" err="1">
                <a:solidFill>
                  <a:srgbClr val="6A3E3E"/>
                </a:solidFill>
                <a:latin typeface="Consolas" panose="020B0609020204030204" pitchFamily="49" charset="0"/>
              </a:rPr>
              <a:t>imageFile</a:t>
            </a:r>
            <a:r>
              <a:rPr lang="en-US" sz="1400" b="1" i="1" dirty="0">
                <a:solidFill>
                  <a:srgbClr val="000000"/>
                </a:solidFill>
                <a:latin typeface="Consolas" panose="020B0609020204030204" pitchFamily="49" charset="0"/>
              </a:rPr>
              <a:t>));</a:t>
            </a:r>
          </a:p>
          <a:p>
            <a:pPr lvl="2"/>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fileContentAsBytes</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727700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063899" y="516835"/>
            <a:ext cx="7953867" cy="618630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a:t>
            </a:r>
            <a:r>
              <a:rPr lang="en-US" sz="1200"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SimpleDbManager</a:t>
            </a:r>
            <a:r>
              <a:rPr lang="en-US" sz="1200" dirty="0" err="1">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getConnection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autoCommit</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FROM customer WHERE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 ?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.setString</a:t>
            </a:r>
            <a:r>
              <a:rPr lang="en-US" sz="1200" dirty="0">
                <a:solidFill>
                  <a:srgbClr val="000000"/>
                </a:solidFill>
                <a:latin typeface="Consolas" panose="020B0609020204030204" pitchFamily="49" charset="0"/>
              </a:rPr>
              <a:t>(1, </a:t>
            </a:r>
            <a:r>
              <a:rPr lang="en-US" sz="1200" dirty="0" err="1">
                <a:solidFill>
                  <a:srgbClr val="6A3E3E"/>
                </a:solidFill>
                <a:latin typeface="Consolas" panose="020B0609020204030204" pitchFamily="49" charset="0"/>
              </a:rPr>
              <a:t>emailAd</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r>
              <a:rPr lang="en-US" sz="1200" dirty="0">
                <a:solidFill>
                  <a:srgbClr val="6A3E3E"/>
                </a:solidFill>
                <a:latin typeface="Consolas" panose="020B0609020204030204" pitchFamily="49" charset="0"/>
              </a:rPr>
              <a:t>success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true</a:t>
            </a:r>
            <a:r>
              <a:rPr lang="en-US" sz="1200" b="1" dirty="0">
                <a:solidFill>
                  <a:srgbClr val="000000"/>
                </a:solidFill>
                <a:latin typeface="Consolas" panose="020B0609020204030204" pitchFamily="49" charset="0"/>
              </a:rPr>
              <a:t>;</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.setCustomer_name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SimpleDbManager</a:t>
            </a:r>
            <a:r>
              <a:rPr lang="en-US" sz="1600" dirty="0" err="1">
                <a:solidFill>
                  <a:srgbClr val="000000"/>
                </a:solidFill>
                <a:latin typeface="Consolas" panose="020B0609020204030204" pitchFamily="49" charset="0"/>
              </a:rPr>
              <a:t>.getConnection</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SimpleDbManager</a:t>
            </a:r>
            <a:r>
              <a:rPr lang="en-US" dirty="0" err="1">
                <a:solidFill>
                  <a:srgbClr val="000000"/>
                </a:solidFill>
                <a:latin typeface="Consolas" panose="020B0609020204030204" pitchFamily="49" charset="0"/>
              </a:rPr>
              <a:t>.getConnection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Read Image from Customer Record</a:t>
            </a:r>
            <a:endParaRPr lang="en-US" sz="3600" dirty="0">
              <a:solidFill>
                <a:schemeClr val="bg1"/>
              </a:solidFill>
            </a:endParaRPr>
          </a:p>
        </p:txBody>
      </p:sp>
      <p:sp>
        <p:nvSpPr>
          <p:cNvPr id="11" name="TextBox 10">
            <a:extLst>
              <a:ext uri="{FF2B5EF4-FFF2-40B4-BE49-F238E27FC236}">
                <a16:creationId xmlns:a16="http://schemas.microsoft.com/office/drawing/2014/main" id="{5376DAD3-A2E9-49A5-8267-677A74AF17B8}"/>
              </a:ext>
            </a:extLst>
          </p:cNvPr>
          <p:cNvSpPr txBox="1"/>
          <p:nvPr/>
        </p:nvSpPr>
        <p:spPr>
          <a:xfrm>
            <a:off x="4050807" y="1098749"/>
            <a:ext cx="7953867" cy="3231654"/>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Saving Image from Stored byte Array</a:t>
            </a:r>
          </a:p>
          <a:p>
            <a:pPr lvl="1"/>
            <a:r>
              <a:rPr lang="en-US" sz="1200" dirty="0">
                <a:solidFill>
                  <a:srgbClr val="3F5FBF"/>
                </a:solidFill>
                <a:latin typeface="Consolas" panose="020B0609020204030204" pitchFamily="49" charset="0"/>
              </a:rPr>
              <a:t> */</a:t>
            </a:r>
          </a:p>
          <a:p>
            <a:pPr lvl="1"/>
            <a:r>
              <a:rPr lang="en-US" sz="1200" b="1" dirty="0">
                <a:solidFill>
                  <a:srgbClr val="7F0055"/>
                </a:solidFill>
                <a:latin typeface="Consolas" panose="020B0609020204030204" pitchFamily="49" charset="0"/>
              </a:rPr>
              <a:t>byte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photo_bytes</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.getBytes</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a:t>
            </a:r>
            <a:r>
              <a:rPr lang="en-US" sz="1200" b="1" dirty="0" err="1">
                <a:solidFill>
                  <a:srgbClr val="2A00FF"/>
                </a:solidFill>
                <a:latin typeface="Consolas" panose="020B0609020204030204" pitchFamily="49" charset="0"/>
              </a:rPr>
              <a:t>photo_id_bytes</a:t>
            </a:r>
            <a:r>
              <a:rPr lang="en-US" sz="1200" b="1" dirty="0">
                <a:solidFill>
                  <a:srgbClr val="2A00FF"/>
                </a:solidFill>
                <a:latin typeface="Consolas" panose="020B0609020204030204" pitchFamily="49" charset="0"/>
              </a:rPr>
              <a:t>"</a:t>
            </a:r>
            <a:r>
              <a:rPr lang="en-US" sz="1200" b="1"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Assign Base64 for Client Transport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.setPhoto_id_bytes</a:t>
            </a:r>
            <a:r>
              <a:rPr lang="en-US" sz="1200" dirty="0">
                <a:solidFill>
                  <a:srgbClr val="000000"/>
                </a:solidFill>
                <a:latin typeface="Consolas" panose="020B0609020204030204" pitchFamily="49" charset="0"/>
              </a:rPr>
              <a:t>(Base64.</a:t>
            </a:r>
            <a:r>
              <a:rPr lang="en-US" sz="1200" i="1" dirty="0">
                <a:solidFill>
                  <a:srgbClr val="000000"/>
                </a:solidFill>
                <a:latin typeface="Consolas" panose="020B0609020204030204" pitchFamily="49" charset="0"/>
              </a:rPr>
              <a:t>getEncoder().</a:t>
            </a:r>
            <a:r>
              <a:rPr lang="en-US" sz="1200" i="1" dirty="0" err="1">
                <a:solidFill>
                  <a:srgbClr val="000000"/>
                </a:solidFill>
                <a:latin typeface="Consolas" panose="020B0609020204030204" pitchFamily="49" charset="0"/>
              </a:rPr>
              <a:t>encodeToString</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photo_bytes</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imageOutFile</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"images/</a:t>
            </a:r>
            <a:r>
              <a:rPr lang="en-US" sz="1200" dirty="0" err="1">
                <a:solidFill>
                  <a:srgbClr val="2A00FF"/>
                </a:solidFill>
                <a:latin typeface="Consolas" panose="020B0609020204030204" pitchFamily="49" charset="0"/>
              </a:rPr>
              <a:t>customer_photo</a:t>
            </a:r>
            <a:r>
              <a:rPr lang="en-US" sz="1200" dirty="0">
                <a:solidFill>
                  <a:srgbClr val="2A00FF"/>
                </a:solidFill>
                <a:latin typeface="Consolas" panose="020B0609020204030204" pitchFamily="49" charset="0"/>
              </a:rPr>
              <a:t>_"</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.getCustomer_id</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png</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Read back to ensure Image is correct</a:t>
            </a:r>
          </a:p>
          <a:p>
            <a:pPr lvl="1"/>
            <a:r>
              <a:rPr lang="en-US" sz="1200" dirty="0">
                <a:solidFill>
                  <a:srgbClr val="3F5FBF"/>
                </a:solidFill>
                <a:latin typeface="Consolas" panose="020B0609020204030204" pitchFamily="49" charset="0"/>
              </a:rPr>
              <a:t> */</a:t>
            </a:r>
          </a:p>
          <a:p>
            <a:pPr lvl="1"/>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OutputStream</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out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BufferedOutputStream</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FileOutputStream</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imageOutFile</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out</a:t>
            </a:r>
            <a:r>
              <a:rPr lang="en-US" sz="1200" dirty="0" err="1">
                <a:solidFill>
                  <a:srgbClr val="000000"/>
                </a:solidFill>
                <a:latin typeface="Consolas" panose="020B0609020204030204" pitchFamily="49" charset="0"/>
              </a:rPr>
              <a:t>.write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photo_bytes</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"Check Image: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imageOutFile</a:t>
            </a:r>
            <a:r>
              <a:rPr lang="en-US" sz="1200" b="1" i="1" dirty="0">
                <a:solidFill>
                  <a:srgbClr val="000000"/>
                </a:solidFill>
                <a:latin typeface="Consolas" panose="020B0609020204030204" pitchFamily="49" charset="0"/>
              </a:rPr>
              <a:t>);</a:t>
            </a:r>
            <a:endParaRPr lang="en-US" sz="1200" dirty="0"/>
          </a:p>
        </p:txBody>
      </p:sp>
      <p:sp>
        <p:nvSpPr>
          <p:cNvPr id="3" name="TextBox 2">
            <a:extLst>
              <a:ext uri="{FF2B5EF4-FFF2-40B4-BE49-F238E27FC236}">
                <a16:creationId xmlns:a16="http://schemas.microsoft.com/office/drawing/2014/main" id="{5B93A474-A746-4126-8A00-4DAA61862131}"/>
              </a:ext>
            </a:extLst>
          </p:cNvPr>
          <p:cNvSpPr txBox="1"/>
          <p:nvPr/>
        </p:nvSpPr>
        <p:spPr>
          <a:xfrm>
            <a:off x="4353339" y="149087"/>
            <a:ext cx="7454348" cy="338554"/>
          </a:xfrm>
          <a:prstGeom prst="rect">
            <a:avLst/>
          </a:prstGeom>
          <a:noFill/>
        </p:spPr>
        <p:txBody>
          <a:bodyPr wrap="square" rtlCol="0">
            <a:spAutoFit/>
          </a:bodyPr>
          <a:lstStyle/>
          <a:p>
            <a:r>
              <a:rPr lang="en-US" sz="1600" b="1" dirty="0"/>
              <a:t>Add below while reading </a:t>
            </a:r>
            <a:r>
              <a:rPr lang="en-US" sz="1600" b="1" dirty="0" err="1"/>
              <a:t>ResultSet</a:t>
            </a:r>
            <a:r>
              <a:rPr lang="en-US" sz="1600" b="1" dirty="0"/>
              <a:t> to Write Persisted Bytes to a Physical File</a:t>
            </a:r>
          </a:p>
        </p:txBody>
      </p:sp>
      <p:pic>
        <p:nvPicPr>
          <p:cNvPr id="5" name="Picture 4" descr="A picture containing text&#10;&#10;Description automatically generated">
            <a:extLst>
              <a:ext uri="{FF2B5EF4-FFF2-40B4-BE49-F238E27FC236}">
                <a16:creationId xmlns:a16="http://schemas.microsoft.com/office/drawing/2014/main" id="{611F9909-0B26-406E-9C51-AEBE43F514D2}"/>
              </a:ext>
            </a:extLst>
          </p:cNvPr>
          <p:cNvPicPr>
            <a:picLocks noChangeAspect="1"/>
          </p:cNvPicPr>
          <p:nvPr/>
        </p:nvPicPr>
        <p:blipFill>
          <a:blip r:embed="rId3"/>
          <a:stretch>
            <a:fillRect/>
          </a:stretch>
        </p:blipFill>
        <p:spPr>
          <a:xfrm>
            <a:off x="4394229" y="5737706"/>
            <a:ext cx="1285714" cy="752381"/>
          </a:xfrm>
          <a:prstGeom prst="rect">
            <a:avLst/>
          </a:prstGeom>
        </p:spPr>
      </p:pic>
      <p:sp>
        <p:nvSpPr>
          <p:cNvPr id="6" name="TextBox 5">
            <a:extLst>
              <a:ext uri="{FF2B5EF4-FFF2-40B4-BE49-F238E27FC236}">
                <a16:creationId xmlns:a16="http://schemas.microsoft.com/office/drawing/2014/main" id="{D9F035B3-1053-4D5D-ADFC-67A44188D57B}"/>
              </a:ext>
            </a:extLst>
          </p:cNvPr>
          <p:cNvSpPr txBox="1"/>
          <p:nvPr/>
        </p:nvSpPr>
        <p:spPr>
          <a:xfrm>
            <a:off x="4394229" y="4941512"/>
            <a:ext cx="6926441" cy="369332"/>
          </a:xfrm>
          <a:prstGeom prst="rect">
            <a:avLst/>
          </a:prstGeom>
          <a:noFill/>
        </p:spPr>
        <p:txBody>
          <a:bodyPr wrap="square" rtlCol="0">
            <a:spAutoFit/>
          </a:bodyPr>
          <a:lstStyle/>
          <a:p>
            <a:r>
              <a:rPr lang="en-US" dirty="0"/>
              <a:t>Output in </a:t>
            </a:r>
            <a:r>
              <a:rPr lang="en-US" b="1" i="1" dirty="0">
                <a:solidFill>
                  <a:srgbClr val="FF0000"/>
                </a:solidFill>
              </a:rPr>
              <a:t>images</a:t>
            </a:r>
            <a:r>
              <a:rPr lang="en-US" dirty="0"/>
              <a:t> folder is shown below</a:t>
            </a:r>
          </a:p>
        </p:txBody>
      </p:sp>
    </p:spTree>
    <p:extLst>
      <p:ext uri="{BB962C8B-B14F-4D97-AF65-F5344CB8AC3E}">
        <p14:creationId xmlns:p14="http://schemas.microsoft.com/office/powerpoint/2010/main" val="1448417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Resources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40111" y="4110066"/>
            <a:ext cx="7762584" cy="2492990"/>
          </a:xfrm>
          <a:prstGeom prst="rect">
            <a:avLst/>
          </a:prstGeom>
          <a:noFill/>
        </p:spPr>
        <p:txBody>
          <a:bodyPr wrap="square">
            <a:spAutoFit/>
          </a:bodyPr>
          <a:lstStyle/>
          <a:p>
            <a:pPr algn="l"/>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pstmt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conn</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SQLException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pPr lvl="1"/>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
        <p:nvSpPr>
          <p:cNvPr id="16" name="TextBox 15">
            <a:extLst>
              <a:ext uri="{FF2B5EF4-FFF2-40B4-BE49-F238E27FC236}">
                <a16:creationId xmlns:a16="http://schemas.microsoft.com/office/drawing/2014/main" id="{8EB7664B-8F5E-4DCC-B235-8D2B83AE8F32}"/>
              </a:ext>
            </a:extLst>
          </p:cNvPr>
          <p:cNvSpPr txBox="1"/>
          <p:nvPr/>
        </p:nvSpPr>
        <p:spPr>
          <a:xfrm>
            <a:off x="4300941" y="2540406"/>
            <a:ext cx="7506746" cy="1569660"/>
          </a:xfrm>
          <a:prstGeom prst="rect">
            <a:avLst/>
          </a:prstGeom>
          <a:noFill/>
        </p:spPr>
        <p:txBody>
          <a:bodyPr wrap="square">
            <a:spAutoFit/>
          </a:bodyPr>
          <a:lstStyle/>
          <a:p>
            <a:pPr algn="l"/>
            <a:r>
              <a:rPr lang="en-US" sz="1600" dirty="0">
                <a:solidFill>
                  <a:srgbClr val="000000"/>
                </a:solidFill>
                <a:latin typeface="Consolas" panose="020B0609020204030204" pitchFamily="49" charset="0"/>
              </a:rPr>
              <a:t>Any resources opened for database should be CLOSED WITHOUT FAIL</a:t>
            </a:r>
          </a:p>
          <a:p>
            <a:pPr algn="l"/>
            <a:r>
              <a:rPr lang="en-US" sz="1600" dirty="0">
                <a:solidFill>
                  <a:srgbClr val="000000"/>
                </a:solidFill>
                <a:latin typeface="Consolas" panose="020B0609020204030204" pitchFamily="49" charset="0"/>
              </a:rPr>
              <a:t>e.g.</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ResultSet</a:t>
            </a:r>
            <a:endParaRPr lang="en-US" sz="1600" dirty="0">
              <a:solidFill>
                <a:srgbClr val="000000"/>
              </a:solidFill>
              <a:latin typeface="Consolas" panose="020B0609020204030204" pitchFamily="49" charset="0"/>
            </a:endParaRPr>
          </a:p>
          <a:p>
            <a:pPr marL="285750" indent="-285750">
              <a:buFont typeface="Arial" panose="020B0604020202020204" pitchFamily="34" charset="0"/>
              <a:buChar char="•"/>
            </a:pPr>
            <a:r>
              <a:rPr lang="en-US" sz="1600" dirty="0" err="1">
                <a:solidFill>
                  <a:srgbClr val="000000"/>
                </a:solidFill>
                <a:latin typeface="Consolas" panose="020B0609020204030204" pitchFamily="49" charset="0"/>
              </a:rPr>
              <a:t>PreparedStatement</a:t>
            </a:r>
            <a:endParaRPr lang="en-US" sz="1600" dirty="0">
              <a:solidFill>
                <a:srgbClr val="000000"/>
              </a:solidFill>
              <a:latin typeface="Consolas" panose="020B0609020204030204" pitchFamily="49" charset="0"/>
            </a:endParaRPr>
          </a:p>
          <a:p>
            <a:pPr marL="285750" indent="-285750" algn="l">
              <a:buFont typeface="Arial" panose="020B0604020202020204" pitchFamily="34" charset="0"/>
              <a:buChar char="•"/>
            </a:pPr>
            <a:r>
              <a:rPr lang="en-US" sz="1600" dirty="0">
                <a:solidFill>
                  <a:srgbClr val="000000"/>
                </a:solidFill>
                <a:latin typeface="Consolas" panose="020B0609020204030204" pitchFamily="49" charset="0"/>
              </a:rPr>
              <a:t>Connection</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DataSource</a:t>
            </a:r>
            <a:endParaRPr lang="en-US" sz="1600" dirty="0"/>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4988" r="26992"/>
          <a:stretch/>
        </p:blipFill>
        <p:spPr>
          <a:xfrm>
            <a:off x="7556686" y="1"/>
            <a:ext cx="4635315" cy="6857999"/>
          </a:xfrm>
          <a:prstGeom prst="rect">
            <a:avLst/>
          </a:prstGeom>
        </p:spPr>
      </p:pic>
      <p:sp>
        <p:nvSpPr>
          <p:cNvPr id="6" name="Subtitle 5">
            <a:extLst>
              <a:ext uri="{FF2B5EF4-FFF2-40B4-BE49-F238E27FC236}">
                <a16:creationId xmlns:a16="http://schemas.microsoft.com/office/drawing/2014/main" id="{92ABC53B-05F4-4622-AEF6-A7BDDBCEDD6F}"/>
              </a:ext>
            </a:extLst>
          </p:cNvPr>
          <p:cNvSpPr>
            <a:spLocks noGrp="1"/>
          </p:cNvSpPr>
          <p:nvPr>
            <p:ph type="subTitle" idx="1"/>
          </p:nvPr>
        </p:nvSpPr>
        <p:spPr>
          <a:xfrm>
            <a:off x="648929" y="327991"/>
            <a:ext cx="6253317" cy="484920"/>
          </a:xfrm>
        </p:spPr>
        <p:txBody>
          <a:bodyPr>
            <a:noAutofit/>
          </a:bodyPr>
          <a:lstStyle/>
          <a:p>
            <a:r>
              <a:rPr lang="en-US" sz="2800" b="1" dirty="0"/>
              <a:t>Session Topics</a:t>
            </a:r>
          </a:p>
        </p:txBody>
      </p:sp>
      <p:sp>
        <p:nvSpPr>
          <p:cNvPr id="9" name="TextBox 8">
            <a:extLst>
              <a:ext uri="{FF2B5EF4-FFF2-40B4-BE49-F238E27FC236}">
                <a16:creationId xmlns:a16="http://schemas.microsoft.com/office/drawing/2014/main" id="{9F0ECB2C-7A6A-4642-975C-E001619E803F}"/>
              </a:ext>
            </a:extLst>
          </p:cNvPr>
          <p:cNvSpPr txBox="1"/>
          <p:nvPr/>
        </p:nvSpPr>
        <p:spPr>
          <a:xfrm>
            <a:off x="487017" y="1082605"/>
            <a:ext cx="690769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 to </a:t>
            </a:r>
            <a:r>
              <a:rPr lang="en-US" sz="2400" dirty="0">
                <a:solidFill>
                  <a:srgbClr val="00B050"/>
                </a:solidFill>
              </a:rPr>
              <a:t>Database</a:t>
            </a:r>
            <a:r>
              <a:rPr lang="en-US" sz="2400" dirty="0"/>
              <a:t> and </a:t>
            </a:r>
            <a:r>
              <a:rPr lang="en-US" sz="2400" dirty="0">
                <a:solidFill>
                  <a:srgbClr val="00B050"/>
                </a:solidFill>
              </a:rPr>
              <a:t>JDBC</a:t>
            </a:r>
          </a:p>
          <a:p>
            <a:pPr marL="285750" indent="-285750">
              <a:buFont typeface="Arial" panose="020B0604020202020204" pitchFamily="34" charset="0"/>
              <a:buChar char="•"/>
            </a:pPr>
            <a:r>
              <a:rPr lang="en-US" sz="2400" dirty="0"/>
              <a:t>Usage of </a:t>
            </a:r>
            <a:r>
              <a:rPr lang="en-US" sz="2400" dirty="0">
                <a:solidFill>
                  <a:srgbClr val="00B050"/>
                </a:solidFill>
              </a:rPr>
              <a:t>SQLite</a:t>
            </a:r>
            <a:r>
              <a:rPr lang="en-US" sz="2400" dirty="0"/>
              <a:t> and </a:t>
            </a:r>
            <a:r>
              <a:rPr lang="en-US" sz="2400" dirty="0">
                <a:solidFill>
                  <a:srgbClr val="00B050"/>
                </a:solidFill>
              </a:rPr>
              <a:t>H2</a:t>
            </a:r>
            <a:r>
              <a:rPr lang="en-US" sz="2400" dirty="0"/>
              <a:t> Databases</a:t>
            </a:r>
          </a:p>
          <a:p>
            <a:pPr marL="285750" indent="-285750">
              <a:buFont typeface="Arial" panose="020B0604020202020204" pitchFamily="34" charset="0"/>
              <a:buChar char="•"/>
            </a:pPr>
            <a:r>
              <a:rPr lang="en-US" sz="2400" dirty="0">
                <a:solidFill>
                  <a:srgbClr val="00B050"/>
                </a:solidFill>
              </a:rPr>
              <a:t>SQL</a:t>
            </a:r>
            <a:r>
              <a:rPr lang="en-US" sz="2400" dirty="0"/>
              <a:t> CRUD Process – </a:t>
            </a:r>
            <a:r>
              <a:rPr lang="en-US" sz="2400" dirty="0">
                <a:solidFill>
                  <a:srgbClr val="FF0000"/>
                </a:solidFill>
              </a:rPr>
              <a:t>C</a:t>
            </a:r>
            <a:r>
              <a:rPr lang="en-US" sz="2400" dirty="0"/>
              <a:t>reate </a:t>
            </a:r>
            <a:r>
              <a:rPr lang="en-US" sz="2400" dirty="0">
                <a:solidFill>
                  <a:srgbClr val="FF0000"/>
                </a:solidFill>
              </a:rPr>
              <a:t>R</a:t>
            </a:r>
            <a:r>
              <a:rPr lang="en-US" sz="2400" dirty="0"/>
              <a:t>ead </a:t>
            </a:r>
            <a:r>
              <a:rPr lang="en-US" sz="2400" dirty="0">
                <a:solidFill>
                  <a:srgbClr val="FF0000"/>
                </a:solidFill>
              </a:rPr>
              <a:t>U</a:t>
            </a:r>
            <a:r>
              <a:rPr lang="en-US" sz="2400" dirty="0"/>
              <a:t>pdate </a:t>
            </a:r>
            <a:r>
              <a:rPr lang="en-US" sz="2400" dirty="0">
                <a:solidFill>
                  <a:srgbClr val="FF0000"/>
                </a:solidFill>
              </a:rPr>
              <a:t>D</a:t>
            </a:r>
            <a:r>
              <a:rPr lang="en-US" sz="2400" dirty="0"/>
              <a:t>elete</a:t>
            </a:r>
          </a:p>
          <a:p>
            <a:pPr marL="285750" indent="-285750">
              <a:buFont typeface="Arial" panose="020B0604020202020204" pitchFamily="34" charset="0"/>
              <a:buChar char="•"/>
            </a:pPr>
            <a:r>
              <a:rPr lang="en-US" sz="2400" dirty="0"/>
              <a:t>Usage of </a:t>
            </a:r>
            <a:r>
              <a:rPr lang="en-US" sz="2400" dirty="0">
                <a:solidFill>
                  <a:srgbClr val="00B050"/>
                </a:solidFill>
              </a:rPr>
              <a:t>log4j</a:t>
            </a:r>
            <a:r>
              <a:rPr lang="en-US" sz="2400" dirty="0"/>
              <a:t> – Logging Framework</a:t>
            </a:r>
          </a:p>
          <a:p>
            <a:pPr marL="285750" indent="-285750">
              <a:buFont typeface="Arial" panose="020B0604020202020204" pitchFamily="34" charset="0"/>
              <a:buChar char="•"/>
            </a:pPr>
            <a:r>
              <a:rPr lang="en-US" sz="2400" dirty="0"/>
              <a:t>JDBC </a:t>
            </a:r>
            <a:r>
              <a:rPr lang="en-US" sz="2400" dirty="0">
                <a:solidFill>
                  <a:srgbClr val="00B050"/>
                </a:solidFill>
              </a:rPr>
              <a:t>Connection Pool </a:t>
            </a:r>
            <a:r>
              <a:rPr lang="en-US" sz="2400" dirty="0"/>
              <a:t>using </a:t>
            </a:r>
            <a:r>
              <a:rPr lang="en-US" sz="2400" dirty="0" err="1">
                <a:solidFill>
                  <a:srgbClr val="00B050"/>
                </a:solidFill>
              </a:rPr>
              <a:t>HikariCP</a:t>
            </a:r>
            <a:endParaRPr lang="en-US" sz="2400" dirty="0">
              <a:solidFill>
                <a:srgbClr val="00B050"/>
              </a:solidFill>
            </a:endParaRPr>
          </a:p>
          <a:p>
            <a:pPr marL="285750" indent="-285750">
              <a:buFont typeface="Arial" panose="020B0604020202020204" pitchFamily="34" charset="0"/>
              <a:buChar char="•"/>
            </a:pPr>
            <a:r>
              <a:rPr lang="en-US" sz="2400" dirty="0"/>
              <a:t>Concepts to </a:t>
            </a:r>
            <a:r>
              <a:rPr lang="en-US" sz="2400" dirty="0">
                <a:solidFill>
                  <a:srgbClr val="00B050"/>
                </a:solidFill>
              </a:rPr>
              <a:t>JPA</a:t>
            </a:r>
            <a:r>
              <a:rPr lang="en-US" sz="2400" dirty="0"/>
              <a:t> with </a:t>
            </a:r>
            <a:r>
              <a:rPr lang="en-US" sz="2400" dirty="0">
                <a:solidFill>
                  <a:srgbClr val="00B050"/>
                </a:solidFill>
              </a:rPr>
              <a:t>Spring JPA</a:t>
            </a:r>
          </a:p>
          <a:p>
            <a:pPr marL="285750" indent="-285750">
              <a:buFont typeface="Arial" panose="020B0604020202020204" pitchFamily="34" charset="0"/>
              <a:buChar char="•"/>
            </a:pPr>
            <a:r>
              <a:rPr lang="en-US" sz="2400" dirty="0"/>
              <a:t>Introduction to </a:t>
            </a:r>
            <a:r>
              <a:rPr lang="en-US" sz="2400" dirty="0">
                <a:solidFill>
                  <a:srgbClr val="00B050"/>
                </a:solidFill>
              </a:rPr>
              <a:t>Database Trigger, Views</a:t>
            </a:r>
          </a:p>
          <a:p>
            <a:pPr marL="285750" indent="-285750">
              <a:buFont typeface="Arial" panose="020B0604020202020204" pitchFamily="34" charset="0"/>
              <a:buChar char="•"/>
            </a:pPr>
            <a:r>
              <a:rPr lang="en-US" sz="2400" dirty="0"/>
              <a:t>Usage of </a:t>
            </a:r>
            <a:r>
              <a:rPr lang="en-US" sz="2400" dirty="0">
                <a:solidFill>
                  <a:srgbClr val="00B050"/>
                </a:solidFill>
              </a:rPr>
              <a:t>Google Guava Cache </a:t>
            </a:r>
            <a:r>
              <a:rPr lang="en-US" sz="2400" dirty="0"/>
              <a:t>for Static Data</a:t>
            </a:r>
          </a:p>
          <a:p>
            <a:pPr marL="285750" indent="-285750">
              <a:buFont typeface="Arial" panose="020B0604020202020204" pitchFamily="34" charset="0"/>
              <a:buChar char="•"/>
            </a:pPr>
            <a:r>
              <a:rPr lang="en-US" sz="2400" dirty="0">
                <a:solidFill>
                  <a:srgbClr val="FF0000"/>
                </a:solidFill>
              </a:rPr>
              <a:t>Q</a:t>
            </a:r>
            <a:r>
              <a:rPr lang="en-US" sz="2400" dirty="0"/>
              <a:t> &amp; </a:t>
            </a:r>
            <a:r>
              <a:rPr lang="en-US" sz="2400" dirty="0">
                <a:solidFill>
                  <a:srgbClr val="FF0000"/>
                </a:solidFill>
              </a:rPr>
              <a:t>A</a:t>
            </a:r>
          </a:p>
        </p:txBody>
      </p:sp>
    </p:spTree>
    <p:extLst>
      <p:ext uri="{BB962C8B-B14F-4D97-AF65-F5344CB8AC3E}">
        <p14:creationId xmlns:p14="http://schemas.microsoft.com/office/powerpoint/2010/main" val="37190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3"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b="1" dirty="0" err="1">
                <a:solidFill>
                  <a:srgbClr val="6A3E3E"/>
                </a:solidFill>
                <a:latin typeface="Consolas" panose="020B0609020204030204" pitchFamily="49" charset="0"/>
              </a:rPr>
              <a:t>SimpleDbManager</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solidFill>
                  <a:srgbClr val="00B050"/>
                </a:solidFill>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3"/>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4"/>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238114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 </a:t>
            </a:r>
            <a:r>
              <a:rPr lang="en-US" sz="2400" dirty="0">
                <a:solidFill>
                  <a:schemeClr val="bg1"/>
                </a:solidFill>
              </a:rPr>
              <a:t>using </a:t>
            </a:r>
            <a:r>
              <a:rPr lang="en-US" sz="2400" dirty="0" err="1">
                <a:solidFill>
                  <a:schemeClr val="bg1"/>
                </a:solidFill>
              </a:rPr>
              <a:t>HikariCP</a:t>
            </a:r>
            <a:endParaRPr lang="en-US" sz="2400" dirty="0">
              <a:solidFill>
                <a:schemeClr val="bg1"/>
              </a:solidFill>
            </a:endParaRPr>
          </a:p>
        </p:txBody>
      </p:sp>
      <p:sp>
        <p:nvSpPr>
          <p:cNvPr id="9" name="TextBox 8">
            <a:extLst>
              <a:ext uri="{FF2B5EF4-FFF2-40B4-BE49-F238E27FC236}">
                <a16:creationId xmlns:a16="http://schemas.microsoft.com/office/drawing/2014/main" id="{E62FEB08-A7BD-4028-BB6D-D5D16E9900C5}"/>
              </a:ext>
            </a:extLst>
          </p:cNvPr>
          <p:cNvSpPr txBox="1"/>
          <p:nvPr/>
        </p:nvSpPr>
        <p:spPr>
          <a:xfrm>
            <a:off x="4291219" y="79594"/>
            <a:ext cx="7814642" cy="6355586"/>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HikariConfig</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HikariConfig</a:t>
            </a:r>
            <a:r>
              <a:rPr lang="en-US" sz="1100" b="1" i="1" dirty="0">
                <a:solidFill>
                  <a:srgbClr val="000000"/>
                </a:solidFill>
                <a:latin typeface="Consolas" panose="020B0609020204030204" pitchFamily="49" charset="0"/>
              </a:rPr>
              <a:t>();</a:t>
            </a:r>
          </a:p>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null</a:t>
            </a:r>
            <a:r>
              <a:rPr lang="en-US" sz="1100" b="1"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p>
          <a:p>
            <a:pPr lvl="1"/>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"BEGIN - Creating Connection Pool..."</a:t>
            </a:r>
            <a:r>
              <a:rPr lang="en-US" sz="1100" b="1" i="1" dirty="0">
                <a:solidFill>
                  <a:srgbClr val="000000"/>
                </a:solidFill>
                <a:latin typeface="Consolas" panose="020B0609020204030204" pitchFamily="49" charset="0"/>
              </a:rPr>
              <a:t>);</a:t>
            </a:r>
          </a:p>
          <a:p>
            <a:pPr lvl="1"/>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pPr lvl="2"/>
            <a:r>
              <a:rPr lang="en-US" sz="1100" dirty="0" err="1">
                <a:solidFill>
                  <a:srgbClr val="000000"/>
                </a:solidFill>
                <a:latin typeface="Consolas" panose="020B0609020204030204" pitchFamily="49" charset="0"/>
              </a:rPr>
              <a:t>InputStream</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File(</a:t>
            </a:r>
            <a:r>
              <a:rPr lang="en-US" sz="1100" b="1" i="1" dirty="0">
                <a:solidFill>
                  <a:srgbClr val="0000C0"/>
                </a:solidFill>
                <a:latin typeface="Consolas" panose="020B0609020204030204" pitchFamily="49" charset="0"/>
              </a:rPr>
              <a:t>DB_H2_PROP_FILE</a:t>
            </a:r>
            <a:r>
              <a:rPr lang="en-US" sz="1100" b="1" i="1" dirty="0">
                <a:solidFill>
                  <a:srgbClr val="000000"/>
                </a:solidFill>
                <a:latin typeface="Consolas" panose="020B0609020204030204" pitchFamily="49" charset="0"/>
              </a:rPr>
              <a:t>));</a:t>
            </a:r>
          </a:p>
          <a:p>
            <a:pPr lvl="2"/>
            <a:r>
              <a:rPr lang="en-US" sz="1100" dirty="0">
                <a:solidFill>
                  <a:srgbClr val="000000"/>
                </a:solidFill>
                <a:latin typeface="Consolas" panose="020B0609020204030204" pitchFamily="49" charset="0"/>
              </a:rPr>
              <a:t>Properties </a:t>
            </a:r>
            <a:r>
              <a:rPr lang="en-US" sz="1100" dirty="0">
                <a:solidFill>
                  <a:srgbClr val="6A3E3E"/>
                </a:solidFill>
                <a:latin typeface="Consolas" panose="020B0609020204030204" pitchFamily="49" charset="0"/>
              </a:rPr>
              <a:t>props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lvl="2"/>
            <a:r>
              <a:rPr lang="en-US" sz="1100" dirty="0" err="1">
                <a:solidFill>
                  <a:srgbClr val="6A3E3E"/>
                </a:solidFill>
                <a:latin typeface="Consolas" panose="020B0609020204030204" pitchFamily="49" charset="0"/>
              </a:rPr>
              <a:t>props</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.setPoolName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jdbc.poolName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.setJdbcUrl</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"jdbc.url"</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.setUsername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jdbc.username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.setPassword</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jdbc.password</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.setMaximumPoolSize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jdbc.maxPoolSize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.setMinimumIdle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jdbc.initialSize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.setAutoCommit</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.setDriverClassName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jdbc.driverClassName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cachePrepStmts</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"true"</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"10"</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prepStmtCacheSqlLimit</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"128"</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hds</a:t>
            </a:r>
            <a:r>
              <a:rPr lang="en-US" sz="1100"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HikariDataSource</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"Created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pPr lvl="2"/>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finally</a:t>
            </a:r>
            <a:r>
              <a:rPr lang="en-US" sz="1100" b="1" dirty="0">
                <a:solidFill>
                  <a:srgbClr val="000000"/>
                </a:solidFill>
                <a:latin typeface="Consolas" panose="020B0609020204030204" pitchFamily="49" charset="0"/>
              </a:rPr>
              <a:t> {</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"END - Creating Connection Pool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getDataSource</a:t>
            </a:r>
            <a:r>
              <a:rPr lang="en-US" sz="1100" b="1" dirty="0">
                <a:solidFill>
                  <a:srgbClr val="000000"/>
                </a:solidFill>
                <a:latin typeface="Consolas" panose="020B0609020204030204" pitchFamily="49" charset="0"/>
              </a:rPr>
              <a:t>() {</a:t>
            </a:r>
          </a:p>
          <a:p>
            <a:pPr lvl="1"/>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948690"/>
            <a:ext cx="7847627" cy="5047536"/>
          </a:xfrm>
          <a:prstGeom prst="rect">
            <a:avLst/>
          </a:prstGeom>
          <a:noFill/>
        </p:spPr>
        <p:txBody>
          <a:bodyPr wrap="square">
            <a:spAutoFit/>
          </a:bodyPr>
          <a:lstStyle/>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SELECT </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FROM customer WHERE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 ?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emailAd</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Result Set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ResultSet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rs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.executeQuery</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000000"/>
                </a:solidFill>
                <a:latin typeface="Consolas" panose="020B0609020204030204" pitchFamily="49" charset="0"/>
              </a:rPr>
              <a:t>Customer </a:t>
            </a:r>
            <a:r>
              <a:rPr lang="en-US" sz="1400" dirty="0" err="1">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rs</a:t>
            </a:r>
            <a:r>
              <a:rPr lang="en-US" sz="1400" b="1" dirty="0" err="1">
                <a:solidFill>
                  <a:srgbClr val="000000"/>
                </a:solidFill>
                <a:latin typeface="Consolas" panose="020B0609020204030204" pitchFamily="49" charset="0"/>
              </a:rPr>
              <a:t>.next</a:t>
            </a:r>
            <a:r>
              <a:rPr lang="en-US" sz="1400" b="1" dirty="0">
                <a:solidFill>
                  <a:srgbClr val="000000"/>
                </a:solidFill>
                <a:latin typeface="Consolas" panose="020B0609020204030204" pitchFamily="49" charset="0"/>
              </a:rPr>
              <a:t>()) {</a:t>
            </a:r>
          </a:p>
          <a:p>
            <a:pPr lvl="2"/>
            <a:r>
              <a:rPr lang="en-US" sz="1400" dirty="0">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Customer();</a:t>
            </a:r>
          </a:p>
          <a:p>
            <a:pPr lvl="2"/>
            <a:endParaRPr lang="en-US" sz="1400" dirty="0">
              <a:latin typeface="Consolas" panose="020B0609020204030204" pitchFamily="49" charset="0"/>
            </a:endParaRP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.getLong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.setCtry_cd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.setEmail_ad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.setCustomer_guid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endParaRPr lang="en-US" sz="1400" dirty="0">
              <a:latin typeface="Consolas" panose="020B0609020204030204" pitchFamily="49" charset="0"/>
            </a:endParaRP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customer</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3632617" cy="523220"/>
          </a:xfrm>
          <a:prstGeom prst="rect">
            <a:avLst/>
          </a:prstGeom>
          <a:noFill/>
        </p:spPr>
        <p:txBody>
          <a:bodyPr wrap="square" rtlCol="0">
            <a:spAutoFit/>
          </a:bodyPr>
          <a:lstStyle/>
          <a:p>
            <a:r>
              <a:rPr lang="en-US" sz="2800" dirty="0">
                <a:solidFill>
                  <a:srgbClr val="00B050"/>
                </a:solidFill>
              </a:rPr>
              <a:t>Traditional Approach</a:t>
            </a:r>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1358594"/>
            <a:ext cx="7847627" cy="3939540"/>
          </a:xfrm>
          <a:prstGeom prst="rect">
            <a:avLst/>
          </a:prstGeom>
          <a:noFill/>
        </p:spPr>
        <p:txBody>
          <a:bodyPr wrap="square">
            <a:spAutoFit/>
          </a:bodyPr>
          <a:lstStyle/>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SELECT * FROM customer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Handler Bean for </a:t>
            </a:r>
            <a:r>
              <a:rPr lang="en-US" dirty="0" err="1">
                <a:solidFill>
                  <a:srgbClr val="3F5FBF"/>
                </a:solidFill>
                <a:latin typeface="Consolas" panose="020B0609020204030204" pitchFamily="49" charset="0"/>
              </a:rPr>
              <a:t>ResultSet</a:t>
            </a:r>
            <a:endParaRPr lang="en-US" dirty="0">
              <a:solidFill>
                <a:srgbClr val="3F5FBF"/>
              </a:solidFill>
              <a:latin typeface="Consolas" panose="020B0609020204030204" pitchFamily="49" charset="0"/>
            </a:endParaRPr>
          </a:p>
          <a:p>
            <a:pPr lvl="1"/>
            <a:r>
              <a:rPr lang="en-US" dirty="0">
                <a:solidFill>
                  <a:srgbClr val="3F5FBF"/>
                </a:solidFill>
                <a:latin typeface="Consolas" panose="020B0609020204030204" pitchFamily="49" charset="0"/>
              </a:rPr>
              <a:t> */</a:t>
            </a:r>
          </a:p>
          <a:p>
            <a:pPr lvl="1"/>
            <a:r>
              <a:rPr lang="en-US" dirty="0" err="1">
                <a:solidFill>
                  <a:srgbClr val="000000"/>
                </a:solidFill>
                <a:latin typeface="Consolas" panose="020B0609020204030204" pitchFamily="49" charset="0"/>
              </a:rPr>
              <a:t>BeanListHandler</a:t>
            </a:r>
            <a:r>
              <a:rPr lang="en-US" dirty="0">
                <a:solidFill>
                  <a:srgbClr val="000000"/>
                </a:solidFill>
                <a:latin typeface="Consolas" panose="020B0609020204030204" pitchFamily="49" charset="0"/>
              </a:rPr>
              <a:t>&lt;Customer&gt; </a:t>
            </a:r>
            <a:r>
              <a:rPr lang="en-US" dirty="0" err="1">
                <a:solidFill>
                  <a:srgbClr val="6A3E3E"/>
                </a:solidFill>
                <a:latin typeface="Consolas" panose="020B0609020204030204" pitchFamily="49" charset="0"/>
              </a:rPr>
              <a:t>beanListHandler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BeanListHandler</a:t>
            </a:r>
            <a:r>
              <a:rPr lang="en-US" b="1" dirty="0">
                <a:solidFill>
                  <a:srgbClr val="000000"/>
                </a:solidFill>
                <a:latin typeface="Consolas" panose="020B0609020204030204" pitchFamily="49" charset="0"/>
              </a:rPr>
              <a:t>&lt;&gt;(</a:t>
            </a:r>
            <a:r>
              <a:rPr lang="en-US" b="1" dirty="0" err="1">
                <a:solidFill>
                  <a:srgbClr val="000000"/>
                </a:solidFill>
                <a:latin typeface="Consolas" panose="020B0609020204030204" pitchFamily="49" charset="0"/>
              </a:rPr>
              <a:t>Customer.</a:t>
            </a:r>
            <a:r>
              <a:rPr lang="en-US" b="1" dirty="0" err="1">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Fetch Data</a:t>
            </a:r>
          </a:p>
          <a:p>
            <a:pPr lvl="1"/>
            <a:r>
              <a:rPr lang="en-US" dirty="0">
                <a:solidFill>
                  <a:srgbClr val="3F5FBF"/>
                </a:solidFill>
                <a:latin typeface="Consolas" panose="020B0609020204030204" pitchFamily="49" charset="0"/>
              </a:rPr>
              <a:t> */</a:t>
            </a:r>
          </a:p>
          <a:p>
            <a:pPr lvl="1"/>
            <a:r>
              <a:rPr lang="en-US" dirty="0">
                <a:solidFill>
                  <a:srgbClr val="000000"/>
                </a:solidFill>
                <a:latin typeface="Consolas" panose="020B0609020204030204" pitchFamily="49" charset="0"/>
              </a:rPr>
              <a:t>List&lt;Customer&gt; </a:t>
            </a:r>
            <a:r>
              <a:rPr lang="en-US" dirty="0">
                <a:solidFill>
                  <a:srgbClr val="6A3E3E"/>
                </a:solidFill>
                <a:latin typeface="Consolas" panose="020B0609020204030204" pitchFamily="49" charset="0"/>
              </a:rPr>
              <a:t>customers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QueryRunner</a:t>
            </a:r>
            <a:r>
              <a:rPr lang="en-US" b="1" dirty="0">
                <a:solidFill>
                  <a:srgbClr val="000000"/>
                </a:solidFill>
                <a:latin typeface="Consolas" panose="020B0609020204030204" pitchFamily="49" charset="0"/>
              </a:rPr>
              <a:t>().query(</a:t>
            </a:r>
            <a:r>
              <a:rPr lang="en-US" b="1" dirty="0">
                <a:solidFill>
                  <a:srgbClr val="6A3E3E"/>
                </a:solidFill>
                <a:latin typeface="Consolas" panose="020B0609020204030204" pitchFamily="49" charset="0"/>
              </a:rPr>
              <a:t>conn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sql</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beanListHandler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Object[] { </a:t>
            </a:r>
            <a:r>
              <a:rPr lang="en-US" b="1" dirty="0" err="1">
                <a:solidFill>
                  <a:srgbClr val="6A3E3E"/>
                </a:solidFill>
                <a:latin typeface="Consolas" panose="020B0609020204030204" pitchFamily="49" charset="0"/>
              </a:rPr>
              <a:t>emailAd</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(Customer </a:t>
            </a:r>
            <a:r>
              <a:rPr lang="en-US" b="1" dirty="0" err="1">
                <a:solidFill>
                  <a:srgbClr val="6A3E3E"/>
                </a:solidFill>
                <a:latin typeface="Consolas" panose="020B0609020204030204" pitchFamily="49" charset="0"/>
              </a:rPr>
              <a:t>customer</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customers</a:t>
            </a:r>
            <a:r>
              <a:rPr lang="en-US" b="1"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customer</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7342769" cy="523220"/>
          </a:xfrm>
          <a:prstGeom prst="rect">
            <a:avLst/>
          </a:prstGeom>
          <a:noFill/>
        </p:spPr>
        <p:txBody>
          <a:bodyPr wrap="square" rtlCol="0">
            <a:spAutoFit/>
          </a:bodyPr>
          <a:lstStyle/>
          <a:p>
            <a:r>
              <a:rPr lang="en-US" sz="2800" dirty="0">
                <a:solidFill>
                  <a:srgbClr val="00B050"/>
                </a:solidFill>
              </a:rPr>
              <a:t>Object Mapping Approach using Apache </a:t>
            </a:r>
            <a:r>
              <a:rPr lang="en-US" sz="2800" dirty="0" err="1">
                <a:solidFill>
                  <a:srgbClr val="00B050"/>
                </a:solidFill>
              </a:rPr>
              <a:t>DbUtils</a:t>
            </a:r>
            <a:endParaRPr lang="en-US" sz="2800" dirty="0">
              <a:solidFill>
                <a:srgbClr val="00B050"/>
              </a:solidFill>
            </a:endParaRPr>
          </a:p>
        </p:txBody>
      </p:sp>
    </p:spTree>
    <p:extLst>
      <p:ext uri="{BB962C8B-B14F-4D97-AF65-F5344CB8AC3E}">
        <p14:creationId xmlns:p14="http://schemas.microsoft.com/office/powerpoint/2010/main" val="412786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4401205"/>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The Java Persistence API (</a:t>
            </a:r>
            <a:r>
              <a:rPr lang="en-US" sz="2000" b="0" i="0" u="none" strike="noStrike" dirty="0">
                <a:solidFill>
                  <a:srgbClr val="663366"/>
                </a:solidFill>
                <a:effectLst/>
                <a:latin typeface="Arial" panose="020B0604020202020204" pitchFamily="34" charset="0"/>
                <a:hlinkClick r:id="rId3" tooltip="wikipedia:Java Persistence API"/>
              </a:rPr>
              <a:t>JPA</a:t>
            </a:r>
            <a:r>
              <a:rPr lang="en-US" sz="2000"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sz="2000" dirty="0">
                <a:solidFill>
                  <a:srgbClr val="202122"/>
                </a:solidFill>
                <a:latin typeface="Arial" panose="020B0604020202020204" pitchFamily="34" charset="0"/>
              </a:rPr>
              <a:t>D</a:t>
            </a:r>
            <a:r>
              <a:rPr lang="en-US" sz="2000" b="0" i="0" dirty="0">
                <a:solidFill>
                  <a:srgbClr val="202122"/>
                </a:solidFill>
                <a:effectLst/>
                <a:latin typeface="Arial" panose="020B0604020202020204" pitchFamily="34" charset="0"/>
              </a:rPr>
              <a:t>atabase.</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JPA allows </a:t>
            </a:r>
            <a:r>
              <a:rPr lang="en-US" sz="2000" b="0" i="0" u="none" strike="noStrike" dirty="0">
                <a:solidFill>
                  <a:srgbClr val="663366"/>
                </a:solidFill>
                <a:effectLst/>
                <a:latin typeface="Arial" panose="020B0604020202020204" pitchFamily="34" charset="0"/>
                <a:hlinkClick r:id="rId4" tooltip="wikipedia:POJO"/>
              </a:rPr>
              <a:t>POJO</a:t>
            </a:r>
            <a:r>
              <a:rPr lang="en-US" sz="2000" b="0" i="0" dirty="0">
                <a:solidFill>
                  <a:srgbClr val="202122"/>
                </a:solidFill>
                <a:effectLst/>
                <a:latin typeface="Arial" panose="020B0604020202020204" pitchFamily="34" charset="0"/>
              </a:rPr>
              <a:t> (Plain Old Java Objects) to be easily persisted.</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A </a:t>
            </a:r>
            <a:r>
              <a:rPr lang="en-US" sz="2000" b="0" i="0" u="none" strike="noStrike" dirty="0">
                <a:solidFill>
                  <a:srgbClr val="0B0080"/>
                </a:solidFill>
                <a:effectLst/>
                <a:latin typeface="Arial" panose="020B0604020202020204" pitchFamily="34" charset="0"/>
                <a:hlinkClick r:id="rId5" tooltip="JavaBean"/>
              </a:rPr>
              <a:t>JavaBean</a:t>
            </a:r>
            <a:r>
              <a:rPr lang="en-US" sz="2000" b="0" i="0" dirty="0">
                <a:solidFill>
                  <a:srgbClr val="202122"/>
                </a:solidFill>
                <a:effectLst/>
                <a:latin typeface="Arial" panose="020B0604020202020204" pitchFamily="34" charset="0"/>
              </a:rPr>
              <a:t> is a POJO that is </a:t>
            </a:r>
            <a:r>
              <a:rPr lang="en-US" sz="2000" b="0" i="0" u="none" strike="noStrike" dirty="0">
                <a:solidFill>
                  <a:srgbClr val="0B0080"/>
                </a:solidFill>
                <a:effectLst/>
                <a:latin typeface="Arial" panose="020B0604020202020204" pitchFamily="34" charset="0"/>
                <a:hlinkClick r:id="rId6" tooltip="Serialization"/>
              </a:rPr>
              <a:t>serializable</a:t>
            </a:r>
            <a:r>
              <a:rPr lang="en-US" sz="2000" b="0" i="0" dirty="0">
                <a:solidFill>
                  <a:srgbClr val="202122"/>
                </a:solidFill>
                <a:effectLst/>
                <a:latin typeface="Arial" panose="020B0604020202020204" pitchFamily="34" charset="0"/>
              </a:rPr>
              <a:t>, has a no-argument </a:t>
            </a:r>
            <a:r>
              <a:rPr lang="en-US" sz="2000" b="0" i="0" u="none" strike="noStrike" dirty="0">
                <a:solidFill>
                  <a:srgbClr val="0B0080"/>
                </a:solidFill>
                <a:effectLst/>
                <a:latin typeface="Arial" panose="020B0604020202020204" pitchFamily="34" charset="0"/>
                <a:hlinkClick r:id="rId7" tooltip="Constructor (computer science)"/>
              </a:rPr>
              <a:t>constructor</a:t>
            </a:r>
            <a:r>
              <a:rPr lang="en-US" sz="2000" b="0" i="0" dirty="0">
                <a:solidFill>
                  <a:srgbClr val="202122"/>
                </a:solidFill>
                <a:effectLst/>
                <a:latin typeface="Arial" panose="020B0604020202020204" pitchFamily="34" charset="0"/>
              </a:rPr>
              <a:t>, and allows access to properties using </a:t>
            </a:r>
            <a:r>
              <a:rPr lang="en-US" sz="2000" b="0" i="0" u="none" strike="noStrike" dirty="0">
                <a:solidFill>
                  <a:srgbClr val="0B0080"/>
                </a:solidFill>
                <a:effectLst/>
                <a:latin typeface="Arial" panose="020B0604020202020204" pitchFamily="34" charset="0"/>
                <a:hlinkClick r:id="rId8" tooltip="Mutator method"/>
              </a:rPr>
              <a:t>getter and setter methods</a:t>
            </a:r>
            <a:r>
              <a:rPr lang="en-US" sz="2000" b="0" i="0" dirty="0">
                <a:solidFill>
                  <a:srgbClr val="202122"/>
                </a:solidFill>
                <a:effectLst/>
                <a:latin typeface="Arial" panose="020B0604020202020204" pitchFamily="34" charset="0"/>
              </a:rPr>
              <a:t> that follow a simple naming convention.</a:t>
            </a:r>
          </a:p>
          <a:p>
            <a:pPr algn="just"/>
            <a:endParaRPr lang="en-US" sz="2000" dirty="0">
              <a:solidFill>
                <a:srgbClr val="202122"/>
              </a:solidFill>
              <a:latin typeface="Arial" panose="020B0604020202020204" pitchFamily="34" charset="0"/>
            </a:endParaRPr>
          </a:p>
          <a:p>
            <a:pPr algn="just"/>
            <a:r>
              <a:rPr lang="en-US" sz="2000" dirty="0">
                <a:solidFill>
                  <a:srgbClr val="202122"/>
                </a:solidFill>
                <a:latin typeface="Arial" panose="020B0604020202020204" pitchFamily="34" charset="0"/>
              </a:rPr>
              <a:t>In our example: </a:t>
            </a:r>
            <a:r>
              <a:rPr lang="en-US" sz="2000" b="1" i="1" dirty="0">
                <a:solidFill>
                  <a:srgbClr val="202122"/>
                </a:solidFill>
                <a:latin typeface="Arial" panose="020B0604020202020204" pitchFamily="34" charset="0"/>
              </a:rPr>
              <a:t>Customer.java / Country.java </a:t>
            </a:r>
            <a:r>
              <a:rPr lang="en-US" sz="2000" dirty="0">
                <a:solidFill>
                  <a:srgbClr val="202122"/>
                </a:solidFill>
                <a:latin typeface="Arial" panose="020B0604020202020204" pitchFamily="34" charset="0"/>
              </a:rPr>
              <a:t>is a POJO which can be converted to Entity Class for Object Relational Map.</a:t>
            </a:r>
          </a:p>
        </p:txBody>
      </p:sp>
    </p:spTree>
    <p:extLst>
      <p:ext uri="{BB962C8B-B14F-4D97-AF65-F5344CB8AC3E}">
        <p14:creationId xmlns:p14="http://schemas.microsoft.com/office/powerpoint/2010/main" val="134507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by Country Code</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ctry_cd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WHERE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646464"/>
                </a:solidFill>
                <a:latin typeface="Consolas" panose="020B0609020204030204" pitchFamily="49" charset="0"/>
              </a:rPr>
              <a:t>@Cacheable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"country"</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Country </a:t>
            </a:r>
            <a:r>
              <a:rPr lang="en-US" sz="1400" dirty="0" err="1">
                <a:solidFill>
                  <a:srgbClr val="000000"/>
                </a:solidFill>
                <a:highlight>
                  <a:srgbClr val="D4D4D4"/>
                </a:highlight>
                <a:latin typeface="Consolas" panose="020B0609020204030204" pitchFamily="49" charset="0"/>
              </a:rPr>
              <a:t>findByCtryCd</a:t>
            </a:r>
            <a:r>
              <a:rPr lang="en-US" sz="1400" dirty="0">
                <a:solidFill>
                  <a:srgbClr val="000000"/>
                </a:solidFill>
                <a:highlight>
                  <a:srgbClr val="D4D4D4"/>
                </a:highlight>
                <a:latin typeface="Consolas" panose="020B0609020204030204" pitchFamily="49" charset="0"/>
              </a:rPr>
              <a:t>(</a:t>
            </a:r>
            <a:r>
              <a:rPr lang="en-US" sz="1400" dirty="0">
                <a:solidFill>
                  <a:srgbClr val="646464"/>
                </a:solidFill>
                <a:highlight>
                  <a:srgbClr val="D4D4D4"/>
                </a:highlight>
                <a:latin typeface="Consolas" panose="020B0609020204030204" pitchFamily="49" charset="0"/>
              </a:rPr>
              <a:t>@Param</a:t>
            </a:r>
            <a:r>
              <a:rPr lang="en-US" sz="1400" dirty="0">
                <a:solidFill>
                  <a:srgbClr val="000000"/>
                </a:solidFill>
                <a:highlight>
                  <a:srgbClr val="D4D4D4"/>
                </a:highlight>
                <a:latin typeface="Consolas" panose="020B0609020204030204" pitchFamily="49" charset="0"/>
              </a:rPr>
              <a:t>(</a:t>
            </a:r>
            <a:r>
              <a:rPr lang="en-US" sz="1400" dirty="0">
                <a:solidFill>
                  <a:srgbClr val="2A00FF"/>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 String </a:t>
            </a:r>
            <a:r>
              <a:rPr lang="en-US" sz="1400" dirty="0" err="1">
                <a:solidFill>
                  <a:srgbClr val="6A3E3E"/>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a:t>
            </a:r>
          </a:p>
          <a:p>
            <a:pPr algn="l"/>
            <a:endParaRPr lang="en-US" sz="1400" dirty="0">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All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ORDER By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List&lt;Country&gt; </a:t>
            </a:r>
            <a:r>
              <a:rPr lang="en-US" sz="1400" dirty="0" err="1">
                <a:solidFill>
                  <a:srgbClr val="000000"/>
                </a:solidFill>
                <a:latin typeface="Consolas" panose="020B0609020204030204" pitchFamily="49" charset="0"/>
              </a:rPr>
              <a:t>findAll</a:t>
            </a:r>
            <a:r>
              <a:rPr lang="en-US" sz="1400" dirty="0">
                <a:solidFill>
                  <a:srgbClr val="000000"/>
                </a:solidFill>
                <a:latin typeface="Consolas" panose="020B0609020204030204" pitchFamily="49" charset="0"/>
              </a:rPr>
              <a:t>();</a:t>
            </a:r>
          </a:p>
          <a:p>
            <a:pPr algn="l"/>
            <a:endParaRPr lang="en-US" sz="1400" dirty="0">
              <a:solidFill>
                <a:srgbClr val="000000"/>
              </a:solidFill>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Customer by Email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email_ad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Customer o WHERE </a:t>
            </a:r>
            <a:r>
              <a:rPr lang="en-US" sz="1400" dirty="0" err="1">
                <a:solidFill>
                  <a:srgbClr val="2A00FF"/>
                </a:solidFill>
                <a:latin typeface="Consolas" panose="020B0609020204030204" pitchFamily="49" charset="0"/>
              </a:rPr>
              <a:t>o.email_ad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List&lt;Customer&gt; </a:t>
            </a:r>
            <a:r>
              <a:rPr lang="en-US" sz="1400" dirty="0" err="1">
                <a:solidFill>
                  <a:srgbClr val="000000"/>
                </a:solidFill>
                <a:latin typeface="Consolas" panose="020B0609020204030204" pitchFamily="49" charset="0"/>
              </a:rPr>
              <a:t>findByEmail</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@Param</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"email_ad"</a:t>
            </a:r>
            <a:r>
              <a:rPr lang="en-US" sz="1400" dirty="0">
                <a:solidFill>
                  <a:srgbClr val="000000"/>
                </a:solidFill>
                <a:latin typeface="Consolas" panose="020B0609020204030204" pitchFamily="49" charset="0"/>
              </a:rPr>
              <a:t>) String </a:t>
            </a:r>
            <a:r>
              <a:rPr lang="en-US" sz="1400" dirty="0" err="1">
                <a:solidFill>
                  <a:srgbClr val="6A3E3E"/>
                </a:solidFill>
                <a:latin typeface="Consolas" panose="020B0609020204030204" pitchFamily="49" charset="0"/>
              </a:rPr>
              <a:t>email_ad</a:t>
            </a:r>
            <a:r>
              <a:rPr lang="en-US" sz="1400" dirty="0">
                <a:solidFill>
                  <a:srgbClr val="000000"/>
                </a:solidFill>
                <a:latin typeface="Consolas" panose="020B0609020204030204" pitchFamily="49" charset="0"/>
              </a:rPr>
              <a:t>);</a:t>
            </a:r>
            <a:endParaRPr lang="en-US" sz="1400" dirty="0"/>
          </a:p>
        </p:txBody>
      </p:sp>
      <p:sp>
        <p:nvSpPr>
          <p:cNvPr id="3" name="TextBox 2">
            <a:extLst>
              <a:ext uri="{FF2B5EF4-FFF2-40B4-BE49-F238E27FC236}">
                <a16:creationId xmlns:a16="http://schemas.microsoft.com/office/drawing/2014/main" id="{2D7E67A7-9FDD-4ECC-AD3B-1C36B3E9AAC3}"/>
              </a:ext>
            </a:extLst>
          </p:cNvPr>
          <p:cNvSpPr txBox="1"/>
          <p:nvPr/>
        </p:nvSpPr>
        <p:spPr>
          <a:xfrm>
            <a:off x="4380562" y="119270"/>
            <a:ext cx="4922464" cy="369332"/>
          </a:xfrm>
          <a:prstGeom prst="rect">
            <a:avLst/>
          </a:prstGeom>
          <a:noFill/>
        </p:spPr>
        <p:txBody>
          <a:bodyPr wrap="square" rtlCol="0">
            <a:spAutoFit/>
          </a:bodyPr>
          <a:lstStyle/>
          <a:p>
            <a:r>
              <a:rPr lang="en-US" b="1" dirty="0">
                <a:solidFill>
                  <a:srgbClr val="FF0000"/>
                </a:solidFill>
              </a:rPr>
              <a:t>Sample Methods</a:t>
            </a:r>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a:t>JDBC</a:t>
            </a:r>
          </a:p>
          <a:p>
            <a:pPr lvl="1" algn="just"/>
            <a:r>
              <a:rPr lang="en-US" sz="1400" b="0" i="0">
                <a:solidFill>
                  <a:srgbClr val="000000"/>
                </a:solidFill>
                <a:effectLst/>
                <a:latin typeface="verdana" panose="020B0604030504040204" pitchFamily="34" charset="0"/>
              </a:rPr>
              <a:t>JDBC stands for </a:t>
            </a:r>
            <a:r>
              <a:rPr lang="en-US" sz="1400" b="0" i="0">
                <a:solidFill>
                  <a:srgbClr val="FF0000"/>
                </a:solidFill>
                <a:effectLst/>
                <a:latin typeface="verdana" panose="020B0604030504040204" pitchFamily="34" charset="0"/>
              </a:rPr>
              <a:t>J</a:t>
            </a:r>
            <a:r>
              <a:rPr lang="en-US" sz="1400" b="0" i="0">
                <a:solidFill>
                  <a:srgbClr val="000000"/>
                </a:solidFill>
                <a:effectLst/>
                <a:latin typeface="verdana" panose="020B0604030504040204" pitchFamily="34" charset="0"/>
              </a:rPr>
              <a:t>ava </a:t>
            </a:r>
            <a:r>
              <a:rPr lang="en-US" sz="1400" b="0" i="0">
                <a:solidFill>
                  <a:srgbClr val="FF0000"/>
                </a:solidFill>
                <a:effectLst/>
                <a:latin typeface="verdana" panose="020B0604030504040204" pitchFamily="34" charset="0"/>
              </a:rPr>
              <a:t>D</a:t>
            </a:r>
            <a:r>
              <a:rPr lang="en-US" sz="1400" b="0" i="0">
                <a:solidFill>
                  <a:srgbClr val="000000"/>
                </a:solidFill>
                <a:effectLst/>
                <a:latin typeface="verdana" panose="020B0604030504040204" pitchFamily="34" charset="0"/>
              </a:rPr>
              <a:t>ata</a:t>
            </a:r>
            <a:r>
              <a:rPr lang="en-US" sz="1400" b="0" i="0">
                <a:solidFill>
                  <a:srgbClr val="FF0000"/>
                </a:solidFill>
                <a:effectLst/>
                <a:latin typeface="verdana" panose="020B0604030504040204" pitchFamily="34" charset="0"/>
              </a:rPr>
              <a:t>B</a:t>
            </a:r>
            <a:r>
              <a:rPr lang="en-US" sz="1400" b="0" i="0">
                <a:solidFill>
                  <a:srgbClr val="000000"/>
                </a:solidFill>
                <a:effectLst/>
                <a:latin typeface="verdana" panose="020B0604030504040204" pitchFamily="34" charset="0"/>
              </a:rPr>
              <a:t>ase </a:t>
            </a:r>
            <a:r>
              <a:rPr lang="en-US" sz="1400" b="0" i="0">
                <a:solidFill>
                  <a:srgbClr val="FF0000"/>
                </a:solidFill>
                <a:effectLst/>
                <a:latin typeface="verdana" panose="020B0604030504040204" pitchFamily="34" charset="0"/>
              </a:rPr>
              <a:t>C</a:t>
            </a:r>
            <a:r>
              <a:rPr lang="en-US" sz="1400" b="0" i="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a:t>What is an API</a:t>
            </a:r>
          </a:p>
          <a:p>
            <a:pPr lvl="1" algn="just"/>
            <a:r>
              <a:rPr lang="en-US" sz="1300" b="0" i="0">
                <a:solidFill>
                  <a:srgbClr val="000000"/>
                </a:solidFill>
                <a:effectLst/>
                <a:latin typeface="verdana" panose="020B0604030504040204" pitchFamily="34" charset="0"/>
              </a:rPr>
              <a:t>API (</a:t>
            </a:r>
            <a:r>
              <a:rPr lang="en-US" sz="1300" b="0" i="0">
                <a:solidFill>
                  <a:srgbClr val="FF0000"/>
                </a:solidFill>
                <a:effectLst/>
                <a:latin typeface="verdana" panose="020B0604030504040204" pitchFamily="34" charset="0"/>
              </a:rPr>
              <a:t>A</a:t>
            </a:r>
            <a:r>
              <a:rPr lang="en-US" sz="1300" b="0" i="0">
                <a:solidFill>
                  <a:srgbClr val="000000"/>
                </a:solidFill>
                <a:effectLst/>
                <a:latin typeface="verdana" panose="020B0604030504040204" pitchFamily="34" charset="0"/>
              </a:rPr>
              <a:t>pplication </a:t>
            </a:r>
            <a:r>
              <a:rPr lang="en-US" sz="1300" b="0" i="0">
                <a:solidFill>
                  <a:srgbClr val="FF0000"/>
                </a:solidFill>
                <a:effectLst/>
                <a:latin typeface="verdana" panose="020B0604030504040204" pitchFamily="34" charset="0"/>
              </a:rPr>
              <a:t>P</a:t>
            </a:r>
            <a:r>
              <a:rPr lang="en-US" sz="1300" b="0" i="0">
                <a:solidFill>
                  <a:srgbClr val="000000"/>
                </a:solidFill>
                <a:effectLst/>
                <a:latin typeface="verdana" panose="020B0604030504040204" pitchFamily="34" charset="0"/>
              </a:rPr>
              <a:t>rogramming </a:t>
            </a:r>
            <a:r>
              <a:rPr lang="en-US" sz="1300">
                <a:solidFill>
                  <a:srgbClr val="FF0000"/>
                </a:solidFill>
                <a:latin typeface="verdana" panose="020B0604030504040204" pitchFamily="34" charset="0"/>
              </a:rPr>
              <a:t>I</a:t>
            </a:r>
            <a:r>
              <a:rPr lang="en-US" sz="1300" b="0" i="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a:p>
          <a:p>
            <a:pPr marL="285750" indent="-285750">
              <a:buFont typeface="Arial" panose="020B0604020202020204" pitchFamily="34" charset="0"/>
              <a:buChar char="•"/>
            </a:pPr>
            <a:r>
              <a:rPr lang="en-US" sz="1400" b="1"/>
              <a:t>Popular Database(s)</a:t>
            </a:r>
          </a:p>
          <a:p>
            <a:pPr marL="742950" lvl="1" indent="-285750">
              <a:buFont typeface="Arial" panose="020B0604020202020204" pitchFamily="34" charset="0"/>
              <a:buChar char="•"/>
            </a:pPr>
            <a:r>
              <a:rPr lang="en-US" sz="140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TRIGGER</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204252" y="1288919"/>
            <a:ext cx="7841973" cy="3693319"/>
          </a:xfrm>
          <a:prstGeom prst="rect">
            <a:avLst/>
          </a:prstGeom>
          <a:noFill/>
        </p:spPr>
        <p:txBody>
          <a:bodyPr wrap="square">
            <a:spAutoFit/>
          </a:bodyPr>
          <a:lstStyle/>
          <a:p>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database trigger</a:t>
            </a:r>
            <a:r>
              <a:rPr lang="en-US" b="0" i="0" dirty="0">
                <a:solidFill>
                  <a:srgbClr val="222222"/>
                </a:solidFill>
                <a:effectLst/>
                <a:latin typeface="arial" panose="020B0604020202020204" pitchFamily="34" charset="0"/>
              </a:rPr>
              <a:t> is procedural code that is automatically executed in response to certain events on a particular table or view in a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 The </a:t>
            </a:r>
            <a:r>
              <a:rPr lang="en-US" b="1" i="0" dirty="0">
                <a:solidFill>
                  <a:srgbClr val="222222"/>
                </a:solidFill>
                <a:effectLst/>
                <a:latin typeface="arial" panose="020B0604020202020204" pitchFamily="34" charset="0"/>
              </a:rPr>
              <a:t>trigger</a:t>
            </a:r>
            <a:r>
              <a:rPr lang="en-US" b="0" i="0" dirty="0">
                <a:solidFill>
                  <a:srgbClr val="222222"/>
                </a:solidFill>
                <a:effectLst/>
                <a:latin typeface="arial" panose="020B0604020202020204" pitchFamily="34" charset="0"/>
              </a:rPr>
              <a:t> is mostly used for maintaining the integrity of the information on the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Trigger Types</a:t>
            </a:r>
          </a:p>
          <a:p>
            <a:pPr marL="742950" lvl="1" indent="-285750">
              <a:buFont typeface="Arial" panose="020B0604020202020204" pitchFamily="34" charset="0"/>
              <a:buChar char="•"/>
            </a:pPr>
            <a:r>
              <a:rPr lang="en-US" dirty="0">
                <a:solidFill>
                  <a:srgbClr val="222222"/>
                </a:solidFill>
                <a:latin typeface="arial" panose="020B0604020202020204" pitchFamily="34" charset="0"/>
              </a:rPr>
              <a:t>INSERT</a:t>
            </a:r>
          </a:p>
          <a:p>
            <a:pPr marL="742950" lvl="1" indent="-285750">
              <a:buFont typeface="Arial" panose="020B0604020202020204" pitchFamily="34" charset="0"/>
              <a:buChar char="•"/>
            </a:pPr>
            <a:r>
              <a:rPr lang="en-US" dirty="0">
                <a:solidFill>
                  <a:srgbClr val="222222"/>
                </a:solidFill>
                <a:latin typeface="arial" panose="020B0604020202020204" pitchFamily="34" charset="0"/>
              </a:rPr>
              <a:t>UPDATE</a:t>
            </a:r>
          </a:p>
          <a:p>
            <a:pPr marL="742950" lvl="1" indent="-285750">
              <a:buFont typeface="Arial" panose="020B0604020202020204" pitchFamily="34" charset="0"/>
              <a:buChar char="•"/>
            </a:pPr>
            <a:r>
              <a:rPr lang="en-US" dirty="0">
                <a:solidFill>
                  <a:srgbClr val="222222"/>
                </a:solidFill>
                <a:latin typeface="arial" panose="020B0604020202020204" pitchFamily="34" charset="0"/>
              </a:rPr>
              <a:t>DELETE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can be BEFORE or AFTER Trigger Type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Action can be either Execute an SQL(s) or Stored Procedure (SPL)</a:t>
            </a:r>
          </a:p>
        </p:txBody>
      </p:sp>
    </p:spTree>
    <p:extLst>
      <p:ext uri="{BB962C8B-B14F-4D97-AF65-F5344CB8AC3E}">
        <p14:creationId xmlns:p14="http://schemas.microsoft.com/office/powerpoint/2010/main" val="100170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UPDATE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191827" y="595809"/>
            <a:ext cx="7665555" cy="5693866"/>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TABLE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customer_audit_id</a:t>
            </a:r>
            <a:r>
              <a:rPr lang="en-US" sz="1400" b="0" i="0" dirty="0">
                <a:solidFill>
                  <a:srgbClr val="222222"/>
                </a:solidFill>
                <a:effectLst/>
                <a:latin typeface="Consolas" panose="020B0609020204030204" pitchFamily="49" charset="0"/>
              </a:rPr>
              <a:t>] INTEGER PRIMARY KEY AUTOINCREMENT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INTEGER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[char](2)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[text]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[varchar](18)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[varchar](12)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uniqueidentifier</a:t>
            </a:r>
            <a:r>
              <a:rPr lang="en-US" sz="1400" b="0" i="0" dirty="0">
                <a:solidFill>
                  <a:srgbClr val="222222"/>
                </a:solidFill>
                <a:effectLst/>
                <a:latin typeface="Consolas" panose="020B0609020204030204" pitchFamily="49" charset="0"/>
              </a:rPr>
              <a: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a:t>
            </a:r>
          </a:p>
          <a:p>
            <a:endParaRPr lang="en-US" sz="1400" b="0" i="0" dirty="0">
              <a:solidFill>
                <a:srgbClr val="222222"/>
              </a:solidFill>
              <a:effectLst/>
              <a:latin typeface="Consolas" panose="020B0609020204030204" pitchFamily="49" charset="0"/>
            </a:endParaRPr>
          </a:p>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update_customer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UPDATE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188721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DELETE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410488" y="2186070"/>
            <a:ext cx="7665555" cy="2246769"/>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delete_customer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DELETE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29581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VIEWS</a:t>
            </a:r>
            <a:endParaRPr lang="en-US" sz="2400" dirty="0">
              <a:solidFill>
                <a:schemeClr val="bg1"/>
              </a:solidFill>
            </a:endParaRPr>
          </a:p>
        </p:txBody>
      </p:sp>
      <p:sp>
        <p:nvSpPr>
          <p:cNvPr id="8" name="TextBox 7">
            <a:extLst>
              <a:ext uri="{FF2B5EF4-FFF2-40B4-BE49-F238E27FC236}">
                <a16:creationId xmlns:a16="http://schemas.microsoft.com/office/drawing/2014/main" id="{4CA1DD51-DDC1-498A-8C01-C45A333CDA9B}"/>
              </a:ext>
            </a:extLst>
          </p:cNvPr>
          <p:cNvSpPr txBox="1"/>
          <p:nvPr/>
        </p:nvSpPr>
        <p:spPr>
          <a:xfrm>
            <a:off x="4311097" y="147865"/>
            <a:ext cx="7705311" cy="5293757"/>
          </a:xfrm>
          <a:prstGeom prst="rect">
            <a:avLst/>
          </a:prstGeom>
          <a:noFill/>
        </p:spPr>
        <p:txBody>
          <a:bodyPr wrap="square">
            <a:spAutoFit/>
          </a:bodyPr>
          <a:lstStyle/>
          <a:p>
            <a:r>
              <a:rPr lang="en-US" dirty="0"/>
              <a:t>View is the result set of a stored query on the data, which the database users can query using SELECT. View is a virtual table computed or collated dynamically from physical tables. You can combine from several tables which has relations.</a:t>
            </a:r>
          </a:p>
          <a:p>
            <a:endParaRPr lang="en-US" dirty="0"/>
          </a:p>
          <a:p>
            <a:r>
              <a:rPr lang="en-US" dirty="0" err="1"/>
              <a:t>e.g</a:t>
            </a:r>
            <a:endParaRPr lang="en-US" dirty="0"/>
          </a:p>
          <a:p>
            <a:r>
              <a:rPr lang="en-US" sz="1600" dirty="0">
                <a:solidFill>
                  <a:srgbClr val="FF0000"/>
                </a:solidFill>
                <a:latin typeface="Consolas" panose="020B0609020204030204" pitchFamily="49" charset="0"/>
              </a:rPr>
              <a:t>CREATE</a:t>
            </a:r>
            <a:r>
              <a:rPr lang="en-US" sz="1600" dirty="0">
                <a:latin typeface="Consolas" panose="020B0609020204030204" pitchFamily="49" charset="0"/>
              </a:rPr>
              <a:t> </a:t>
            </a:r>
            <a:r>
              <a:rPr lang="en-US" sz="1600" dirty="0">
                <a:solidFill>
                  <a:srgbClr val="FF0000"/>
                </a:solidFill>
                <a:latin typeface="Consolas" panose="020B0609020204030204" pitchFamily="49" charset="0"/>
              </a:rPr>
              <a:t>VIEW</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 </a:t>
            </a:r>
          </a:p>
          <a:p>
            <a:r>
              <a:rPr lang="en-US" sz="1600" dirty="0">
                <a:latin typeface="Consolas" panose="020B0609020204030204" pitchFamily="49" charset="0"/>
              </a:rPr>
              <a:t>	AS </a:t>
            </a:r>
            <a:r>
              <a:rPr lang="en-US" sz="1600" dirty="0">
                <a:solidFill>
                  <a:srgbClr val="FF0000"/>
                </a:solidFill>
                <a:latin typeface="Consolas" panose="020B0609020204030204" pitchFamily="49" charset="0"/>
              </a:rPr>
              <a:t>SELECT</a:t>
            </a:r>
            <a:r>
              <a:rPr lang="en-US" sz="1600" dirty="0">
                <a:latin typeface="Consolas" panose="020B0609020204030204" pitchFamily="49" charset="0"/>
              </a:rPr>
              <a:t> </a:t>
            </a:r>
            <a:r>
              <a:rPr lang="en-US" sz="1600" dirty="0" err="1">
                <a:latin typeface="Consolas" panose="020B0609020204030204" pitchFamily="49" charset="0"/>
              </a:rPr>
              <a:t>customer_id</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country.ctry_nm</a:t>
            </a:r>
            <a:r>
              <a:rPr lang="en-US" sz="1600" dirty="0">
                <a:latin typeface="Consolas" panose="020B0609020204030204" pitchFamily="49" charset="0"/>
              </a:rPr>
              <a:t>, </a:t>
            </a:r>
            <a:r>
              <a:rPr lang="en-US" sz="1600" dirty="0" err="1">
                <a:latin typeface="Consolas" panose="020B0609020204030204" pitchFamily="49" charset="0"/>
              </a:rPr>
              <a:t>customer_name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phone_no</a:t>
            </a:r>
            <a:r>
              <a:rPr lang="en-US" sz="1600" dirty="0">
                <a:latin typeface="Consolas" panose="020B0609020204030204" pitchFamily="49" charset="0"/>
              </a:rPr>
              <a:t>, </a:t>
            </a:r>
            <a:r>
              <a:rPr lang="en-US" sz="1600" dirty="0" err="1">
                <a:latin typeface="Consolas" panose="020B0609020204030204" pitchFamily="49" charset="0"/>
              </a:rPr>
              <a:t>email_ad</a:t>
            </a:r>
            <a:r>
              <a:rPr lang="en-US" sz="1600" dirty="0">
                <a:latin typeface="Consolas" panose="020B0609020204030204" pitchFamily="49" charset="0"/>
              </a:rPr>
              <a:t>, </a:t>
            </a:r>
            <a:r>
              <a:rPr lang="en-US" sz="1600" dirty="0" err="1">
                <a:latin typeface="Consolas" panose="020B0609020204030204" pitchFamily="49" charset="0"/>
              </a:rPr>
              <a:t>customer_guid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last_mdfy_ts</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FROM</a:t>
            </a:r>
            <a:r>
              <a:rPr lang="en-US" sz="1600" dirty="0">
                <a:latin typeface="Consolas" panose="020B0609020204030204" pitchFamily="49" charset="0"/>
              </a:rPr>
              <a:t> customer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INNER JOIN </a:t>
            </a:r>
            <a:r>
              <a:rPr lang="en-US" sz="1600" dirty="0">
                <a:latin typeface="Consolas" panose="020B0609020204030204" pitchFamily="49" charset="0"/>
              </a:rPr>
              <a:t>country </a:t>
            </a:r>
            <a:r>
              <a:rPr lang="en-US" sz="1600" dirty="0">
                <a:solidFill>
                  <a:srgbClr val="FF0000"/>
                </a:solidFill>
                <a:latin typeface="Consolas" panose="020B0609020204030204" pitchFamily="49" charset="0"/>
              </a:rPr>
              <a:t>ON</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 </a:t>
            </a:r>
            <a:r>
              <a:rPr lang="en-US" sz="1600" dirty="0" err="1">
                <a:latin typeface="Consolas" panose="020B0609020204030204" pitchFamily="49" charset="0"/>
              </a:rPr>
              <a:t>country.ctry_cd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To Query Views</a:t>
            </a:r>
          </a:p>
          <a:p>
            <a:endParaRPr lang="en-US" sz="1600" dirty="0">
              <a:latin typeface="Consolas" panose="020B0609020204030204" pitchFamily="49" charset="0"/>
            </a:endParaRPr>
          </a:p>
          <a:p>
            <a:r>
              <a:rPr lang="en-US" b="1" dirty="0">
                <a:solidFill>
                  <a:srgbClr val="0000FF"/>
                </a:solidFill>
                <a:latin typeface="Monospaced"/>
              </a:rPr>
              <a:t>SELECT </a:t>
            </a:r>
            <a:r>
              <a:rPr lang="en-US" sz="1600" dirty="0">
                <a:latin typeface="Consolas" panose="020B0609020204030204" pitchFamily="49" charset="0"/>
              </a:rPr>
              <a:t>* </a:t>
            </a:r>
            <a:r>
              <a:rPr lang="en-US" b="1" dirty="0">
                <a:solidFill>
                  <a:srgbClr val="0000FF"/>
                </a:solidFill>
                <a:latin typeface="Monospaced"/>
              </a:rPr>
              <a:t>FROM</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a:t>
            </a:r>
          </a:p>
          <a:p>
            <a:r>
              <a:rPr lang="en-US" sz="1800" b="1" i="0" dirty="0">
                <a:solidFill>
                  <a:srgbClr val="0000FF"/>
                </a:solidFill>
                <a:latin typeface="Monospaced"/>
              </a:rPr>
              <a:t>SELECT </a:t>
            </a:r>
            <a:r>
              <a:rPr lang="en-US" sz="1800" b="0" i="0" dirty="0" err="1">
                <a:solidFill>
                  <a:srgbClr val="000000"/>
                </a:solidFill>
                <a:latin typeface="Monospaced"/>
              </a:rPr>
              <a:t>customer_id</a:t>
            </a:r>
            <a:r>
              <a:rPr lang="en-US" sz="1800" b="0" i="0" dirty="0">
                <a:solidFill>
                  <a:srgbClr val="000000"/>
                </a:solidFill>
                <a:latin typeface="Monospaced"/>
              </a:rPr>
              <a:t>, </a:t>
            </a:r>
            <a:r>
              <a:rPr lang="en-US" sz="1800" b="0" i="0" dirty="0" err="1">
                <a:solidFill>
                  <a:srgbClr val="000000"/>
                </a:solidFill>
                <a:latin typeface="Monospaced"/>
              </a:rPr>
              <a:t>customer_name</a:t>
            </a:r>
            <a:r>
              <a:rPr lang="en-US" sz="1800" b="0" i="0" dirty="0">
                <a:solidFill>
                  <a:srgbClr val="000000"/>
                </a:solidFill>
                <a:latin typeface="Monospaced"/>
              </a:rPr>
              <a:t>, </a:t>
            </a:r>
            <a:r>
              <a:rPr lang="en-US" sz="1800" b="0" i="0" dirty="0" err="1">
                <a:solidFill>
                  <a:srgbClr val="000000"/>
                </a:solidFill>
                <a:latin typeface="Monospaced"/>
              </a:rPr>
              <a:t>ctry_cd</a:t>
            </a:r>
            <a:r>
              <a:rPr lang="en-US" sz="1800" b="0" i="0" dirty="0">
                <a:solidFill>
                  <a:srgbClr val="000000"/>
                </a:solidFill>
                <a:latin typeface="Monospaced"/>
              </a:rPr>
              <a:t>, </a:t>
            </a:r>
            <a:r>
              <a:rPr lang="en-US" sz="1800" b="0" i="0" dirty="0" err="1">
                <a:solidFill>
                  <a:srgbClr val="000000"/>
                </a:solidFill>
                <a:latin typeface="Monospaced"/>
              </a:rPr>
              <a:t>ctry_nm</a:t>
            </a:r>
            <a:r>
              <a:rPr lang="en-US" sz="1800" b="0" i="0" dirty="0">
                <a:solidFill>
                  <a:srgbClr val="000000"/>
                </a:solidFill>
                <a:latin typeface="Monospaced"/>
              </a:rPr>
              <a:t> </a:t>
            </a:r>
            <a:r>
              <a:rPr lang="en-US" sz="1800" b="1" i="0" dirty="0">
                <a:solidFill>
                  <a:srgbClr val="0000FF"/>
                </a:solidFill>
                <a:latin typeface="Monospaced"/>
              </a:rPr>
              <a:t>FROM</a:t>
            </a:r>
            <a:r>
              <a:rPr lang="en-US" sz="1800" b="0" i="0" dirty="0">
                <a:solidFill>
                  <a:srgbClr val="000000"/>
                </a:solidFill>
                <a:latin typeface="Monospaced"/>
              </a:rPr>
              <a:t> </a:t>
            </a:r>
            <a:r>
              <a:rPr lang="en-US" sz="1800" b="0" i="0" dirty="0" err="1">
                <a:solidFill>
                  <a:srgbClr val="000000"/>
                </a:solidFill>
                <a:latin typeface="Monospaced"/>
              </a:rPr>
              <a:t>vw_customer</a:t>
            </a:r>
            <a:r>
              <a:rPr lang="en-US" sz="1800" b="0" i="0" dirty="0">
                <a:solidFill>
                  <a:srgbClr val="000000"/>
                </a:solidFill>
                <a:latin typeface="Monospaced"/>
              </a:rPr>
              <a:t>;</a:t>
            </a:r>
          </a:p>
          <a:p>
            <a:endParaRPr lang="en-US" dirty="0">
              <a:solidFill>
                <a:srgbClr val="000000"/>
              </a:solidFill>
              <a:latin typeface="Monospaced"/>
            </a:endParaRPr>
          </a:p>
          <a:p>
            <a:r>
              <a:rPr lang="en-US" sz="1600" dirty="0">
                <a:latin typeface="Consolas" panose="020B0609020204030204" pitchFamily="49" charset="0"/>
              </a:rPr>
              <a:t>Notice that column </a:t>
            </a:r>
            <a:r>
              <a:rPr lang="en-US" sz="1600" i="1" dirty="0" err="1">
                <a:solidFill>
                  <a:srgbClr val="FF0000"/>
                </a:solidFill>
                <a:latin typeface="Consolas" panose="020B0609020204030204" pitchFamily="49" charset="0"/>
              </a:rPr>
              <a:t>ctry_nm</a:t>
            </a:r>
            <a:r>
              <a:rPr lang="en-US" sz="1600" i="1" dirty="0">
                <a:solidFill>
                  <a:srgbClr val="FF0000"/>
                </a:solidFill>
                <a:latin typeface="Consolas" panose="020B0609020204030204" pitchFamily="49" charset="0"/>
              </a:rPr>
              <a:t> </a:t>
            </a:r>
            <a:r>
              <a:rPr lang="en-US" sz="1600" dirty="0">
                <a:latin typeface="Consolas" panose="020B0609020204030204" pitchFamily="49" charset="0"/>
              </a:rPr>
              <a:t>is derived from </a:t>
            </a:r>
            <a:r>
              <a:rPr lang="en-US" sz="1600" i="1" dirty="0">
                <a:solidFill>
                  <a:srgbClr val="FF0000"/>
                </a:solidFill>
                <a:latin typeface="Consolas" panose="020B0609020204030204" pitchFamily="49" charset="0"/>
              </a:rPr>
              <a:t>country</a:t>
            </a:r>
            <a:r>
              <a:rPr lang="en-US" sz="1600" dirty="0">
                <a:latin typeface="Consolas" panose="020B0609020204030204" pitchFamily="49" charset="0"/>
              </a:rPr>
              <a:t> Table.</a:t>
            </a:r>
          </a:p>
        </p:txBody>
      </p:sp>
      <p:pic>
        <p:nvPicPr>
          <p:cNvPr id="9" name="Picture 8">
            <a:extLst>
              <a:ext uri="{FF2B5EF4-FFF2-40B4-BE49-F238E27FC236}">
                <a16:creationId xmlns:a16="http://schemas.microsoft.com/office/drawing/2014/main" id="{1898E658-3CFA-4F86-BA66-AEF3436E68EC}"/>
              </a:ext>
            </a:extLst>
          </p:cNvPr>
          <p:cNvPicPr>
            <a:picLocks noChangeAspect="1"/>
          </p:cNvPicPr>
          <p:nvPr/>
        </p:nvPicPr>
        <p:blipFill>
          <a:blip r:embed="rId3"/>
          <a:stretch>
            <a:fillRect/>
          </a:stretch>
        </p:blipFill>
        <p:spPr>
          <a:xfrm>
            <a:off x="4311097" y="5690038"/>
            <a:ext cx="4810125" cy="838200"/>
          </a:xfrm>
          <a:prstGeom prst="rect">
            <a:avLst/>
          </a:prstGeom>
        </p:spPr>
      </p:pic>
    </p:spTree>
    <p:extLst>
      <p:ext uri="{BB962C8B-B14F-4D97-AF65-F5344CB8AC3E}">
        <p14:creationId xmlns:p14="http://schemas.microsoft.com/office/powerpoint/2010/main" val="100546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a:solidFill>
                  <a:schemeClr val="accent4"/>
                </a:solidFill>
              </a:rPr>
              <a:t>Project Tools &amp; Technologies</a:t>
            </a:r>
            <a:endParaRPr lang="en-US" dirty="0">
              <a:solidFill>
                <a:schemeClr val="accent4"/>
              </a:solidFill>
            </a:endParaRP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1021742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Java 1.8.x</a:t>
            </a:r>
          </a:p>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r>
              <a:rPr lang="en-US" sz="2000" b="1" dirty="0"/>
              <a:t>H2</a:t>
            </a:r>
            <a:r>
              <a:rPr lang="en-US" sz="2000" dirty="0">
                <a:solidFill>
                  <a:srgbClr val="006621"/>
                </a:solidFill>
                <a:latin typeface="Roboto" panose="02000000000000000000" pitchFamily="2" charset="0"/>
              </a:rPr>
              <a:t> - </a:t>
            </a:r>
            <a:r>
              <a:rPr lang="en-US" sz="2000" dirty="0">
                <a:solidFill>
                  <a:srgbClr val="006621"/>
                </a:solidFill>
                <a:latin typeface="Roboto" panose="02000000000000000000" pitchFamily="2" charset="0"/>
                <a:hlinkClick r:id="rId12"/>
              </a:rPr>
              <a:t>http://www.h2database.com/html/main.html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Apache </a:t>
            </a:r>
            <a:r>
              <a:rPr lang="en-US" sz="2000" b="1" dirty="0" err="1"/>
              <a:t>DbUtils</a:t>
            </a:r>
            <a:r>
              <a:rPr lang="en-US" sz="2000" b="1" dirty="0"/>
              <a:t>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3"/>
              </a:rPr>
              <a:t>https://commons.apache.org/proper/commons-dbutils/index.html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Lombok - </a:t>
            </a:r>
            <a:r>
              <a:rPr lang="en-US" sz="2000" dirty="0"/>
              <a:t>Automate </a:t>
            </a:r>
            <a:r>
              <a:rPr lang="en-US" sz="2000" dirty="0" err="1"/>
              <a:t>BoilerPlate</a:t>
            </a:r>
            <a:r>
              <a:rPr lang="en-US" sz="2000" dirty="0"/>
              <a:t> Code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4">
                  <a:extLst>
                    <a:ext uri="{A12FA001-AC4F-418D-AE19-62706E023703}">
                      <ahyp:hlinkClr xmlns:ahyp="http://schemas.microsoft.com/office/drawing/2018/hyperlinkcolor" val="tx"/>
                    </a:ext>
                  </a:extLst>
                </a:hlinkClick>
              </a:rPr>
              <a:t>https://projectlombok.org/</a:t>
            </a:r>
            <a:r>
              <a:rPr lang="en-US" sz="2000" dirty="0">
                <a:solidFill>
                  <a:srgbClr val="006621"/>
                </a:solidFill>
                <a:latin typeface="Roboto" panose="02000000000000000000" pitchFamily="2" charset="0"/>
              </a:rPr>
              <a:t>  </a:t>
            </a:r>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785652"/>
          </a:xfrm>
          <a:prstGeom prst="rect">
            <a:avLst/>
          </a:prstGeom>
          <a:noFill/>
        </p:spPr>
        <p:txBody>
          <a:bodyPr wrap="square" rtlCol="0">
            <a:spAutoFit/>
          </a:bodyPr>
          <a:lstStyle/>
          <a:p>
            <a:pPr marL="342900" lvl="0" indent="-342900">
              <a:lnSpc>
                <a:spcPct val="100000"/>
              </a:lnSpc>
              <a:buFont typeface="Arial" panose="020B0604020202020204" pitchFamily="34" charset="0"/>
              <a:buChar char="•"/>
            </a:pPr>
            <a:r>
              <a:rPr lang="en-US" sz="2400" dirty="0"/>
              <a:t>Project Source - </a:t>
            </a:r>
            <a:r>
              <a:rPr lang="en-US" sz="20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SQLite Tutorials </a:t>
            </a:r>
            <a:r>
              <a:rPr lang="en-US" sz="2000" dirty="0"/>
              <a:t>- </a:t>
            </a:r>
            <a:r>
              <a:rPr lang="en-US" sz="2000" dirty="0">
                <a:hlinkClick r:id="rId12"/>
              </a:rPr>
              <a:t>https://www.sqlitetutorial.net/</a:t>
            </a:r>
            <a:r>
              <a:rPr lang="en-US" sz="2000" dirty="0"/>
              <a:t> </a:t>
            </a:r>
          </a:p>
          <a:p>
            <a:pPr marL="285750" indent="-285750">
              <a:buFont typeface="Arial" panose="020B0604020202020204" pitchFamily="34" charset="0"/>
              <a:buChar char="•"/>
            </a:pPr>
            <a:r>
              <a:rPr lang="en-US" sz="2400" dirty="0"/>
              <a:t>SQLite Trigger </a:t>
            </a:r>
            <a:r>
              <a:rPr lang="en-US" sz="2000" dirty="0"/>
              <a:t>- </a:t>
            </a:r>
            <a:r>
              <a:rPr lang="en-US" sz="2000" dirty="0">
                <a:hlinkClick r:id="rId13"/>
              </a:rPr>
              <a:t>https://www.sqlitetutorial.net/sqlite-trigger/</a:t>
            </a:r>
            <a:r>
              <a:rPr lang="en-US" sz="2000" dirty="0"/>
              <a:t> </a:t>
            </a:r>
          </a:p>
          <a:p>
            <a:pPr marL="285750" indent="-285750">
              <a:buFont typeface="Arial" panose="020B0604020202020204" pitchFamily="34" charset="0"/>
              <a:buChar char="•"/>
            </a:pPr>
            <a:r>
              <a:rPr lang="en-US" sz="2400" dirty="0"/>
              <a:t>JDBC Wiki - </a:t>
            </a:r>
            <a:r>
              <a:rPr lang="en-US" sz="2000" dirty="0">
                <a:hlinkClick r:id="rId14"/>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5"/>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6"/>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3970318"/>
          </a:xfrm>
          <a:prstGeom prst="rect">
            <a:avLst/>
          </a:prstGeom>
          <a:noFill/>
        </p:spPr>
        <p:txBody>
          <a:bodyPr wrap="square" rtlCol="0">
            <a:spAutoFit/>
          </a:bodyPr>
          <a:lstStyle/>
          <a:p>
            <a:pPr marL="171450" indent="-171450">
              <a:buFont typeface="Arial" panose="020B0604020202020204" pitchFamily="34" charset="0"/>
              <a:buChar char="•"/>
            </a:pPr>
            <a:r>
              <a:rPr lang="en-US" sz="2800" dirty="0">
                <a:latin typeface="Consolas" panose="020B0609020204030204" pitchFamily="49" charset="0"/>
              </a:rPr>
              <a:t>Char</a:t>
            </a:r>
          </a:p>
          <a:p>
            <a:pPr marL="171450" indent="-171450">
              <a:buFont typeface="Arial" panose="020B0604020202020204" pitchFamily="34" charset="0"/>
              <a:buChar char="•"/>
            </a:pPr>
            <a:r>
              <a:rPr lang="en-US" sz="2800" dirty="0">
                <a:latin typeface="Consolas" panose="020B0609020204030204" pitchFamily="49" charset="0"/>
              </a:rPr>
              <a:t>Decimal</a:t>
            </a:r>
          </a:p>
          <a:p>
            <a:pPr marL="171450" indent="-171450">
              <a:buFont typeface="Arial" panose="020B0604020202020204" pitchFamily="34" charset="0"/>
              <a:buChar char="•"/>
            </a:pPr>
            <a:r>
              <a:rPr lang="en-US" sz="2800" dirty="0">
                <a:latin typeface="Consolas" panose="020B0609020204030204" pitchFamily="49" charset="0"/>
              </a:rPr>
              <a:t>Varchar</a:t>
            </a:r>
          </a:p>
          <a:p>
            <a:pPr marL="171450" indent="-171450">
              <a:buFont typeface="Arial" panose="020B0604020202020204" pitchFamily="34" charset="0"/>
              <a:buChar char="•"/>
            </a:pPr>
            <a:r>
              <a:rPr lang="en-US" sz="2800" dirty="0" err="1">
                <a:latin typeface="Consolas" panose="020B0609020204030204" pitchFamily="49" charset="0"/>
              </a:rPr>
              <a:t>NVarchar</a:t>
            </a:r>
            <a:endParaRPr lang="en-US" sz="2800" dirty="0">
              <a:latin typeface="Consolas" panose="020B0609020204030204" pitchFamily="49" charset="0"/>
            </a:endParaRPr>
          </a:p>
          <a:p>
            <a:pPr marL="171450" indent="-171450">
              <a:buFont typeface="Arial" panose="020B0604020202020204" pitchFamily="34" charset="0"/>
              <a:buChar char="•"/>
            </a:pPr>
            <a:r>
              <a:rPr lang="en-US" sz="2800" dirty="0">
                <a:latin typeface="Consolas" panose="020B0609020204030204" pitchFamily="49" charset="0"/>
              </a:rPr>
              <a:t>Datetime</a:t>
            </a:r>
          </a:p>
          <a:p>
            <a:pPr marL="171450" indent="-171450">
              <a:buFont typeface="Arial" panose="020B0604020202020204" pitchFamily="34" charset="0"/>
              <a:buChar char="•"/>
            </a:pPr>
            <a:r>
              <a:rPr lang="en-US" sz="2800" dirty="0">
                <a:latin typeface="Consolas" panose="020B0609020204030204" pitchFamily="49" charset="0"/>
              </a:rPr>
              <a:t>Date</a:t>
            </a:r>
          </a:p>
          <a:p>
            <a:pPr marL="171450" indent="-171450">
              <a:buFont typeface="Arial" panose="020B0604020202020204" pitchFamily="34" charset="0"/>
              <a:buChar char="•"/>
            </a:pPr>
            <a:r>
              <a:rPr lang="en-US" sz="2800" dirty="0">
                <a:latin typeface="Consolas" panose="020B0609020204030204" pitchFamily="49" charset="0"/>
              </a:rPr>
              <a:t>Boolean</a:t>
            </a:r>
          </a:p>
          <a:p>
            <a:pPr marL="171450" indent="-171450">
              <a:buFont typeface="Arial" panose="020B0604020202020204" pitchFamily="34" charset="0"/>
              <a:buChar char="•"/>
            </a:pPr>
            <a:r>
              <a:rPr lang="en-US" sz="2800" dirty="0">
                <a:latin typeface="Consolas" panose="020B0609020204030204" pitchFamily="49" charset="0"/>
              </a:rPr>
              <a:t>Integer</a:t>
            </a:r>
          </a:p>
          <a:p>
            <a:pPr marL="171450" indent="-171450">
              <a:buFont typeface="Arial" panose="020B0604020202020204" pitchFamily="34" charset="0"/>
              <a:buChar char="•"/>
            </a:pPr>
            <a:r>
              <a:rPr lang="en-US" sz="2800" dirty="0">
                <a:latin typeface="Consolas" panose="020B0609020204030204" pitchFamily="49" charset="0"/>
              </a:rPr>
              <a:t>Text</a:t>
            </a:r>
          </a:p>
        </p:txBody>
      </p:sp>
      <p:sp>
        <p:nvSpPr>
          <p:cNvPr id="3" name="TextBox 2">
            <a:extLst>
              <a:ext uri="{FF2B5EF4-FFF2-40B4-BE49-F238E27FC236}">
                <a16:creationId xmlns:a16="http://schemas.microsoft.com/office/drawing/2014/main" id="{B429F248-49AE-4DDF-A5E9-5F456404908C}"/>
              </a:ext>
            </a:extLst>
          </p:cNvPr>
          <p:cNvSpPr txBox="1"/>
          <p:nvPr/>
        </p:nvSpPr>
        <p:spPr>
          <a:xfrm>
            <a:off x="4422913" y="5426765"/>
            <a:ext cx="7146235" cy="369332"/>
          </a:xfrm>
          <a:prstGeom prst="rect">
            <a:avLst/>
          </a:prstGeom>
          <a:noFill/>
        </p:spPr>
        <p:txBody>
          <a:bodyPr wrap="square" rtlCol="0">
            <a:spAutoFit/>
          </a:bodyPr>
          <a:lstStyle/>
          <a:p>
            <a:r>
              <a:rPr lang="en-US" dirty="0">
                <a:hlinkClick r:id="rId3"/>
              </a:rPr>
              <a:t>https://www.sqlite.org/datatype3.html</a:t>
            </a:r>
            <a:r>
              <a:rPr lang="en-US" dirty="0"/>
              <a:t> </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23274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a:t>customer-</a:t>
            </a:r>
            <a:r>
              <a:rPr lang="en-US" sz="1400" b="1" i="1" dirty="0" err="1"/>
              <a:t>sqlite.db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customer_name</a:t>
            </a:r>
            <a:r>
              <a:rPr lang="en-US" sz="1400" b="1" dirty="0">
                <a:solidFill>
                  <a:srgbClr val="00B050"/>
                </a:solidFill>
                <a:latin typeface="Consolas" panose="020B0609020204030204" pitchFamily="49" charset="0"/>
              </a:rPr>
              <a:t>] [text]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photo_id_bytes</a:t>
            </a:r>
            <a:r>
              <a:rPr lang="en-US" sz="1400" b="1" dirty="0">
                <a:solidFill>
                  <a:srgbClr val="00B050"/>
                </a:solidFill>
                <a:latin typeface="Consolas" panose="020B0609020204030204" pitchFamily="49" charset="0"/>
              </a:rPr>
              <a:t>] [byte],</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.quit</a:t>
            </a:r>
            <a:endParaRPr lang="en-US" sz="1400" b="1" dirty="0"/>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271</TotalTime>
  <Words>4875</Words>
  <Application>Microsoft Office PowerPoint</Application>
  <PresentationFormat>Widescreen</PresentationFormat>
  <Paragraphs>734</Paragraphs>
  <Slides>39</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Arial</vt:lpstr>
      <vt:lpstr>Bookman Old Style</vt:lpstr>
      <vt:lpstr>Calibri</vt:lpstr>
      <vt:lpstr>Consolas</vt:lpstr>
      <vt:lpstr>Franklin Gothic Book</vt:lpstr>
      <vt:lpstr>Monospaced</vt:lpstr>
      <vt:lpstr>raleway</vt:lpstr>
      <vt:lpstr>Roboto</vt:lpstr>
      <vt:lpstr>verdana</vt:lpstr>
      <vt:lpstr>1_RetrospectVTI</vt:lpstr>
      <vt:lpstr>JDBC Insights</vt:lpstr>
      <vt:lpstr>PowerPoint Presentation</vt:lpstr>
      <vt:lpstr>JDBC Insights</vt:lpstr>
      <vt:lpstr>What is Database and Table</vt:lpstr>
      <vt:lpstr>Q &amp; A</vt:lpstr>
      <vt:lpstr>Cycle</vt:lpstr>
      <vt:lpstr>Data Types</vt:lpstr>
      <vt:lpstr>How to Create Database in SQLite</vt:lpstr>
      <vt:lpstr>Q &amp; A</vt:lpstr>
      <vt:lpstr>JDBC Action - Register Driver Class</vt:lpstr>
      <vt:lpstr>Connection &amp; Finally Close</vt:lpstr>
      <vt:lpstr>CRUD Process – C(reate) R(read) U(pdate) D(elete)  Create</vt:lpstr>
      <vt:lpstr>Image Service</vt:lpstr>
      <vt:lpstr>CRUD Process – C(reate) R(read) U(pdate) D(elete)  Read</vt:lpstr>
      <vt:lpstr>CRUD Process -Update</vt:lpstr>
      <vt:lpstr>CRUD Process - Delete</vt:lpstr>
      <vt:lpstr>Read Image from Customer Record</vt:lpstr>
      <vt:lpstr>REMEMBER To CLOSE Resources Finally</vt:lpstr>
      <vt:lpstr>Q &amp; A</vt:lpstr>
      <vt:lpstr>Database Transaction</vt:lpstr>
      <vt:lpstr>Database Connection Pool</vt:lpstr>
      <vt:lpstr>Database Connection Pool using HikariCP</vt:lpstr>
      <vt:lpstr>Popular Connection Pool Frameworks</vt:lpstr>
      <vt:lpstr>Q &amp; A</vt:lpstr>
      <vt:lpstr>Object Relational Mapping using Apache DbUtils</vt:lpstr>
      <vt:lpstr>Object Relational Mapping using Apache DbUtils</vt:lpstr>
      <vt:lpstr>Introduction to JPA (Java Persistence API)</vt:lpstr>
      <vt:lpstr>Entity Bean</vt:lpstr>
      <vt:lpstr>Query Entity Country, Customer Using JPA with Spring Boot</vt:lpstr>
      <vt:lpstr>Traditional JDBC Transaction</vt:lpstr>
      <vt:lpstr>Spring JPA Transaction using Annotations</vt:lpstr>
      <vt:lpstr>Introduction to TRIGGER</vt:lpstr>
      <vt:lpstr>UPDATE Trigger Example</vt:lpstr>
      <vt:lpstr>DELETE Trigger Example</vt:lpstr>
      <vt:lpstr>Introduction to VIEWS</vt:lpstr>
      <vt:lpstr>Q &amp; A</vt:lpstr>
      <vt:lpstr>Project Tools &amp;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51</cp:revision>
  <dcterms:created xsi:type="dcterms:W3CDTF">2020-11-09T06:31:20Z</dcterms:created>
  <dcterms:modified xsi:type="dcterms:W3CDTF">2020-11-16T09:10:15Z</dcterms:modified>
</cp:coreProperties>
</file>