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11" r:id="rId19"/>
    <p:sldId id="308" r:id="rId20"/>
    <p:sldId id="307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63B06-92E9-40E0-8527-C11AB382C450}">
          <p14:sldIdLst>
            <p14:sldId id="256"/>
            <p14:sldId id="257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11"/>
            <p14:sldId id="308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ynas Bieliakas" initials="MB" lastIdx="1" clrIdx="0">
    <p:extLst>
      <p:ext uri="{19B8F6BF-5375-455C-9EA6-DF929625EA0E}">
        <p15:presenceInfo xmlns:p15="http://schemas.microsoft.com/office/powerpoint/2012/main" userId="S-1-5-21-1738030525-1541242273-316617838-1957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BE9F-0717-420B-A954-A896DE6153A9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C6C1-2903-4F42-985E-8EECC30F2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0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6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27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16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85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307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74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7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441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162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4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61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29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09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00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4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16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36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896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8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61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12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46C-EEC0-4618-AF42-8F19B649D406}" type="datetime1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45C-44D8-4C54-96B1-81AC863A5FB2}" type="datetime1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BB2-C1FC-4217-9CE2-3FB7B1257C01}" type="datetime1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13E-3538-4EF9-B00F-BAF7B29C5FD6}" type="datetime1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465-14BC-4FB2-9D04-FE1A94CB4694}" type="datetime1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5597-0F74-4236-9135-B1C42288D794}" type="datetime1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33F-FBF3-4B0E-B24C-ACFFD033B843}" type="datetime1">
              <a:rPr lang="en-GB" smtClean="0"/>
              <a:t>19/07/2018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0F74-3132-4AE9-981E-800D14EEBAB8}" type="datetime1">
              <a:rPr lang="en-GB" smtClean="0"/>
              <a:t>19/07/2018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8877-4968-4E0D-BF3C-FBCC4F55BC7A}" type="datetime1">
              <a:rPr lang="en-GB" smtClean="0"/>
              <a:t>19/07/2018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F1E7-67AB-427A-863D-3DFA70418E90}" type="datetime1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9E14-D514-4687-B1F6-BBAF7F9E012C}" type="datetime1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D8C7-40A0-4DDB-8B87-9E587037178F}" type="datetime1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557" y="1212674"/>
            <a:ext cx="9620572" cy="3370615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 8</a:t>
            </a:r>
            <a: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in JavaScript</a:t>
            </a:r>
            <a:b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(part I)</a:t>
            </a:r>
            <a:endParaRPr lang="en-GB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129" y="5428735"/>
            <a:ext cx="9144000" cy="941174"/>
          </a:xfrm>
        </p:spPr>
        <p:txBody>
          <a:bodyPr>
            <a:normAutofit/>
          </a:bodyPr>
          <a:lstStyle/>
          <a:p>
            <a:pPr algn="r"/>
            <a:r>
              <a:rPr lang="lt-LT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Martynas Bieliakas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just function will not work</a:t>
            </a:r>
            <a:endParaRPr lang="en-GB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Standard function has it’s own ‘this’ context. So this won’t work.</a:t>
            </a:r>
            <a:endParaRPr lang="en-GB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length: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normalize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normalize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→ </a:t>
            </a: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[0, 0.6666666666666666, 1</a:t>
            </a:r>
            <a:r>
              <a:rPr lang="en-GB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] (takes length value from Window </a:t>
            </a:r>
            <a:r>
              <a:rPr lang="en-GB" sz="2000" dirty="0" err="1" smtClean="0">
                <a:solidFill>
                  <a:srgbClr val="608B4E"/>
                </a:solidFill>
                <a:latin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5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Try this code in the browser console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empty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 based OOP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 to their set of properties, most objects also have a 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another object that is used as a fallback source of properties. When an object gets a request for a property that it does not have, its prototype will be searched for the property, then the prototype’s prototype, and so on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who is the prototype of that empty object? It is the great ancestral prototype, the entity behind almost all objects, </a:t>
            </a:r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Object.prototype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Object.create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// You can use </a:t>
            </a:r>
            <a:r>
              <a:rPr lang="en-GB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Object.create</a:t>
            </a: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 to create an object with a specific prototype.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protoRabbit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`The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 rabbit says '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killerRabbit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protoRabbit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killerRabbit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"killer"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killerRabbit</a:t>
            </a:r>
            <a:r>
              <a:rPr lang="en-GB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"SKREEEE!"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608B4E"/>
                </a:solidFill>
                <a:latin typeface="Consolas" panose="020B0609020204030204" pitchFamily="49" charset="0"/>
              </a:rPr>
              <a:t>// → The killer rabbit says 'SKREEEE!'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JavaScript’s prototype system can be interpreted as a somewhat informal take on an object-oriented concept called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</a:t>
            </a: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defines the shape of a type of object—what methods and properties it has. Such an object is called an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of the class</a:t>
            </a:r>
            <a:r>
              <a:rPr lang="en-US" sz="2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Prototypes are useful for defining properties for which all instances of a class share the same value, such as methods. Properties that differ per instance, such as our rabbits’ type property, need to be stored directly in the objects themselves.</a:t>
            </a:r>
            <a:endParaRPr lang="en-GB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constructor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086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to create an instance of a given class, you have to make an object that derives from the proper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prototype.</a:t>
            </a: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also have to make sure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the properties that instances of this class are supposed to have. This is what a 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function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does.</a:t>
            </a:r>
            <a:endParaRPr lang="en-GB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905956"/>
            <a:ext cx="1063131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protoRabbit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‘new’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31975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put the keyword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front of a function call, the function is treated as a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constructor.</a:t>
            </a: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 that an object with the right prototype is automatically created, bound to this in the function, and returned at the end of the function.</a:t>
            </a:r>
            <a:endParaRPr lang="en-GB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905956"/>
            <a:ext cx="1063131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breed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breed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breed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bark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breed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 barks: woof woof`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retriever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"retriever"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retriever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bark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 property in 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31975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(all functions, in fact) automatically get a property named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by default holds a plain, empty object that derives from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Object.prototype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overwrite it with a new object if you want. Or you can add properties to the existing object, as the example does.</a:t>
            </a:r>
            <a:endParaRPr lang="en-GB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905956"/>
            <a:ext cx="1063131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Rabbit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`The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 rabbit says '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weirdRabbit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"weird"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more thing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31975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prototype of a constructor is </a:t>
            </a:r>
            <a:r>
              <a:rPr lang="en-US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Function.prototype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since constructors are functions. Its prototype property holds the prototype used for instances created through it.</a:t>
            </a:r>
            <a:endParaRPr lang="en-GB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953048"/>
            <a:ext cx="1063131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getPrototypeOf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GB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 → true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getPrototypeOf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weirdRabbit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GB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Rabbit</a:t>
            </a:r>
            <a:r>
              <a:rPr lang="en-GB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 → 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31975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JavaScript classes are constructor functions with a prototype property. That is how they work, and until 2015, that was how you had to write them. These days, we have a less awkward notation.</a:t>
            </a:r>
            <a:endParaRPr lang="en-GB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80504"/>
            <a:ext cx="1063131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`The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 rabbit says '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killerRabbit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"killer"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blackRabbit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Rabbit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"black"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Imperative programming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Imperative programming: 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tries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be closer to the machine concepts than human ones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 smtClean="0">
              <a:solidFill>
                <a:srgbClr val="24272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programs that are a </a:t>
            </a:r>
            <a:r>
              <a:rPr lang="en-US" dirty="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algorithm or complete functionality written linearly - </a:t>
            </a:r>
            <a:r>
              <a:rPr lang="en-US" dirty="0" smtClean="0">
                <a:solidFill>
                  <a:srgbClr val="2427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step-by-step.</a:t>
            </a: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akes it really hard to write something big that could be easily maintained.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likes </a:t>
            </a:r>
            <a:r>
              <a:rPr lang="en-GB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goto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7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notation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1264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declarations currently allow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 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lt-LT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hold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added to the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prototype.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function, class can be used both in statements and in expressions. When used as an expression, it doesn’t define a binding but just produces the constructor as a value. You are allowed to omit the class name in a class expression.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20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70844" y="4301067"/>
            <a:ext cx="1010355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getWord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 };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getWord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dirty="0">
                <a:solidFill>
                  <a:srgbClr val="608B4E"/>
                </a:solidFill>
                <a:latin typeface="Consolas" panose="020B0609020204030204" pitchFamily="49" charset="0"/>
              </a:rPr>
              <a:t>// → hello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Let‘s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1843"/>
          </a:xfrm>
          <a:solidFill>
            <a:srgbClr val="F7DF1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21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38200" y="2274838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sayHi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22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38200" y="262374"/>
            <a:ext cx="10515600" cy="60939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DCDCAA"/>
                </a:solidFill>
                <a:latin typeface="Consolas" panose="020B0609020204030204" pitchFamily="49" charset="0"/>
              </a:rPr>
              <a:t>Clock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GB" sz="1500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lvl="1"/>
            <a:r>
              <a:rPr lang="en-GB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_template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_render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sz="15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b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5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GB" sz="15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getHours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5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GB" sz="15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5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mins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GB" sz="15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getMinutes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5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mins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GB" sz="15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mins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5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secs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GB" sz="15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5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secs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GB" sz="15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secs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secs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5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_template</a:t>
            </a:r>
            <a:endParaRPr lang="en-GB" sz="15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CE9178"/>
                </a:solidFill>
                <a:latin typeface="Consolas" panose="020B0609020204030204" pitchFamily="49" charset="0"/>
              </a:rPr>
              <a:t>'m'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500" dirty="0">
                <a:solidFill>
                  <a:srgbClr val="9CDCFE"/>
                </a:solidFill>
                <a:latin typeface="Consolas" panose="020B0609020204030204" pitchFamily="49" charset="0"/>
              </a:rPr>
              <a:t>mins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500" dirty="0">
                <a:solidFill>
                  <a:srgbClr val="9CDCFE"/>
                </a:solidFill>
                <a:latin typeface="Consolas" panose="020B0609020204030204" pitchFamily="49" charset="0"/>
              </a:rPr>
              <a:t>secs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lt-LT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_timer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_render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_timer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GB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_render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GB" sz="15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GB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Structured programming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Structured programming: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 to improve clarity, quality and development time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lots of control flow constructs (it/then/else)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repetition (while, for), block structures, subroutines.</a:t>
            </a:r>
          </a:p>
          <a:p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Hates </a:t>
            </a:r>
            <a:r>
              <a:rPr lang="en-GB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goto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statements.</a:t>
            </a: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been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code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thinking up until now in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structured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terms.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all about program organization!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programming paradigms are more about how we think about and structure software than anything else.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still can write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goto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in some modern languages.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most of the languages nowadays are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muli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-paradigm.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3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core idea in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to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programs into smaller pieces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make each piece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responsible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managing its own state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way, some knowledge about the way a piece of the program works can be kept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to that piece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pieces of such a program interact with each other through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limited sets of functions or bindings that provide useful functionality at a more abstract level, hiding their precise implementation.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8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encapsulation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program pieces are modeled using objects. Their interface consists of a specific set of methods and properties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things in OOP that JavaScript lacks. But that usually doesn’t stop programmers to use OOP concepts.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Separating interface from implementation is a great idea. It is usually called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7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608B4E"/>
                </a:solidFill>
                <a:latin typeface="Consolas" panose="020B0609020204030204" pitchFamily="49" charset="0"/>
              </a:rPr>
              <a:t>// Methods are nothing more than properties that hold function values.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`The rabbit says '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rabbit</a:t>
            </a:r>
            <a:r>
              <a:rPr lang="en-GB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CE9178"/>
                </a:solidFill>
                <a:latin typeface="Consolas" panose="020B0609020204030204" pitchFamily="49" charset="0"/>
              </a:rPr>
              <a:t>"I'm alive."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608B4E"/>
                </a:solidFill>
                <a:latin typeface="Consolas" panose="020B0609020204030204" pitchFamily="49" charset="0"/>
              </a:rPr>
              <a:t>// → The rabbit says 'I'm alive.'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‘this’ in a method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`The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rabbit says '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whiteRabbit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"white"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speak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hungryRabbit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"hungry"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speak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whiteRabbit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"Oh my ears and whiskers, 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"how late it's getting!"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08B4E"/>
                </a:solidFill>
                <a:latin typeface="Consolas" panose="020B0609020204030204" pitchFamily="49" charset="0"/>
              </a:rPr>
              <a:t>// → The white rabbit says 'Oh my ears and whiskers, how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608B4E"/>
                </a:solidFill>
                <a:latin typeface="Consolas" panose="020B0609020204030204" pitchFamily="49" charset="0"/>
              </a:rPr>
              <a:t>// late it's getting!'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hungryRabbit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speak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"I could use a carrot right now."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08B4E"/>
                </a:solidFill>
                <a:latin typeface="Consolas" panose="020B0609020204030204" pitchFamily="49" charset="0"/>
              </a:rPr>
              <a:t>// → The hungry rabbit says 'I could use a carrot right now.'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8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cool thing about arrow functions…</a:t>
            </a:r>
            <a:endParaRPr lang="en-GB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Arrow functions do not bind their own ‘this’ but can see the ‘this’ binding of the scope around them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.</a:t>
            </a: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GB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length: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GB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normalize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GB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normalize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608B4E"/>
                </a:solidFill>
                <a:latin typeface="Consolas" panose="020B0609020204030204" pitchFamily="49" charset="0"/>
              </a:rPr>
              <a:t>// → [0, 0.4, 0.6]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8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OOP in JavaScript (part I)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1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11064</TotalTime>
  <Words>1305</Words>
  <Application>Microsoft Office PowerPoint</Application>
  <PresentationFormat>Widescreen</PresentationFormat>
  <Paragraphs>250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Open Sans</vt:lpstr>
      <vt:lpstr>Open Sans Light</vt:lpstr>
      <vt:lpstr>Open Sans SemiBold</vt:lpstr>
      <vt:lpstr>Office Theme</vt:lpstr>
      <vt:lpstr>Lesson 8  OOP in JavaScript (part I)</vt:lpstr>
      <vt:lpstr>Imperative programming</vt:lpstr>
      <vt:lpstr>Structured programming</vt:lpstr>
      <vt:lpstr>It’s all about program organization!</vt:lpstr>
      <vt:lpstr>Encapsulation</vt:lpstr>
      <vt:lpstr>More on encapsulation</vt:lpstr>
      <vt:lpstr>Methods</vt:lpstr>
      <vt:lpstr>Using ‘this’ in a method</vt:lpstr>
      <vt:lpstr>The cool thing about arrow functions…</vt:lpstr>
      <vt:lpstr>Using just function will not work</vt:lpstr>
      <vt:lpstr>Prototypes</vt:lpstr>
      <vt:lpstr>Prototype based OOP</vt:lpstr>
      <vt:lpstr>Object.create</vt:lpstr>
      <vt:lpstr>Classes</vt:lpstr>
      <vt:lpstr>Class constructor</vt:lpstr>
      <vt:lpstr>Keyword ‘new’ </vt:lpstr>
      <vt:lpstr>Prototype property in functions</vt:lpstr>
      <vt:lpstr>One more thing</vt:lpstr>
      <vt:lpstr>Class notation</vt:lpstr>
      <vt:lpstr>Class notation</vt:lpstr>
      <vt:lpstr>Let‘s practice a bit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Values, Types and Operators</dc:title>
  <dc:creator>Martynas Bieliakas</dc:creator>
  <cp:lastModifiedBy>Martynas Bieliakas</cp:lastModifiedBy>
  <cp:revision>262</cp:revision>
  <dcterms:created xsi:type="dcterms:W3CDTF">2018-05-03T08:28:56Z</dcterms:created>
  <dcterms:modified xsi:type="dcterms:W3CDTF">2018-07-19T07:41:58Z</dcterms:modified>
</cp:coreProperties>
</file>