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463B06-92E9-40E0-8527-C11AB382C45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ynas Bieliakas" initials="MB" lastIdx="1" clrIdx="0">
    <p:extLst>
      <p:ext uri="{19B8F6BF-5375-455C-9EA6-DF929625EA0E}">
        <p15:presenceInfo xmlns:p15="http://schemas.microsoft.com/office/powerpoint/2012/main" userId="S-1-5-21-1738030525-1541242273-316617838-19571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3188" autoAdjust="0"/>
  </p:normalViewPr>
  <p:slideViewPr>
    <p:cSldViewPr snapToGrid="0">
      <p:cViewPr varScale="1">
        <p:scale>
          <a:sx n="85" d="100"/>
          <a:sy n="85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CBE9F-0717-420B-A954-A896DE6153A9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FC6C1-2903-4F42-985E-8EECC30F2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17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0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57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72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617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685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975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992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892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569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048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8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161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699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492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868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915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586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463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2125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584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5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8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513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35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38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921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61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46C-EEC0-4618-AF42-8F19B649D406}" type="datetime1">
              <a:rPr lang="en-GB" smtClean="0"/>
              <a:t>06/06/2018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7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D45C-44D8-4C54-96B1-81AC863A5FB2}" type="datetime1">
              <a:rPr lang="en-GB" smtClean="0"/>
              <a:t>06/06/2018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86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BB2-C1FC-4217-9CE2-3FB7B1257C01}" type="datetime1">
              <a:rPr lang="en-GB" smtClean="0"/>
              <a:t>06/06/2018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7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013E-3538-4EF9-B00F-BAF7B29C5FD6}" type="datetime1">
              <a:rPr lang="en-GB" smtClean="0"/>
              <a:t>06/06/2018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8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D465-14BC-4FB2-9D04-FE1A94CB4694}" type="datetime1">
              <a:rPr lang="en-GB" smtClean="0"/>
              <a:t>06/06/2018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80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5597-0F74-4236-9135-B1C42288D794}" type="datetime1">
              <a:rPr lang="en-GB" smtClean="0"/>
              <a:t>06/06/2018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3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C33F-FBF3-4B0E-B24C-ACFFD033B843}" type="datetime1">
              <a:rPr lang="en-GB" smtClean="0"/>
              <a:t>06/06/2018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14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0F74-3132-4AE9-981E-800D14EEBAB8}" type="datetime1">
              <a:rPr lang="en-GB" smtClean="0"/>
              <a:t>06/06/2018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2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8877-4968-4E0D-BF3C-FBCC4F55BC7A}" type="datetime1">
              <a:rPr lang="en-GB" smtClean="0"/>
              <a:t>06/06/2018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83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F1E7-67AB-427A-863D-3DFA70418E90}" type="datetime1">
              <a:rPr lang="en-GB" smtClean="0"/>
              <a:t>06/06/2018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36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9E14-D514-4687-B1F6-BBAF7F9E012C}" type="datetime1">
              <a:rPr lang="en-GB" smtClean="0"/>
              <a:t>06/06/2018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15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2D8C7-40A0-4DDB-8B87-9E587037178F}" type="datetime1">
              <a:rPr lang="en-GB" smtClean="0"/>
              <a:t>06/06/2018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07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7557" y="1212674"/>
            <a:ext cx="9620572" cy="3370615"/>
          </a:xfrm>
        </p:spPr>
        <p:txBody>
          <a:bodyPr anchor="ctr">
            <a:normAutofit/>
          </a:bodyPr>
          <a:lstStyle/>
          <a:p>
            <a:r>
              <a:rPr lang="en-US" sz="4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Lesson </a:t>
            </a:r>
            <a:r>
              <a:rPr lang="lt-LT" sz="4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lt-LT" sz="4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lt-LT" sz="4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4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</a:t>
            </a:r>
            <a:endParaRPr lang="en-GB" sz="4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4129" y="5428735"/>
            <a:ext cx="9144000" cy="941174"/>
          </a:xfrm>
        </p:spPr>
        <p:txBody>
          <a:bodyPr>
            <a:normAutofit/>
          </a:bodyPr>
          <a:lstStyle/>
          <a:p>
            <a:pPr algn="r"/>
            <a:r>
              <a:rPr lang="lt-LT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Martynas Bieliakas</a:t>
            </a: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 functions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program starts up, this environment is not empty. 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contains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bindings that are part of the language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standard.</a:t>
            </a:r>
          </a:p>
          <a:p>
            <a:pPr marL="0" indent="0">
              <a:buNone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of the bindings are of type function and are quite useful: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prompt()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shows a little dialog box asking for user 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</a:t>
            </a:r>
            <a:r>
              <a:rPr lang="lt-LT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console.log() 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writes out its arguments to 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console.</a:t>
            </a:r>
            <a:endParaRPr lang="en-US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7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Short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351338"/>
          </a:xfrm>
          <a:solidFill>
            <a:srgbClr val="F7DF1E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piece of program wrapped in a value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Executing a function is called 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invoking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 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calling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 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applying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it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 given to functions are called 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arguments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sz="22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endParaRPr lang="en-US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function produces a value, it is said to 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that value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 can also produce side effects (i.e. shows a dialog on the screen).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2400" i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</a:t>
            </a:r>
            <a:r>
              <a:rPr lang="lt-LT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</a:t>
            </a:r>
            <a:r>
              <a:rPr lang="lt-LT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lt-LT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prompt</a:t>
            </a:r>
            <a:r>
              <a:rPr lang="lt-LT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(„</a:t>
            </a:r>
            <a:r>
              <a:rPr lang="lt-LT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</a:t>
            </a:r>
            <a:r>
              <a:rPr lang="lt-LT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</a:t>
            </a:r>
            <a:r>
              <a:rPr lang="lt-LT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“)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r>
              <a:rPr lang="lt-LT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lt-LT" sz="2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returns</a:t>
            </a:r>
            <a:r>
              <a:rPr lang="lt-LT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a </a:t>
            </a:r>
            <a:r>
              <a:rPr lang="lt-LT" sz="2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value</a:t>
            </a:r>
            <a:r>
              <a:rPr lang="lt-LT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lt-LT" sz="2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and</a:t>
            </a:r>
            <a:r>
              <a:rPr lang="lt-LT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lt-LT" sz="2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produces</a:t>
            </a:r>
            <a:r>
              <a:rPr lang="lt-LT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a </a:t>
            </a:r>
            <a:r>
              <a:rPr lang="lt-LT" sz="2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side</a:t>
            </a:r>
            <a:r>
              <a:rPr lang="lt-LT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lt-LT" sz="2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effect</a:t>
            </a:r>
            <a:endParaRPr lang="en-US" sz="22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US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Math.max</a:t>
            </a:r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(2, 4)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  <a:r>
              <a:rPr lang="lt-LT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lt-LT" sz="2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returns</a:t>
            </a:r>
            <a:r>
              <a:rPr lang="lt-LT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a </a:t>
            </a:r>
            <a:r>
              <a:rPr lang="lt-LT" sz="2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value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6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Straight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line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contains more than one statement,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executed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to bottom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 marL="457200" lvl="1" indent="0">
              <a:buNone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theNumber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Number(prompt("Pick a number"));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("Your number is the square root of "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lt-LT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theNumber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theNumber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  <a:endParaRPr lang="lt-LT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lt-LT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function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converts a value to a number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example is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straight-line control flow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961" y="932656"/>
            <a:ext cx="1943100" cy="19050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Conditional execution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351338"/>
          </a:xfrm>
          <a:solidFill>
            <a:srgbClr val="F7DF1E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Conditional execution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 that controls the flow of execution depending on some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condition.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Conditional execution is created with the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 in JavaScript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6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theNumber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Number(prompt("Pick a number"));</a:t>
            </a:r>
          </a:p>
          <a:p>
            <a:pPr marL="457200" lvl="1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(!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Number.isNaN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theNumber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))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("Your number is the square root of "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theNumber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*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theNumber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{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("Hey. Why didn't you give me a number?");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599" y="618331"/>
            <a:ext cx="2285824" cy="81915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665486"/>
          </a:xfrm>
          <a:solidFill>
            <a:srgbClr val="F7DF1E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lt-LT" sz="3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lt-LT" sz="3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</a:t>
            </a:r>
            <a:r>
              <a:rPr lang="lt-LT" sz="3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</a:t>
            </a:r>
            <a:r>
              <a:rPr lang="lt-LT" sz="3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lt-LT" sz="3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line </a:t>
            </a:r>
            <a:r>
              <a:rPr lang="lt-LT" sz="3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conditionals</a:t>
            </a:r>
            <a:r>
              <a:rPr lang="lt-LT" sz="3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endParaRPr lang="lt-LT" sz="33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sz="31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</a:t>
            </a:r>
            <a:r>
              <a:rPr lang="en-US" sz="3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(1 + 1 == 2) console.log("It's true");</a:t>
            </a:r>
            <a:endParaRPr lang="lt-LT" sz="31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lt-LT" sz="24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3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sz="3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</a:t>
            </a:r>
            <a:r>
              <a:rPr lang="en-US" sz="3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“chain” </a:t>
            </a:r>
            <a:r>
              <a:rPr lang="en-US" sz="3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 </a:t>
            </a: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if/else pairs </a:t>
            </a:r>
            <a:r>
              <a:rPr lang="en-US" sz="3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together</a:t>
            </a:r>
            <a:r>
              <a:rPr lang="lt-LT" sz="3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endParaRPr lang="lt-LT" sz="33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US" sz="3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</a:t>
            </a: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Number(prompt("Pick a number</a:t>
            </a:r>
            <a:r>
              <a:rPr lang="en-US" sz="3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"));</a:t>
            </a:r>
            <a:endParaRPr lang="en-US" sz="3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sz="3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</a:t>
            </a: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3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</a:t>
            </a: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 10) {</a:t>
            </a:r>
          </a:p>
          <a:p>
            <a:pPr marL="457200" lvl="1" indent="0">
              <a:buNone/>
            </a:pP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sz="3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</a:t>
            </a: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("Small");</a:t>
            </a:r>
          </a:p>
          <a:p>
            <a:pPr marL="457200" lvl="1" indent="0">
              <a:buNone/>
            </a:pP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 </a:t>
            </a:r>
            <a:r>
              <a:rPr lang="en-US" sz="3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 if</a:t>
            </a: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3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</a:t>
            </a: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 100) {</a:t>
            </a:r>
          </a:p>
          <a:p>
            <a:pPr marL="457200" lvl="1" indent="0">
              <a:buNone/>
            </a:pP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sz="3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</a:t>
            </a: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("Medium");</a:t>
            </a:r>
          </a:p>
          <a:p>
            <a:pPr marL="457200" lvl="1" indent="0">
              <a:buNone/>
            </a:pP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 </a:t>
            </a:r>
            <a:r>
              <a:rPr lang="en-US" sz="3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{</a:t>
            </a:r>
          </a:p>
          <a:p>
            <a:pPr marL="457200" lvl="1" indent="0">
              <a:buNone/>
            </a:pP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sz="3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</a:t>
            </a: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("Large");</a:t>
            </a:r>
          </a:p>
          <a:p>
            <a:pPr marL="457200" lvl="1" indent="0">
              <a:buNone/>
            </a:pPr>
            <a:r>
              <a:rPr lang="en-US" sz="3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036" y="2767806"/>
            <a:ext cx="2266950" cy="9906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0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665486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Looping control flow allows us to go back to some point in the program where we were before and repeat it with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program state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number = 0;</a:t>
            </a:r>
          </a:p>
          <a:p>
            <a:pPr marL="457200" lvl="1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(number &lt;= 12) {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console.log(number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number + 2;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436" y="685006"/>
            <a:ext cx="1962150" cy="685800"/>
          </a:xfrm>
          <a:prstGeom prst="rect">
            <a:avLst/>
          </a:prstGeom>
          <a:solidFill>
            <a:srgbClr val="F7DF1E"/>
          </a:solidFill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19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665486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rogram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shows the value of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baseline="30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endParaRPr lang="lt-LT" sz="24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 = 1;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counter = 0;</a:t>
            </a:r>
          </a:p>
          <a:p>
            <a:pPr marL="457200" lvl="1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(counter &lt; 10) {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result * 2;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counter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counter + 1;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console.log(result);</a:t>
            </a:r>
            <a:endParaRPr lang="en-US" sz="2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436" y="685006"/>
            <a:ext cx="1962150" cy="685800"/>
          </a:xfrm>
          <a:prstGeom prst="rect">
            <a:avLst/>
          </a:prstGeom>
          <a:solidFill>
            <a:srgbClr val="F7DF1E"/>
          </a:solidFill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665486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 always executes its body at least once, and it starts testing whether it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 only after that first execution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lt-LT" sz="2400" i="1" u="sng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yourName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{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yourName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prompt("Who are you?");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(!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yourName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yourName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  <a:endParaRPr lang="lt-LT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436" y="685006"/>
            <a:ext cx="1962150" cy="685800"/>
          </a:xfrm>
          <a:prstGeom prst="rect">
            <a:avLst/>
          </a:prstGeom>
          <a:solidFill>
            <a:srgbClr val="F7DF1E"/>
          </a:solidFill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7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665486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 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consists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three optional expressions, enclosed in parentheses and separated by semicolons, followed by a statement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executed in the loop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lt-LT" sz="2400" i="1" u="sng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 marL="457200" lvl="1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(let number = 0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number &lt;= 12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number = number + 2) {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console.log(number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endParaRPr lang="lt-LT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8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665486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rogram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calculates and shows the value of 2</a:t>
            </a:r>
            <a:r>
              <a:rPr lang="en-US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endParaRPr lang="lt-LT" sz="2400" i="1" u="sng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result = 1;</a:t>
            </a:r>
          </a:p>
          <a:p>
            <a:pPr marL="457200" lvl="1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(let counter = 0; counter &lt; 10; counter = counter + 1) {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result * 2;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console.log(result);</a:t>
            </a:r>
            <a:endParaRPr lang="lt-LT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Expressions and statements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fragment of code that produces a value is called an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expression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  <a:endParaRPr lang="en-US" i="1" u="sng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34,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“some strings”,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(3 + 2),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&amp;&amp; false,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!false</a:t>
            </a:r>
          </a:p>
          <a:p>
            <a:pPr marL="0" indent="0">
              <a:buNone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Expressions </a:t>
            </a:r>
            <a:r>
              <a:rPr lang="en-US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contain other expressions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become complex.</a:t>
            </a:r>
          </a:p>
          <a:p>
            <a:pPr marL="0" indent="0">
              <a:buNone/>
            </a:pPr>
            <a:r>
              <a:rPr lang="lt-LT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  <a:endParaRPr lang="en-US" sz="2400" i="1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!(true &amp;&amp; !false) || true)</a:t>
            </a:r>
            <a:endParaRPr lang="en-GB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0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665486"/>
          </a:xfrm>
          <a:solidFill>
            <a:srgbClr val="F7DF1E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reak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effect of immediately jumping out of the enclosing loop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effect of immediately jumping out of the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 body and continuing with the next iteration.</a:t>
            </a:r>
            <a:endParaRPr lang="lt-LT" sz="3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 marL="0" indent="0">
              <a:buNone/>
            </a:pPr>
            <a:endParaRPr lang="lt-LT" sz="2400" i="1" u="sng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(let current =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19;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current = current + 1)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(current =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== 20) {</a:t>
            </a:r>
          </a:p>
          <a:p>
            <a:pPr marL="457200" lvl="1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}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(current % 7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===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0) {</a:t>
            </a:r>
          </a:p>
          <a:p>
            <a:pPr marL="457200" lvl="1" indent="0">
              <a:buNone/>
            </a:pP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console.log(current);</a:t>
            </a:r>
          </a:p>
          <a:p>
            <a:pPr marL="457200" lvl="1" indent="0">
              <a:buNone/>
            </a:pP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endParaRPr lang="lt-L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 and continue statements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9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6914"/>
            <a:ext cx="10902245" cy="4665486"/>
          </a:xfrm>
          <a:solidFill>
            <a:srgbClr val="F7DF1E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Consider: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counter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counter +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1; </a:t>
            </a: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shortcut: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counter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+= 1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shortcuts work for many other operators, such as result *= 2 to double result or counter -= 1 to count downward.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6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  <a:endParaRPr lang="en-US" sz="2600" i="1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(let number = 0; number &lt;= 12; </a:t>
            </a:r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+= 2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{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console.log(number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pPr marL="457200" lvl="1" indent="0">
              <a:buNone/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counter += 1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counter -= 1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there are even shorter equivalents: 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counter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++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counter--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Succinct binding updates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8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977086"/>
            <a:ext cx="10902245" cy="4665486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 statement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evaluates an expression, matching the expression's value to a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clause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executes statements associated with that case, as well as statements in cases that follow the matching case.</a:t>
            </a:r>
            <a:endParaRPr lang="lt-L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 statement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9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6914"/>
            <a:ext cx="10902245" cy="4665486"/>
          </a:xfrm>
          <a:solidFill>
            <a:srgbClr val="F7DF1E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lt-LT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prompt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weather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?")) {</a:t>
            </a:r>
          </a:p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"rainy":</a:t>
            </a:r>
          </a:p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bring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umbrella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.");</a:t>
            </a:r>
          </a:p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</a:t>
            </a:r>
            <a:r>
              <a:rPr lang="lt-LT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sunny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":</a:t>
            </a:r>
          </a:p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Dress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lightly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.");</a:t>
            </a:r>
          </a:p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cloudy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":</a:t>
            </a:r>
          </a:p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outside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.");</a:t>
            </a: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lt-LT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</a:t>
            </a:r>
            <a:r>
              <a:rPr lang="lt-LT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default</a:t>
            </a:r>
            <a:r>
              <a:rPr lang="lt-LT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Unknown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weather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</a:t>
            </a: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!");</a:t>
            </a:r>
          </a:p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</a:t>
            </a:r>
            <a:r>
              <a:rPr lang="lt-LT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0" indent="0">
              <a:buNone/>
            </a:pPr>
            <a:r>
              <a:rPr lang="lt-L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 statement example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4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6914"/>
            <a:ext cx="10902245" cy="4665486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Indenting is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required—the computer will accept the program just fine without them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breaks in programs are optional. 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write a program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single long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line.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proper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indentation, the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 shape of a program corresponds to the shape of the blocks inside it.</a:t>
            </a:r>
            <a:endParaRPr lang="lt-LT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Indenting code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9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6914"/>
            <a:ext cx="10902245" cy="4665486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Binding names may not contain spaces, yet it is often helpful to use multiple words to clearly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describe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the binding represents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lt-LT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fuzzylittleturtle</a:t>
            </a:r>
            <a:endParaRPr lang="lt-LT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fuzzy_little_turtle</a:t>
            </a:r>
            <a:endParaRPr lang="lt-LT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FuzzyLittleTurtle</a:t>
            </a:r>
            <a:endParaRPr lang="lt-LT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24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fuzzyLittleTurtle</a:t>
            </a:r>
            <a:endParaRPr lang="en-US" sz="24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 STICK TO A CONVENTION!</a:t>
            </a:r>
            <a:endParaRPr lang="lt-LT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Capitalization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5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6914"/>
            <a:ext cx="10902245" cy="4665486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comment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piece of text that is part of a program but is completely ignored by the computer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It's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single line comment</a:t>
            </a:r>
          </a:p>
          <a:p>
            <a:pPr marL="0" indent="0">
              <a:buNone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/*</a:t>
            </a:r>
          </a:p>
          <a:p>
            <a:pPr marL="0" indent="0">
              <a:buNone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Long multiline comment</a:t>
            </a:r>
          </a:p>
          <a:p>
            <a:pPr marL="0" indent="0">
              <a:buNone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 very long.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*/</a:t>
            </a:r>
            <a:endParaRPr lang="lt-LT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Comments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9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6914"/>
            <a:ext cx="10902245" cy="4665486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Programs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</a:t>
            </a: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built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statements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manipulate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control by using conditional (if, else, and switch) and looping (while, do, and for)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statements.</a:t>
            </a:r>
            <a:endParaRPr lang="lt-LT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used to </a:t>
            </a:r>
            <a:r>
              <a:rPr lang="lt-LT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hold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pieces of data under a name, and they are useful for tracking state in your program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nvironment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the set of bindings that are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defined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 systems always put a number of useful standard bindings into your environment.</a:t>
            </a:r>
            <a:endParaRPr lang="lt-LT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 are special values that encapsulate a piece of program. You can invoke them by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</a:t>
            </a:r>
            <a:r>
              <a:rPr lang="lt-LT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functionName</a:t>
            </a:r>
            <a:r>
              <a:rPr lang="en-US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(argument1</a:t>
            </a:r>
            <a:r>
              <a:rPr lang="en-US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argument2)</a:t>
            </a:r>
            <a:endParaRPr lang="lt-LT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5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6914"/>
            <a:ext cx="10902245" cy="4665486"/>
          </a:xfrm>
          <a:solidFill>
            <a:srgbClr val="F7DF1E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loop that makes seven calls to console.log to output the following triangle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</a:t>
            </a: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##</a:t>
            </a: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###</a:t>
            </a: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####</a:t>
            </a: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#####</a:t>
            </a: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######</a:t>
            </a:r>
          </a:p>
          <a:p>
            <a:pPr marL="0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#######</a:t>
            </a:r>
          </a:p>
          <a:p>
            <a:pPr marL="0" indent="0">
              <a:buNone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be useful to know that you can find the length of a string by writing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.length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after it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"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";</a:t>
            </a: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abc.length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3</a:t>
            </a:r>
            <a:endParaRPr lang="lt-LT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</a:t>
            </a:r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Looping a 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triangle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Expressions and statements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an expression with a semicolon.</a:t>
            </a:r>
          </a:p>
          <a:p>
            <a:pPr marL="0" indent="0">
              <a:buNone/>
            </a:pPr>
            <a:r>
              <a:rPr lang="en-US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  <a:endParaRPr lang="en-US" i="1" u="sng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1;	!false;		!(true &amp;&amp; !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|| true)</a:t>
            </a: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Programs are made from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single statement </a:t>
            </a:r>
            <a:r>
              <a:rPr lang="en-US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span multiple lines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 statements may occur on a single line if each statement is separated by a semicolon.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1; 2; 3; “some string” </a:t>
            </a:r>
            <a:endParaRPr lang="en-US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7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Bindings (a.k.a. variables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6112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 catches and holds values with a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binding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a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i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caught = 5 + 5;</a:t>
            </a:r>
          </a:p>
          <a:p>
            <a:pPr marL="0" indent="0">
              <a:buNone/>
            </a:pPr>
            <a:endParaRPr lang="en-US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that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indicates that this sentence is going to define a binding.</a:t>
            </a:r>
          </a:p>
          <a:p>
            <a:pPr marL="0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caught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name of the binding.</a:t>
            </a:r>
          </a:p>
          <a:p>
            <a:pPr marL="0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assignment operator.</a:t>
            </a:r>
          </a:p>
          <a:p>
            <a:pPr marL="0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+ 5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expression we want to assign to the binding.</a:t>
            </a:r>
            <a:endParaRPr lang="en-US" sz="32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3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simple index.html page with a JavaScript file.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JavaScript file write: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nl-NL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ten = 10;</a:t>
            </a:r>
          </a:p>
          <a:p>
            <a:pPr marL="457200" lvl="1" indent="0">
              <a:buNone/>
            </a:pPr>
            <a:r>
              <a:rPr lang="nl-NL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console.log(ten * ten);</a:t>
            </a:r>
          </a:p>
          <a:p>
            <a:pPr marL="457200" lvl="1" indent="0">
              <a:buNone/>
            </a:pPr>
            <a:endParaRPr lang="nl-NL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color = “green";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console.log(color);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color = “yellow";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console.log(color);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16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</a:t>
            </a:r>
            <a:r>
              <a:rPr lang="lt-LT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 two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this code to your program: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nl-NL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debt</a:t>
            </a:r>
            <a:r>
              <a:rPr lang="nl-NL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140</a:t>
            </a:r>
            <a:r>
              <a:rPr lang="nl-N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debt</a:t>
            </a:r>
            <a:r>
              <a:rPr lang="nl-NL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debt</a:t>
            </a:r>
            <a:r>
              <a:rPr lang="nl-NL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- 35</a:t>
            </a:r>
            <a:r>
              <a:rPr lang="nl-N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nl-N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console.log(luigisDebt</a:t>
            </a:r>
            <a:r>
              <a:rPr lang="nl-NL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  <a:endParaRPr lang="nl-NL" sz="2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endParaRPr lang="nl-NL" sz="28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one = 1, two = 2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console.log(one + two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</a:t>
            </a:r>
            <a:r>
              <a:rPr lang="en-US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and const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351338"/>
          </a:xfrm>
          <a:solidFill>
            <a:srgbClr val="F7DF1E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keywords </a:t>
            </a:r>
            <a:r>
              <a:rPr lang="en-US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also be used to create bindings, in a way similar to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name = "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Ayda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";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greeting = "Hello ";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console.log(greeting + name);</a:t>
            </a:r>
            <a:endParaRPr lang="lt-LT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</a:t>
            </a:r>
            <a:r>
              <a:rPr lang="lt-LT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reeting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“Hello again”;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lt-LT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will</a:t>
            </a:r>
            <a:r>
              <a:rPr lang="lt-LT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lt-LT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throw</a:t>
            </a:r>
            <a:r>
              <a:rPr lang="lt-LT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lt-LT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an</a:t>
            </a:r>
            <a:r>
              <a:rPr lang="lt-LT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lt-LT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error</a:t>
            </a:r>
            <a:endParaRPr lang="en-US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ES6 (or ES2015) </a:t>
            </a:r>
            <a:r>
              <a:rPr lang="en-US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declare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en-US" b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let to declare variables that will change instead of var.</a:t>
            </a:r>
            <a:endParaRPr lang="en-US" b="1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Binding names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245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Digits can be part of binding names.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catch22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 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22catch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invalid</a:t>
            </a: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binding name may include dollar signs ($) or underscores (_) but no other punctuation or special characters.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$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goodname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_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alsoGoodName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</a:t>
            </a:r>
            <a:endParaRPr lang="en-US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badname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invalid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6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Reserved keywords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9877"/>
            <a:ext cx="10902245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Keywords can’t be variable names: 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= false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invalid</a:t>
            </a:r>
          </a:p>
          <a:p>
            <a:pPr marL="0" indent="0">
              <a:buNone/>
            </a:pPr>
            <a:endParaRPr lang="en-US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  case  catch  class  </a:t>
            </a:r>
            <a:r>
              <a:rPr lang="en-US" sz="24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continue  debugger  default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 do  else  </a:t>
            </a:r>
            <a:r>
              <a:rPr lang="en-US" sz="24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export  extends  false  finally  for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 if  implements  import  interface  in  </a:t>
            </a:r>
            <a:r>
              <a:rPr lang="en-US" sz="24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instanceof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let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 package  private  protected  public  return  static  super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  this  throw  true  try  </a:t>
            </a:r>
            <a:r>
              <a:rPr lang="en-US" sz="24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typeof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4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void  while  with  yield</a:t>
            </a:r>
          </a:p>
          <a:p>
            <a:pPr marL="0" indent="0">
              <a:buNone/>
            </a:pP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Lesson </a:t>
              </a:r>
              <a:r>
                <a:rPr lang="lt-LT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3: 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Values, Types and Operators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1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6756</TotalTime>
  <Words>1698</Words>
  <Application>Microsoft Office PowerPoint</Application>
  <PresentationFormat>Widescreen</PresentationFormat>
  <Paragraphs>339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Open Sans</vt:lpstr>
      <vt:lpstr>Open Sans Light</vt:lpstr>
      <vt:lpstr>Open Sans SemiBold</vt:lpstr>
      <vt:lpstr>Wingdings</vt:lpstr>
      <vt:lpstr>Office Theme</vt:lpstr>
      <vt:lpstr>Lesson 4  Program structure</vt:lpstr>
      <vt:lpstr>Expressions and statements</vt:lpstr>
      <vt:lpstr>Expressions and statements</vt:lpstr>
      <vt:lpstr>Bindings (a.k.a. variables)</vt:lpstr>
      <vt:lpstr>Exercise (part one)</vt:lpstr>
      <vt:lpstr>Exercise (part two)</vt:lpstr>
      <vt:lpstr>var and const</vt:lpstr>
      <vt:lpstr>Binding names</vt:lpstr>
      <vt:lpstr>Reserved keywords</vt:lpstr>
      <vt:lpstr>Environment functions</vt:lpstr>
      <vt:lpstr>Short intro about functions</vt:lpstr>
      <vt:lpstr>Straight line control flow</vt:lpstr>
      <vt:lpstr>Conditional execution</vt:lpstr>
      <vt:lpstr>More examples</vt:lpstr>
      <vt:lpstr>While loop</vt:lpstr>
      <vt:lpstr>While loop example</vt:lpstr>
      <vt:lpstr>Do loop example</vt:lpstr>
      <vt:lpstr>For loop</vt:lpstr>
      <vt:lpstr>For loop example</vt:lpstr>
      <vt:lpstr>break and continue statements</vt:lpstr>
      <vt:lpstr>Succinct binding updates</vt:lpstr>
      <vt:lpstr>Switch statement</vt:lpstr>
      <vt:lpstr>Switch statement example</vt:lpstr>
      <vt:lpstr>Indenting code</vt:lpstr>
      <vt:lpstr>Capitalization</vt:lpstr>
      <vt:lpstr>Comments</vt:lpstr>
      <vt:lpstr>Summary</vt:lpstr>
      <vt:lpstr>Exercise. Looping a triangle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Values, Types and Operators</dc:title>
  <dc:creator>Martynas Bieliakas</dc:creator>
  <cp:lastModifiedBy>Martynas Bieliakas</cp:lastModifiedBy>
  <cp:revision>179</cp:revision>
  <dcterms:created xsi:type="dcterms:W3CDTF">2018-05-03T08:28:56Z</dcterms:created>
  <dcterms:modified xsi:type="dcterms:W3CDTF">2018-06-07T06:55:20Z</dcterms:modified>
</cp:coreProperties>
</file>