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59" r:id="rId5"/>
    <p:sldId id="260" r:id="rId6"/>
    <p:sldId id="269" r:id="rId7"/>
    <p:sldId id="270" r:id="rId8"/>
    <p:sldId id="271" r:id="rId9"/>
    <p:sldId id="261" r:id="rId10"/>
    <p:sldId id="272" r:id="rId11"/>
    <p:sldId id="273" r:id="rId12"/>
    <p:sldId id="274" r:id="rId13"/>
    <p:sldId id="263" r:id="rId14"/>
    <p:sldId id="275" r:id="rId15"/>
    <p:sldId id="264" r:id="rId16"/>
    <p:sldId id="276" r:id="rId17"/>
    <p:sldId id="277" r:id="rId18"/>
    <p:sldId id="278" r:id="rId19"/>
    <p:sldId id="279" r:id="rId20"/>
    <p:sldId id="265" r:id="rId21"/>
    <p:sldId id="280" r:id="rId22"/>
    <p:sldId id="281" r:id="rId23"/>
    <p:sldId id="266" r:id="rId24"/>
    <p:sldId id="282" r:id="rId25"/>
    <p:sldId id="283" r:id="rId26"/>
    <p:sldId id="267" r:id="rId27"/>
    <p:sldId id="268" r:id="rId28"/>
    <p:sldId id="285" r:id="rId29"/>
    <p:sldId id="286" r:id="rId30"/>
    <p:sldId id="28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E463B06-92E9-40E0-8527-C11AB382C450}">
          <p14:sldIdLst>
            <p14:sldId id="256"/>
            <p14:sldId id="257"/>
            <p14:sldId id="258"/>
            <p14:sldId id="259"/>
            <p14:sldId id="260"/>
            <p14:sldId id="269"/>
            <p14:sldId id="270"/>
            <p14:sldId id="271"/>
            <p14:sldId id="261"/>
            <p14:sldId id="272"/>
            <p14:sldId id="273"/>
            <p14:sldId id="274"/>
            <p14:sldId id="263"/>
            <p14:sldId id="275"/>
            <p14:sldId id="264"/>
            <p14:sldId id="276"/>
            <p14:sldId id="277"/>
            <p14:sldId id="278"/>
            <p14:sldId id="279"/>
            <p14:sldId id="265"/>
            <p14:sldId id="280"/>
            <p14:sldId id="281"/>
            <p14:sldId id="266"/>
            <p14:sldId id="282"/>
            <p14:sldId id="283"/>
            <p14:sldId id="267"/>
            <p14:sldId id="268"/>
            <p14:sldId id="285"/>
            <p14:sldId id="286"/>
            <p14:sldId id="28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tynas Bieliakas" initials="MB" lastIdx="1" clrIdx="0">
    <p:extLst>
      <p:ext uri="{19B8F6BF-5375-455C-9EA6-DF929625EA0E}">
        <p15:presenceInfo xmlns:p15="http://schemas.microsoft.com/office/powerpoint/2012/main" userId="S-1-5-21-1738030525-1541242273-316617838-195713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7DF1E"/>
    <a:srgbClr val="D1D1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73188" autoAdjust="0"/>
  </p:normalViewPr>
  <p:slideViewPr>
    <p:cSldViewPr snapToGrid="0">
      <p:cViewPr varScale="1">
        <p:scale>
          <a:sx n="85" d="100"/>
          <a:sy n="85" d="100"/>
        </p:scale>
        <p:origin x="15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7CBE9F-0717-420B-A954-A896DE6153A9}" type="datetimeFigureOut">
              <a:rPr lang="en-GB" smtClean="0"/>
              <a:t>23/07/2018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BFC6C1-2903-4F42-985E-8EECC30F2BAA}" type="slidenum">
              <a:rPr lang="en-GB" smtClean="0"/>
              <a:t>‹#›</a:t>
            </a:fld>
            <a:endParaRPr lang="en-GB"/>
          </a:p>
        </p:txBody>
      </p:sp>
    </p:spTree>
    <p:extLst>
      <p:ext uri="{BB962C8B-B14F-4D97-AF65-F5344CB8AC3E}">
        <p14:creationId xmlns:p14="http://schemas.microsoft.com/office/powerpoint/2010/main" val="2842178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BFC6C1-2903-4F42-985E-8EECC30F2BAA}" type="slidenum">
              <a:rPr lang="en-GB" smtClean="0"/>
              <a:t>1</a:t>
            </a:fld>
            <a:endParaRPr lang="en-GB" dirty="0"/>
          </a:p>
        </p:txBody>
      </p:sp>
    </p:spTree>
    <p:extLst>
      <p:ext uri="{BB962C8B-B14F-4D97-AF65-F5344CB8AC3E}">
        <p14:creationId xmlns:p14="http://schemas.microsoft.com/office/powerpoint/2010/main" val="38420408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0BFC6C1-2903-4F42-985E-8EECC30F2BAA}" type="slidenum">
              <a:rPr lang="en-GB" smtClean="0"/>
              <a:t>10</a:t>
            </a:fld>
            <a:endParaRPr lang="en-GB" dirty="0"/>
          </a:p>
        </p:txBody>
      </p:sp>
    </p:spTree>
    <p:extLst>
      <p:ext uri="{BB962C8B-B14F-4D97-AF65-F5344CB8AC3E}">
        <p14:creationId xmlns:p14="http://schemas.microsoft.com/office/powerpoint/2010/main" val="10695216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0BFC6C1-2903-4F42-985E-8EECC30F2BAA}" type="slidenum">
              <a:rPr lang="en-GB" smtClean="0"/>
              <a:t>11</a:t>
            </a:fld>
            <a:endParaRPr lang="en-GB" dirty="0"/>
          </a:p>
        </p:txBody>
      </p:sp>
    </p:spTree>
    <p:extLst>
      <p:ext uri="{BB962C8B-B14F-4D97-AF65-F5344CB8AC3E}">
        <p14:creationId xmlns:p14="http://schemas.microsoft.com/office/powerpoint/2010/main" val="5174517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0BFC6C1-2903-4F42-985E-8EECC30F2BAA}" type="slidenum">
              <a:rPr lang="en-GB" smtClean="0"/>
              <a:t>12</a:t>
            </a:fld>
            <a:endParaRPr lang="en-GB" dirty="0"/>
          </a:p>
        </p:txBody>
      </p:sp>
    </p:spTree>
    <p:extLst>
      <p:ext uri="{BB962C8B-B14F-4D97-AF65-F5344CB8AC3E}">
        <p14:creationId xmlns:p14="http://schemas.microsoft.com/office/powerpoint/2010/main" val="16106430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0BFC6C1-2903-4F42-985E-8EECC30F2BAA}" type="slidenum">
              <a:rPr lang="en-GB" smtClean="0"/>
              <a:t>13</a:t>
            </a:fld>
            <a:endParaRPr lang="en-GB" dirty="0"/>
          </a:p>
        </p:txBody>
      </p:sp>
    </p:spTree>
    <p:extLst>
      <p:ext uri="{BB962C8B-B14F-4D97-AF65-F5344CB8AC3E}">
        <p14:creationId xmlns:p14="http://schemas.microsoft.com/office/powerpoint/2010/main" val="23980414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0BFC6C1-2903-4F42-985E-8EECC30F2BAA}" type="slidenum">
              <a:rPr lang="en-GB" smtClean="0"/>
              <a:t>14</a:t>
            </a:fld>
            <a:endParaRPr lang="en-GB" dirty="0"/>
          </a:p>
        </p:txBody>
      </p:sp>
    </p:spTree>
    <p:extLst>
      <p:ext uri="{BB962C8B-B14F-4D97-AF65-F5344CB8AC3E}">
        <p14:creationId xmlns:p14="http://schemas.microsoft.com/office/powerpoint/2010/main" val="24102025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0BFC6C1-2903-4F42-985E-8EECC30F2BAA}" type="slidenum">
              <a:rPr lang="en-GB" smtClean="0"/>
              <a:t>15</a:t>
            </a:fld>
            <a:endParaRPr lang="en-GB" dirty="0"/>
          </a:p>
        </p:txBody>
      </p:sp>
    </p:spTree>
    <p:extLst>
      <p:ext uri="{BB962C8B-B14F-4D97-AF65-F5344CB8AC3E}">
        <p14:creationId xmlns:p14="http://schemas.microsoft.com/office/powerpoint/2010/main" val="28807269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0BFC6C1-2903-4F42-985E-8EECC30F2BAA}" type="slidenum">
              <a:rPr lang="en-GB" smtClean="0"/>
              <a:t>16</a:t>
            </a:fld>
            <a:endParaRPr lang="en-GB" dirty="0"/>
          </a:p>
        </p:txBody>
      </p:sp>
    </p:spTree>
    <p:extLst>
      <p:ext uri="{BB962C8B-B14F-4D97-AF65-F5344CB8AC3E}">
        <p14:creationId xmlns:p14="http://schemas.microsoft.com/office/powerpoint/2010/main" val="15330938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0BFC6C1-2903-4F42-985E-8EECC30F2BAA}" type="slidenum">
              <a:rPr lang="en-GB" smtClean="0"/>
              <a:t>17</a:t>
            </a:fld>
            <a:endParaRPr lang="en-GB" dirty="0"/>
          </a:p>
        </p:txBody>
      </p:sp>
    </p:spTree>
    <p:extLst>
      <p:ext uri="{BB962C8B-B14F-4D97-AF65-F5344CB8AC3E}">
        <p14:creationId xmlns:p14="http://schemas.microsoft.com/office/powerpoint/2010/main" val="18133941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0BFC6C1-2903-4F42-985E-8EECC30F2BAA}" type="slidenum">
              <a:rPr lang="en-GB" smtClean="0"/>
              <a:t>18</a:t>
            </a:fld>
            <a:endParaRPr lang="en-GB" dirty="0"/>
          </a:p>
        </p:txBody>
      </p:sp>
    </p:spTree>
    <p:extLst>
      <p:ext uri="{BB962C8B-B14F-4D97-AF65-F5344CB8AC3E}">
        <p14:creationId xmlns:p14="http://schemas.microsoft.com/office/powerpoint/2010/main" val="479925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0BFC6C1-2903-4F42-985E-8EECC30F2BAA}" type="slidenum">
              <a:rPr lang="en-GB" smtClean="0"/>
              <a:t>19</a:t>
            </a:fld>
            <a:endParaRPr lang="en-GB" dirty="0"/>
          </a:p>
        </p:txBody>
      </p:sp>
    </p:spTree>
    <p:extLst>
      <p:ext uri="{BB962C8B-B14F-4D97-AF65-F5344CB8AC3E}">
        <p14:creationId xmlns:p14="http://schemas.microsoft.com/office/powerpoint/2010/main" val="794245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0BFC6C1-2903-4F42-985E-8EECC30F2BAA}" type="slidenum">
              <a:rPr lang="en-GB" smtClean="0"/>
              <a:t>2</a:t>
            </a:fld>
            <a:endParaRPr lang="en-GB" dirty="0"/>
          </a:p>
        </p:txBody>
      </p:sp>
    </p:spTree>
    <p:extLst>
      <p:ext uri="{BB962C8B-B14F-4D97-AF65-F5344CB8AC3E}">
        <p14:creationId xmlns:p14="http://schemas.microsoft.com/office/powerpoint/2010/main" val="13681611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0BFC6C1-2903-4F42-985E-8EECC30F2BAA}" type="slidenum">
              <a:rPr lang="en-GB" smtClean="0"/>
              <a:t>20</a:t>
            </a:fld>
            <a:endParaRPr lang="en-GB" dirty="0"/>
          </a:p>
        </p:txBody>
      </p:sp>
    </p:spTree>
    <p:extLst>
      <p:ext uri="{BB962C8B-B14F-4D97-AF65-F5344CB8AC3E}">
        <p14:creationId xmlns:p14="http://schemas.microsoft.com/office/powerpoint/2010/main" val="31911907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0BFC6C1-2903-4F42-985E-8EECC30F2BAA}" type="slidenum">
              <a:rPr lang="en-GB" smtClean="0"/>
              <a:t>21</a:t>
            </a:fld>
            <a:endParaRPr lang="en-GB" dirty="0"/>
          </a:p>
        </p:txBody>
      </p:sp>
    </p:spTree>
    <p:extLst>
      <p:ext uri="{BB962C8B-B14F-4D97-AF65-F5344CB8AC3E}">
        <p14:creationId xmlns:p14="http://schemas.microsoft.com/office/powerpoint/2010/main" val="8398915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0BFC6C1-2903-4F42-985E-8EECC30F2BAA}" type="slidenum">
              <a:rPr lang="en-GB" smtClean="0"/>
              <a:t>22</a:t>
            </a:fld>
            <a:endParaRPr lang="en-GB" dirty="0"/>
          </a:p>
        </p:txBody>
      </p:sp>
    </p:spTree>
    <p:extLst>
      <p:ext uri="{BB962C8B-B14F-4D97-AF65-F5344CB8AC3E}">
        <p14:creationId xmlns:p14="http://schemas.microsoft.com/office/powerpoint/2010/main" val="18771143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0BFC6C1-2903-4F42-985E-8EECC30F2BAA}" type="slidenum">
              <a:rPr lang="en-GB" smtClean="0"/>
              <a:t>23</a:t>
            </a:fld>
            <a:endParaRPr lang="en-GB" dirty="0"/>
          </a:p>
        </p:txBody>
      </p:sp>
    </p:spTree>
    <p:extLst>
      <p:ext uri="{BB962C8B-B14F-4D97-AF65-F5344CB8AC3E}">
        <p14:creationId xmlns:p14="http://schemas.microsoft.com/office/powerpoint/2010/main" val="34649634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0BFC6C1-2903-4F42-985E-8EECC30F2BAA}" type="slidenum">
              <a:rPr lang="en-GB" smtClean="0"/>
              <a:t>24</a:t>
            </a:fld>
            <a:endParaRPr lang="en-GB" dirty="0"/>
          </a:p>
        </p:txBody>
      </p:sp>
    </p:spTree>
    <p:extLst>
      <p:ext uri="{BB962C8B-B14F-4D97-AF65-F5344CB8AC3E}">
        <p14:creationId xmlns:p14="http://schemas.microsoft.com/office/powerpoint/2010/main" val="5505960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0BFC6C1-2903-4F42-985E-8EECC30F2BAA}" type="slidenum">
              <a:rPr lang="en-GB" smtClean="0"/>
              <a:t>25</a:t>
            </a:fld>
            <a:endParaRPr lang="en-GB" dirty="0"/>
          </a:p>
        </p:txBody>
      </p:sp>
    </p:spTree>
    <p:extLst>
      <p:ext uri="{BB962C8B-B14F-4D97-AF65-F5344CB8AC3E}">
        <p14:creationId xmlns:p14="http://schemas.microsoft.com/office/powerpoint/2010/main" val="40822270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0BFC6C1-2903-4F42-985E-8EECC30F2BAA}" type="slidenum">
              <a:rPr lang="en-GB" smtClean="0"/>
              <a:t>26</a:t>
            </a:fld>
            <a:endParaRPr lang="en-GB" dirty="0"/>
          </a:p>
        </p:txBody>
      </p:sp>
    </p:spTree>
    <p:extLst>
      <p:ext uri="{BB962C8B-B14F-4D97-AF65-F5344CB8AC3E}">
        <p14:creationId xmlns:p14="http://schemas.microsoft.com/office/powerpoint/2010/main" val="28339564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0BFC6C1-2903-4F42-985E-8EECC30F2BAA}" type="slidenum">
              <a:rPr lang="en-GB" smtClean="0"/>
              <a:t>27</a:t>
            </a:fld>
            <a:endParaRPr lang="en-GB" dirty="0"/>
          </a:p>
        </p:txBody>
      </p:sp>
    </p:spTree>
    <p:extLst>
      <p:ext uri="{BB962C8B-B14F-4D97-AF65-F5344CB8AC3E}">
        <p14:creationId xmlns:p14="http://schemas.microsoft.com/office/powerpoint/2010/main" val="13338933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0BFC6C1-2903-4F42-985E-8EECC30F2BAA}" type="slidenum">
              <a:rPr lang="en-GB" smtClean="0"/>
              <a:t>28</a:t>
            </a:fld>
            <a:endParaRPr lang="en-GB" dirty="0"/>
          </a:p>
        </p:txBody>
      </p:sp>
    </p:spTree>
    <p:extLst>
      <p:ext uri="{BB962C8B-B14F-4D97-AF65-F5344CB8AC3E}">
        <p14:creationId xmlns:p14="http://schemas.microsoft.com/office/powerpoint/2010/main" val="41345818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0BFC6C1-2903-4F42-985E-8EECC30F2BAA}" type="slidenum">
              <a:rPr lang="en-GB" smtClean="0"/>
              <a:t>29</a:t>
            </a:fld>
            <a:endParaRPr lang="en-GB" dirty="0"/>
          </a:p>
        </p:txBody>
      </p:sp>
    </p:spTree>
    <p:extLst>
      <p:ext uri="{BB962C8B-B14F-4D97-AF65-F5344CB8AC3E}">
        <p14:creationId xmlns:p14="http://schemas.microsoft.com/office/powerpoint/2010/main" val="1206512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0BFC6C1-2903-4F42-985E-8EECC30F2BAA}" type="slidenum">
              <a:rPr lang="en-GB" smtClean="0"/>
              <a:t>3</a:t>
            </a:fld>
            <a:endParaRPr lang="en-GB" dirty="0"/>
          </a:p>
        </p:txBody>
      </p:sp>
    </p:spTree>
    <p:extLst>
      <p:ext uri="{BB962C8B-B14F-4D97-AF65-F5344CB8AC3E}">
        <p14:creationId xmlns:p14="http://schemas.microsoft.com/office/powerpoint/2010/main" val="28602739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0BFC6C1-2903-4F42-985E-8EECC30F2BAA}" type="slidenum">
              <a:rPr lang="en-GB" smtClean="0"/>
              <a:t>30</a:t>
            </a:fld>
            <a:endParaRPr lang="en-GB" dirty="0"/>
          </a:p>
        </p:txBody>
      </p:sp>
    </p:spTree>
    <p:extLst>
      <p:ext uri="{BB962C8B-B14F-4D97-AF65-F5344CB8AC3E}">
        <p14:creationId xmlns:p14="http://schemas.microsoft.com/office/powerpoint/2010/main" val="1537007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0BFC6C1-2903-4F42-985E-8EECC30F2BAA}" type="slidenum">
              <a:rPr lang="en-GB" smtClean="0"/>
              <a:t>4</a:t>
            </a:fld>
            <a:endParaRPr lang="en-GB" dirty="0"/>
          </a:p>
        </p:txBody>
      </p:sp>
    </p:spTree>
    <p:extLst>
      <p:ext uri="{BB962C8B-B14F-4D97-AF65-F5344CB8AC3E}">
        <p14:creationId xmlns:p14="http://schemas.microsoft.com/office/powerpoint/2010/main" val="23160698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0BFC6C1-2903-4F42-985E-8EECC30F2BAA}" type="slidenum">
              <a:rPr lang="en-GB" smtClean="0"/>
              <a:t>5</a:t>
            </a:fld>
            <a:endParaRPr lang="en-GB" dirty="0"/>
          </a:p>
        </p:txBody>
      </p:sp>
    </p:spTree>
    <p:extLst>
      <p:ext uri="{BB962C8B-B14F-4D97-AF65-F5344CB8AC3E}">
        <p14:creationId xmlns:p14="http://schemas.microsoft.com/office/powerpoint/2010/main" val="1584285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0BFC6C1-2903-4F42-985E-8EECC30F2BAA}" type="slidenum">
              <a:rPr lang="en-GB" smtClean="0"/>
              <a:t>6</a:t>
            </a:fld>
            <a:endParaRPr lang="en-GB" dirty="0"/>
          </a:p>
        </p:txBody>
      </p:sp>
    </p:spTree>
    <p:extLst>
      <p:ext uri="{BB962C8B-B14F-4D97-AF65-F5344CB8AC3E}">
        <p14:creationId xmlns:p14="http://schemas.microsoft.com/office/powerpoint/2010/main" val="35968322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0BFC6C1-2903-4F42-985E-8EECC30F2BAA}" type="slidenum">
              <a:rPr lang="en-GB" smtClean="0"/>
              <a:t>7</a:t>
            </a:fld>
            <a:endParaRPr lang="en-GB" dirty="0"/>
          </a:p>
        </p:txBody>
      </p:sp>
    </p:spTree>
    <p:extLst>
      <p:ext uri="{BB962C8B-B14F-4D97-AF65-F5344CB8AC3E}">
        <p14:creationId xmlns:p14="http://schemas.microsoft.com/office/powerpoint/2010/main" val="19867375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0BFC6C1-2903-4F42-985E-8EECC30F2BAA}" type="slidenum">
              <a:rPr lang="en-GB" smtClean="0"/>
              <a:t>8</a:t>
            </a:fld>
            <a:endParaRPr lang="en-GB" dirty="0"/>
          </a:p>
        </p:txBody>
      </p:sp>
    </p:spTree>
    <p:extLst>
      <p:ext uri="{BB962C8B-B14F-4D97-AF65-F5344CB8AC3E}">
        <p14:creationId xmlns:p14="http://schemas.microsoft.com/office/powerpoint/2010/main" val="7799537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0BFC6C1-2903-4F42-985E-8EECC30F2BAA}" type="slidenum">
              <a:rPr lang="en-GB" smtClean="0"/>
              <a:t>9</a:t>
            </a:fld>
            <a:endParaRPr lang="en-GB" dirty="0"/>
          </a:p>
        </p:txBody>
      </p:sp>
    </p:spTree>
    <p:extLst>
      <p:ext uri="{BB962C8B-B14F-4D97-AF65-F5344CB8AC3E}">
        <p14:creationId xmlns:p14="http://schemas.microsoft.com/office/powerpoint/2010/main" val="913096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328446C-EEC0-4618-AF42-8F19B649D406}" type="datetime1">
              <a:rPr lang="en-GB" smtClean="0"/>
              <a:t>23/07/2018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D81D244-7464-40F3-9372-70D73694CF74}" type="slidenum">
              <a:rPr lang="en-GB" smtClean="0"/>
              <a:t>‹#›</a:t>
            </a:fld>
            <a:endParaRPr lang="en-GB"/>
          </a:p>
        </p:txBody>
      </p:sp>
    </p:spTree>
    <p:extLst>
      <p:ext uri="{BB962C8B-B14F-4D97-AF65-F5344CB8AC3E}">
        <p14:creationId xmlns:p14="http://schemas.microsoft.com/office/powerpoint/2010/main" val="3768724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A75D45C-44D8-4C54-96B1-81AC863A5FB2}" type="datetime1">
              <a:rPr lang="en-GB" smtClean="0"/>
              <a:t>23/07/2018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D81D244-7464-40F3-9372-70D73694CF74}" type="slidenum">
              <a:rPr lang="en-GB" smtClean="0"/>
              <a:t>‹#›</a:t>
            </a:fld>
            <a:endParaRPr lang="en-GB"/>
          </a:p>
        </p:txBody>
      </p:sp>
    </p:spTree>
    <p:extLst>
      <p:ext uri="{BB962C8B-B14F-4D97-AF65-F5344CB8AC3E}">
        <p14:creationId xmlns:p14="http://schemas.microsoft.com/office/powerpoint/2010/main" val="2283862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679FBB2-C1FC-4217-9CE2-3FB7B1257C01}" type="datetime1">
              <a:rPr lang="en-GB" smtClean="0"/>
              <a:t>23/07/2018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D81D244-7464-40F3-9372-70D73694CF74}" type="slidenum">
              <a:rPr lang="en-GB" smtClean="0"/>
              <a:t>‹#›</a:t>
            </a:fld>
            <a:endParaRPr lang="en-GB"/>
          </a:p>
        </p:txBody>
      </p:sp>
    </p:spTree>
    <p:extLst>
      <p:ext uri="{BB962C8B-B14F-4D97-AF65-F5344CB8AC3E}">
        <p14:creationId xmlns:p14="http://schemas.microsoft.com/office/powerpoint/2010/main" val="4051773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BB2013E-3538-4EF9-B00F-BAF7B29C5FD6}" type="datetime1">
              <a:rPr lang="en-GB" smtClean="0"/>
              <a:t>23/07/2018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D81D244-7464-40F3-9372-70D73694CF74}" type="slidenum">
              <a:rPr lang="en-GB" smtClean="0"/>
              <a:t>‹#›</a:t>
            </a:fld>
            <a:endParaRPr lang="en-GB"/>
          </a:p>
        </p:txBody>
      </p:sp>
    </p:spTree>
    <p:extLst>
      <p:ext uri="{BB962C8B-B14F-4D97-AF65-F5344CB8AC3E}">
        <p14:creationId xmlns:p14="http://schemas.microsoft.com/office/powerpoint/2010/main" val="1073384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37D465-14BC-4FB2-9D04-FE1A94CB4694}" type="datetime1">
              <a:rPr lang="en-GB" smtClean="0"/>
              <a:t>23/07/2018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D81D244-7464-40F3-9372-70D73694CF74}" type="slidenum">
              <a:rPr lang="en-GB" smtClean="0"/>
              <a:t>‹#›</a:t>
            </a:fld>
            <a:endParaRPr lang="en-GB"/>
          </a:p>
        </p:txBody>
      </p:sp>
    </p:spTree>
    <p:extLst>
      <p:ext uri="{BB962C8B-B14F-4D97-AF65-F5344CB8AC3E}">
        <p14:creationId xmlns:p14="http://schemas.microsoft.com/office/powerpoint/2010/main" val="1817806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196C5597-0F74-4236-9135-B1C42288D794}" type="datetime1">
              <a:rPr lang="en-GB" smtClean="0"/>
              <a:t>23/07/2018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D81D244-7464-40F3-9372-70D73694CF74}" type="slidenum">
              <a:rPr lang="en-GB" smtClean="0"/>
              <a:t>‹#›</a:t>
            </a:fld>
            <a:endParaRPr lang="en-GB"/>
          </a:p>
        </p:txBody>
      </p:sp>
    </p:spTree>
    <p:extLst>
      <p:ext uri="{BB962C8B-B14F-4D97-AF65-F5344CB8AC3E}">
        <p14:creationId xmlns:p14="http://schemas.microsoft.com/office/powerpoint/2010/main" val="2408333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C363C33F-FBF3-4B0E-B24C-ACFFD033B843}" type="datetime1">
              <a:rPr lang="en-GB" smtClean="0"/>
              <a:t>23/07/2018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D81D244-7464-40F3-9372-70D73694CF74}" type="slidenum">
              <a:rPr lang="en-GB" smtClean="0"/>
              <a:t>‹#›</a:t>
            </a:fld>
            <a:endParaRPr lang="en-GB"/>
          </a:p>
        </p:txBody>
      </p:sp>
    </p:spTree>
    <p:extLst>
      <p:ext uri="{BB962C8B-B14F-4D97-AF65-F5344CB8AC3E}">
        <p14:creationId xmlns:p14="http://schemas.microsoft.com/office/powerpoint/2010/main" val="1983142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9020F74-3132-4AE9-981E-800D14EEBAB8}" type="datetime1">
              <a:rPr lang="en-GB" smtClean="0"/>
              <a:t>23/07/2018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D81D244-7464-40F3-9372-70D73694CF74}" type="slidenum">
              <a:rPr lang="en-GB" smtClean="0"/>
              <a:t>‹#›</a:t>
            </a:fld>
            <a:endParaRPr lang="en-GB"/>
          </a:p>
        </p:txBody>
      </p:sp>
    </p:spTree>
    <p:extLst>
      <p:ext uri="{BB962C8B-B14F-4D97-AF65-F5344CB8AC3E}">
        <p14:creationId xmlns:p14="http://schemas.microsoft.com/office/powerpoint/2010/main" val="1220207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218877-4968-4E0D-BF3C-FBCC4F55BC7A}" type="datetime1">
              <a:rPr lang="en-GB" smtClean="0"/>
              <a:t>23/07/2018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D81D244-7464-40F3-9372-70D73694CF74}" type="slidenum">
              <a:rPr lang="en-GB" smtClean="0"/>
              <a:t>‹#›</a:t>
            </a:fld>
            <a:endParaRPr lang="en-GB"/>
          </a:p>
        </p:txBody>
      </p:sp>
    </p:spTree>
    <p:extLst>
      <p:ext uri="{BB962C8B-B14F-4D97-AF65-F5344CB8AC3E}">
        <p14:creationId xmlns:p14="http://schemas.microsoft.com/office/powerpoint/2010/main" val="2233834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B2F1E7-67AB-427A-863D-3DFA70418E90}" type="datetime1">
              <a:rPr lang="en-GB" smtClean="0"/>
              <a:t>23/07/2018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D81D244-7464-40F3-9372-70D73694CF74}" type="slidenum">
              <a:rPr lang="en-GB" smtClean="0"/>
              <a:t>‹#›</a:t>
            </a:fld>
            <a:endParaRPr lang="en-GB"/>
          </a:p>
        </p:txBody>
      </p:sp>
    </p:spTree>
    <p:extLst>
      <p:ext uri="{BB962C8B-B14F-4D97-AF65-F5344CB8AC3E}">
        <p14:creationId xmlns:p14="http://schemas.microsoft.com/office/powerpoint/2010/main" val="4197364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579E14-D514-4687-B1F6-BBAF7F9E012C}" type="datetime1">
              <a:rPr lang="en-GB" smtClean="0"/>
              <a:t>23/07/2018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D81D244-7464-40F3-9372-70D73694CF74}" type="slidenum">
              <a:rPr lang="en-GB" smtClean="0"/>
              <a:t>‹#›</a:t>
            </a:fld>
            <a:endParaRPr lang="en-GB"/>
          </a:p>
        </p:txBody>
      </p:sp>
    </p:spTree>
    <p:extLst>
      <p:ext uri="{BB962C8B-B14F-4D97-AF65-F5344CB8AC3E}">
        <p14:creationId xmlns:p14="http://schemas.microsoft.com/office/powerpoint/2010/main" val="1798152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D2D8C7-40A0-4DDB-8B87-9E587037178F}" type="datetime1">
              <a:rPr lang="en-GB" smtClean="0"/>
              <a:t>23/07/2018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81D244-7464-40F3-9372-70D73694CF74}" type="slidenum">
              <a:rPr lang="en-GB" smtClean="0"/>
              <a:t>‹#›</a:t>
            </a:fld>
            <a:endParaRPr lang="en-GB"/>
          </a:p>
        </p:txBody>
      </p:sp>
    </p:spTree>
    <p:extLst>
      <p:ext uri="{BB962C8B-B14F-4D97-AF65-F5344CB8AC3E}">
        <p14:creationId xmlns:p14="http://schemas.microsoft.com/office/powerpoint/2010/main" val="12180796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eloquentjavascript.net/06_object.html"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7DF1E"/>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67557" y="1212674"/>
            <a:ext cx="9620572" cy="3370615"/>
          </a:xfrm>
        </p:spPr>
        <p:txBody>
          <a:bodyPr anchor="ctr">
            <a:normAutofit/>
          </a:bodyPr>
          <a:lstStyle/>
          <a:p>
            <a:r>
              <a:rPr lang="en-US" sz="4000" b="1" dirty="0" smtClean="0">
                <a:latin typeface="Open Sans" panose="020B0606030504020204" pitchFamily="34" charset="0"/>
                <a:ea typeface="Open Sans" panose="020B0606030504020204" pitchFamily="34" charset="0"/>
                <a:cs typeface="Open Sans" panose="020B0606030504020204" pitchFamily="34" charset="0"/>
              </a:rPr>
              <a:t>Lesson </a:t>
            </a:r>
            <a:r>
              <a:rPr lang="en-US" sz="4000" b="1" dirty="0" smtClean="0">
                <a:latin typeface="Open Sans" panose="020B0606030504020204" pitchFamily="34" charset="0"/>
                <a:ea typeface="Open Sans" panose="020B0606030504020204" pitchFamily="34" charset="0"/>
                <a:cs typeface="Open Sans" panose="020B0606030504020204" pitchFamily="34" charset="0"/>
              </a:rPr>
              <a:t>9</a:t>
            </a:r>
            <a:r>
              <a:rPr lang="lt-LT" sz="4800" b="1" dirty="0" smtClean="0">
                <a:latin typeface="Open Sans" panose="020B0606030504020204" pitchFamily="34" charset="0"/>
                <a:ea typeface="Open Sans" panose="020B0606030504020204" pitchFamily="34" charset="0"/>
                <a:cs typeface="Open Sans" panose="020B0606030504020204" pitchFamily="34" charset="0"/>
              </a:rPr>
              <a:t/>
            </a:r>
            <a:br>
              <a:rPr lang="lt-LT" sz="4800" b="1" dirty="0" smtClean="0">
                <a:latin typeface="Open Sans" panose="020B0606030504020204" pitchFamily="34" charset="0"/>
                <a:ea typeface="Open Sans" panose="020B0606030504020204" pitchFamily="34" charset="0"/>
                <a:cs typeface="Open Sans" panose="020B0606030504020204" pitchFamily="34" charset="0"/>
              </a:rPr>
            </a:br>
            <a:r>
              <a:rPr lang="en-US" sz="4800" b="1" dirty="0" smtClean="0">
                <a:latin typeface="Open Sans" panose="020B0606030504020204" pitchFamily="34" charset="0"/>
                <a:ea typeface="Open Sans" panose="020B0606030504020204" pitchFamily="34" charset="0"/>
                <a:cs typeface="Open Sans" panose="020B0606030504020204" pitchFamily="34" charset="0"/>
              </a:rPr>
              <a:t/>
            </a:r>
            <a:br>
              <a:rPr lang="en-US" sz="4800" b="1" dirty="0" smtClean="0">
                <a:latin typeface="Open Sans" panose="020B0606030504020204" pitchFamily="34" charset="0"/>
                <a:ea typeface="Open Sans" panose="020B0606030504020204" pitchFamily="34" charset="0"/>
                <a:cs typeface="Open Sans" panose="020B0606030504020204" pitchFamily="34" charset="0"/>
              </a:rPr>
            </a:br>
            <a:r>
              <a:rPr lang="en-US" b="1" dirty="0" smtClean="0">
                <a:latin typeface="Open Sans" panose="020B0606030504020204" pitchFamily="34" charset="0"/>
                <a:ea typeface="Open Sans" panose="020B0606030504020204" pitchFamily="34" charset="0"/>
                <a:cs typeface="Open Sans" panose="020B0606030504020204" pitchFamily="34" charset="0"/>
              </a:rPr>
              <a:t>OOP in JavaScript</a:t>
            </a:r>
            <a:br>
              <a:rPr lang="en-US" b="1" dirty="0" smtClean="0">
                <a:latin typeface="Open Sans" panose="020B0606030504020204" pitchFamily="34" charset="0"/>
                <a:ea typeface="Open Sans" panose="020B0606030504020204" pitchFamily="34" charset="0"/>
                <a:cs typeface="Open Sans" panose="020B0606030504020204" pitchFamily="34" charset="0"/>
              </a:rPr>
            </a:br>
            <a:r>
              <a:rPr lang="en-US" sz="2400" b="1" dirty="0" smtClean="0">
                <a:latin typeface="Open Sans" panose="020B0606030504020204" pitchFamily="34" charset="0"/>
                <a:ea typeface="Open Sans" panose="020B0606030504020204" pitchFamily="34" charset="0"/>
                <a:cs typeface="Open Sans" panose="020B0606030504020204" pitchFamily="34" charset="0"/>
              </a:rPr>
              <a:t>(part </a:t>
            </a:r>
            <a:r>
              <a:rPr lang="en-US" sz="2400" b="1" dirty="0" smtClean="0">
                <a:latin typeface="Open Sans" panose="020B0606030504020204" pitchFamily="34" charset="0"/>
                <a:ea typeface="Open Sans" panose="020B0606030504020204" pitchFamily="34" charset="0"/>
                <a:cs typeface="Open Sans" panose="020B0606030504020204" pitchFamily="34" charset="0"/>
              </a:rPr>
              <a:t>II)</a:t>
            </a:r>
            <a:endParaRPr lang="en-GB" sz="48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Subtitle 2"/>
          <p:cNvSpPr>
            <a:spLocks noGrp="1"/>
          </p:cNvSpPr>
          <p:nvPr>
            <p:ph type="subTitle" idx="1"/>
          </p:nvPr>
        </p:nvSpPr>
        <p:spPr>
          <a:xfrm>
            <a:off x="1944129" y="5428735"/>
            <a:ext cx="9144000" cy="941174"/>
          </a:xfrm>
        </p:spPr>
        <p:txBody>
          <a:bodyPr>
            <a:normAutofit/>
          </a:bodyPr>
          <a:lstStyle/>
          <a:p>
            <a:pPr algn="r"/>
            <a:r>
              <a:rPr lang="lt-LT" dirty="0" smtClean="0">
                <a:latin typeface="Open Sans Light" panose="020B0306030504020204" pitchFamily="34" charset="0"/>
                <a:ea typeface="Open Sans Light" panose="020B0306030504020204" pitchFamily="34" charset="0"/>
                <a:cs typeface="Open Sans Light" panose="020B0306030504020204" pitchFamily="34" charset="0"/>
              </a:rPr>
              <a:t>Martynas Bieliakas</a:t>
            </a:r>
            <a:endParaRPr lang="en-GB"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4" name="Slide Number Placeholder 3"/>
          <p:cNvSpPr>
            <a:spLocks noGrp="1"/>
          </p:cNvSpPr>
          <p:nvPr>
            <p:ph type="sldNum" sz="quarter" idx="12"/>
          </p:nvPr>
        </p:nvSpPr>
        <p:spPr/>
        <p:txBody>
          <a:bodyPr/>
          <a:lstStyle/>
          <a:p>
            <a:fld id="{CD81D244-7464-40F3-9372-70D73694CF74}" type="slidenum">
              <a:rPr lang="en-GB" smtClean="0"/>
              <a:t>1</a:t>
            </a:fld>
            <a:endParaRPr lang="en-GB" dirty="0"/>
          </a:p>
        </p:txBody>
      </p:sp>
    </p:spTree>
    <p:extLst>
      <p:ext uri="{BB962C8B-B14F-4D97-AF65-F5344CB8AC3E}">
        <p14:creationId xmlns:p14="http://schemas.microsoft.com/office/powerpoint/2010/main" val="32111412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7DF1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smtClean="0">
                <a:latin typeface="Open Sans" panose="020B0606030504020204" pitchFamily="34" charset="0"/>
                <a:ea typeface="Open Sans" panose="020B0606030504020204" pitchFamily="34" charset="0"/>
                <a:cs typeface="Open Sans" panose="020B0606030504020204" pitchFamily="34" charset="0"/>
              </a:rPr>
              <a:t>A </a:t>
            </a:r>
            <a:r>
              <a:rPr lang="lt-LT" b="1" dirty="0" err="1" smtClean="0">
                <a:latin typeface="Open Sans" panose="020B0606030504020204" pitchFamily="34" charset="0"/>
                <a:ea typeface="Open Sans" panose="020B0606030504020204" pitchFamily="34" charset="0"/>
                <a:cs typeface="Open Sans" panose="020B0606030504020204" pitchFamily="34" charset="0"/>
              </a:rPr>
              <a:t>more</a:t>
            </a:r>
            <a:r>
              <a:rPr lang="lt-LT" b="1" dirty="0" smtClean="0">
                <a:latin typeface="Open Sans" panose="020B0606030504020204" pitchFamily="34" charset="0"/>
                <a:ea typeface="Open Sans" panose="020B0606030504020204" pitchFamily="34" charset="0"/>
                <a:cs typeface="Open Sans" panose="020B0606030504020204" pitchFamily="34" charset="0"/>
              </a:rPr>
              <a:t> </a:t>
            </a:r>
            <a:r>
              <a:rPr lang="lt-LT" b="1" dirty="0" err="1" smtClean="0">
                <a:latin typeface="Open Sans" panose="020B0606030504020204" pitchFamily="34" charset="0"/>
                <a:ea typeface="Open Sans" panose="020B0606030504020204" pitchFamily="34" charset="0"/>
                <a:cs typeface="Open Sans" panose="020B0606030504020204" pitchFamily="34" charset="0"/>
              </a:rPr>
              <a:t>native</a:t>
            </a:r>
            <a:r>
              <a:rPr lang="lt-LT" b="1" dirty="0" smtClean="0">
                <a:latin typeface="Open Sans" panose="020B0606030504020204" pitchFamily="34" charset="0"/>
                <a:ea typeface="Open Sans" panose="020B0606030504020204" pitchFamily="34" charset="0"/>
                <a:cs typeface="Open Sans" panose="020B0606030504020204" pitchFamily="34" charset="0"/>
              </a:rPr>
              <a:t> </a:t>
            </a:r>
            <a:r>
              <a:rPr lang="lt-LT" b="1" dirty="0" err="1" smtClean="0">
                <a:latin typeface="Open Sans" panose="020B0606030504020204" pitchFamily="34" charset="0"/>
                <a:ea typeface="Open Sans" panose="020B0606030504020204" pitchFamily="34" charset="0"/>
                <a:cs typeface="Open Sans" panose="020B0606030504020204" pitchFamily="34" charset="0"/>
              </a:rPr>
              <a:t>way</a:t>
            </a:r>
            <a:endParaRPr lang="en-GB" b="1"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p:cNvSpPr>
            <a:spLocks noGrp="1"/>
          </p:cNvSpPr>
          <p:nvPr>
            <p:ph idx="1"/>
          </p:nvPr>
        </p:nvSpPr>
        <p:spPr>
          <a:xfrm>
            <a:off x="838200" y="1825626"/>
            <a:ext cx="10515600" cy="1357842"/>
          </a:xfrm>
          <a:solidFill>
            <a:srgbClr val="F7DF1E"/>
          </a:solidFill>
        </p:spPr>
        <p:txBody>
          <a:bodyPr>
            <a:normAutofit/>
          </a:bodyPr>
          <a:lstStyle/>
          <a:p>
            <a:pPr marL="0" indent="0">
              <a:buNone/>
            </a:pPr>
            <a:r>
              <a:rPr lang="en-US" dirty="0">
                <a:latin typeface="Open Sans" panose="020B0606030504020204" pitchFamily="34" charset="0"/>
                <a:ea typeface="Open Sans" panose="020B0606030504020204" pitchFamily="34" charset="0"/>
                <a:cs typeface="Open Sans" panose="020B0606030504020204" pitchFamily="34" charset="0"/>
              </a:rPr>
              <a:t>JavaScript comes with a class called Map that is written for this exact purpose. It stores a mapping and allows any type of keys.</a:t>
            </a:r>
            <a:endParaRPr lang="en-GB"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7" name="Group 6"/>
          <p:cNvGrpSpPr/>
          <p:nvPr/>
        </p:nvGrpSpPr>
        <p:grpSpPr>
          <a:xfrm>
            <a:off x="0" y="6626620"/>
            <a:ext cx="12192000" cy="253916"/>
            <a:chOff x="0" y="6626620"/>
            <a:chExt cx="12192000" cy="253916"/>
          </a:xfrm>
        </p:grpSpPr>
        <p:sp>
          <p:nvSpPr>
            <p:cNvPr id="4" name="Rectangle 3"/>
            <p:cNvSpPr/>
            <p:nvPr/>
          </p:nvSpPr>
          <p:spPr>
            <a:xfrm>
              <a:off x="0" y="6649156"/>
              <a:ext cx="12192000" cy="2088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extBox 5"/>
            <p:cNvSpPr txBox="1"/>
            <p:nvPr/>
          </p:nvSpPr>
          <p:spPr>
            <a:xfrm>
              <a:off x="7191023" y="6626620"/>
              <a:ext cx="5000977" cy="253916"/>
            </a:xfrm>
            <a:prstGeom prst="rect">
              <a:avLst/>
            </a:prstGeom>
            <a:noFill/>
            <a:ln>
              <a:noFill/>
            </a:ln>
          </p:spPr>
          <p:txBody>
            <a:bodyPr wrap="square" rtlCol="0">
              <a:spAutoFit/>
            </a:bodyPr>
            <a:lstStyle/>
            <a:p>
              <a:pPr algn="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Lesson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9</a:t>
              </a:r>
              <a:r>
                <a:rPr lang="lt-LT"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OOP in JavaScript (part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II)</a:t>
              </a:r>
              <a:endParaRPr lang="en-GB" sz="1050" dirty="0">
                <a:solidFill>
                  <a:schemeClr val="bg1"/>
                </a:solidFill>
              </a:endParaRPr>
            </a:p>
          </p:txBody>
        </p:sp>
      </p:grpSp>
      <p:sp>
        <p:nvSpPr>
          <p:cNvPr id="8" name="Slide Number Placeholder 7"/>
          <p:cNvSpPr>
            <a:spLocks noGrp="1"/>
          </p:cNvSpPr>
          <p:nvPr>
            <p:ph type="sldNum" sz="quarter" idx="12"/>
          </p:nvPr>
        </p:nvSpPr>
        <p:spPr/>
        <p:txBody>
          <a:bodyPr/>
          <a:lstStyle/>
          <a:p>
            <a:fld id="{CD81D244-7464-40F3-9372-70D73694CF74}" type="slidenum">
              <a:rPr lang="en-GB" smtClean="0"/>
              <a:t>10</a:t>
            </a:fld>
            <a:endParaRPr lang="en-GB" dirty="0"/>
          </a:p>
        </p:txBody>
      </p:sp>
      <p:sp>
        <p:nvSpPr>
          <p:cNvPr id="5" name="TextBox 4"/>
          <p:cNvSpPr txBox="1"/>
          <p:nvPr/>
        </p:nvSpPr>
        <p:spPr>
          <a:xfrm>
            <a:off x="838200" y="3115735"/>
            <a:ext cx="10732911" cy="3139321"/>
          </a:xfrm>
          <a:prstGeom prst="rect">
            <a:avLst/>
          </a:prstGeom>
          <a:solidFill>
            <a:schemeClr val="tx1"/>
          </a:solidFill>
        </p:spPr>
        <p:txBody>
          <a:bodyPr wrap="square" rtlCol="0">
            <a:spAutoFit/>
          </a:bodyPr>
          <a:lstStyle/>
          <a:p>
            <a:r>
              <a:rPr lang="en-GB" dirty="0">
                <a:solidFill>
                  <a:srgbClr val="569CD6"/>
                </a:solidFill>
                <a:latin typeface="Consolas" panose="020B0609020204030204" pitchFamily="49" charset="0"/>
              </a:rPr>
              <a:t>let</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ages</a:t>
            </a:r>
            <a:r>
              <a:rPr lang="en-GB" dirty="0">
                <a:solidFill>
                  <a:srgbClr val="D4D4D4"/>
                </a:solidFill>
                <a:latin typeface="Consolas" panose="020B0609020204030204" pitchFamily="49" charset="0"/>
              </a:rPr>
              <a:t> = </a:t>
            </a:r>
            <a:r>
              <a:rPr lang="en-GB" dirty="0">
                <a:solidFill>
                  <a:srgbClr val="569CD6"/>
                </a:solidFill>
                <a:latin typeface="Consolas" panose="020B0609020204030204" pitchFamily="49" charset="0"/>
              </a:rPr>
              <a:t>new</a:t>
            </a:r>
            <a:r>
              <a:rPr lang="en-GB" dirty="0">
                <a:solidFill>
                  <a:srgbClr val="D4D4D4"/>
                </a:solidFill>
                <a:latin typeface="Consolas" panose="020B0609020204030204" pitchFamily="49" charset="0"/>
              </a:rPr>
              <a:t> </a:t>
            </a:r>
            <a:r>
              <a:rPr lang="en-GB" dirty="0">
                <a:solidFill>
                  <a:srgbClr val="4EC9B0"/>
                </a:solidFill>
                <a:latin typeface="Consolas" panose="020B0609020204030204" pitchFamily="49" charset="0"/>
              </a:rPr>
              <a:t>Map</a:t>
            </a:r>
            <a:r>
              <a:rPr lang="en-GB" dirty="0">
                <a:solidFill>
                  <a:srgbClr val="D4D4D4"/>
                </a:solidFill>
                <a:latin typeface="Consolas" panose="020B0609020204030204" pitchFamily="49" charset="0"/>
              </a:rPr>
              <a:t>();</a:t>
            </a:r>
          </a:p>
          <a:p>
            <a:r>
              <a:rPr lang="en-GB" dirty="0" err="1">
                <a:solidFill>
                  <a:srgbClr val="9CDCFE"/>
                </a:solidFill>
                <a:latin typeface="Consolas" panose="020B0609020204030204" pitchFamily="49" charset="0"/>
              </a:rPr>
              <a:t>ages</a:t>
            </a:r>
            <a:r>
              <a:rPr lang="en-GB" dirty="0" err="1">
                <a:solidFill>
                  <a:srgbClr val="D4D4D4"/>
                </a:solidFill>
                <a:latin typeface="Consolas" panose="020B0609020204030204" pitchFamily="49" charset="0"/>
              </a:rPr>
              <a:t>.</a:t>
            </a:r>
            <a:r>
              <a:rPr lang="en-GB" dirty="0" err="1">
                <a:solidFill>
                  <a:srgbClr val="DCDCAA"/>
                </a:solidFill>
                <a:latin typeface="Consolas" panose="020B0609020204030204" pitchFamily="49" charset="0"/>
              </a:rPr>
              <a:t>set</a:t>
            </a:r>
            <a:r>
              <a:rPr lang="en-GB" dirty="0">
                <a:solidFill>
                  <a:srgbClr val="D4D4D4"/>
                </a:solidFill>
                <a:latin typeface="Consolas" panose="020B0609020204030204" pitchFamily="49" charset="0"/>
              </a:rPr>
              <a:t>(</a:t>
            </a:r>
            <a:r>
              <a:rPr lang="en-GB" dirty="0">
                <a:solidFill>
                  <a:srgbClr val="CE9178"/>
                </a:solidFill>
                <a:latin typeface="Consolas" panose="020B0609020204030204" pitchFamily="49" charset="0"/>
              </a:rPr>
              <a:t>"Boris"</a:t>
            </a:r>
            <a:r>
              <a:rPr lang="en-GB" dirty="0">
                <a:solidFill>
                  <a:srgbClr val="D4D4D4"/>
                </a:solidFill>
                <a:latin typeface="Consolas" panose="020B0609020204030204" pitchFamily="49" charset="0"/>
              </a:rPr>
              <a:t>, </a:t>
            </a:r>
            <a:r>
              <a:rPr lang="en-GB" dirty="0">
                <a:solidFill>
                  <a:srgbClr val="B5CEA8"/>
                </a:solidFill>
                <a:latin typeface="Consolas" panose="020B0609020204030204" pitchFamily="49" charset="0"/>
              </a:rPr>
              <a:t>39</a:t>
            </a:r>
            <a:r>
              <a:rPr lang="en-GB" dirty="0">
                <a:solidFill>
                  <a:srgbClr val="D4D4D4"/>
                </a:solidFill>
                <a:latin typeface="Consolas" panose="020B0609020204030204" pitchFamily="49" charset="0"/>
              </a:rPr>
              <a:t>);</a:t>
            </a:r>
          </a:p>
          <a:p>
            <a:r>
              <a:rPr lang="en-GB" dirty="0" err="1">
                <a:solidFill>
                  <a:srgbClr val="9CDCFE"/>
                </a:solidFill>
                <a:latin typeface="Consolas" panose="020B0609020204030204" pitchFamily="49" charset="0"/>
              </a:rPr>
              <a:t>ages</a:t>
            </a:r>
            <a:r>
              <a:rPr lang="en-GB" dirty="0" err="1">
                <a:solidFill>
                  <a:srgbClr val="D4D4D4"/>
                </a:solidFill>
                <a:latin typeface="Consolas" panose="020B0609020204030204" pitchFamily="49" charset="0"/>
              </a:rPr>
              <a:t>.</a:t>
            </a:r>
            <a:r>
              <a:rPr lang="en-GB" dirty="0" err="1">
                <a:solidFill>
                  <a:srgbClr val="DCDCAA"/>
                </a:solidFill>
                <a:latin typeface="Consolas" panose="020B0609020204030204" pitchFamily="49" charset="0"/>
              </a:rPr>
              <a:t>set</a:t>
            </a:r>
            <a:r>
              <a:rPr lang="en-GB" dirty="0">
                <a:solidFill>
                  <a:srgbClr val="D4D4D4"/>
                </a:solidFill>
                <a:latin typeface="Consolas" panose="020B0609020204030204" pitchFamily="49" charset="0"/>
              </a:rPr>
              <a:t>(</a:t>
            </a:r>
            <a:r>
              <a:rPr lang="en-GB" dirty="0">
                <a:solidFill>
                  <a:srgbClr val="CE9178"/>
                </a:solidFill>
                <a:latin typeface="Consolas" panose="020B0609020204030204" pitchFamily="49" charset="0"/>
              </a:rPr>
              <a:t>"Liang"</a:t>
            </a:r>
            <a:r>
              <a:rPr lang="en-GB" dirty="0">
                <a:solidFill>
                  <a:srgbClr val="D4D4D4"/>
                </a:solidFill>
                <a:latin typeface="Consolas" panose="020B0609020204030204" pitchFamily="49" charset="0"/>
              </a:rPr>
              <a:t>, </a:t>
            </a:r>
            <a:r>
              <a:rPr lang="en-GB" dirty="0">
                <a:solidFill>
                  <a:srgbClr val="B5CEA8"/>
                </a:solidFill>
                <a:latin typeface="Consolas" panose="020B0609020204030204" pitchFamily="49" charset="0"/>
              </a:rPr>
              <a:t>22</a:t>
            </a:r>
            <a:r>
              <a:rPr lang="en-GB" dirty="0">
                <a:solidFill>
                  <a:srgbClr val="D4D4D4"/>
                </a:solidFill>
                <a:latin typeface="Consolas" panose="020B0609020204030204" pitchFamily="49" charset="0"/>
              </a:rPr>
              <a:t>);</a:t>
            </a:r>
          </a:p>
          <a:p>
            <a:r>
              <a:rPr lang="en-GB" dirty="0" err="1">
                <a:solidFill>
                  <a:srgbClr val="9CDCFE"/>
                </a:solidFill>
                <a:latin typeface="Consolas" panose="020B0609020204030204" pitchFamily="49" charset="0"/>
              </a:rPr>
              <a:t>ages</a:t>
            </a:r>
            <a:r>
              <a:rPr lang="en-GB" dirty="0" err="1">
                <a:solidFill>
                  <a:srgbClr val="D4D4D4"/>
                </a:solidFill>
                <a:latin typeface="Consolas" panose="020B0609020204030204" pitchFamily="49" charset="0"/>
              </a:rPr>
              <a:t>.</a:t>
            </a:r>
            <a:r>
              <a:rPr lang="en-GB" dirty="0" err="1">
                <a:solidFill>
                  <a:srgbClr val="DCDCAA"/>
                </a:solidFill>
                <a:latin typeface="Consolas" panose="020B0609020204030204" pitchFamily="49" charset="0"/>
              </a:rPr>
              <a:t>set</a:t>
            </a:r>
            <a:r>
              <a:rPr lang="en-GB" dirty="0">
                <a:solidFill>
                  <a:srgbClr val="D4D4D4"/>
                </a:solidFill>
                <a:latin typeface="Consolas" panose="020B0609020204030204" pitchFamily="49" charset="0"/>
              </a:rPr>
              <a:t>(</a:t>
            </a:r>
            <a:r>
              <a:rPr lang="en-GB" dirty="0">
                <a:solidFill>
                  <a:srgbClr val="CE9178"/>
                </a:solidFill>
                <a:latin typeface="Consolas" panose="020B0609020204030204" pitchFamily="49" charset="0"/>
              </a:rPr>
              <a:t>"</a:t>
            </a:r>
            <a:r>
              <a:rPr lang="en-GB" dirty="0" err="1">
                <a:solidFill>
                  <a:srgbClr val="CE9178"/>
                </a:solidFill>
                <a:latin typeface="Consolas" panose="020B0609020204030204" pitchFamily="49" charset="0"/>
              </a:rPr>
              <a:t>Júlia</a:t>
            </a:r>
            <a:r>
              <a:rPr lang="en-GB" dirty="0">
                <a:solidFill>
                  <a:srgbClr val="CE9178"/>
                </a:solidFill>
                <a:latin typeface="Consolas" panose="020B0609020204030204" pitchFamily="49" charset="0"/>
              </a:rPr>
              <a:t>"</a:t>
            </a:r>
            <a:r>
              <a:rPr lang="en-GB" dirty="0">
                <a:solidFill>
                  <a:srgbClr val="D4D4D4"/>
                </a:solidFill>
                <a:latin typeface="Consolas" panose="020B0609020204030204" pitchFamily="49" charset="0"/>
              </a:rPr>
              <a:t>, </a:t>
            </a:r>
            <a:r>
              <a:rPr lang="en-GB" dirty="0">
                <a:solidFill>
                  <a:srgbClr val="B5CEA8"/>
                </a:solidFill>
                <a:latin typeface="Consolas" panose="020B0609020204030204" pitchFamily="49" charset="0"/>
              </a:rPr>
              <a:t>62</a:t>
            </a:r>
            <a:r>
              <a:rPr lang="en-GB" dirty="0">
                <a:solidFill>
                  <a:srgbClr val="D4D4D4"/>
                </a:solidFill>
                <a:latin typeface="Consolas" panose="020B0609020204030204" pitchFamily="49" charset="0"/>
              </a:rPr>
              <a:t>);</a:t>
            </a:r>
          </a:p>
          <a:p>
            <a:r>
              <a:rPr lang="en-GB" dirty="0">
                <a:solidFill>
                  <a:srgbClr val="D4D4D4"/>
                </a:solidFill>
                <a:latin typeface="Consolas" panose="020B0609020204030204" pitchFamily="49" charset="0"/>
              </a:rPr>
              <a:t/>
            </a:r>
            <a:br>
              <a:rPr lang="en-GB" dirty="0">
                <a:solidFill>
                  <a:srgbClr val="D4D4D4"/>
                </a:solidFill>
                <a:latin typeface="Consolas" panose="020B0609020204030204" pitchFamily="49" charset="0"/>
              </a:rPr>
            </a:br>
            <a:r>
              <a:rPr lang="en-GB" dirty="0">
                <a:solidFill>
                  <a:srgbClr val="4EC9B0"/>
                </a:solidFill>
                <a:latin typeface="Consolas" panose="020B0609020204030204" pitchFamily="49" charset="0"/>
              </a:rPr>
              <a:t>console</a:t>
            </a:r>
            <a:r>
              <a:rPr lang="en-GB" dirty="0">
                <a:solidFill>
                  <a:srgbClr val="D4D4D4"/>
                </a:solidFill>
                <a:latin typeface="Consolas" panose="020B0609020204030204" pitchFamily="49" charset="0"/>
              </a:rPr>
              <a:t>.</a:t>
            </a:r>
            <a:r>
              <a:rPr lang="en-GB" dirty="0">
                <a:solidFill>
                  <a:srgbClr val="DCDCAA"/>
                </a:solidFill>
                <a:latin typeface="Consolas" panose="020B0609020204030204" pitchFamily="49" charset="0"/>
              </a:rPr>
              <a:t>log</a:t>
            </a:r>
            <a:r>
              <a:rPr lang="en-GB" dirty="0">
                <a:solidFill>
                  <a:srgbClr val="D4D4D4"/>
                </a:solidFill>
                <a:latin typeface="Consolas" panose="020B0609020204030204" pitchFamily="49" charset="0"/>
              </a:rPr>
              <a:t>(</a:t>
            </a:r>
            <a:r>
              <a:rPr lang="en-GB" dirty="0">
                <a:solidFill>
                  <a:srgbClr val="CE9178"/>
                </a:solidFill>
                <a:latin typeface="Consolas" panose="020B0609020204030204" pitchFamily="49" charset="0"/>
              </a:rPr>
              <a:t>`</a:t>
            </a:r>
            <a:r>
              <a:rPr lang="en-GB" dirty="0" err="1">
                <a:solidFill>
                  <a:srgbClr val="CE9178"/>
                </a:solidFill>
                <a:latin typeface="Consolas" panose="020B0609020204030204" pitchFamily="49" charset="0"/>
              </a:rPr>
              <a:t>Júlia</a:t>
            </a:r>
            <a:r>
              <a:rPr lang="en-GB" dirty="0">
                <a:solidFill>
                  <a:srgbClr val="CE9178"/>
                </a:solidFill>
                <a:latin typeface="Consolas" panose="020B0609020204030204" pitchFamily="49" charset="0"/>
              </a:rPr>
              <a:t> is </a:t>
            </a:r>
            <a:r>
              <a:rPr lang="en-GB" dirty="0">
                <a:solidFill>
                  <a:srgbClr val="569CD6"/>
                </a:solidFill>
                <a:latin typeface="Consolas" panose="020B0609020204030204" pitchFamily="49" charset="0"/>
              </a:rPr>
              <a:t>${</a:t>
            </a:r>
            <a:r>
              <a:rPr lang="en-GB" dirty="0" err="1">
                <a:solidFill>
                  <a:srgbClr val="9CDCFE"/>
                </a:solidFill>
                <a:latin typeface="Consolas" panose="020B0609020204030204" pitchFamily="49" charset="0"/>
              </a:rPr>
              <a:t>ages</a:t>
            </a:r>
            <a:r>
              <a:rPr lang="en-GB" dirty="0" err="1">
                <a:solidFill>
                  <a:srgbClr val="D4D4D4"/>
                </a:solidFill>
                <a:latin typeface="Consolas" panose="020B0609020204030204" pitchFamily="49" charset="0"/>
              </a:rPr>
              <a:t>.</a:t>
            </a:r>
            <a:r>
              <a:rPr lang="en-GB" dirty="0" err="1">
                <a:solidFill>
                  <a:srgbClr val="DCDCAA"/>
                </a:solidFill>
                <a:latin typeface="Consolas" panose="020B0609020204030204" pitchFamily="49" charset="0"/>
              </a:rPr>
              <a:t>get</a:t>
            </a:r>
            <a:r>
              <a:rPr lang="en-GB" dirty="0">
                <a:solidFill>
                  <a:srgbClr val="D4D4D4"/>
                </a:solidFill>
                <a:latin typeface="Consolas" panose="020B0609020204030204" pitchFamily="49" charset="0"/>
              </a:rPr>
              <a:t>(</a:t>
            </a:r>
            <a:r>
              <a:rPr lang="en-GB" dirty="0">
                <a:solidFill>
                  <a:srgbClr val="CE9178"/>
                </a:solidFill>
                <a:latin typeface="Consolas" panose="020B0609020204030204" pitchFamily="49" charset="0"/>
              </a:rPr>
              <a:t>"</a:t>
            </a:r>
            <a:r>
              <a:rPr lang="en-GB" dirty="0" err="1">
                <a:solidFill>
                  <a:srgbClr val="CE9178"/>
                </a:solidFill>
                <a:latin typeface="Consolas" panose="020B0609020204030204" pitchFamily="49" charset="0"/>
              </a:rPr>
              <a:t>Júlia</a:t>
            </a:r>
            <a:r>
              <a:rPr lang="en-GB" dirty="0">
                <a:solidFill>
                  <a:srgbClr val="CE9178"/>
                </a:solidFill>
                <a:latin typeface="Consolas" panose="020B0609020204030204" pitchFamily="49" charset="0"/>
              </a:rPr>
              <a:t>"</a:t>
            </a:r>
            <a:r>
              <a:rPr lang="en-GB" dirty="0">
                <a:solidFill>
                  <a:srgbClr val="D4D4D4"/>
                </a:solidFill>
                <a:latin typeface="Consolas" panose="020B0609020204030204" pitchFamily="49" charset="0"/>
              </a:rPr>
              <a:t>)</a:t>
            </a:r>
            <a:r>
              <a:rPr lang="en-GB" dirty="0">
                <a:solidFill>
                  <a:srgbClr val="569CD6"/>
                </a:solidFill>
                <a:latin typeface="Consolas" panose="020B0609020204030204" pitchFamily="49" charset="0"/>
              </a:rPr>
              <a:t>}</a:t>
            </a:r>
            <a:r>
              <a:rPr lang="en-GB" dirty="0">
                <a:solidFill>
                  <a:srgbClr val="CE9178"/>
                </a:solidFill>
                <a:latin typeface="Consolas" panose="020B0609020204030204" pitchFamily="49" charset="0"/>
              </a:rPr>
              <a:t>`</a:t>
            </a:r>
            <a:r>
              <a:rPr lang="en-GB" dirty="0">
                <a:solidFill>
                  <a:srgbClr val="D4D4D4"/>
                </a:solidFill>
                <a:latin typeface="Consolas" panose="020B0609020204030204" pitchFamily="49" charset="0"/>
              </a:rPr>
              <a:t>);</a:t>
            </a:r>
          </a:p>
          <a:p>
            <a:r>
              <a:rPr lang="en-GB" dirty="0">
                <a:solidFill>
                  <a:srgbClr val="608B4E"/>
                </a:solidFill>
                <a:latin typeface="Consolas" panose="020B0609020204030204" pitchFamily="49" charset="0"/>
              </a:rPr>
              <a:t>// → </a:t>
            </a:r>
            <a:r>
              <a:rPr lang="en-GB" dirty="0" err="1">
                <a:solidFill>
                  <a:srgbClr val="608B4E"/>
                </a:solidFill>
                <a:latin typeface="Consolas" panose="020B0609020204030204" pitchFamily="49" charset="0"/>
              </a:rPr>
              <a:t>Júlia</a:t>
            </a:r>
            <a:r>
              <a:rPr lang="en-GB" dirty="0">
                <a:solidFill>
                  <a:srgbClr val="608B4E"/>
                </a:solidFill>
                <a:latin typeface="Consolas" panose="020B0609020204030204" pitchFamily="49" charset="0"/>
              </a:rPr>
              <a:t> is 62</a:t>
            </a:r>
            <a:endParaRPr lang="en-GB" dirty="0">
              <a:solidFill>
                <a:srgbClr val="D4D4D4"/>
              </a:solidFill>
              <a:latin typeface="Consolas" panose="020B0609020204030204" pitchFamily="49" charset="0"/>
            </a:endParaRPr>
          </a:p>
          <a:p>
            <a:r>
              <a:rPr lang="en-GB" dirty="0">
                <a:solidFill>
                  <a:srgbClr val="4EC9B0"/>
                </a:solidFill>
                <a:latin typeface="Consolas" panose="020B0609020204030204" pitchFamily="49" charset="0"/>
              </a:rPr>
              <a:t>console</a:t>
            </a:r>
            <a:r>
              <a:rPr lang="en-GB" dirty="0">
                <a:solidFill>
                  <a:srgbClr val="D4D4D4"/>
                </a:solidFill>
                <a:latin typeface="Consolas" panose="020B0609020204030204" pitchFamily="49" charset="0"/>
              </a:rPr>
              <a:t>.</a:t>
            </a:r>
            <a:r>
              <a:rPr lang="en-GB" dirty="0">
                <a:solidFill>
                  <a:srgbClr val="DCDCAA"/>
                </a:solidFill>
                <a:latin typeface="Consolas" panose="020B0609020204030204" pitchFamily="49" charset="0"/>
              </a:rPr>
              <a:t>log</a:t>
            </a:r>
            <a:r>
              <a:rPr lang="en-GB" dirty="0">
                <a:solidFill>
                  <a:srgbClr val="D4D4D4"/>
                </a:solidFill>
                <a:latin typeface="Consolas" panose="020B0609020204030204" pitchFamily="49" charset="0"/>
              </a:rPr>
              <a:t>(</a:t>
            </a:r>
            <a:r>
              <a:rPr lang="en-GB" dirty="0">
                <a:solidFill>
                  <a:srgbClr val="CE9178"/>
                </a:solidFill>
                <a:latin typeface="Consolas" panose="020B0609020204030204" pitchFamily="49" charset="0"/>
              </a:rPr>
              <a:t>"Is Jack's age known?"</a:t>
            </a:r>
            <a:r>
              <a:rPr lang="en-GB" dirty="0">
                <a:solidFill>
                  <a:srgbClr val="D4D4D4"/>
                </a:solidFill>
                <a:latin typeface="Consolas" panose="020B0609020204030204" pitchFamily="49" charset="0"/>
              </a:rPr>
              <a:t>, </a:t>
            </a:r>
            <a:r>
              <a:rPr lang="en-GB" dirty="0" err="1">
                <a:solidFill>
                  <a:srgbClr val="9CDCFE"/>
                </a:solidFill>
                <a:latin typeface="Consolas" panose="020B0609020204030204" pitchFamily="49" charset="0"/>
              </a:rPr>
              <a:t>ages</a:t>
            </a:r>
            <a:r>
              <a:rPr lang="en-GB" dirty="0" err="1">
                <a:solidFill>
                  <a:srgbClr val="D4D4D4"/>
                </a:solidFill>
                <a:latin typeface="Consolas" panose="020B0609020204030204" pitchFamily="49" charset="0"/>
              </a:rPr>
              <a:t>.</a:t>
            </a:r>
            <a:r>
              <a:rPr lang="en-GB" dirty="0" err="1">
                <a:solidFill>
                  <a:srgbClr val="DCDCAA"/>
                </a:solidFill>
                <a:latin typeface="Consolas" panose="020B0609020204030204" pitchFamily="49" charset="0"/>
              </a:rPr>
              <a:t>has</a:t>
            </a:r>
            <a:r>
              <a:rPr lang="en-GB" dirty="0">
                <a:solidFill>
                  <a:srgbClr val="D4D4D4"/>
                </a:solidFill>
                <a:latin typeface="Consolas" panose="020B0609020204030204" pitchFamily="49" charset="0"/>
              </a:rPr>
              <a:t>(</a:t>
            </a:r>
            <a:r>
              <a:rPr lang="en-GB" dirty="0">
                <a:solidFill>
                  <a:srgbClr val="CE9178"/>
                </a:solidFill>
                <a:latin typeface="Consolas" panose="020B0609020204030204" pitchFamily="49" charset="0"/>
              </a:rPr>
              <a:t>"Jack"</a:t>
            </a:r>
            <a:r>
              <a:rPr lang="en-GB" dirty="0">
                <a:solidFill>
                  <a:srgbClr val="D4D4D4"/>
                </a:solidFill>
                <a:latin typeface="Consolas" panose="020B0609020204030204" pitchFamily="49" charset="0"/>
              </a:rPr>
              <a:t>));</a:t>
            </a:r>
          </a:p>
          <a:p>
            <a:r>
              <a:rPr lang="en-GB" dirty="0">
                <a:solidFill>
                  <a:srgbClr val="608B4E"/>
                </a:solidFill>
                <a:latin typeface="Consolas" panose="020B0609020204030204" pitchFamily="49" charset="0"/>
              </a:rPr>
              <a:t>// → Is Jack's age known? false</a:t>
            </a:r>
            <a:endParaRPr lang="en-GB" dirty="0">
              <a:solidFill>
                <a:srgbClr val="D4D4D4"/>
              </a:solidFill>
              <a:latin typeface="Consolas" panose="020B0609020204030204" pitchFamily="49" charset="0"/>
            </a:endParaRPr>
          </a:p>
          <a:p>
            <a:r>
              <a:rPr lang="en-GB" dirty="0">
                <a:solidFill>
                  <a:srgbClr val="4EC9B0"/>
                </a:solidFill>
                <a:latin typeface="Consolas" panose="020B0609020204030204" pitchFamily="49" charset="0"/>
              </a:rPr>
              <a:t>console</a:t>
            </a:r>
            <a:r>
              <a:rPr lang="en-GB" dirty="0">
                <a:solidFill>
                  <a:srgbClr val="D4D4D4"/>
                </a:solidFill>
                <a:latin typeface="Consolas" panose="020B0609020204030204" pitchFamily="49" charset="0"/>
              </a:rPr>
              <a:t>.</a:t>
            </a:r>
            <a:r>
              <a:rPr lang="en-GB" dirty="0">
                <a:solidFill>
                  <a:srgbClr val="DCDCAA"/>
                </a:solidFill>
                <a:latin typeface="Consolas" panose="020B0609020204030204" pitchFamily="49" charset="0"/>
              </a:rPr>
              <a:t>log</a:t>
            </a:r>
            <a:r>
              <a:rPr lang="en-GB" dirty="0">
                <a:solidFill>
                  <a:srgbClr val="D4D4D4"/>
                </a:solidFill>
                <a:latin typeface="Consolas" panose="020B0609020204030204" pitchFamily="49" charset="0"/>
              </a:rPr>
              <a:t>(</a:t>
            </a:r>
            <a:r>
              <a:rPr lang="en-GB" dirty="0" err="1">
                <a:solidFill>
                  <a:srgbClr val="9CDCFE"/>
                </a:solidFill>
                <a:latin typeface="Consolas" panose="020B0609020204030204" pitchFamily="49" charset="0"/>
              </a:rPr>
              <a:t>ages</a:t>
            </a:r>
            <a:r>
              <a:rPr lang="en-GB" dirty="0" err="1">
                <a:solidFill>
                  <a:srgbClr val="D4D4D4"/>
                </a:solidFill>
                <a:latin typeface="Consolas" panose="020B0609020204030204" pitchFamily="49" charset="0"/>
              </a:rPr>
              <a:t>.</a:t>
            </a:r>
            <a:r>
              <a:rPr lang="en-GB" dirty="0" err="1">
                <a:solidFill>
                  <a:srgbClr val="DCDCAA"/>
                </a:solidFill>
                <a:latin typeface="Consolas" panose="020B0609020204030204" pitchFamily="49" charset="0"/>
              </a:rPr>
              <a:t>has</a:t>
            </a:r>
            <a:r>
              <a:rPr lang="en-GB" dirty="0">
                <a:solidFill>
                  <a:srgbClr val="D4D4D4"/>
                </a:solidFill>
                <a:latin typeface="Consolas" panose="020B0609020204030204" pitchFamily="49" charset="0"/>
              </a:rPr>
              <a:t>(</a:t>
            </a:r>
            <a:r>
              <a:rPr lang="en-GB" dirty="0">
                <a:solidFill>
                  <a:srgbClr val="CE9178"/>
                </a:solidFill>
                <a:latin typeface="Consolas" panose="020B0609020204030204" pitchFamily="49" charset="0"/>
              </a:rPr>
              <a:t>"</a:t>
            </a:r>
            <a:r>
              <a:rPr lang="en-GB" dirty="0" err="1">
                <a:solidFill>
                  <a:srgbClr val="CE9178"/>
                </a:solidFill>
                <a:latin typeface="Consolas" panose="020B0609020204030204" pitchFamily="49" charset="0"/>
              </a:rPr>
              <a:t>toString</a:t>
            </a:r>
            <a:r>
              <a:rPr lang="en-GB" dirty="0">
                <a:solidFill>
                  <a:srgbClr val="CE9178"/>
                </a:solidFill>
                <a:latin typeface="Consolas" panose="020B0609020204030204" pitchFamily="49" charset="0"/>
              </a:rPr>
              <a:t>"</a:t>
            </a:r>
            <a:r>
              <a:rPr lang="en-GB" dirty="0">
                <a:solidFill>
                  <a:srgbClr val="D4D4D4"/>
                </a:solidFill>
                <a:latin typeface="Consolas" panose="020B0609020204030204" pitchFamily="49" charset="0"/>
              </a:rPr>
              <a:t>));</a:t>
            </a:r>
          </a:p>
          <a:p>
            <a:r>
              <a:rPr lang="en-GB" dirty="0">
                <a:solidFill>
                  <a:srgbClr val="608B4E"/>
                </a:solidFill>
                <a:latin typeface="Consolas" panose="020B0609020204030204" pitchFamily="49" charset="0"/>
              </a:rPr>
              <a:t>// → false</a:t>
            </a:r>
            <a:endParaRPr lang="en-GB"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1443894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7DF1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Open Sans" panose="020B0606030504020204" pitchFamily="34" charset="0"/>
                <a:ea typeface="Open Sans" panose="020B0606030504020204" pitchFamily="34" charset="0"/>
                <a:cs typeface="Open Sans" panose="020B0606030504020204" pitchFamily="34" charset="0"/>
              </a:rPr>
              <a:t>Polymorphism</a:t>
            </a:r>
            <a:endParaRPr lang="en-GB" b="1"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p:cNvSpPr>
            <a:spLocks noGrp="1"/>
          </p:cNvSpPr>
          <p:nvPr>
            <p:ph idx="1"/>
          </p:nvPr>
        </p:nvSpPr>
        <p:spPr>
          <a:xfrm>
            <a:off x="838200" y="1825625"/>
            <a:ext cx="10515600" cy="1662641"/>
          </a:xfrm>
          <a:solidFill>
            <a:srgbClr val="F7DF1E"/>
          </a:solidFill>
        </p:spPr>
        <p:txBody>
          <a:bodyPr>
            <a:normAutofit/>
          </a:bodyPr>
          <a:lstStyle/>
          <a:p>
            <a:pPr marL="0" indent="0">
              <a:buNone/>
            </a:pPr>
            <a:r>
              <a:rPr lang="lt-LT" dirty="0" smtClean="0">
                <a:latin typeface="Open Sans" panose="020B0606030504020204" pitchFamily="34" charset="0"/>
                <a:ea typeface="Open Sans" panose="020B0606030504020204" pitchFamily="34" charset="0"/>
                <a:cs typeface="Open Sans" panose="020B0606030504020204" pitchFamily="34" charset="0"/>
              </a:rPr>
              <a:t>S</a:t>
            </a:r>
            <a:r>
              <a:rPr lang="en-US" dirty="0" err="1" smtClean="0">
                <a:latin typeface="Open Sans" panose="020B0606030504020204" pitchFamily="34" charset="0"/>
                <a:ea typeface="Open Sans" panose="020B0606030504020204" pitchFamily="34" charset="0"/>
                <a:cs typeface="Open Sans" panose="020B0606030504020204" pitchFamily="34" charset="0"/>
              </a:rPr>
              <a:t>ome</a:t>
            </a:r>
            <a:r>
              <a:rPr lang="en-US" dirty="0" smtClean="0">
                <a:latin typeface="Open Sans" panose="020B0606030504020204" pitchFamily="34" charset="0"/>
                <a:ea typeface="Open Sans" panose="020B0606030504020204" pitchFamily="34" charset="0"/>
                <a:cs typeface="Open Sans" panose="020B0606030504020204" pitchFamily="34" charset="0"/>
              </a:rPr>
              <a:t> </a:t>
            </a:r>
            <a:r>
              <a:rPr lang="en-US" dirty="0">
                <a:latin typeface="Open Sans" panose="020B0606030504020204" pitchFamily="34" charset="0"/>
                <a:ea typeface="Open Sans" panose="020B0606030504020204" pitchFamily="34" charset="0"/>
                <a:cs typeface="Open Sans" panose="020B0606030504020204" pitchFamily="34" charset="0"/>
              </a:rPr>
              <a:t>of the standard prototypes define their own version of </a:t>
            </a:r>
            <a:r>
              <a:rPr lang="en-US" dirty="0" err="1">
                <a:latin typeface="Open Sans" panose="020B0606030504020204" pitchFamily="34" charset="0"/>
                <a:ea typeface="Open Sans" panose="020B0606030504020204" pitchFamily="34" charset="0"/>
                <a:cs typeface="Open Sans" panose="020B0606030504020204" pitchFamily="34" charset="0"/>
              </a:rPr>
              <a:t>toString</a:t>
            </a:r>
            <a:r>
              <a:rPr lang="en-US" dirty="0">
                <a:latin typeface="Open Sans" panose="020B0606030504020204" pitchFamily="34" charset="0"/>
                <a:ea typeface="Open Sans" panose="020B0606030504020204" pitchFamily="34" charset="0"/>
                <a:cs typeface="Open Sans" panose="020B0606030504020204" pitchFamily="34" charset="0"/>
              </a:rPr>
              <a:t> so they can create a string that contains more useful information than "[object Object]". You can also do that yourself.</a:t>
            </a:r>
            <a:endParaRPr lang="en-GB"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7" name="Group 6"/>
          <p:cNvGrpSpPr/>
          <p:nvPr/>
        </p:nvGrpSpPr>
        <p:grpSpPr>
          <a:xfrm>
            <a:off x="0" y="6626620"/>
            <a:ext cx="12192000" cy="253916"/>
            <a:chOff x="0" y="6626620"/>
            <a:chExt cx="12192000" cy="253916"/>
          </a:xfrm>
        </p:grpSpPr>
        <p:sp>
          <p:nvSpPr>
            <p:cNvPr id="4" name="Rectangle 3"/>
            <p:cNvSpPr/>
            <p:nvPr/>
          </p:nvSpPr>
          <p:spPr>
            <a:xfrm>
              <a:off x="0" y="6649156"/>
              <a:ext cx="12192000" cy="2088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extBox 5"/>
            <p:cNvSpPr txBox="1"/>
            <p:nvPr/>
          </p:nvSpPr>
          <p:spPr>
            <a:xfrm>
              <a:off x="7191023" y="6626620"/>
              <a:ext cx="5000977" cy="253916"/>
            </a:xfrm>
            <a:prstGeom prst="rect">
              <a:avLst/>
            </a:prstGeom>
            <a:noFill/>
            <a:ln>
              <a:noFill/>
            </a:ln>
          </p:spPr>
          <p:txBody>
            <a:bodyPr wrap="square" rtlCol="0">
              <a:spAutoFit/>
            </a:bodyPr>
            <a:lstStyle/>
            <a:p>
              <a:pPr algn="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Lesson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9</a:t>
              </a:r>
              <a:r>
                <a:rPr lang="lt-LT"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OOP in JavaScript (part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II)</a:t>
              </a:r>
              <a:endParaRPr lang="en-GB" sz="1050" dirty="0">
                <a:solidFill>
                  <a:schemeClr val="bg1"/>
                </a:solidFill>
              </a:endParaRPr>
            </a:p>
          </p:txBody>
        </p:sp>
      </p:grpSp>
      <p:sp>
        <p:nvSpPr>
          <p:cNvPr id="8" name="Slide Number Placeholder 7"/>
          <p:cNvSpPr>
            <a:spLocks noGrp="1"/>
          </p:cNvSpPr>
          <p:nvPr>
            <p:ph type="sldNum" sz="quarter" idx="12"/>
          </p:nvPr>
        </p:nvSpPr>
        <p:spPr/>
        <p:txBody>
          <a:bodyPr/>
          <a:lstStyle/>
          <a:p>
            <a:fld id="{CD81D244-7464-40F3-9372-70D73694CF74}" type="slidenum">
              <a:rPr lang="en-GB" smtClean="0"/>
              <a:t>11</a:t>
            </a:fld>
            <a:endParaRPr lang="en-GB" dirty="0"/>
          </a:p>
        </p:txBody>
      </p:sp>
      <p:sp>
        <p:nvSpPr>
          <p:cNvPr id="5" name="TextBox 4"/>
          <p:cNvSpPr txBox="1"/>
          <p:nvPr/>
        </p:nvSpPr>
        <p:spPr>
          <a:xfrm>
            <a:off x="838200" y="4112914"/>
            <a:ext cx="10732911" cy="1477328"/>
          </a:xfrm>
          <a:prstGeom prst="rect">
            <a:avLst/>
          </a:prstGeom>
          <a:solidFill>
            <a:schemeClr val="tx1"/>
          </a:solidFill>
        </p:spPr>
        <p:txBody>
          <a:bodyPr wrap="square" rtlCol="0">
            <a:spAutoFit/>
          </a:bodyPr>
          <a:lstStyle/>
          <a:p>
            <a:r>
              <a:rPr lang="en-GB" dirty="0" err="1">
                <a:solidFill>
                  <a:srgbClr val="4EC9B0"/>
                </a:solidFill>
                <a:latin typeface="Consolas" panose="020B0609020204030204" pitchFamily="49" charset="0"/>
              </a:rPr>
              <a:t>Rabbit</a:t>
            </a:r>
            <a:r>
              <a:rPr lang="en-GB" dirty="0" err="1">
                <a:solidFill>
                  <a:srgbClr val="D4D4D4"/>
                </a:solidFill>
                <a:latin typeface="Consolas" panose="020B0609020204030204" pitchFamily="49" charset="0"/>
              </a:rPr>
              <a:t>.</a:t>
            </a:r>
            <a:r>
              <a:rPr lang="en-GB" dirty="0" err="1">
                <a:solidFill>
                  <a:srgbClr val="9CDCFE"/>
                </a:solidFill>
                <a:latin typeface="Consolas" panose="020B0609020204030204" pitchFamily="49" charset="0"/>
              </a:rPr>
              <a:t>prototype</a:t>
            </a:r>
            <a:r>
              <a:rPr lang="en-GB" dirty="0" err="1">
                <a:solidFill>
                  <a:srgbClr val="D4D4D4"/>
                </a:solidFill>
                <a:latin typeface="Consolas" panose="020B0609020204030204" pitchFamily="49" charset="0"/>
              </a:rPr>
              <a:t>.</a:t>
            </a:r>
            <a:r>
              <a:rPr lang="en-GB" dirty="0" err="1">
                <a:solidFill>
                  <a:srgbClr val="DCDCAA"/>
                </a:solidFill>
                <a:latin typeface="Consolas" panose="020B0609020204030204" pitchFamily="49" charset="0"/>
              </a:rPr>
              <a:t>toString</a:t>
            </a:r>
            <a:r>
              <a:rPr lang="en-GB" dirty="0">
                <a:solidFill>
                  <a:srgbClr val="D4D4D4"/>
                </a:solidFill>
                <a:latin typeface="Consolas" panose="020B0609020204030204" pitchFamily="49" charset="0"/>
              </a:rPr>
              <a:t> = </a:t>
            </a:r>
            <a:r>
              <a:rPr lang="en-GB" dirty="0">
                <a:solidFill>
                  <a:srgbClr val="569CD6"/>
                </a:solidFill>
                <a:latin typeface="Consolas" panose="020B0609020204030204" pitchFamily="49" charset="0"/>
              </a:rPr>
              <a:t>function</a:t>
            </a:r>
            <a:r>
              <a:rPr lang="en-GB" dirty="0">
                <a:solidFill>
                  <a:srgbClr val="D4D4D4"/>
                </a:solidFill>
                <a:latin typeface="Consolas" panose="020B0609020204030204" pitchFamily="49" charset="0"/>
              </a:rPr>
              <a:t>() {</a:t>
            </a:r>
          </a:p>
          <a:p>
            <a:pPr lvl="1"/>
            <a:r>
              <a:rPr lang="en-GB" dirty="0">
                <a:solidFill>
                  <a:srgbClr val="C586C0"/>
                </a:solidFill>
                <a:latin typeface="Consolas" panose="020B0609020204030204" pitchFamily="49" charset="0"/>
              </a:rPr>
              <a:t>return</a:t>
            </a:r>
            <a:r>
              <a:rPr lang="en-GB" dirty="0">
                <a:solidFill>
                  <a:srgbClr val="D4D4D4"/>
                </a:solidFill>
                <a:latin typeface="Consolas" panose="020B0609020204030204" pitchFamily="49" charset="0"/>
              </a:rPr>
              <a:t> </a:t>
            </a:r>
            <a:r>
              <a:rPr lang="en-GB" dirty="0">
                <a:solidFill>
                  <a:srgbClr val="CE9178"/>
                </a:solidFill>
                <a:latin typeface="Consolas" panose="020B0609020204030204" pitchFamily="49" charset="0"/>
              </a:rPr>
              <a:t>`a </a:t>
            </a:r>
            <a:r>
              <a:rPr lang="en-GB" dirty="0">
                <a:solidFill>
                  <a:srgbClr val="569CD6"/>
                </a:solidFill>
                <a:latin typeface="Consolas" panose="020B0609020204030204" pitchFamily="49" charset="0"/>
              </a:rPr>
              <a:t>${</a:t>
            </a:r>
            <a:r>
              <a:rPr lang="en-GB" dirty="0" err="1">
                <a:solidFill>
                  <a:srgbClr val="569CD6"/>
                </a:solidFill>
                <a:latin typeface="Consolas" panose="020B0609020204030204" pitchFamily="49" charset="0"/>
              </a:rPr>
              <a:t>this</a:t>
            </a:r>
            <a:r>
              <a:rPr lang="en-GB" dirty="0" err="1">
                <a:solidFill>
                  <a:srgbClr val="D4D4D4"/>
                </a:solidFill>
                <a:latin typeface="Consolas" panose="020B0609020204030204" pitchFamily="49" charset="0"/>
              </a:rPr>
              <a:t>.</a:t>
            </a:r>
            <a:r>
              <a:rPr lang="en-GB" dirty="0" err="1">
                <a:solidFill>
                  <a:srgbClr val="9CDCFE"/>
                </a:solidFill>
                <a:latin typeface="Consolas" panose="020B0609020204030204" pitchFamily="49" charset="0"/>
              </a:rPr>
              <a:t>type</a:t>
            </a:r>
            <a:r>
              <a:rPr lang="en-GB" dirty="0">
                <a:solidFill>
                  <a:srgbClr val="569CD6"/>
                </a:solidFill>
                <a:latin typeface="Consolas" panose="020B0609020204030204" pitchFamily="49" charset="0"/>
              </a:rPr>
              <a:t>}</a:t>
            </a:r>
            <a:r>
              <a:rPr lang="en-GB" dirty="0">
                <a:solidFill>
                  <a:srgbClr val="CE9178"/>
                </a:solidFill>
                <a:latin typeface="Consolas" panose="020B0609020204030204" pitchFamily="49" charset="0"/>
              </a:rPr>
              <a:t> rabbit`</a:t>
            </a:r>
            <a:r>
              <a:rPr lang="en-GB" dirty="0">
                <a:solidFill>
                  <a:srgbClr val="D4D4D4"/>
                </a:solidFill>
                <a:latin typeface="Consolas" panose="020B0609020204030204" pitchFamily="49" charset="0"/>
              </a:rPr>
              <a:t>;</a:t>
            </a:r>
          </a:p>
          <a:p>
            <a:r>
              <a:rPr lang="en-GB" dirty="0">
                <a:solidFill>
                  <a:srgbClr val="D4D4D4"/>
                </a:solidFill>
                <a:latin typeface="Consolas" panose="020B0609020204030204" pitchFamily="49" charset="0"/>
              </a:rPr>
              <a:t>};</a:t>
            </a:r>
          </a:p>
          <a:p>
            <a:r>
              <a:rPr lang="en-GB" dirty="0">
                <a:solidFill>
                  <a:srgbClr val="4EC9B0"/>
                </a:solidFill>
                <a:latin typeface="Consolas" panose="020B0609020204030204" pitchFamily="49" charset="0"/>
              </a:rPr>
              <a:t>console</a:t>
            </a:r>
            <a:r>
              <a:rPr lang="en-GB" dirty="0">
                <a:solidFill>
                  <a:srgbClr val="D4D4D4"/>
                </a:solidFill>
                <a:latin typeface="Consolas" panose="020B0609020204030204" pitchFamily="49" charset="0"/>
              </a:rPr>
              <a:t>.</a:t>
            </a:r>
            <a:r>
              <a:rPr lang="en-GB" dirty="0">
                <a:solidFill>
                  <a:srgbClr val="DCDCAA"/>
                </a:solidFill>
                <a:latin typeface="Consolas" panose="020B0609020204030204" pitchFamily="49" charset="0"/>
              </a:rPr>
              <a:t>log</a:t>
            </a:r>
            <a:r>
              <a:rPr lang="en-GB" dirty="0">
                <a:solidFill>
                  <a:srgbClr val="D4D4D4"/>
                </a:solidFill>
                <a:latin typeface="Consolas" panose="020B0609020204030204" pitchFamily="49" charset="0"/>
              </a:rPr>
              <a:t>(</a:t>
            </a:r>
            <a:r>
              <a:rPr lang="en-GB" dirty="0">
                <a:solidFill>
                  <a:srgbClr val="4EC9B0"/>
                </a:solidFill>
                <a:latin typeface="Consolas" panose="020B0609020204030204" pitchFamily="49" charset="0"/>
              </a:rPr>
              <a:t>String</a:t>
            </a:r>
            <a:r>
              <a:rPr lang="en-GB" dirty="0">
                <a:solidFill>
                  <a:srgbClr val="D4D4D4"/>
                </a:solidFill>
                <a:latin typeface="Consolas" panose="020B0609020204030204" pitchFamily="49" charset="0"/>
              </a:rPr>
              <a:t>(</a:t>
            </a:r>
            <a:r>
              <a:rPr lang="en-GB" dirty="0" err="1">
                <a:solidFill>
                  <a:srgbClr val="9CDCFE"/>
                </a:solidFill>
                <a:latin typeface="Consolas" panose="020B0609020204030204" pitchFamily="49" charset="0"/>
              </a:rPr>
              <a:t>blackRabbit</a:t>
            </a:r>
            <a:r>
              <a:rPr lang="en-GB" dirty="0">
                <a:solidFill>
                  <a:srgbClr val="D4D4D4"/>
                </a:solidFill>
                <a:latin typeface="Consolas" panose="020B0609020204030204" pitchFamily="49" charset="0"/>
              </a:rPr>
              <a:t>));</a:t>
            </a:r>
          </a:p>
          <a:p>
            <a:r>
              <a:rPr lang="en-GB" dirty="0">
                <a:solidFill>
                  <a:srgbClr val="608B4E"/>
                </a:solidFill>
                <a:latin typeface="Consolas" panose="020B0609020204030204" pitchFamily="49" charset="0"/>
              </a:rPr>
              <a:t>// → a black rabbit</a:t>
            </a:r>
            <a:endParaRPr lang="en-GB"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7967430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7DF1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err="1" smtClean="0">
                <a:latin typeface="Open Sans" panose="020B0606030504020204" pitchFamily="34" charset="0"/>
                <a:ea typeface="Open Sans" panose="020B0606030504020204" pitchFamily="34" charset="0"/>
                <a:cs typeface="Open Sans" panose="020B0606030504020204" pitchFamily="34" charset="0"/>
              </a:rPr>
              <a:t>Polymorphism</a:t>
            </a:r>
            <a:endParaRPr lang="en-GB" b="1"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p:cNvSpPr>
            <a:spLocks noGrp="1"/>
          </p:cNvSpPr>
          <p:nvPr>
            <p:ph idx="1"/>
          </p:nvPr>
        </p:nvSpPr>
        <p:spPr>
          <a:solidFill>
            <a:srgbClr val="F7DF1E"/>
          </a:solidFill>
        </p:spPr>
        <p:txBody>
          <a:bodyPr>
            <a:normAutofit/>
          </a:bodyPr>
          <a:lstStyle/>
          <a:p>
            <a:pPr marL="0" indent="0">
              <a:buNone/>
            </a:pPr>
            <a:r>
              <a:rPr lang="en-US" dirty="0">
                <a:solidFill>
                  <a:srgbClr val="242729"/>
                </a:solidFill>
                <a:latin typeface="Open Sans" panose="020B0606030504020204" pitchFamily="34" charset="0"/>
                <a:ea typeface="Open Sans" panose="020B0606030504020204" pitchFamily="34" charset="0"/>
                <a:cs typeface="Open Sans" panose="020B0606030504020204" pitchFamily="34" charset="0"/>
              </a:rPr>
              <a:t>When a piece of code is written to work with objects that have a certain interface—in this case, a </a:t>
            </a:r>
            <a:r>
              <a:rPr lang="en-US" dirty="0" err="1">
                <a:solidFill>
                  <a:srgbClr val="242729"/>
                </a:solidFill>
                <a:latin typeface="Open Sans" panose="020B0606030504020204" pitchFamily="34" charset="0"/>
                <a:ea typeface="Open Sans" panose="020B0606030504020204" pitchFamily="34" charset="0"/>
                <a:cs typeface="Open Sans" panose="020B0606030504020204" pitchFamily="34" charset="0"/>
              </a:rPr>
              <a:t>toString</a:t>
            </a:r>
            <a:r>
              <a:rPr lang="en-US" dirty="0">
                <a:solidFill>
                  <a:srgbClr val="242729"/>
                </a:solidFill>
                <a:latin typeface="Open Sans" panose="020B0606030504020204" pitchFamily="34" charset="0"/>
                <a:ea typeface="Open Sans" panose="020B0606030504020204" pitchFamily="34" charset="0"/>
                <a:cs typeface="Open Sans" panose="020B0606030504020204" pitchFamily="34" charset="0"/>
              </a:rPr>
              <a:t> </a:t>
            </a:r>
            <a:r>
              <a:rPr lang="en-US" dirty="0" smtClean="0">
                <a:solidFill>
                  <a:srgbClr val="242729"/>
                </a:solidFill>
                <a:latin typeface="Open Sans" panose="020B0606030504020204" pitchFamily="34" charset="0"/>
                <a:ea typeface="Open Sans" panose="020B0606030504020204" pitchFamily="34" charset="0"/>
                <a:cs typeface="Open Sans" panose="020B0606030504020204" pitchFamily="34" charset="0"/>
              </a:rPr>
              <a:t>method</a:t>
            </a:r>
            <a:r>
              <a:rPr lang="lt-LT" dirty="0" smtClean="0">
                <a:solidFill>
                  <a:srgbClr val="242729"/>
                </a:solidFill>
                <a:latin typeface="Open Sans" panose="020B0606030504020204" pitchFamily="34" charset="0"/>
                <a:ea typeface="Open Sans" panose="020B0606030504020204" pitchFamily="34" charset="0"/>
                <a:cs typeface="Open Sans" panose="020B0606030504020204" pitchFamily="34" charset="0"/>
              </a:rPr>
              <a:t> </a:t>
            </a:r>
            <a:r>
              <a:rPr lang="en-US" dirty="0" smtClean="0">
                <a:solidFill>
                  <a:srgbClr val="242729"/>
                </a:solidFill>
                <a:latin typeface="Open Sans" panose="020B0606030504020204" pitchFamily="34" charset="0"/>
                <a:ea typeface="Open Sans" panose="020B0606030504020204" pitchFamily="34" charset="0"/>
                <a:cs typeface="Open Sans" panose="020B0606030504020204" pitchFamily="34" charset="0"/>
              </a:rPr>
              <a:t>—</a:t>
            </a:r>
            <a:r>
              <a:rPr lang="lt-LT" dirty="0" smtClean="0">
                <a:solidFill>
                  <a:srgbClr val="242729"/>
                </a:solidFill>
                <a:latin typeface="Open Sans" panose="020B0606030504020204" pitchFamily="34" charset="0"/>
                <a:ea typeface="Open Sans" panose="020B0606030504020204" pitchFamily="34" charset="0"/>
                <a:cs typeface="Open Sans" panose="020B0606030504020204" pitchFamily="34" charset="0"/>
              </a:rPr>
              <a:t> </a:t>
            </a:r>
            <a:r>
              <a:rPr lang="en-US" dirty="0" smtClean="0">
                <a:solidFill>
                  <a:srgbClr val="242729"/>
                </a:solidFill>
                <a:latin typeface="Open Sans" panose="020B0606030504020204" pitchFamily="34" charset="0"/>
                <a:ea typeface="Open Sans" panose="020B0606030504020204" pitchFamily="34" charset="0"/>
                <a:cs typeface="Open Sans" panose="020B0606030504020204" pitchFamily="34" charset="0"/>
              </a:rPr>
              <a:t>any </a:t>
            </a:r>
            <a:r>
              <a:rPr lang="en-US" dirty="0">
                <a:solidFill>
                  <a:srgbClr val="242729"/>
                </a:solidFill>
                <a:latin typeface="Open Sans" panose="020B0606030504020204" pitchFamily="34" charset="0"/>
                <a:ea typeface="Open Sans" panose="020B0606030504020204" pitchFamily="34" charset="0"/>
                <a:cs typeface="Open Sans" panose="020B0606030504020204" pitchFamily="34" charset="0"/>
              </a:rPr>
              <a:t>kind of object that happens to support this interface can be plugged into the </a:t>
            </a:r>
            <a:r>
              <a:rPr lang="en-US" dirty="0" smtClean="0">
                <a:solidFill>
                  <a:srgbClr val="242729"/>
                </a:solidFill>
                <a:latin typeface="Open Sans" panose="020B0606030504020204" pitchFamily="34" charset="0"/>
                <a:ea typeface="Open Sans" panose="020B0606030504020204" pitchFamily="34" charset="0"/>
                <a:cs typeface="Open Sans" panose="020B0606030504020204" pitchFamily="34" charset="0"/>
              </a:rPr>
              <a:t>code, </a:t>
            </a:r>
            <a:r>
              <a:rPr lang="en-US" dirty="0">
                <a:solidFill>
                  <a:srgbClr val="242729"/>
                </a:solidFill>
                <a:latin typeface="Open Sans" panose="020B0606030504020204" pitchFamily="34" charset="0"/>
                <a:ea typeface="Open Sans" panose="020B0606030504020204" pitchFamily="34" charset="0"/>
                <a:cs typeface="Open Sans" panose="020B0606030504020204" pitchFamily="34" charset="0"/>
              </a:rPr>
              <a:t>and it will just work</a:t>
            </a:r>
            <a:r>
              <a:rPr lang="en-US" dirty="0" smtClean="0">
                <a:solidFill>
                  <a:srgbClr val="242729"/>
                </a:solidFill>
                <a:latin typeface="Open Sans" panose="020B0606030504020204" pitchFamily="34" charset="0"/>
                <a:ea typeface="Open Sans" panose="020B0606030504020204" pitchFamily="34" charset="0"/>
                <a:cs typeface="Open Sans" panose="020B0606030504020204" pitchFamily="34" charset="0"/>
              </a:rPr>
              <a:t>.</a:t>
            </a:r>
            <a:endParaRPr lang="lt-LT" dirty="0" smtClean="0">
              <a:solidFill>
                <a:srgbClr val="242729"/>
              </a:solidFill>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lt-LT" dirty="0">
              <a:solidFill>
                <a:srgbClr val="242729"/>
              </a:solidFill>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n-US" dirty="0">
                <a:latin typeface="Open Sans" panose="020B0606030504020204" pitchFamily="34" charset="0"/>
                <a:ea typeface="Open Sans" panose="020B0606030504020204" pitchFamily="34" charset="0"/>
                <a:cs typeface="Open Sans" panose="020B0606030504020204" pitchFamily="34" charset="0"/>
              </a:rPr>
              <a:t>This technique is called polymorphism. Polymorphic code can work with values of different shapes, as long as they support the interface it expects.</a:t>
            </a:r>
            <a:endParaRPr lang="en-GB"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7" name="Group 6"/>
          <p:cNvGrpSpPr/>
          <p:nvPr/>
        </p:nvGrpSpPr>
        <p:grpSpPr>
          <a:xfrm>
            <a:off x="0" y="6626620"/>
            <a:ext cx="12192000" cy="253916"/>
            <a:chOff x="0" y="6626620"/>
            <a:chExt cx="12192000" cy="253916"/>
          </a:xfrm>
        </p:grpSpPr>
        <p:sp>
          <p:nvSpPr>
            <p:cNvPr id="4" name="Rectangle 3"/>
            <p:cNvSpPr/>
            <p:nvPr/>
          </p:nvSpPr>
          <p:spPr>
            <a:xfrm>
              <a:off x="0" y="6649156"/>
              <a:ext cx="12192000" cy="2088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extBox 5"/>
            <p:cNvSpPr txBox="1"/>
            <p:nvPr/>
          </p:nvSpPr>
          <p:spPr>
            <a:xfrm>
              <a:off x="7191023" y="6626620"/>
              <a:ext cx="5000977" cy="253916"/>
            </a:xfrm>
            <a:prstGeom prst="rect">
              <a:avLst/>
            </a:prstGeom>
            <a:noFill/>
            <a:ln>
              <a:noFill/>
            </a:ln>
          </p:spPr>
          <p:txBody>
            <a:bodyPr wrap="square" rtlCol="0">
              <a:spAutoFit/>
            </a:bodyPr>
            <a:lstStyle/>
            <a:p>
              <a:pPr algn="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Lesson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9</a:t>
              </a:r>
              <a:r>
                <a:rPr lang="lt-LT"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OOP in JavaScript (part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II)</a:t>
              </a:r>
              <a:endParaRPr lang="en-GB" sz="1050" dirty="0">
                <a:solidFill>
                  <a:schemeClr val="bg1"/>
                </a:solidFill>
              </a:endParaRPr>
            </a:p>
          </p:txBody>
        </p:sp>
      </p:grpSp>
      <p:sp>
        <p:nvSpPr>
          <p:cNvPr id="8" name="Slide Number Placeholder 7"/>
          <p:cNvSpPr>
            <a:spLocks noGrp="1"/>
          </p:cNvSpPr>
          <p:nvPr>
            <p:ph type="sldNum" sz="quarter" idx="12"/>
          </p:nvPr>
        </p:nvSpPr>
        <p:spPr/>
        <p:txBody>
          <a:bodyPr/>
          <a:lstStyle/>
          <a:p>
            <a:fld id="{CD81D244-7464-40F3-9372-70D73694CF74}" type="slidenum">
              <a:rPr lang="en-GB" smtClean="0"/>
              <a:t>12</a:t>
            </a:fld>
            <a:endParaRPr lang="en-GB" dirty="0"/>
          </a:p>
        </p:txBody>
      </p:sp>
    </p:spTree>
    <p:extLst>
      <p:ext uri="{BB962C8B-B14F-4D97-AF65-F5344CB8AC3E}">
        <p14:creationId xmlns:p14="http://schemas.microsoft.com/office/powerpoint/2010/main" val="22278117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7DF1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Open Sans" panose="020B0606030504020204" pitchFamily="34" charset="0"/>
                <a:ea typeface="Open Sans" panose="020B0606030504020204" pitchFamily="34" charset="0"/>
                <a:cs typeface="Open Sans" panose="020B0606030504020204" pitchFamily="34" charset="0"/>
              </a:rPr>
              <a:t>Symbols</a:t>
            </a:r>
            <a:endParaRPr lang="en-GB" b="1"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p:cNvSpPr>
            <a:spLocks noGrp="1"/>
          </p:cNvSpPr>
          <p:nvPr>
            <p:ph idx="1"/>
          </p:nvPr>
        </p:nvSpPr>
        <p:spPr>
          <a:solidFill>
            <a:srgbClr val="F7DF1E"/>
          </a:solidFill>
        </p:spPr>
        <p:txBody>
          <a:bodyPr>
            <a:normAutofit/>
          </a:bodyPr>
          <a:lstStyle/>
          <a:p>
            <a:pPr marL="0" indent="0">
              <a:buNone/>
            </a:pPr>
            <a:r>
              <a:rPr lang="en-US" dirty="0">
                <a:latin typeface="Open Sans" panose="020B0606030504020204" pitchFamily="34" charset="0"/>
                <a:ea typeface="Open Sans" panose="020B0606030504020204" pitchFamily="34" charset="0"/>
                <a:cs typeface="Open Sans" panose="020B0606030504020204" pitchFamily="34" charset="0"/>
              </a:rPr>
              <a:t>It is possible for multiple interfaces to use the same property name for different things</a:t>
            </a:r>
            <a:r>
              <a:rPr lang="en-US" dirty="0" smtClean="0">
                <a:latin typeface="Open Sans" panose="020B0606030504020204" pitchFamily="34" charset="0"/>
                <a:ea typeface="Open Sans" panose="020B0606030504020204" pitchFamily="34" charset="0"/>
                <a:cs typeface="Open Sans" panose="020B0606030504020204" pitchFamily="34" charset="0"/>
              </a:rPr>
              <a:t>.</a:t>
            </a:r>
          </a:p>
          <a:p>
            <a:pPr marL="0" indent="0">
              <a:buNone/>
            </a:pPr>
            <a:r>
              <a:rPr lang="en-US" dirty="0" smtClean="0">
                <a:latin typeface="Open Sans" panose="020B0606030504020204" pitchFamily="34" charset="0"/>
                <a:ea typeface="Open Sans" panose="020B0606030504020204" pitchFamily="34" charset="0"/>
                <a:cs typeface="Open Sans" panose="020B0606030504020204" pitchFamily="34" charset="0"/>
              </a:rPr>
              <a:t>Usually property names are strings, but they can also be </a:t>
            </a:r>
            <a:r>
              <a:rPr lang="en-US" b="1" dirty="0" smtClean="0">
                <a:latin typeface="Open Sans" panose="020B0606030504020204" pitchFamily="34" charset="0"/>
                <a:ea typeface="Open Sans" panose="020B0606030504020204" pitchFamily="34" charset="0"/>
                <a:cs typeface="Open Sans" panose="020B0606030504020204" pitchFamily="34" charset="0"/>
              </a:rPr>
              <a:t>symbols</a:t>
            </a:r>
            <a:r>
              <a:rPr lang="en-US" dirty="0" smtClean="0">
                <a:latin typeface="Open Sans" panose="020B0606030504020204" pitchFamily="34" charset="0"/>
                <a:ea typeface="Open Sans" panose="020B0606030504020204" pitchFamily="34" charset="0"/>
                <a:cs typeface="Open Sans" panose="020B0606030504020204" pitchFamily="34" charset="0"/>
              </a:rPr>
              <a:t>.</a:t>
            </a:r>
          </a:p>
          <a:p>
            <a:pPr marL="0" indent="0">
              <a:buNone/>
            </a:pPr>
            <a:endParaRPr lang="en-US" dirty="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n-US" dirty="0" smtClean="0">
                <a:latin typeface="Open Sans" panose="020B0606030504020204" pitchFamily="34" charset="0"/>
                <a:ea typeface="Open Sans" panose="020B0606030504020204" pitchFamily="34" charset="0"/>
                <a:cs typeface="Open Sans" panose="020B0606030504020204" pitchFamily="34" charset="0"/>
              </a:rPr>
              <a:t>Symbols </a:t>
            </a:r>
            <a:r>
              <a:rPr lang="en-US" dirty="0">
                <a:latin typeface="Open Sans" panose="020B0606030504020204" pitchFamily="34" charset="0"/>
                <a:ea typeface="Open Sans" panose="020B0606030504020204" pitchFamily="34" charset="0"/>
                <a:cs typeface="Open Sans" panose="020B0606030504020204" pitchFamily="34" charset="0"/>
              </a:rPr>
              <a:t>are values created with the Symbol function. Unlike strings, newly created symbols are unique—you cannot create the same symbol twice.</a:t>
            </a:r>
            <a:endParaRPr lang="en-GB"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7" name="Group 6"/>
          <p:cNvGrpSpPr/>
          <p:nvPr/>
        </p:nvGrpSpPr>
        <p:grpSpPr>
          <a:xfrm>
            <a:off x="0" y="6626620"/>
            <a:ext cx="12192000" cy="253916"/>
            <a:chOff x="0" y="6626620"/>
            <a:chExt cx="12192000" cy="253916"/>
          </a:xfrm>
        </p:grpSpPr>
        <p:sp>
          <p:nvSpPr>
            <p:cNvPr id="4" name="Rectangle 3"/>
            <p:cNvSpPr/>
            <p:nvPr/>
          </p:nvSpPr>
          <p:spPr>
            <a:xfrm>
              <a:off x="0" y="6649156"/>
              <a:ext cx="12192000" cy="2088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extBox 5"/>
            <p:cNvSpPr txBox="1"/>
            <p:nvPr/>
          </p:nvSpPr>
          <p:spPr>
            <a:xfrm>
              <a:off x="7191023" y="6626620"/>
              <a:ext cx="5000977" cy="253916"/>
            </a:xfrm>
            <a:prstGeom prst="rect">
              <a:avLst/>
            </a:prstGeom>
            <a:noFill/>
            <a:ln>
              <a:noFill/>
            </a:ln>
          </p:spPr>
          <p:txBody>
            <a:bodyPr wrap="square" rtlCol="0">
              <a:spAutoFit/>
            </a:bodyPr>
            <a:lstStyle/>
            <a:p>
              <a:pPr algn="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Lesson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9</a:t>
              </a:r>
              <a:r>
                <a:rPr lang="lt-LT"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OOP in JavaScript (part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II)</a:t>
              </a:r>
              <a:endParaRPr lang="en-GB" sz="1050" dirty="0">
                <a:solidFill>
                  <a:schemeClr val="bg1"/>
                </a:solidFill>
              </a:endParaRPr>
            </a:p>
          </p:txBody>
        </p:sp>
      </p:grpSp>
      <p:sp>
        <p:nvSpPr>
          <p:cNvPr id="8" name="Slide Number Placeholder 7"/>
          <p:cNvSpPr>
            <a:spLocks noGrp="1"/>
          </p:cNvSpPr>
          <p:nvPr>
            <p:ph type="sldNum" sz="quarter" idx="12"/>
          </p:nvPr>
        </p:nvSpPr>
        <p:spPr/>
        <p:txBody>
          <a:bodyPr/>
          <a:lstStyle/>
          <a:p>
            <a:fld id="{CD81D244-7464-40F3-9372-70D73694CF74}" type="slidenum">
              <a:rPr lang="en-GB" smtClean="0"/>
              <a:t>13</a:t>
            </a:fld>
            <a:endParaRPr lang="en-GB" dirty="0"/>
          </a:p>
        </p:txBody>
      </p:sp>
    </p:spTree>
    <p:extLst>
      <p:ext uri="{BB962C8B-B14F-4D97-AF65-F5344CB8AC3E}">
        <p14:creationId xmlns:p14="http://schemas.microsoft.com/office/powerpoint/2010/main" val="42048293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7DF1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Open Sans" panose="020B0606030504020204" pitchFamily="34" charset="0"/>
                <a:ea typeface="Open Sans" panose="020B0606030504020204" pitchFamily="34" charset="0"/>
                <a:cs typeface="Open Sans" panose="020B0606030504020204" pitchFamily="34" charset="0"/>
              </a:rPr>
              <a:t>Symbols</a:t>
            </a:r>
            <a:endParaRPr lang="en-GB" b="1"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p:cNvSpPr>
            <a:spLocks noGrp="1"/>
          </p:cNvSpPr>
          <p:nvPr>
            <p:ph idx="1"/>
          </p:nvPr>
        </p:nvSpPr>
        <p:spPr>
          <a:xfrm>
            <a:off x="838200" y="1825625"/>
            <a:ext cx="10515600" cy="1662641"/>
          </a:xfrm>
          <a:solidFill>
            <a:srgbClr val="F7DF1E"/>
          </a:solidFill>
        </p:spPr>
        <p:txBody>
          <a:bodyPr>
            <a:normAutofit/>
          </a:bodyPr>
          <a:lstStyle/>
          <a:p>
            <a:pPr marL="0" indent="0">
              <a:buNone/>
            </a:pPr>
            <a:r>
              <a:rPr lang="en-US" dirty="0">
                <a:latin typeface="Open Sans" panose="020B0606030504020204" pitchFamily="34" charset="0"/>
                <a:ea typeface="Open Sans" panose="020B0606030504020204" pitchFamily="34" charset="0"/>
                <a:cs typeface="Open Sans" panose="020B0606030504020204" pitchFamily="34" charset="0"/>
              </a:rPr>
              <a:t>Being both unique and usable as property names makes symbols suitable for defining interfaces that can peacefully live alongside other properties, no matter what their names are.</a:t>
            </a:r>
            <a:endParaRPr lang="en-GB"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7" name="Group 6"/>
          <p:cNvGrpSpPr/>
          <p:nvPr/>
        </p:nvGrpSpPr>
        <p:grpSpPr>
          <a:xfrm>
            <a:off x="0" y="6626620"/>
            <a:ext cx="12192000" cy="253916"/>
            <a:chOff x="0" y="6626620"/>
            <a:chExt cx="12192000" cy="253916"/>
          </a:xfrm>
        </p:grpSpPr>
        <p:sp>
          <p:nvSpPr>
            <p:cNvPr id="4" name="Rectangle 3"/>
            <p:cNvSpPr/>
            <p:nvPr/>
          </p:nvSpPr>
          <p:spPr>
            <a:xfrm>
              <a:off x="0" y="6649156"/>
              <a:ext cx="12192000" cy="2088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extBox 5"/>
            <p:cNvSpPr txBox="1"/>
            <p:nvPr/>
          </p:nvSpPr>
          <p:spPr>
            <a:xfrm>
              <a:off x="7191023" y="6626620"/>
              <a:ext cx="5000977" cy="253916"/>
            </a:xfrm>
            <a:prstGeom prst="rect">
              <a:avLst/>
            </a:prstGeom>
            <a:noFill/>
            <a:ln>
              <a:noFill/>
            </a:ln>
          </p:spPr>
          <p:txBody>
            <a:bodyPr wrap="square" rtlCol="0">
              <a:spAutoFit/>
            </a:bodyPr>
            <a:lstStyle/>
            <a:p>
              <a:pPr algn="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Lesson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9</a:t>
              </a:r>
              <a:r>
                <a:rPr lang="lt-LT"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OOP in JavaScript (part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II)</a:t>
              </a:r>
              <a:endParaRPr lang="en-GB" sz="1050" dirty="0">
                <a:solidFill>
                  <a:schemeClr val="bg1"/>
                </a:solidFill>
              </a:endParaRPr>
            </a:p>
          </p:txBody>
        </p:sp>
      </p:grpSp>
      <p:sp>
        <p:nvSpPr>
          <p:cNvPr id="8" name="Slide Number Placeholder 7"/>
          <p:cNvSpPr>
            <a:spLocks noGrp="1"/>
          </p:cNvSpPr>
          <p:nvPr>
            <p:ph type="sldNum" sz="quarter" idx="12"/>
          </p:nvPr>
        </p:nvSpPr>
        <p:spPr/>
        <p:txBody>
          <a:bodyPr/>
          <a:lstStyle/>
          <a:p>
            <a:fld id="{CD81D244-7464-40F3-9372-70D73694CF74}" type="slidenum">
              <a:rPr lang="en-GB" smtClean="0"/>
              <a:t>14</a:t>
            </a:fld>
            <a:endParaRPr lang="en-GB" dirty="0"/>
          </a:p>
        </p:txBody>
      </p:sp>
      <p:sp>
        <p:nvSpPr>
          <p:cNvPr id="5" name="TextBox 4"/>
          <p:cNvSpPr txBox="1"/>
          <p:nvPr/>
        </p:nvSpPr>
        <p:spPr>
          <a:xfrm>
            <a:off x="838200" y="3635892"/>
            <a:ext cx="10732911" cy="2585323"/>
          </a:xfrm>
          <a:prstGeom prst="rect">
            <a:avLst/>
          </a:prstGeom>
          <a:solidFill>
            <a:schemeClr val="tx1"/>
          </a:solidFill>
        </p:spPr>
        <p:txBody>
          <a:bodyPr wrap="square" rtlCol="0">
            <a:spAutoFit/>
          </a:bodyPr>
          <a:lstStyle/>
          <a:p>
            <a:r>
              <a:rPr lang="en-GB" dirty="0" err="1">
                <a:solidFill>
                  <a:srgbClr val="569CD6"/>
                </a:solidFill>
                <a:latin typeface="Consolas" panose="020B0609020204030204" pitchFamily="49" charset="0"/>
              </a:rPr>
              <a:t>const</a:t>
            </a:r>
            <a:r>
              <a:rPr lang="en-GB" dirty="0">
                <a:solidFill>
                  <a:srgbClr val="D4D4D4"/>
                </a:solidFill>
                <a:latin typeface="Consolas" panose="020B0609020204030204" pitchFamily="49" charset="0"/>
              </a:rPr>
              <a:t> </a:t>
            </a:r>
            <a:r>
              <a:rPr lang="en-GB" dirty="0" err="1">
                <a:solidFill>
                  <a:srgbClr val="9CDCFE"/>
                </a:solidFill>
                <a:latin typeface="Consolas" panose="020B0609020204030204" pitchFamily="49" charset="0"/>
              </a:rPr>
              <a:t>toStringSymbol</a:t>
            </a:r>
            <a:r>
              <a:rPr lang="en-GB" dirty="0">
                <a:solidFill>
                  <a:srgbClr val="D4D4D4"/>
                </a:solidFill>
                <a:latin typeface="Consolas" panose="020B0609020204030204" pitchFamily="49" charset="0"/>
              </a:rPr>
              <a:t> = </a:t>
            </a:r>
            <a:r>
              <a:rPr lang="en-GB" dirty="0">
                <a:solidFill>
                  <a:srgbClr val="4EC9B0"/>
                </a:solidFill>
                <a:latin typeface="Consolas" panose="020B0609020204030204" pitchFamily="49" charset="0"/>
              </a:rPr>
              <a:t>Symbol</a:t>
            </a:r>
            <a:r>
              <a:rPr lang="en-GB" dirty="0">
                <a:solidFill>
                  <a:srgbClr val="D4D4D4"/>
                </a:solidFill>
                <a:latin typeface="Consolas" panose="020B0609020204030204" pitchFamily="49" charset="0"/>
              </a:rPr>
              <a:t>(</a:t>
            </a:r>
            <a:r>
              <a:rPr lang="en-GB" dirty="0">
                <a:solidFill>
                  <a:srgbClr val="CE9178"/>
                </a:solidFill>
                <a:latin typeface="Consolas" panose="020B0609020204030204" pitchFamily="49" charset="0"/>
              </a:rPr>
              <a:t>"</a:t>
            </a:r>
            <a:r>
              <a:rPr lang="en-GB" dirty="0" err="1">
                <a:solidFill>
                  <a:srgbClr val="CE9178"/>
                </a:solidFill>
                <a:latin typeface="Consolas" panose="020B0609020204030204" pitchFamily="49" charset="0"/>
              </a:rPr>
              <a:t>toString</a:t>
            </a:r>
            <a:r>
              <a:rPr lang="en-GB" dirty="0">
                <a:solidFill>
                  <a:srgbClr val="CE9178"/>
                </a:solidFill>
                <a:latin typeface="Consolas" panose="020B0609020204030204" pitchFamily="49" charset="0"/>
              </a:rPr>
              <a:t>"</a:t>
            </a:r>
            <a:r>
              <a:rPr lang="en-GB" dirty="0">
                <a:solidFill>
                  <a:srgbClr val="D4D4D4"/>
                </a:solidFill>
                <a:latin typeface="Consolas" panose="020B0609020204030204" pitchFamily="49" charset="0"/>
              </a:rPr>
              <a:t>);</a:t>
            </a:r>
          </a:p>
          <a:p>
            <a:r>
              <a:rPr lang="en-GB" dirty="0" err="1">
                <a:solidFill>
                  <a:srgbClr val="4EC9B0"/>
                </a:solidFill>
                <a:latin typeface="Consolas" panose="020B0609020204030204" pitchFamily="49" charset="0"/>
              </a:rPr>
              <a:t>Array</a:t>
            </a:r>
            <a:r>
              <a:rPr lang="en-GB" dirty="0" err="1">
                <a:solidFill>
                  <a:srgbClr val="D4D4D4"/>
                </a:solidFill>
                <a:latin typeface="Consolas" panose="020B0609020204030204" pitchFamily="49" charset="0"/>
              </a:rPr>
              <a:t>.</a:t>
            </a:r>
            <a:r>
              <a:rPr lang="en-GB" dirty="0" err="1">
                <a:solidFill>
                  <a:srgbClr val="9CDCFE"/>
                </a:solidFill>
                <a:latin typeface="Consolas" panose="020B0609020204030204" pitchFamily="49" charset="0"/>
              </a:rPr>
              <a:t>prototype</a:t>
            </a:r>
            <a:r>
              <a:rPr lang="en-GB" dirty="0">
                <a:solidFill>
                  <a:srgbClr val="D4D4D4"/>
                </a:solidFill>
                <a:latin typeface="Consolas" panose="020B0609020204030204" pitchFamily="49" charset="0"/>
              </a:rPr>
              <a:t>[</a:t>
            </a:r>
            <a:r>
              <a:rPr lang="en-GB" dirty="0" err="1">
                <a:solidFill>
                  <a:srgbClr val="9CDCFE"/>
                </a:solidFill>
                <a:latin typeface="Consolas" panose="020B0609020204030204" pitchFamily="49" charset="0"/>
              </a:rPr>
              <a:t>toStringSymbol</a:t>
            </a:r>
            <a:r>
              <a:rPr lang="en-GB" dirty="0">
                <a:solidFill>
                  <a:srgbClr val="D4D4D4"/>
                </a:solidFill>
                <a:latin typeface="Consolas" panose="020B0609020204030204" pitchFamily="49" charset="0"/>
              </a:rPr>
              <a:t>] = </a:t>
            </a:r>
            <a:r>
              <a:rPr lang="en-GB" dirty="0">
                <a:solidFill>
                  <a:srgbClr val="569CD6"/>
                </a:solidFill>
                <a:latin typeface="Consolas" panose="020B0609020204030204" pitchFamily="49" charset="0"/>
              </a:rPr>
              <a:t>function</a:t>
            </a:r>
            <a:r>
              <a:rPr lang="en-GB" dirty="0">
                <a:solidFill>
                  <a:srgbClr val="D4D4D4"/>
                </a:solidFill>
                <a:latin typeface="Consolas" panose="020B0609020204030204" pitchFamily="49" charset="0"/>
              </a:rPr>
              <a:t>() {</a:t>
            </a:r>
          </a:p>
          <a:p>
            <a:pPr lvl="1"/>
            <a:r>
              <a:rPr lang="en-GB" dirty="0">
                <a:solidFill>
                  <a:srgbClr val="C586C0"/>
                </a:solidFill>
                <a:latin typeface="Consolas" panose="020B0609020204030204" pitchFamily="49" charset="0"/>
              </a:rPr>
              <a:t>return</a:t>
            </a:r>
            <a:r>
              <a:rPr lang="en-GB" dirty="0">
                <a:solidFill>
                  <a:srgbClr val="D4D4D4"/>
                </a:solidFill>
                <a:latin typeface="Consolas" panose="020B0609020204030204" pitchFamily="49" charset="0"/>
              </a:rPr>
              <a:t> </a:t>
            </a:r>
            <a:r>
              <a:rPr lang="en-GB" dirty="0">
                <a:solidFill>
                  <a:srgbClr val="CE9178"/>
                </a:solidFill>
                <a:latin typeface="Consolas" panose="020B0609020204030204" pitchFamily="49" charset="0"/>
              </a:rPr>
              <a:t>`</a:t>
            </a:r>
            <a:r>
              <a:rPr lang="en-GB" dirty="0">
                <a:solidFill>
                  <a:srgbClr val="569CD6"/>
                </a:solidFill>
                <a:latin typeface="Consolas" panose="020B0609020204030204" pitchFamily="49" charset="0"/>
              </a:rPr>
              <a:t>${</a:t>
            </a:r>
            <a:r>
              <a:rPr lang="en-GB" dirty="0" err="1">
                <a:solidFill>
                  <a:srgbClr val="569CD6"/>
                </a:solidFill>
                <a:latin typeface="Consolas" panose="020B0609020204030204" pitchFamily="49" charset="0"/>
              </a:rPr>
              <a:t>this</a:t>
            </a:r>
            <a:r>
              <a:rPr lang="en-GB" dirty="0" err="1">
                <a:solidFill>
                  <a:srgbClr val="D4D4D4"/>
                </a:solidFill>
                <a:latin typeface="Consolas" panose="020B0609020204030204" pitchFamily="49" charset="0"/>
              </a:rPr>
              <a:t>.</a:t>
            </a:r>
            <a:r>
              <a:rPr lang="en-GB" dirty="0" err="1">
                <a:solidFill>
                  <a:srgbClr val="9CDCFE"/>
                </a:solidFill>
                <a:latin typeface="Consolas" panose="020B0609020204030204" pitchFamily="49" charset="0"/>
              </a:rPr>
              <a:t>length</a:t>
            </a:r>
            <a:r>
              <a:rPr lang="en-GB" dirty="0">
                <a:solidFill>
                  <a:srgbClr val="569CD6"/>
                </a:solidFill>
                <a:latin typeface="Consolas" panose="020B0609020204030204" pitchFamily="49" charset="0"/>
              </a:rPr>
              <a:t>}</a:t>
            </a:r>
            <a:r>
              <a:rPr lang="en-GB" dirty="0">
                <a:solidFill>
                  <a:srgbClr val="CE9178"/>
                </a:solidFill>
                <a:latin typeface="Consolas" panose="020B0609020204030204" pitchFamily="49" charset="0"/>
              </a:rPr>
              <a:t> cm of blue yarn`</a:t>
            </a:r>
            <a:r>
              <a:rPr lang="en-GB" dirty="0">
                <a:solidFill>
                  <a:srgbClr val="D4D4D4"/>
                </a:solidFill>
                <a:latin typeface="Consolas" panose="020B0609020204030204" pitchFamily="49" charset="0"/>
              </a:rPr>
              <a:t>;</a:t>
            </a:r>
          </a:p>
          <a:p>
            <a:r>
              <a:rPr lang="en-GB" dirty="0">
                <a:solidFill>
                  <a:srgbClr val="D4D4D4"/>
                </a:solidFill>
                <a:latin typeface="Consolas" panose="020B0609020204030204" pitchFamily="49" charset="0"/>
              </a:rPr>
              <a:t>};</a:t>
            </a:r>
          </a:p>
          <a:p>
            <a:r>
              <a:rPr lang="en-GB" dirty="0">
                <a:solidFill>
                  <a:srgbClr val="D4D4D4"/>
                </a:solidFill>
                <a:latin typeface="Consolas" panose="020B0609020204030204" pitchFamily="49" charset="0"/>
              </a:rPr>
              <a:t/>
            </a:r>
            <a:br>
              <a:rPr lang="en-GB" dirty="0">
                <a:solidFill>
                  <a:srgbClr val="D4D4D4"/>
                </a:solidFill>
                <a:latin typeface="Consolas" panose="020B0609020204030204" pitchFamily="49" charset="0"/>
              </a:rPr>
            </a:br>
            <a:r>
              <a:rPr lang="en-GB" dirty="0">
                <a:solidFill>
                  <a:srgbClr val="4EC9B0"/>
                </a:solidFill>
                <a:latin typeface="Consolas" panose="020B0609020204030204" pitchFamily="49" charset="0"/>
              </a:rPr>
              <a:t>console</a:t>
            </a:r>
            <a:r>
              <a:rPr lang="en-GB" dirty="0">
                <a:solidFill>
                  <a:srgbClr val="D4D4D4"/>
                </a:solidFill>
                <a:latin typeface="Consolas" panose="020B0609020204030204" pitchFamily="49" charset="0"/>
              </a:rPr>
              <a:t>.</a:t>
            </a:r>
            <a:r>
              <a:rPr lang="en-GB" dirty="0">
                <a:solidFill>
                  <a:srgbClr val="DCDCAA"/>
                </a:solidFill>
                <a:latin typeface="Consolas" panose="020B0609020204030204" pitchFamily="49" charset="0"/>
              </a:rPr>
              <a:t>log</a:t>
            </a:r>
            <a:r>
              <a:rPr lang="en-GB" dirty="0">
                <a:solidFill>
                  <a:srgbClr val="D4D4D4"/>
                </a:solidFill>
                <a:latin typeface="Consolas" panose="020B0609020204030204" pitchFamily="49" charset="0"/>
              </a:rPr>
              <a:t>([</a:t>
            </a:r>
            <a:r>
              <a:rPr lang="en-GB" dirty="0">
                <a:solidFill>
                  <a:srgbClr val="B5CEA8"/>
                </a:solidFill>
                <a:latin typeface="Consolas" panose="020B0609020204030204" pitchFamily="49" charset="0"/>
              </a:rPr>
              <a:t>1</a:t>
            </a:r>
            <a:r>
              <a:rPr lang="en-GB" dirty="0">
                <a:solidFill>
                  <a:srgbClr val="D4D4D4"/>
                </a:solidFill>
                <a:latin typeface="Consolas" panose="020B0609020204030204" pitchFamily="49" charset="0"/>
              </a:rPr>
              <a:t>, </a:t>
            </a:r>
            <a:r>
              <a:rPr lang="en-GB" dirty="0">
                <a:solidFill>
                  <a:srgbClr val="B5CEA8"/>
                </a:solidFill>
                <a:latin typeface="Consolas" panose="020B0609020204030204" pitchFamily="49" charset="0"/>
              </a:rPr>
              <a:t>2</a:t>
            </a:r>
            <a:r>
              <a:rPr lang="en-GB" dirty="0">
                <a:solidFill>
                  <a:srgbClr val="D4D4D4"/>
                </a:solidFill>
                <a:latin typeface="Consolas" panose="020B0609020204030204" pitchFamily="49" charset="0"/>
              </a:rPr>
              <a:t>].</a:t>
            </a:r>
            <a:r>
              <a:rPr lang="en-GB" dirty="0" err="1">
                <a:solidFill>
                  <a:srgbClr val="DCDCAA"/>
                </a:solidFill>
                <a:latin typeface="Consolas" panose="020B0609020204030204" pitchFamily="49" charset="0"/>
              </a:rPr>
              <a:t>toString</a:t>
            </a:r>
            <a:r>
              <a:rPr lang="en-GB" dirty="0">
                <a:solidFill>
                  <a:srgbClr val="D4D4D4"/>
                </a:solidFill>
                <a:latin typeface="Consolas" panose="020B0609020204030204" pitchFamily="49" charset="0"/>
              </a:rPr>
              <a:t>());</a:t>
            </a:r>
          </a:p>
          <a:p>
            <a:r>
              <a:rPr lang="en-GB" dirty="0">
                <a:solidFill>
                  <a:srgbClr val="608B4E"/>
                </a:solidFill>
                <a:latin typeface="Consolas" panose="020B0609020204030204" pitchFamily="49" charset="0"/>
              </a:rPr>
              <a:t>// → 1,2</a:t>
            </a:r>
            <a:endParaRPr lang="en-GB" dirty="0">
              <a:solidFill>
                <a:srgbClr val="D4D4D4"/>
              </a:solidFill>
              <a:latin typeface="Consolas" panose="020B0609020204030204" pitchFamily="49" charset="0"/>
            </a:endParaRPr>
          </a:p>
          <a:p>
            <a:r>
              <a:rPr lang="en-GB" dirty="0">
                <a:solidFill>
                  <a:srgbClr val="4EC9B0"/>
                </a:solidFill>
                <a:latin typeface="Consolas" panose="020B0609020204030204" pitchFamily="49" charset="0"/>
              </a:rPr>
              <a:t>console</a:t>
            </a:r>
            <a:r>
              <a:rPr lang="en-GB" dirty="0">
                <a:solidFill>
                  <a:srgbClr val="D4D4D4"/>
                </a:solidFill>
                <a:latin typeface="Consolas" panose="020B0609020204030204" pitchFamily="49" charset="0"/>
              </a:rPr>
              <a:t>.</a:t>
            </a:r>
            <a:r>
              <a:rPr lang="en-GB" dirty="0">
                <a:solidFill>
                  <a:srgbClr val="DCDCAA"/>
                </a:solidFill>
                <a:latin typeface="Consolas" panose="020B0609020204030204" pitchFamily="49" charset="0"/>
              </a:rPr>
              <a:t>log</a:t>
            </a:r>
            <a:r>
              <a:rPr lang="en-GB" dirty="0">
                <a:solidFill>
                  <a:srgbClr val="D4D4D4"/>
                </a:solidFill>
                <a:latin typeface="Consolas" panose="020B0609020204030204" pitchFamily="49" charset="0"/>
              </a:rPr>
              <a:t>([</a:t>
            </a:r>
            <a:r>
              <a:rPr lang="en-GB" dirty="0">
                <a:solidFill>
                  <a:srgbClr val="B5CEA8"/>
                </a:solidFill>
                <a:latin typeface="Consolas" panose="020B0609020204030204" pitchFamily="49" charset="0"/>
              </a:rPr>
              <a:t>1</a:t>
            </a:r>
            <a:r>
              <a:rPr lang="en-GB" dirty="0">
                <a:solidFill>
                  <a:srgbClr val="D4D4D4"/>
                </a:solidFill>
                <a:latin typeface="Consolas" panose="020B0609020204030204" pitchFamily="49" charset="0"/>
              </a:rPr>
              <a:t>, </a:t>
            </a:r>
            <a:r>
              <a:rPr lang="en-GB" dirty="0">
                <a:solidFill>
                  <a:srgbClr val="B5CEA8"/>
                </a:solidFill>
                <a:latin typeface="Consolas" panose="020B0609020204030204" pitchFamily="49" charset="0"/>
              </a:rPr>
              <a:t>2</a:t>
            </a:r>
            <a:r>
              <a:rPr lang="en-GB" dirty="0">
                <a:solidFill>
                  <a:srgbClr val="D4D4D4"/>
                </a:solidFill>
                <a:latin typeface="Consolas" panose="020B0609020204030204" pitchFamily="49" charset="0"/>
              </a:rPr>
              <a:t>][</a:t>
            </a:r>
            <a:r>
              <a:rPr lang="en-GB" dirty="0" err="1">
                <a:solidFill>
                  <a:srgbClr val="9CDCFE"/>
                </a:solidFill>
                <a:latin typeface="Consolas" panose="020B0609020204030204" pitchFamily="49" charset="0"/>
              </a:rPr>
              <a:t>toStringSymbol</a:t>
            </a:r>
            <a:r>
              <a:rPr lang="en-GB" dirty="0">
                <a:solidFill>
                  <a:srgbClr val="D4D4D4"/>
                </a:solidFill>
                <a:latin typeface="Consolas" panose="020B0609020204030204" pitchFamily="49" charset="0"/>
              </a:rPr>
              <a:t>]());</a:t>
            </a:r>
          </a:p>
          <a:p>
            <a:r>
              <a:rPr lang="en-GB" dirty="0">
                <a:solidFill>
                  <a:srgbClr val="608B4E"/>
                </a:solidFill>
                <a:latin typeface="Consolas" panose="020B0609020204030204" pitchFamily="49" charset="0"/>
              </a:rPr>
              <a:t>// → 2 cm of blue yarn</a:t>
            </a:r>
            <a:endParaRPr lang="en-GB"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0177153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7DF1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Open Sans" panose="020B0606030504020204" pitchFamily="34" charset="0"/>
                <a:ea typeface="Open Sans" panose="020B0606030504020204" pitchFamily="34" charset="0"/>
                <a:cs typeface="Open Sans" panose="020B0606030504020204" pitchFamily="34" charset="0"/>
              </a:rPr>
              <a:t>The iterator interface</a:t>
            </a:r>
            <a:endParaRPr lang="en-GB" b="1"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p:cNvSpPr>
            <a:spLocks noGrp="1"/>
          </p:cNvSpPr>
          <p:nvPr>
            <p:ph idx="1"/>
          </p:nvPr>
        </p:nvSpPr>
        <p:spPr>
          <a:solidFill>
            <a:srgbClr val="F7DF1E"/>
          </a:solidFill>
        </p:spPr>
        <p:txBody>
          <a:bodyPr>
            <a:normAutofit/>
          </a:bodyPr>
          <a:lstStyle/>
          <a:p>
            <a:pPr marL="0" indent="0">
              <a:buNone/>
            </a:pPr>
            <a:r>
              <a:rPr lang="en-US" dirty="0">
                <a:latin typeface="Open Sans" panose="020B0606030504020204" pitchFamily="34" charset="0"/>
                <a:ea typeface="Open Sans" panose="020B0606030504020204" pitchFamily="34" charset="0"/>
                <a:cs typeface="Open Sans" panose="020B0606030504020204" pitchFamily="34" charset="0"/>
              </a:rPr>
              <a:t>The object given to a for/of loop is expected to be </a:t>
            </a:r>
            <a:r>
              <a:rPr lang="en-US" i="1" dirty="0" err="1">
                <a:latin typeface="Open Sans" panose="020B0606030504020204" pitchFamily="34" charset="0"/>
                <a:ea typeface="Open Sans" panose="020B0606030504020204" pitchFamily="34" charset="0"/>
                <a:cs typeface="Open Sans" panose="020B0606030504020204" pitchFamily="34" charset="0"/>
              </a:rPr>
              <a:t>iterable</a:t>
            </a:r>
            <a:r>
              <a:rPr lang="en-US" dirty="0">
                <a:latin typeface="Open Sans" panose="020B0606030504020204" pitchFamily="34" charset="0"/>
                <a:ea typeface="Open Sans" panose="020B0606030504020204" pitchFamily="34" charset="0"/>
                <a:cs typeface="Open Sans" panose="020B0606030504020204" pitchFamily="34" charset="0"/>
              </a:rPr>
              <a:t>. This means it has a method named with the </a:t>
            </a:r>
            <a:r>
              <a:rPr lang="en-US" i="1" dirty="0" err="1">
                <a:latin typeface="Open Sans" panose="020B0606030504020204" pitchFamily="34" charset="0"/>
                <a:ea typeface="Open Sans" panose="020B0606030504020204" pitchFamily="34" charset="0"/>
                <a:cs typeface="Open Sans" panose="020B0606030504020204" pitchFamily="34" charset="0"/>
              </a:rPr>
              <a:t>Symbol.iterator</a:t>
            </a:r>
            <a:r>
              <a:rPr lang="en-US" dirty="0">
                <a:latin typeface="Open Sans" panose="020B0606030504020204" pitchFamily="34" charset="0"/>
                <a:ea typeface="Open Sans" panose="020B0606030504020204" pitchFamily="34" charset="0"/>
                <a:cs typeface="Open Sans" panose="020B0606030504020204" pitchFamily="34" charset="0"/>
              </a:rPr>
              <a:t> </a:t>
            </a:r>
            <a:r>
              <a:rPr lang="en-US" dirty="0" smtClean="0">
                <a:latin typeface="Open Sans" panose="020B0606030504020204" pitchFamily="34" charset="0"/>
                <a:ea typeface="Open Sans" panose="020B0606030504020204" pitchFamily="34" charset="0"/>
                <a:cs typeface="Open Sans" panose="020B0606030504020204" pitchFamily="34" charset="0"/>
              </a:rPr>
              <a:t>symbol.</a:t>
            </a:r>
            <a:endParaRPr lang="en-US"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US" dirty="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n-US" dirty="0">
                <a:latin typeface="Open Sans" panose="020B0606030504020204" pitchFamily="34" charset="0"/>
                <a:ea typeface="Open Sans" panose="020B0606030504020204" pitchFamily="34" charset="0"/>
                <a:cs typeface="Open Sans" panose="020B0606030504020204" pitchFamily="34" charset="0"/>
              </a:rPr>
              <a:t>When called, that method should return an object that provides a second interface, iterator</a:t>
            </a:r>
            <a:r>
              <a:rPr lang="en-US" dirty="0" smtClean="0">
                <a:latin typeface="Open Sans" panose="020B0606030504020204" pitchFamily="34" charset="0"/>
                <a:ea typeface="Open Sans" panose="020B0606030504020204" pitchFamily="34" charset="0"/>
                <a:cs typeface="Open Sans" panose="020B0606030504020204" pitchFamily="34" charset="0"/>
              </a:rPr>
              <a:t>. It </a:t>
            </a:r>
            <a:r>
              <a:rPr lang="en-US" dirty="0">
                <a:latin typeface="Open Sans" panose="020B0606030504020204" pitchFamily="34" charset="0"/>
                <a:ea typeface="Open Sans" panose="020B0606030504020204" pitchFamily="34" charset="0"/>
                <a:cs typeface="Open Sans" panose="020B0606030504020204" pitchFamily="34" charset="0"/>
              </a:rPr>
              <a:t>has a </a:t>
            </a:r>
            <a:r>
              <a:rPr lang="en-US" b="1" dirty="0">
                <a:latin typeface="Open Sans" panose="020B0606030504020204" pitchFamily="34" charset="0"/>
                <a:ea typeface="Open Sans" panose="020B0606030504020204" pitchFamily="34" charset="0"/>
                <a:cs typeface="Open Sans" panose="020B0606030504020204" pitchFamily="34" charset="0"/>
              </a:rPr>
              <a:t>next</a:t>
            </a:r>
            <a:r>
              <a:rPr lang="en-US" dirty="0">
                <a:latin typeface="Open Sans" panose="020B0606030504020204" pitchFamily="34" charset="0"/>
                <a:ea typeface="Open Sans" panose="020B0606030504020204" pitchFamily="34" charset="0"/>
                <a:cs typeface="Open Sans" panose="020B0606030504020204" pitchFamily="34" charset="0"/>
              </a:rPr>
              <a:t> method that returns the next result. That result should be an object with a value property that provides the next value, if there is one, and a done property, which should be true when there are no more results and false otherwise.</a:t>
            </a:r>
            <a:endParaRPr lang="en-GB"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7" name="Group 6"/>
          <p:cNvGrpSpPr/>
          <p:nvPr/>
        </p:nvGrpSpPr>
        <p:grpSpPr>
          <a:xfrm>
            <a:off x="0" y="6626620"/>
            <a:ext cx="12192000" cy="253916"/>
            <a:chOff x="0" y="6626620"/>
            <a:chExt cx="12192000" cy="253916"/>
          </a:xfrm>
        </p:grpSpPr>
        <p:sp>
          <p:nvSpPr>
            <p:cNvPr id="4" name="Rectangle 3"/>
            <p:cNvSpPr/>
            <p:nvPr/>
          </p:nvSpPr>
          <p:spPr>
            <a:xfrm>
              <a:off x="0" y="6649156"/>
              <a:ext cx="12192000" cy="2088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extBox 5"/>
            <p:cNvSpPr txBox="1"/>
            <p:nvPr/>
          </p:nvSpPr>
          <p:spPr>
            <a:xfrm>
              <a:off x="7191023" y="6626620"/>
              <a:ext cx="5000977" cy="253916"/>
            </a:xfrm>
            <a:prstGeom prst="rect">
              <a:avLst/>
            </a:prstGeom>
            <a:noFill/>
            <a:ln>
              <a:noFill/>
            </a:ln>
          </p:spPr>
          <p:txBody>
            <a:bodyPr wrap="square" rtlCol="0">
              <a:spAutoFit/>
            </a:bodyPr>
            <a:lstStyle/>
            <a:p>
              <a:pPr algn="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Lesson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9</a:t>
              </a:r>
              <a:r>
                <a:rPr lang="lt-LT"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OOP in JavaScript (part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II)</a:t>
              </a:r>
              <a:endParaRPr lang="en-GB" sz="1050" dirty="0">
                <a:solidFill>
                  <a:schemeClr val="bg1"/>
                </a:solidFill>
              </a:endParaRPr>
            </a:p>
          </p:txBody>
        </p:sp>
      </p:grpSp>
      <p:sp>
        <p:nvSpPr>
          <p:cNvPr id="8" name="Slide Number Placeholder 7"/>
          <p:cNvSpPr>
            <a:spLocks noGrp="1"/>
          </p:cNvSpPr>
          <p:nvPr>
            <p:ph type="sldNum" sz="quarter" idx="12"/>
          </p:nvPr>
        </p:nvSpPr>
        <p:spPr/>
        <p:txBody>
          <a:bodyPr/>
          <a:lstStyle/>
          <a:p>
            <a:fld id="{CD81D244-7464-40F3-9372-70D73694CF74}" type="slidenum">
              <a:rPr lang="en-GB" smtClean="0"/>
              <a:t>15</a:t>
            </a:fld>
            <a:endParaRPr lang="en-GB" dirty="0"/>
          </a:p>
        </p:txBody>
      </p:sp>
    </p:spTree>
    <p:extLst>
      <p:ext uri="{BB962C8B-B14F-4D97-AF65-F5344CB8AC3E}">
        <p14:creationId xmlns:p14="http://schemas.microsoft.com/office/powerpoint/2010/main" val="26143109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7DF1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42589"/>
            <a:ext cx="10515600" cy="1325563"/>
          </a:xfrm>
        </p:spPr>
        <p:txBody>
          <a:bodyPr/>
          <a:lstStyle/>
          <a:p>
            <a:r>
              <a:rPr lang="lt-LT" b="1" dirty="0" err="1" smtClean="0">
                <a:latin typeface="Open Sans" panose="020B0606030504020204" pitchFamily="34" charset="0"/>
                <a:ea typeface="Open Sans" panose="020B0606030504020204" pitchFamily="34" charset="0"/>
                <a:cs typeface="Open Sans" panose="020B0606030504020204" pitchFamily="34" charset="0"/>
              </a:rPr>
              <a:t>Iterator</a:t>
            </a:r>
            <a:r>
              <a:rPr lang="lt-LT" b="1" dirty="0" smtClean="0">
                <a:latin typeface="Open Sans" panose="020B0606030504020204" pitchFamily="34" charset="0"/>
                <a:ea typeface="Open Sans" panose="020B0606030504020204" pitchFamily="34" charset="0"/>
                <a:cs typeface="Open Sans" panose="020B0606030504020204" pitchFamily="34" charset="0"/>
              </a:rPr>
              <a:t> </a:t>
            </a:r>
            <a:r>
              <a:rPr lang="lt-LT" b="1" dirty="0" err="1" smtClean="0">
                <a:latin typeface="Open Sans" panose="020B0606030504020204" pitchFamily="34" charset="0"/>
                <a:ea typeface="Open Sans" panose="020B0606030504020204" pitchFamily="34" charset="0"/>
                <a:cs typeface="Open Sans" panose="020B0606030504020204" pitchFamily="34" charset="0"/>
              </a:rPr>
              <a:t>interface</a:t>
            </a:r>
            <a:r>
              <a:rPr lang="lt-LT" b="1" dirty="0" smtClean="0">
                <a:latin typeface="Open Sans" panose="020B0606030504020204" pitchFamily="34" charset="0"/>
                <a:ea typeface="Open Sans" panose="020B0606030504020204" pitchFamily="34" charset="0"/>
                <a:cs typeface="Open Sans" panose="020B0606030504020204" pitchFamily="34" charset="0"/>
              </a:rPr>
              <a:t> </a:t>
            </a:r>
            <a:r>
              <a:rPr lang="lt-LT" b="1" dirty="0" err="1" smtClean="0">
                <a:latin typeface="Open Sans" panose="020B0606030504020204" pitchFamily="34" charset="0"/>
                <a:ea typeface="Open Sans" panose="020B0606030504020204" pitchFamily="34" charset="0"/>
                <a:cs typeface="Open Sans" panose="020B0606030504020204" pitchFamily="34" charset="0"/>
              </a:rPr>
              <a:t>example</a:t>
            </a:r>
            <a:endParaRPr lang="en-GB" b="1"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p:cNvSpPr>
            <a:spLocks noGrp="1"/>
          </p:cNvSpPr>
          <p:nvPr>
            <p:ph idx="1"/>
          </p:nvPr>
        </p:nvSpPr>
        <p:spPr>
          <a:xfrm>
            <a:off x="838200" y="1803089"/>
            <a:ext cx="10515600" cy="1662641"/>
          </a:xfrm>
          <a:solidFill>
            <a:srgbClr val="F7DF1E"/>
          </a:solidFill>
        </p:spPr>
        <p:txBody>
          <a:bodyPr>
            <a:normAutofit/>
          </a:bodyPr>
          <a:lstStyle/>
          <a:p>
            <a:pPr marL="0" indent="0">
              <a:buNone/>
            </a:pPr>
            <a:r>
              <a:rPr lang="en-US" dirty="0">
                <a:latin typeface="Open Sans" panose="020B0606030504020204" pitchFamily="34" charset="0"/>
                <a:ea typeface="Open Sans" panose="020B0606030504020204" pitchFamily="34" charset="0"/>
                <a:cs typeface="Open Sans" panose="020B0606030504020204" pitchFamily="34" charset="0"/>
              </a:rPr>
              <a:t>Note that the next, value, and done property names are plain strings, not symbols. Only </a:t>
            </a:r>
            <a:r>
              <a:rPr lang="en-US" dirty="0" err="1">
                <a:latin typeface="Open Sans" panose="020B0606030504020204" pitchFamily="34" charset="0"/>
                <a:ea typeface="Open Sans" panose="020B0606030504020204" pitchFamily="34" charset="0"/>
                <a:cs typeface="Open Sans" panose="020B0606030504020204" pitchFamily="34" charset="0"/>
              </a:rPr>
              <a:t>Symbol.iterator</a:t>
            </a:r>
            <a:r>
              <a:rPr lang="en-US" dirty="0">
                <a:latin typeface="Open Sans" panose="020B0606030504020204" pitchFamily="34" charset="0"/>
                <a:ea typeface="Open Sans" panose="020B0606030504020204" pitchFamily="34" charset="0"/>
                <a:cs typeface="Open Sans" panose="020B0606030504020204" pitchFamily="34" charset="0"/>
              </a:rPr>
              <a:t>, which is likely to be added to a lot of different objects, is an actual symbol.</a:t>
            </a:r>
            <a:endParaRPr lang="en-GB"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7" name="Group 6"/>
          <p:cNvGrpSpPr/>
          <p:nvPr/>
        </p:nvGrpSpPr>
        <p:grpSpPr>
          <a:xfrm>
            <a:off x="0" y="6604084"/>
            <a:ext cx="12192000" cy="253916"/>
            <a:chOff x="0" y="6626620"/>
            <a:chExt cx="12192000" cy="253916"/>
          </a:xfrm>
        </p:grpSpPr>
        <p:sp>
          <p:nvSpPr>
            <p:cNvPr id="4" name="Rectangle 3"/>
            <p:cNvSpPr/>
            <p:nvPr/>
          </p:nvSpPr>
          <p:spPr>
            <a:xfrm>
              <a:off x="0" y="6649156"/>
              <a:ext cx="12192000" cy="2088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extBox 5"/>
            <p:cNvSpPr txBox="1"/>
            <p:nvPr/>
          </p:nvSpPr>
          <p:spPr>
            <a:xfrm>
              <a:off x="7191023" y="6626620"/>
              <a:ext cx="5000977" cy="253916"/>
            </a:xfrm>
            <a:prstGeom prst="rect">
              <a:avLst/>
            </a:prstGeom>
            <a:noFill/>
            <a:ln>
              <a:noFill/>
            </a:ln>
          </p:spPr>
          <p:txBody>
            <a:bodyPr wrap="square" rtlCol="0">
              <a:spAutoFit/>
            </a:bodyPr>
            <a:lstStyle/>
            <a:p>
              <a:pPr algn="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Lesson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9</a:t>
              </a:r>
              <a:r>
                <a:rPr lang="lt-LT"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OOP in JavaScript (part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II)</a:t>
              </a:r>
              <a:endParaRPr lang="en-GB" sz="1050" dirty="0">
                <a:solidFill>
                  <a:schemeClr val="bg1"/>
                </a:solidFill>
              </a:endParaRPr>
            </a:p>
          </p:txBody>
        </p:sp>
      </p:grpSp>
      <p:sp>
        <p:nvSpPr>
          <p:cNvPr id="8" name="Slide Number Placeholder 7"/>
          <p:cNvSpPr>
            <a:spLocks noGrp="1"/>
          </p:cNvSpPr>
          <p:nvPr>
            <p:ph type="sldNum" sz="quarter" idx="12"/>
          </p:nvPr>
        </p:nvSpPr>
        <p:spPr>
          <a:xfrm>
            <a:off x="8610600" y="6333814"/>
            <a:ext cx="2743200" cy="365125"/>
          </a:xfrm>
        </p:spPr>
        <p:txBody>
          <a:bodyPr/>
          <a:lstStyle/>
          <a:p>
            <a:fld id="{CD81D244-7464-40F3-9372-70D73694CF74}" type="slidenum">
              <a:rPr lang="en-GB" smtClean="0"/>
              <a:t>16</a:t>
            </a:fld>
            <a:endParaRPr lang="en-GB" dirty="0"/>
          </a:p>
        </p:txBody>
      </p:sp>
      <p:sp>
        <p:nvSpPr>
          <p:cNvPr id="5" name="TextBox 4"/>
          <p:cNvSpPr txBox="1"/>
          <p:nvPr/>
        </p:nvSpPr>
        <p:spPr>
          <a:xfrm>
            <a:off x="838200" y="3613356"/>
            <a:ext cx="10732911" cy="2031325"/>
          </a:xfrm>
          <a:prstGeom prst="rect">
            <a:avLst/>
          </a:prstGeom>
          <a:solidFill>
            <a:schemeClr val="tx1"/>
          </a:solidFill>
        </p:spPr>
        <p:txBody>
          <a:bodyPr wrap="square" rtlCol="0">
            <a:spAutoFit/>
          </a:bodyPr>
          <a:lstStyle/>
          <a:p>
            <a:r>
              <a:rPr lang="en-GB">
                <a:solidFill>
                  <a:srgbClr val="569CD6"/>
                </a:solidFill>
                <a:latin typeface="Consolas" panose="020B0609020204030204" pitchFamily="49" charset="0"/>
              </a:rPr>
              <a:t>let</a:t>
            </a:r>
            <a:r>
              <a:rPr lang="en-GB">
                <a:solidFill>
                  <a:srgbClr val="D4D4D4"/>
                </a:solidFill>
                <a:latin typeface="Consolas" panose="020B0609020204030204" pitchFamily="49" charset="0"/>
              </a:rPr>
              <a:t> </a:t>
            </a:r>
            <a:r>
              <a:rPr lang="en-GB">
                <a:solidFill>
                  <a:srgbClr val="9CDCFE"/>
                </a:solidFill>
                <a:latin typeface="Consolas" panose="020B0609020204030204" pitchFamily="49" charset="0"/>
              </a:rPr>
              <a:t>okIterator</a:t>
            </a:r>
            <a:r>
              <a:rPr lang="en-GB">
                <a:solidFill>
                  <a:srgbClr val="D4D4D4"/>
                </a:solidFill>
                <a:latin typeface="Consolas" panose="020B0609020204030204" pitchFamily="49" charset="0"/>
              </a:rPr>
              <a:t> = </a:t>
            </a:r>
            <a:r>
              <a:rPr lang="en-GB">
                <a:solidFill>
                  <a:srgbClr val="CE9178"/>
                </a:solidFill>
                <a:latin typeface="Consolas" panose="020B0609020204030204" pitchFamily="49" charset="0"/>
              </a:rPr>
              <a:t>"OK"</a:t>
            </a:r>
            <a:r>
              <a:rPr lang="en-GB">
                <a:solidFill>
                  <a:srgbClr val="D4D4D4"/>
                </a:solidFill>
                <a:latin typeface="Consolas" panose="020B0609020204030204" pitchFamily="49" charset="0"/>
              </a:rPr>
              <a:t>[</a:t>
            </a:r>
            <a:r>
              <a:rPr lang="en-GB">
                <a:solidFill>
                  <a:srgbClr val="4EC9B0"/>
                </a:solidFill>
                <a:latin typeface="Consolas" panose="020B0609020204030204" pitchFamily="49" charset="0"/>
              </a:rPr>
              <a:t>Symbol</a:t>
            </a:r>
            <a:r>
              <a:rPr lang="en-GB">
                <a:solidFill>
                  <a:srgbClr val="D4D4D4"/>
                </a:solidFill>
                <a:latin typeface="Consolas" panose="020B0609020204030204" pitchFamily="49" charset="0"/>
              </a:rPr>
              <a:t>.</a:t>
            </a:r>
            <a:r>
              <a:rPr lang="en-GB">
                <a:solidFill>
                  <a:srgbClr val="9CDCFE"/>
                </a:solidFill>
                <a:latin typeface="Consolas" panose="020B0609020204030204" pitchFamily="49" charset="0"/>
              </a:rPr>
              <a:t>iterator</a:t>
            </a:r>
            <a:r>
              <a:rPr lang="en-GB">
                <a:solidFill>
                  <a:srgbClr val="D4D4D4"/>
                </a:solidFill>
                <a:latin typeface="Consolas" panose="020B0609020204030204" pitchFamily="49" charset="0"/>
              </a:rPr>
              <a:t>]();</a:t>
            </a:r>
          </a:p>
          <a:p>
            <a:r>
              <a:rPr lang="en-GB">
                <a:solidFill>
                  <a:srgbClr val="4EC9B0"/>
                </a:solidFill>
                <a:latin typeface="Consolas" panose="020B0609020204030204" pitchFamily="49" charset="0"/>
              </a:rPr>
              <a:t>console</a:t>
            </a:r>
            <a:r>
              <a:rPr lang="en-GB">
                <a:solidFill>
                  <a:srgbClr val="D4D4D4"/>
                </a:solidFill>
                <a:latin typeface="Consolas" panose="020B0609020204030204" pitchFamily="49" charset="0"/>
              </a:rPr>
              <a:t>.</a:t>
            </a:r>
            <a:r>
              <a:rPr lang="en-GB">
                <a:solidFill>
                  <a:srgbClr val="DCDCAA"/>
                </a:solidFill>
                <a:latin typeface="Consolas" panose="020B0609020204030204" pitchFamily="49" charset="0"/>
              </a:rPr>
              <a:t>log</a:t>
            </a:r>
            <a:r>
              <a:rPr lang="en-GB">
                <a:solidFill>
                  <a:srgbClr val="D4D4D4"/>
                </a:solidFill>
                <a:latin typeface="Consolas" panose="020B0609020204030204" pitchFamily="49" charset="0"/>
              </a:rPr>
              <a:t>(</a:t>
            </a:r>
            <a:r>
              <a:rPr lang="en-GB">
                <a:solidFill>
                  <a:srgbClr val="9CDCFE"/>
                </a:solidFill>
                <a:latin typeface="Consolas" panose="020B0609020204030204" pitchFamily="49" charset="0"/>
              </a:rPr>
              <a:t>okIterator</a:t>
            </a:r>
            <a:r>
              <a:rPr lang="en-GB">
                <a:solidFill>
                  <a:srgbClr val="D4D4D4"/>
                </a:solidFill>
                <a:latin typeface="Consolas" panose="020B0609020204030204" pitchFamily="49" charset="0"/>
              </a:rPr>
              <a:t>.</a:t>
            </a:r>
            <a:r>
              <a:rPr lang="en-GB">
                <a:solidFill>
                  <a:srgbClr val="DCDCAA"/>
                </a:solidFill>
                <a:latin typeface="Consolas" panose="020B0609020204030204" pitchFamily="49" charset="0"/>
              </a:rPr>
              <a:t>next</a:t>
            </a:r>
            <a:r>
              <a:rPr lang="en-GB">
                <a:solidFill>
                  <a:srgbClr val="D4D4D4"/>
                </a:solidFill>
                <a:latin typeface="Consolas" panose="020B0609020204030204" pitchFamily="49" charset="0"/>
              </a:rPr>
              <a:t>());</a:t>
            </a:r>
          </a:p>
          <a:p>
            <a:r>
              <a:rPr lang="en-GB">
                <a:solidFill>
                  <a:srgbClr val="608B4E"/>
                </a:solidFill>
                <a:latin typeface="Consolas" panose="020B0609020204030204" pitchFamily="49" charset="0"/>
              </a:rPr>
              <a:t>// → {value: "O", done: false}</a:t>
            </a:r>
            <a:endParaRPr lang="en-GB">
              <a:solidFill>
                <a:srgbClr val="D4D4D4"/>
              </a:solidFill>
              <a:latin typeface="Consolas" panose="020B0609020204030204" pitchFamily="49" charset="0"/>
            </a:endParaRPr>
          </a:p>
          <a:p>
            <a:r>
              <a:rPr lang="en-GB">
                <a:solidFill>
                  <a:srgbClr val="4EC9B0"/>
                </a:solidFill>
                <a:latin typeface="Consolas" panose="020B0609020204030204" pitchFamily="49" charset="0"/>
              </a:rPr>
              <a:t>console</a:t>
            </a:r>
            <a:r>
              <a:rPr lang="en-GB">
                <a:solidFill>
                  <a:srgbClr val="D4D4D4"/>
                </a:solidFill>
                <a:latin typeface="Consolas" panose="020B0609020204030204" pitchFamily="49" charset="0"/>
              </a:rPr>
              <a:t>.</a:t>
            </a:r>
            <a:r>
              <a:rPr lang="en-GB">
                <a:solidFill>
                  <a:srgbClr val="DCDCAA"/>
                </a:solidFill>
                <a:latin typeface="Consolas" panose="020B0609020204030204" pitchFamily="49" charset="0"/>
              </a:rPr>
              <a:t>log</a:t>
            </a:r>
            <a:r>
              <a:rPr lang="en-GB">
                <a:solidFill>
                  <a:srgbClr val="D4D4D4"/>
                </a:solidFill>
                <a:latin typeface="Consolas" panose="020B0609020204030204" pitchFamily="49" charset="0"/>
              </a:rPr>
              <a:t>(</a:t>
            </a:r>
            <a:r>
              <a:rPr lang="en-GB">
                <a:solidFill>
                  <a:srgbClr val="9CDCFE"/>
                </a:solidFill>
                <a:latin typeface="Consolas" panose="020B0609020204030204" pitchFamily="49" charset="0"/>
              </a:rPr>
              <a:t>okIterator</a:t>
            </a:r>
            <a:r>
              <a:rPr lang="en-GB">
                <a:solidFill>
                  <a:srgbClr val="D4D4D4"/>
                </a:solidFill>
                <a:latin typeface="Consolas" panose="020B0609020204030204" pitchFamily="49" charset="0"/>
              </a:rPr>
              <a:t>.</a:t>
            </a:r>
            <a:r>
              <a:rPr lang="en-GB">
                <a:solidFill>
                  <a:srgbClr val="DCDCAA"/>
                </a:solidFill>
                <a:latin typeface="Consolas" panose="020B0609020204030204" pitchFamily="49" charset="0"/>
              </a:rPr>
              <a:t>next</a:t>
            </a:r>
            <a:r>
              <a:rPr lang="en-GB">
                <a:solidFill>
                  <a:srgbClr val="D4D4D4"/>
                </a:solidFill>
                <a:latin typeface="Consolas" panose="020B0609020204030204" pitchFamily="49" charset="0"/>
              </a:rPr>
              <a:t>());</a:t>
            </a:r>
          </a:p>
          <a:p>
            <a:r>
              <a:rPr lang="en-GB">
                <a:solidFill>
                  <a:srgbClr val="608B4E"/>
                </a:solidFill>
                <a:latin typeface="Consolas" panose="020B0609020204030204" pitchFamily="49" charset="0"/>
              </a:rPr>
              <a:t>// → {value: "K", done: false}</a:t>
            </a:r>
            <a:endParaRPr lang="en-GB">
              <a:solidFill>
                <a:srgbClr val="D4D4D4"/>
              </a:solidFill>
              <a:latin typeface="Consolas" panose="020B0609020204030204" pitchFamily="49" charset="0"/>
            </a:endParaRPr>
          </a:p>
          <a:p>
            <a:r>
              <a:rPr lang="en-GB">
                <a:solidFill>
                  <a:srgbClr val="4EC9B0"/>
                </a:solidFill>
                <a:latin typeface="Consolas" panose="020B0609020204030204" pitchFamily="49" charset="0"/>
              </a:rPr>
              <a:t>console</a:t>
            </a:r>
            <a:r>
              <a:rPr lang="en-GB">
                <a:solidFill>
                  <a:srgbClr val="D4D4D4"/>
                </a:solidFill>
                <a:latin typeface="Consolas" panose="020B0609020204030204" pitchFamily="49" charset="0"/>
              </a:rPr>
              <a:t>.</a:t>
            </a:r>
            <a:r>
              <a:rPr lang="en-GB">
                <a:solidFill>
                  <a:srgbClr val="DCDCAA"/>
                </a:solidFill>
                <a:latin typeface="Consolas" panose="020B0609020204030204" pitchFamily="49" charset="0"/>
              </a:rPr>
              <a:t>log</a:t>
            </a:r>
            <a:r>
              <a:rPr lang="en-GB">
                <a:solidFill>
                  <a:srgbClr val="D4D4D4"/>
                </a:solidFill>
                <a:latin typeface="Consolas" panose="020B0609020204030204" pitchFamily="49" charset="0"/>
              </a:rPr>
              <a:t>(</a:t>
            </a:r>
            <a:r>
              <a:rPr lang="en-GB">
                <a:solidFill>
                  <a:srgbClr val="9CDCFE"/>
                </a:solidFill>
                <a:latin typeface="Consolas" panose="020B0609020204030204" pitchFamily="49" charset="0"/>
              </a:rPr>
              <a:t>okIterator</a:t>
            </a:r>
            <a:r>
              <a:rPr lang="en-GB">
                <a:solidFill>
                  <a:srgbClr val="D4D4D4"/>
                </a:solidFill>
                <a:latin typeface="Consolas" panose="020B0609020204030204" pitchFamily="49" charset="0"/>
              </a:rPr>
              <a:t>.</a:t>
            </a:r>
            <a:r>
              <a:rPr lang="en-GB">
                <a:solidFill>
                  <a:srgbClr val="DCDCAA"/>
                </a:solidFill>
                <a:latin typeface="Consolas" panose="020B0609020204030204" pitchFamily="49" charset="0"/>
              </a:rPr>
              <a:t>next</a:t>
            </a:r>
            <a:r>
              <a:rPr lang="en-GB">
                <a:solidFill>
                  <a:srgbClr val="D4D4D4"/>
                </a:solidFill>
                <a:latin typeface="Consolas" panose="020B0609020204030204" pitchFamily="49" charset="0"/>
              </a:rPr>
              <a:t>());</a:t>
            </a:r>
          </a:p>
          <a:p>
            <a:r>
              <a:rPr lang="en-GB">
                <a:solidFill>
                  <a:srgbClr val="608B4E"/>
                </a:solidFill>
                <a:latin typeface="Consolas" panose="020B0609020204030204" pitchFamily="49" charset="0"/>
              </a:rPr>
              <a:t>// → {value: undefined, done: true}</a:t>
            </a:r>
            <a:endParaRPr lang="en-GB" b="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830890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7DF1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42589"/>
            <a:ext cx="10515600" cy="1325563"/>
          </a:xfrm>
        </p:spPr>
        <p:txBody>
          <a:bodyPr/>
          <a:lstStyle/>
          <a:p>
            <a:r>
              <a:rPr lang="lt-LT" b="1" dirty="0" err="1" smtClean="0">
                <a:latin typeface="Open Sans" panose="020B0606030504020204" pitchFamily="34" charset="0"/>
                <a:ea typeface="Open Sans" panose="020B0606030504020204" pitchFamily="34" charset="0"/>
                <a:cs typeface="Open Sans" panose="020B0606030504020204" pitchFamily="34" charset="0"/>
              </a:rPr>
              <a:t>An</a:t>
            </a:r>
            <a:r>
              <a:rPr lang="lt-LT" b="1" dirty="0" smtClean="0">
                <a:latin typeface="Open Sans" panose="020B0606030504020204" pitchFamily="34" charset="0"/>
                <a:ea typeface="Open Sans" panose="020B0606030504020204" pitchFamily="34" charset="0"/>
                <a:cs typeface="Open Sans" panose="020B0606030504020204" pitchFamily="34" charset="0"/>
              </a:rPr>
              <a:t> i</a:t>
            </a:r>
            <a:r>
              <a:rPr lang="en-US" b="1" dirty="0" smtClean="0">
                <a:latin typeface="Open Sans" panose="020B0606030504020204" pitchFamily="34" charset="0"/>
                <a:ea typeface="Open Sans" panose="020B0606030504020204" pitchFamily="34" charset="0"/>
                <a:cs typeface="Open Sans" panose="020B0606030504020204" pitchFamily="34" charset="0"/>
              </a:rPr>
              <a:t>t</a:t>
            </a:r>
            <a:r>
              <a:rPr lang="lt-LT" b="1" dirty="0" err="1" smtClean="0">
                <a:latin typeface="Open Sans" panose="020B0606030504020204" pitchFamily="34" charset="0"/>
                <a:ea typeface="Open Sans" panose="020B0606030504020204" pitchFamily="34" charset="0"/>
                <a:cs typeface="Open Sans" panose="020B0606030504020204" pitchFamily="34" charset="0"/>
              </a:rPr>
              <a:t>erable</a:t>
            </a:r>
            <a:r>
              <a:rPr lang="lt-LT" b="1" dirty="0" smtClean="0">
                <a:latin typeface="Open Sans" panose="020B0606030504020204" pitchFamily="34" charset="0"/>
                <a:ea typeface="Open Sans" panose="020B0606030504020204" pitchFamily="34" charset="0"/>
                <a:cs typeface="Open Sans" panose="020B0606030504020204" pitchFamily="34" charset="0"/>
              </a:rPr>
              <a:t> data </a:t>
            </a:r>
            <a:r>
              <a:rPr lang="lt-LT" b="1" dirty="0" err="1" smtClean="0">
                <a:latin typeface="Open Sans" panose="020B0606030504020204" pitchFamily="34" charset="0"/>
                <a:ea typeface="Open Sans" panose="020B0606030504020204" pitchFamily="34" charset="0"/>
                <a:cs typeface="Open Sans" panose="020B0606030504020204" pitchFamily="34" charset="0"/>
              </a:rPr>
              <a:t>structure</a:t>
            </a:r>
            <a:endParaRPr lang="en-GB" b="1"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p:cNvSpPr>
            <a:spLocks noGrp="1"/>
          </p:cNvSpPr>
          <p:nvPr>
            <p:ph idx="1"/>
          </p:nvPr>
        </p:nvSpPr>
        <p:spPr>
          <a:xfrm>
            <a:off x="838200" y="1803090"/>
            <a:ext cx="10515600" cy="824466"/>
          </a:xfrm>
          <a:solidFill>
            <a:srgbClr val="F7DF1E"/>
          </a:solidFill>
        </p:spPr>
        <p:txBody>
          <a:bodyPr>
            <a:normAutofit lnSpcReduction="10000"/>
          </a:bodyPr>
          <a:lstStyle/>
          <a:p>
            <a:pPr marL="0" indent="0">
              <a:buNone/>
            </a:pPr>
            <a:r>
              <a:rPr lang="en-US" dirty="0">
                <a:latin typeface="Open Sans" panose="020B0606030504020204" pitchFamily="34" charset="0"/>
                <a:ea typeface="Open Sans" panose="020B0606030504020204" pitchFamily="34" charset="0"/>
                <a:cs typeface="Open Sans" panose="020B0606030504020204" pitchFamily="34" charset="0"/>
              </a:rPr>
              <a:t>Let’s implement an </a:t>
            </a:r>
            <a:r>
              <a:rPr lang="en-US" dirty="0" err="1" smtClean="0">
                <a:latin typeface="Open Sans" panose="020B0606030504020204" pitchFamily="34" charset="0"/>
                <a:ea typeface="Open Sans" panose="020B0606030504020204" pitchFamily="34" charset="0"/>
                <a:cs typeface="Open Sans" panose="020B0606030504020204" pitchFamily="34" charset="0"/>
              </a:rPr>
              <a:t>iterable</a:t>
            </a:r>
            <a:r>
              <a:rPr lang="en-US" dirty="0" smtClean="0">
                <a:latin typeface="Open Sans" panose="020B0606030504020204" pitchFamily="34" charset="0"/>
                <a:ea typeface="Open Sans" panose="020B0606030504020204" pitchFamily="34" charset="0"/>
                <a:cs typeface="Open Sans" panose="020B0606030504020204" pitchFamily="34" charset="0"/>
              </a:rPr>
              <a:t> </a:t>
            </a:r>
            <a:r>
              <a:rPr lang="en-US" dirty="0">
                <a:latin typeface="Open Sans" panose="020B0606030504020204" pitchFamily="34" charset="0"/>
                <a:ea typeface="Open Sans" panose="020B0606030504020204" pitchFamily="34" charset="0"/>
                <a:cs typeface="Open Sans" panose="020B0606030504020204" pitchFamily="34" charset="0"/>
              </a:rPr>
              <a:t>data structure. We’ll build a matrix class, acting as a two-dimensional array.</a:t>
            </a:r>
            <a:endParaRPr lang="en-GB"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7" name="Group 6"/>
          <p:cNvGrpSpPr/>
          <p:nvPr/>
        </p:nvGrpSpPr>
        <p:grpSpPr>
          <a:xfrm>
            <a:off x="0" y="6604084"/>
            <a:ext cx="12192000" cy="253916"/>
            <a:chOff x="0" y="6626620"/>
            <a:chExt cx="12192000" cy="253916"/>
          </a:xfrm>
        </p:grpSpPr>
        <p:sp>
          <p:nvSpPr>
            <p:cNvPr id="4" name="Rectangle 3"/>
            <p:cNvSpPr/>
            <p:nvPr/>
          </p:nvSpPr>
          <p:spPr>
            <a:xfrm>
              <a:off x="0" y="6649156"/>
              <a:ext cx="12192000" cy="2088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extBox 5"/>
            <p:cNvSpPr txBox="1"/>
            <p:nvPr/>
          </p:nvSpPr>
          <p:spPr>
            <a:xfrm>
              <a:off x="7191023" y="6626620"/>
              <a:ext cx="5000977" cy="253916"/>
            </a:xfrm>
            <a:prstGeom prst="rect">
              <a:avLst/>
            </a:prstGeom>
            <a:noFill/>
            <a:ln>
              <a:noFill/>
            </a:ln>
          </p:spPr>
          <p:txBody>
            <a:bodyPr wrap="square" rtlCol="0">
              <a:spAutoFit/>
            </a:bodyPr>
            <a:lstStyle/>
            <a:p>
              <a:pPr algn="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Lesson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9</a:t>
              </a:r>
              <a:r>
                <a:rPr lang="lt-LT"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OOP in JavaScript (part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II)</a:t>
              </a:r>
              <a:endParaRPr lang="en-GB" sz="1050" dirty="0">
                <a:solidFill>
                  <a:schemeClr val="bg1"/>
                </a:solidFill>
              </a:endParaRPr>
            </a:p>
          </p:txBody>
        </p:sp>
      </p:grpSp>
      <p:sp>
        <p:nvSpPr>
          <p:cNvPr id="8" name="Slide Number Placeholder 7"/>
          <p:cNvSpPr>
            <a:spLocks noGrp="1"/>
          </p:cNvSpPr>
          <p:nvPr>
            <p:ph type="sldNum" sz="quarter" idx="12"/>
          </p:nvPr>
        </p:nvSpPr>
        <p:spPr>
          <a:xfrm>
            <a:off x="8610600" y="6333814"/>
            <a:ext cx="2743200" cy="365125"/>
          </a:xfrm>
        </p:spPr>
        <p:txBody>
          <a:bodyPr/>
          <a:lstStyle/>
          <a:p>
            <a:fld id="{CD81D244-7464-40F3-9372-70D73694CF74}" type="slidenum">
              <a:rPr lang="en-GB" smtClean="0"/>
              <a:t>17</a:t>
            </a:fld>
            <a:endParaRPr lang="en-GB" dirty="0"/>
          </a:p>
        </p:txBody>
      </p:sp>
      <p:sp>
        <p:nvSpPr>
          <p:cNvPr id="5" name="TextBox 4"/>
          <p:cNvSpPr txBox="1"/>
          <p:nvPr/>
        </p:nvSpPr>
        <p:spPr>
          <a:xfrm>
            <a:off x="838200" y="2762494"/>
            <a:ext cx="10732911" cy="3416320"/>
          </a:xfrm>
          <a:prstGeom prst="rect">
            <a:avLst/>
          </a:prstGeom>
          <a:solidFill>
            <a:schemeClr val="tx1"/>
          </a:solidFill>
        </p:spPr>
        <p:txBody>
          <a:bodyPr wrap="square" rtlCol="0">
            <a:spAutoFit/>
          </a:bodyPr>
          <a:lstStyle/>
          <a:p>
            <a:r>
              <a:rPr lang="en-GB" dirty="0">
                <a:solidFill>
                  <a:srgbClr val="569CD6"/>
                </a:solidFill>
                <a:latin typeface="Consolas" panose="020B0609020204030204" pitchFamily="49" charset="0"/>
              </a:rPr>
              <a:t>class</a:t>
            </a:r>
            <a:r>
              <a:rPr lang="en-GB" dirty="0">
                <a:solidFill>
                  <a:srgbClr val="D4D4D4"/>
                </a:solidFill>
                <a:latin typeface="Consolas" panose="020B0609020204030204" pitchFamily="49" charset="0"/>
              </a:rPr>
              <a:t> </a:t>
            </a:r>
            <a:r>
              <a:rPr lang="en-GB" dirty="0">
                <a:solidFill>
                  <a:srgbClr val="4EC9B0"/>
                </a:solidFill>
                <a:latin typeface="Consolas" panose="020B0609020204030204" pitchFamily="49" charset="0"/>
              </a:rPr>
              <a:t>Matrix</a:t>
            </a:r>
            <a:r>
              <a:rPr lang="en-GB" dirty="0">
                <a:solidFill>
                  <a:srgbClr val="D4D4D4"/>
                </a:solidFill>
                <a:latin typeface="Consolas" panose="020B0609020204030204" pitchFamily="49" charset="0"/>
              </a:rPr>
              <a:t> {</a:t>
            </a:r>
          </a:p>
          <a:p>
            <a:pPr lvl="1"/>
            <a:r>
              <a:rPr lang="en-GB" dirty="0">
                <a:solidFill>
                  <a:srgbClr val="569CD6"/>
                </a:solidFill>
                <a:latin typeface="Consolas" panose="020B0609020204030204" pitchFamily="49" charset="0"/>
              </a:rPr>
              <a:t>constructor</a:t>
            </a:r>
            <a:r>
              <a:rPr lang="en-GB" dirty="0">
                <a:solidFill>
                  <a:srgbClr val="D4D4D4"/>
                </a:solidFill>
                <a:latin typeface="Consolas" panose="020B0609020204030204" pitchFamily="49" charset="0"/>
              </a:rPr>
              <a:t>(</a:t>
            </a:r>
            <a:r>
              <a:rPr lang="en-GB" dirty="0">
                <a:solidFill>
                  <a:srgbClr val="9CDCFE"/>
                </a:solidFill>
                <a:latin typeface="Consolas" panose="020B0609020204030204" pitchFamily="49" charset="0"/>
              </a:rPr>
              <a:t>width</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height</a:t>
            </a:r>
            <a:r>
              <a:rPr lang="en-GB" dirty="0">
                <a:solidFill>
                  <a:srgbClr val="D4D4D4"/>
                </a:solidFill>
                <a:latin typeface="Consolas" panose="020B0609020204030204" pitchFamily="49" charset="0"/>
              </a:rPr>
              <a:t>, </a:t>
            </a:r>
            <a:r>
              <a:rPr lang="en-GB" dirty="0">
                <a:solidFill>
                  <a:srgbClr val="DCDCAA"/>
                </a:solidFill>
                <a:latin typeface="Consolas" panose="020B0609020204030204" pitchFamily="49" charset="0"/>
              </a:rPr>
              <a:t>element</a:t>
            </a:r>
            <a:r>
              <a:rPr lang="en-GB" dirty="0">
                <a:solidFill>
                  <a:srgbClr val="D4D4D4"/>
                </a:solidFill>
                <a:latin typeface="Consolas" panose="020B0609020204030204" pitchFamily="49" charset="0"/>
              </a:rPr>
              <a:t> = (</a:t>
            </a:r>
            <a:r>
              <a:rPr lang="en-GB" dirty="0">
                <a:solidFill>
                  <a:srgbClr val="9CDCFE"/>
                </a:solidFill>
                <a:latin typeface="Consolas" panose="020B0609020204030204" pitchFamily="49" charset="0"/>
              </a:rPr>
              <a:t>x</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y</a:t>
            </a:r>
            <a:r>
              <a:rPr lang="en-GB" dirty="0">
                <a:solidFill>
                  <a:srgbClr val="D4D4D4"/>
                </a:solidFill>
                <a:latin typeface="Consolas" panose="020B0609020204030204" pitchFamily="49" charset="0"/>
              </a:rPr>
              <a:t>) </a:t>
            </a:r>
            <a:r>
              <a:rPr lang="en-GB" dirty="0">
                <a:solidFill>
                  <a:srgbClr val="569CD6"/>
                </a:solidFill>
                <a:latin typeface="Consolas" panose="020B0609020204030204" pitchFamily="49" charset="0"/>
              </a:rPr>
              <a:t>=&gt;</a:t>
            </a:r>
            <a:r>
              <a:rPr lang="en-GB" dirty="0">
                <a:solidFill>
                  <a:srgbClr val="D4D4D4"/>
                </a:solidFill>
                <a:latin typeface="Consolas" panose="020B0609020204030204" pitchFamily="49" charset="0"/>
              </a:rPr>
              <a:t> </a:t>
            </a:r>
            <a:r>
              <a:rPr lang="en-GB" dirty="0">
                <a:solidFill>
                  <a:srgbClr val="569CD6"/>
                </a:solidFill>
                <a:latin typeface="Consolas" panose="020B0609020204030204" pitchFamily="49" charset="0"/>
              </a:rPr>
              <a:t>undefined</a:t>
            </a:r>
            <a:r>
              <a:rPr lang="en-GB" dirty="0">
                <a:solidFill>
                  <a:srgbClr val="D4D4D4"/>
                </a:solidFill>
                <a:latin typeface="Consolas" panose="020B0609020204030204" pitchFamily="49" charset="0"/>
              </a:rPr>
              <a:t>) {</a:t>
            </a:r>
          </a:p>
          <a:p>
            <a:pPr lvl="2"/>
            <a:r>
              <a:rPr lang="en-GB" dirty="0" err="1" smtClean="0">
                <a:solidFill>
                  <a:srgbClr val="569CD6"/>
                </a:solidFill>
                <a:latin typeface="Consolas" panose="020B0609020204030204" pitchFamily="49" charset="0"/>
              </a:rPr>
              <a:t>this</a:t>
            </a:r>
            <a:r>
              <a:rPr lang="en-GB" dirty="0" err="1" smtClean="0">
                <a:solidFill>
                  <a:srgbClr val="D4D4D4"/>
                </a:solidFill>
                <a:latin typeface="Consolas" panose="020B0609020204030204" pitchFamily="49" charset="0"/>
              </a:rPr>
              <a:t>.</a:t>
            </a:r>
            <a:r>
              <a:rPr lang="en-GB" dirty="0" err="1" smtClean="0">
                <a:solidFill>
                  <a:srgbClr val="9CDCFE"/>
                </a:solidFill>
                <a:latin typeface="Consolas" panose="020B0609020204030204" pitchFamily="49" charset="0"/>
              </a:rPr>
              <a:t>width</a:t>
            </a:r>
            <a:r>
              <a:rPr lang="en-GB" dirty="0" smtClean="0">
                <a:solidFill>
                  <a:srgbClr val="D4D4D4"/>
                </a:solidFill>
                <a:latin typeface="Consolas" panose="020B0609020204030204" pitchFamily="49" charset="0"/>
              </a:rPr>
              <a:t> </a:t>
            </a:r>
            <a:r>
              <a:rPr lang="en-GB" dirty="0">
                <a:solidFill>
                  <a:srgbClr val="D4D4D4"/>
                </a:solidFill>
                <a:latin typeface="Consolas" panose="020B0609020204030204" pitchFamily="49" charset="0"/>
              </a:rPr>
              <a:t>= </a:t>
            </a:r>
            <a:r>
              <a:rPr lang="en-GB" dirty="0" smtClean="0">
                <a:solidFill>
                  <a:srgbClr val="9CDCFE"/>
                </a:solidFill>
                <a:latin typeface="Consolas" panose="020B0609020204030204" pitchFamily="49" charset="0"/>
              </a:rPr>
              <a:t>width</a:t>
            </a:r>
            <a:r>
              <a:rPr lang="en-GB" dirty="0" smtClean="0">
                <a:solidFill>
                  <a:srgbClr val="D4D4D4"/>
                </a:solidFill>
                <a:latin typeface="Consolas" panose="020B0609020204030204" pitchFamily="49" charset="0"/>
              </a:rPr>
              <a:t>;</a:t>
            </a:r>
            <a:r>
              <a:rPr lang="lt-LT" dirty="0" smtClean="0">
                <a:solidFill>
                  <a:srgbClr val="D4D4D4"/>
                </a:solidFill>
                <a:latin typeface="Consolas" panose="020B0609020204030204" pitchFamily="49" charset="0"/>
              </a:rPr>
              <a:t> </a:t>
            </a:r>
            <a:r>
              <a:rPr lang="en-GB" dirty="0" err="1" smtClean="0">
                <a:solidFill>
                  <a:srgbClr val="569CD6"/>
                </a:solidFill>
                <a:latin typeface="Consolas" panose="020B0609020204030204" pitchFamily="49" charset="0"/>
              </a:rPr>
              <a:t>this</a:t>
            </a:r>
            <a:r>
              <a:rPr lang="en-GB" dirty="0" err="1" smtClean="0">
                <a:solidFill>
                  <a:srgbClr val="D4D4D4"/>
                </a:solidFill>
                <a:latin typeface="Consolas" panose="020B0609020204030204" pitchFamily="49" charset="0"/>
              </a:rPr>
              <a:t>.</a:t>
            </a:r>
            <a:r>
              <a:rPr lang="en-GB" dirty="0" err="1" smtClean="0">
                <a:solidFill>
                  <a:srgbClr val="9CDCFE"/>
                </a:solidFill>
                <a:latin typeface="Consolas" panose="020B0609020204030204" pitchFamily="49" charset="0"/>
              </a:rPr>
              <a:t>height</a:t>
            </a:r>
            <a:r>
              <a:rPr lang="en-GB" dirty="0" smtClean="0">
                <a:solidFill>
                  <a:srgbClr val="D4D4D4"/>
                </a:solidFill>
                <a:latin typeface="Consolas" panose="020B0609020204030204" pitchFamily="49" charset="0"/>
              </a:rPr>
              <a:t> </a:t>
            </a:r>
            <a:r>
              <a:rPr lang="en-GB" dirty="0">
                <a:solidFill>
                  <a:srgbClr val="D4D4D4"/>
                </a:solidFill>
                <a:latin typeface="Consolas" panose="020B0609020204030204" pitchFamily="49" charset="0"/>
              </a:rPr>
              <a:t>= </a:t>
            </a:r>
            <a:r>
              <a:rPr lang="en-GB" dirty="0" smtClean="0">
                <a:solidFill>
                  <a:srgbClr val="9CDCFE"/>
                </a:solidFill>
                <a:latin typeface="Consolas" panose="020B0609020204030204" pitchFamily="49" charset="0"/>
              </a:rPr>
              <a:t>height</a:t>
            </a:r>
            <a:r>
              <a:rPr lang="en-GB" dirty="0" smtClean="0">
                <a:solidFill>
                  <a:srgbClr val="D4D4D4"/>
                </a:solidFill>
                <a:latin typeface="Consolas" panose="020B0609020204030204" pitchFamily="49" charset="0"/>
              </a:rPr>
              <a:t>;</a:t>
            </a:r>
            <a:r>
              <a:rPr lang="lt-LT" dirty="0" smtClean="0">
                <a:solidFill>
                  <a:srgbClr val="D4D4D4"/>
                </a:solidFill>
                <a:latin typeface="Consolas" panose="020B0609020204030204" pitchFamily="49" charset="0"/>
              </a:rPr>
              <a:t> </a:t>
            </a:r>
            <a:r>
              <a:rPr lang="en-GB" dirty="0" err="1" smtClean="0">
                <a:solidFill>
                  <a:srgbClr val="569CD6"/>
                </a:solidFill>
                <a:latin typeface="Consolas" panose="020B0609020204030204" pitchFamily="49" charset="0"/>
              </a:rPr>
              <a:t>this</a:t>
            </a:r>
            <a:r>
              <a:rPr lang="en-GB" dirty="0" err="1" smtClean="0">
                <a:solidFill>
                  <a:srgbClr val="D4D4D4"/>
                </a:solidFill>
                <a:latin typeface="Consolas" panose="020B0609020204030204" pitchFamily="49" charset="0"/>
              </a:rPr>
              <a:t>.</a:t>
            </a:r>
            <a:r>
              <a:rPr lang="en-GB" dirty="0" err="1" smtClean="0">
                <a:solidFill>
                  <a:srgbClr val="9CDCFE"/>
                </a:solidFill>
                <a:latin typeface="Consolas" panose="020B0609020204030204" pitchFamily="49" charset="0"/>
              </a:rPr>
              <a:t>content</a:t>
            </a:r>
            <a:r>
              <a:rPr lang="en-GB" dirty="0" smtClean="0">
                <a:solidFill>
                  <a:srgbClr val="D4D4D4"/>
                </a:solidFill>
                <a:latin typeface="Consolas" panose="020B0609020204030204" pitchFamily="49" charset="0"/>
              </a:rPr>
              <a:t> </a:t>
            </a:r>
            <a:r>
              <a:rPr lang="en-GB" dirty="0">
                <a:solidFill>
                  <a:srgbClr val="D4D4D4"/>
                </a:solidFill>
                <a:latin typeface="Consolas" panose="020B0609020204030204" pitchFamily="49" charset="0"/>
              </a:rPr>
              <a:t>= [];</a:t>
            </a:r>
          </a:p>
          <a:p>
            <a:pPr lvl="2"/>
            <a:r>
              <a:rPr lang="en-GB" dirty="0">
                <a:solidFill>
                  <a:srgbClr val="C586C0"/>
                </a:solidFill>
                <a:latin typeface="Consolas" panose="020B0609020204030204" pitchFamily="49" charset="0"/>
              </a:rPr>
              <a:t>for</a:t>
            </a:r>
            <a:r>
              <a:rPr lang="en-GB" dirty="0">
                <a:solidFill>
                  <a:srgbClr val="D4D4D4"/>
                </a:solidFill>
                <a:latin typeface="Consolas" panose="020B0609020204030204" pitchFamily="49" charset="0"/>
              </a:rPr>
              <a:t> (</a:t>
            </a:r>
            <a:r>
              <a:rPr lang="en-GB" dirty="0">
                <a:solidFill>
                  <a:srgbClr val="569CD6"/>
                </a:solidFill>
                <a:latin typeface="Consolas" panose="020B0609020204030204" pitchFamily="49" charset="0"/>
              </a:rPr>
              <a:t>let</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y</a:t>
            </a:r>
            <a:r>
              <a:rPr lang="en-GB" dirty="0">
                <a:solidFill>
                  <a:srgbClr val="D4D4D4"/>
                </a:solidFill>
                <a:latin typeface="Consolas" panose="020B0609020204030204" pitchFamily="49" charset="0"/>
              </a:rPr>
              <a:t> = </a:t>
            </a:r>
            <a:r>
              <a:rPr lang="en-GB" dirty="0">
                <a:solidFill>
                  <a:srgbClr val="B5CEA8"/>
                </a:solidFill>
                <a:latin typeface="Consolas" panose="020B0609020204030204" pitchFamily="49" charset="0"/>
              </a:rPr>
              <a:t>0</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y</a:t>
            </a:r>
            <a:r>
              <a:rPr lang="en-GB" dirty="0">
                <a:solidFill>
                  <a:srgbClr val="D4D4D4"/>
                </a:solidFill>
                <a:latin typeface="Consolas" panose="020B0609020204030204" pitchFamily="49" charset="0"/>
              </a:rPr>
              <a:t> &lt; </a:t>
            </a:r>
            <a:r>
              <a:rPr lang="en-GB" dirty="0">
                <a:solidFill>
                  <a:srgbClr val="9CDCFE"/>
                </a:solidFill>
                <a:latin typeface="Consolas" panose="020B0609020204030204" pitchFamily="49" charset="0"/>
              </a:rPr>
              <a:t>height</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y</a:t>
            </a:r>
            <a:r>
              <a:rPr lang="en-GB" dirty="0">
                <a:solidFill>
                  <a:srgbClr val="D4D4D4"/>
                </a:solidFill>
                <a:latin typeface="Consolas" panose="020B0609020204030204" pitchFamily="49" charset="0"/>
              </a:rPr>
              <a:t>++) {</a:t>
            </a:r>
          </a:p>
          <a:p>
            <a:pPr lvl="3"/>
            <a:r>
              <a:rPr lang="en-GB" dirty="0">
                <a:solidFill>
                  <a:srgbClr val="C586C0"/>
                </a:solidFill>
                <a:latin typeface="Consolas" panose="020B0609020204030204" pitchFamily="49" charset="0"/>
              </a:rPr>
              <a:t>for</a:t>
            </a:r>
            <a:r>
              <a:rPr lang="en-GB" dirty="0">
                <a:solidFill>
                  <a:srgbClr val="D4D4D4"/>
                </a:solidFill>
                <a:latin typeface="Consolas" panose="020B0609020204030204" pitchFamily="49" charset="0"/>
              </a:rPr>
              <a:t> (</a:t>
            </a:r>
            <a:r>
              <a:rPr lang="en-GB" dirty="0">
                <a:solidFill>
                  <a:srgbClr val="569CD6"/>
                </a:solidFill>
                <a:latin typeface="Consolas" panose="020B0609020204030204" pitchFamily="49" charset="0"/>
              </a:rPr>
              <a:t>let</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x</a:t>
            </a:r>
            <a:r>
              <a:rPr lang="en-GB" dirty="0">
                <a:solidFill>
                  <a:srgbClr val="D4D4D4"/>
                </a:solidFill>
                <a:latin typeface="Consolas" panose="020B0609020204030204" pitchFamily="49" charset="0"/>
              </a:rPr>
              <a:t> = </a:t>
            </a:r>
            <a:r>
              <a:rPr lang="en-GB" dirty="0">
                <a:solidFill>
                  <a:srgbClr val="B5CEA8"/>
                </a:solidFill>
                <a:latin typeface="Consolas" panose="020B0609020204030204" pitchFamily="49" charset="0"/>
              </a:rPr>
              <a:t>0</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x</a:t>
            </a:r>
            <a:r>
              <a:rPr lang="en-GB" dirty="0">
                <a:solidFill>
                  <a:srgbClr val="D4D4D4"/>
                </a:solidFill>
                <a:latin typeface="Consolas" panose="020B0609020204030204" pitchFamily="49" charset="0"/>
              </a:rPr>
              <a:t> &lt; </a:t>
            </a:r>
            <a:r>
              <a:rPr lang="en-GB" dirty="0">
                <a:solidFill>
                  <a:srgbClr val="9CDCFE"/>
                </a:solidFill>
                <a:latin typeface="Consolas" panose="020B0609020204030204" pitchFamily="49" charset="0"/>
              </a:rPr>
              <a:t>width</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x</a:t>
            </a:r>
            <a:r>
              <a:rPr lang="en-GB" dirty="0">
                <a:solidFill>
                  <a:srgbClr val="D4D4D4"/>
                </a:solidFill>
                <a:latin typeface="Consolas" panose="020B0609020204030204" pitchFamily="49" charset="0"/>
              </a:rPr>
              <a:t>++) {</a:t>
            </a:r>
          </a:p>
          <a:p>
            <a:pPr lvl="4"/>
            <a:r>
              <a:rPr lang="en-GB" dirty="0" err="1">
                <a:solidFill>
                  <a:srgbClr val="569CD6"/>
                </a:solidFill>
                <a:latin typeface="Consolas" panose="020B0609020204030204" pitchFamily="49" charset="0"/>
              </a:rPr>
              <a:t>this</a:t>
            </a:r>
            <a:r>
              <a:rPr lang="en-GB" dirty="0" err="1">
                <a:solidFill>
                  <a:srgbClr val="D4D4D4"/>
                </a:solidFill>
                <a:latin typeface="Consolas" panose="020B0609020204030204" pitchFamily="49" charset="0"/>
              </a:rPr>
              <a:t>.</a:t>
            </a:r>
            <a:r>
              <a:rPr lang="en-GB" dirty="0" err="1">
                <a:solidFill>
                  <a:srgbClr val="9CDCFE"/>
                </a:solidFill>
                <a:latin typeface="Consolas" panose="020B0609020204030204" pitchFamily="49" charset="0"/>
              </a:rPr>
              <a:t>content</a:t>
            </a:r>
            <a:r>
              <a:rPr lang="en-GB" dirty="0">
                <a:solidFill>
                  <a:srgbClr val="D4D4D4"/>
                </a:solidFill>
                <a:latin typeface="Consolas" panose="020B0609020204030204" pitchFamily="49" charset="0"/>
              </a:rPr>
              <a:t>[</a:t>
            </a:r>
            <a:r>
              <a:rPr lang="en-GB" dirty="0">
                <a:solidFill>
                  <a:srgbClr val="9CDCFE"/>
                </a:solidFill>
                <a:latin typeface="Consolas" panose="020B0609020204030204" pitchFamily="49" charset="0"/>
              </a:rPr>
              <a:t>y</a:t>
            </a:r>
            <a:r>
              <a:rPr lang="en-GB" dirty="0">
                <a:solidFill>
                  <a:srgbClr val="D4D4D4"/>
                </a:solidFill>
                <a:latin typeface="Consolas" panose="020B0609020204030204" pitchFamily="49" charset="0"/>
              </a:rPr>
              <a:t> * </a:t>
            </a:r>
            <a:r>
              <a:rPr lang="en-GB" dirty="0">
                <a:solidFill>
                  <a:srgbClr val="9CDCFE"/>
                </a:solidFill>
                <a:latin typeface="Consolas" panose="020B0609020204030204" pitchFamily="49" charset="0"/>
              </a:rPr>
              <a:t>width</a:t>
            </a:r>
            <a:r>
              <a:rPr lang="en-GB" dirty="0">
                <a:solidFill>
                  <a:srgbClr val="D4D4D4"/>
                </a:solidFill>
                <a:latin typeface="Consolas" panose="020B0609020204030204" pitchFamily="49" charset="0"/>
              </a:rPr>
              <a:t> + </a:t>
            </a:r>
            <a:r>
              <a:rPr lang="en-GB" dirty="0">
                <a:solidFill>
                  <a:srgbClr val="9CDCFE"/>
                </a:solidFill>
                <a:latin typeface="Consolas" panose="020B0609020204030204" pitchFamily="49" charset="0"/>
              </a:rPr>
              <a:t>x</a:t>
            </a:r>
            <a:r>
              <a:rPr lang="en-GB" dirty="0">
                <a:solidFill>
                  <a:srgbClr val="D4D4D4"/>
                </a:solidFill>
                <a:latin typeface="Consolas" panose="020B0609020204030204" pitchFamily="49" charset="0"/>
              </a:rPr>
              <a:t>] = </a:t>
            </a:r>
            <a:r>
              <a:rPr lang="en-GB" dirty="0">
                <a:solidFill>
                  <a:srgbClr val="DCDCAA"/>
                </a:solidFill>
                <a:latin typeface="Consolas" panose="020B0609020204030204" pitchFamily="49" charset="0"/>
              </a:rPr>
              <a:t>element</a:t>
            </a:r>
            <a:r>
              <a:rPr lang="en-GB" dirty="0">
                <a:solidFill>
                  <a:srgbClr val="D4D4D4"/>
                </a:solidFill>
                <a:latin typeface="Consolas" panose="020B0609020204030204" pitchFamily="49" charset="0"/>
              </a:rPr>
              <a:t>(</a:t>
            </a:r>
            <a:r>
              <a:rPr lang="en-GB" dirty="0">
                <a:solidFill>
                  <a:srgbClr val="9CDCFE"/>
                </a:solidFill>
                <a:latin typeface="Consolas" panose="020B0609020204030204" pitchFamily="49" charset="0"/>
              </a:rPr>
              <a:t>x</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y</a:t>
            </a:r>
            <a:r>
              <a:rPr lang="en-GB" dirty="0">
                <a:solidFill>
                  <a:srgbClr val="D4D4D4"/>
                </a:solidFill>
                <a:latin typeface="Consolas" panose="020B0609020204030204" pitchFamily="49" charset="0"/>
              </a:rPr>
              <a:t>);</a:t>
            </a:r>
          </a:p>
          <a:p>
            <a:pPr lvl="3"/>
            <a:r>
              <a:rPr lang="en-GB" dirty="0">
                <a:solidFill>
                  <a:srgbClr val="D4D4D4"/>
                </a:solidFill>
                <a:latin typeface="Consolas" panose="020B0609020204030204" pitchFamily="49" charset="0"/>
              </a:rPr>
              <a:t>}</a:t>
            </a:r>
          </a:p>
          <a:p>
            <a:pPr lvl="2"/>
            <a:r>
              <a:rPr lang="en-GB" dirty="0">
                <a:solidFill>
                  <a:srgbClr val="D4D4D4"/>
                </a:solidFill>
                <a:latin typeface="Consolas" panose="020B0609020204030204" pitchFamily="49" charset="0"/>
              </a:rPr>
              <a:t>}</a:t>
            </a:r>
          </a:p>
          <a:p>
            <a:pPr lvl="1"/>
            <a:r>
              <a:rPr lang="en-GB" dirty="0">
                <a:solidFill>
                  <a:srgbClr val="D4D4D4"/>
                </a:solidFill>
                <a:latin typeface="Consolas" panose="020B0609020204030204" pitchFamily="49" charset="0"/>
              </a:rPr>
              <a:t>}</a:t>
            </a:r>
          </a:p>
          <a:p>
            <a:pPr lvl="1"/>
            <a:r>
              <a:rPr lang="en-GB" dirty="0">
                <a:solidFill>
                  <a:srgbClr val="DCDCAA"/>
                </a:solidFill>
                <a:latin typeface="Consolas" panose="020B0609020204030204" pitchFamily="49" charset="0"/>
              </a:rPr>
              <a:t>get</a:t>
            </a:r>
            <a:r>
              <a:rPr lang="en-GB" dirty="0">
                <a:solidFill>
                  <a:srgbClr val="D4D4D4"/>
                </a:solidFill>
                <a:latin typeface="Consolas" panose="020B0609020204030204" pitchFamily="49" charset="0"/>
              </a:rPr>
              <a:t>(</a:t>
            </a:r>
            <a:r>
              <a:rPr lang="en-GB" dirty="0">
                <a:solidFill>
                  <a:srgbClr val="9CDCFE"/>
                </a:solidFill>
                <a:latin typeface="Consolas" panose="020B0609020204030204" pitchFamily="49" charset="0"/>
              </a:rPr>
              <a:t>x</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y</a:t>
            </a:r>
            <a:r>
              <a:rPr lang="en-GB" dirty="0">
                <a:solidFill>
                  <a:srgbClr val="D4D4D4"/>
                </a:solidFill>
                <a:latin typeface="Consolas" panose="020B0609020204030204" pitchFamily="49" charset="0"/>
              </a:rPr>
              <a:t>) </a:t>
            </a:r>
            <a:r>
              <a:rPr lang="en-GB" dirty="0" smtClean="0">
                <a:solidFill>
                  <a:srgbClr val="D4D4D4"/>
                </a:solidFill>
                <a:latin typeface="Consolas" panose="020B0609020204030204" pitchFamily="49" charset="0"/>
              </a:rPr>
              <a:t>{</a:t>
            </a:r>
            <a:r>
              <a:rPr lang="lt-LT" dirty="0" smtClean="0">
                <a:solidFill>
                  <a:srgbClr val="D4D4D4"/>
                </a:solidFill>
                <a:latin typeface="Consolas" panose="020B0609020204030204" pitchFamily="49" charset="0"/>
              </a:rPr>
              <a:t> </a:t>
            </a:r>
            <a:r>
              <a:rPr lang="en-GB" dirty="0" smtClean="0">
                <a:solidFill>
                  <a:srgbClr val="C586C0"/>
                </a:solidFill>
                <a:latin typeface="Consolas" panose="020B0609020204030204" pitchFamily="49" charset="0"/>
              </a:rPr>
              <a:t>return</a:t>
            </a:r>
            <a:r>
              <a:rPr lang="en-GB" dirty="0" smtClean="0">
                <a:solidFill>
                  <a:srgbClr val="D4D4D4"/>
                </a:solidFill>
                <a:latin typeface="Consolas" panose="020B0609020204030204" pitchFamily="49" charset="0"/>
              </a:rPr>
              <a:t> </a:t>
            </a:r>
            <a:r>
              <a:rPr lang="en-GB" dirty="0" err="1" smtClean="0">
                <a:solidFill>
                  <a:srgbClr val="569CD6"/>
                </a:solidFill>
                <a:latin typeface="Consolas" panose="020B0609020204030204" pitchFamily="49" charset="0"/>
              </a:rPr>
              <a:t>this</a:t>
            </a:r>
            <a:r>
              <a:rPr lang="en-GB" dirty="0" err="1" smtClean="0">
                <a:solidFill>
                  <a:srgbClr val="D4D4D4"/>
                </a:solidFill>
                <a:latin typeface="Consolas" panose="020B0609020204030204" pitchFamily="49" charset="0"/>
              </a:rPr>
              <a:t>.</a:t>
            </a:r>
            <a:r>
              <a:rPr lang="en-GB" dirty="0" err="1" smtClean="0">
                <a:solidFill>
                  <a:srgbClr val="9CDCFE"/>
                </a:solidFill>
                <a:latin typeface="Consolas" panose="020B0609020204030204" pitchFamily="49" charset="0"/>
              </a:rPr>
              <a:t>content</a:t>
            </a:r>
            <a:r>
              <a:rPr lang="en-GB" dirty="0" smtClean="0">
                <a:solidFill>
                  <a:srgbClr val="D4D4D4"/>
                </a:solidFill>
                <a:latin typeface="Consolas" panose="020B0609020204030204" pitchFamily="49" charset="0"/>
              </a:rPr>
              <a:t>[</a:t>
            </a:r>
            <a:r>
              <a:rPr lang="en-GB" dirty="0" smtClean="0">
                <a:solidFill>
                  <a:srgbClr val="9CDCFE"/>
                </a:solidFill>
                <a:latin typeface="Consolas" panose="020B0609020204030204" pitchFamily="49" charset="0"/>
              </a:rPr>
              <a:t>y</a:t>
            </a:r>
            <a:r>
              <a:rPr lang="en-GB" dirty="0" smtClean="0">
                <a:solidFill>
                  <a:srgbClr val="D4D4D4"/>
                </a:solidFill>
                <a:latin typeface="Consolas" panose="020B0609020204030204" pitchFamily="49" charset="0"/>
              </a:rPr>
              <a:t> * </a:t>
            </a:r>
            <a:r>
              <a:rPr lang="en-GB" dirty="0" err="1" smtClean="0">
                <a:solidFill>
                  <a:srgbClr val="569CD6"/>
                </a:solidFill>
                <a:latin typeface="Consolas" panose="020B0609020204030204" pitchFamily="49" charset="0"/>
              </a:rPr>
              <a:t>this</a:t>
            </a:r>
            <a:r>
              <a:rPr lang="en-GB" dirty="0" err="1" smtClean="0">
                <a:solidFill>
                  <a:srgbClr val="D4D4D4"/>
                </a:solidFill>
                <a:latin typeface="Consolas" panose="020B0609020204030204" pitchFamily="49" charset="0"/>
              </a:rPr>
              <a:t>.</a:t>
            </a:r>
            <a:r>
              <a:rPr lang="en-GB" dirty="0" err="1" smtClean="0">
                <a:solidFill>
                  <a:srgbClr val="9CDCFE"/>
                </a:solidFill>
                <a:latin typeface="Consolas" panose="020B0609020204030204" pitchFamily="49" charset="0"/>
              </a:rPr>
              <a:t>width</a:t>
            </a:r>
            <a:r>
              <a:rPr lang="en-GB" dirty="0" smtClean="0">
                <a:solidFill>
                  <a:srgbClr val="D4D4D4"/>
                </a:solidFill>
                <a:latin typeface="Consolas" panose="020B0609020204030204" pitchFamily="49" charset="0"/>
              </a:rPr>
              <a:t> + </a:t>
            </a:r>
            <a:r>
              <a:rPr lang="en-GB" dirty="0" smtClean="0">
                <a:solidFill>
                  <a:srgbClr val="9CDCFE"/>
                </a:solidFill>
                <a:latin typeface="Consolas" panose="020B0609020204030204" pitchFamily="49" charset="0"/>
              </a:rPr>
              <a:t>x</a:t>
            </a:r>
            <a:r>
              <a:rPr lang="en-GB" dirty="0" smtClean="0">
                <a:solidFill>
                  <a:srgbClr val="D4D4D4"/>
                </a:solidFill>
                <a:latin typeface="Consolas" panose="020B0609020204030204" pitchFamily="49" charset="0"/>
              </a:rPr>
              <a:t>];}</a:t>
            </a:r>
            <a:endParaRPr lang="en-GB" dirty="0">
              <a:solidFill>
                <a:srgbClr val="D4D4D4"/>
              </a:solidFill>
              <a:latin typeface="Consolas" panose="020B0609020204030204" pitchFamily="49" charset="0"/>
            </a:endParaRPr>
          </a:p>
          <a:p>
            <a:pPr lvl="1"/>
            <a:r>
              <a:rPr lang="en-GB" dirty="0">
                <a:solidFill>
                  <a:srgbClr val="DCDCAA"/>
                </a:solidFill>
                <a:latin typeface="Consolas" panose="020B0609020204030204" pitchFamily="49" charset="0"/>
              </a:rPr>
              <a:t>set</a:t>
            </a:r>
            <a:r>
              <a:rPr lang="en-GB" dirty="0">
                <a:solidFill>
                  <a:srgbClr val="D4D4D4"/>
                </a:solidFill>
                <a:latin typeface="Consolas" panose="020B0609020204030204" pitchFamily="49" charset="0"/>
              </a:rPr>
              <a:t>(</a:t>
            </a:r>
            <a:r>
              <a:rPr lang="en-GB" dirty="0">
                <a:solidFill>
                  <a:srgbClr val="9CDCFE"/>
                </a:solidFill>
                <a:latin typeface="Consolas" panose="020B0609020204030204" pitchFamily="49" charset="0"/>
              </a:rPr>
              <a:t>x</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y</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value</a:t>
            </a:r>
            <a:r>
              <a:rPr lang="en-GB" dirty="0">
                <a:solidFill>
                  <a:srgbClr val="D4D4D4"/>
                </a:solidFill>
                <a:latin typeface="Consolas" panose="020B0609020204030204" pitchFamily="49" charset="0"/>
              </a:rPr>
              <a:t>) </a:t>
            </a:r>
            <a:r>
              <a:rPr lang="en-GB" dirty="0" smtClean="0">
                <a:solidFill>
                  <a:srgbClr val="D4D4D4"/>
                </a:solidFill>
                <a:latin typeface="Consolas" panose="020B0609020204030204" pitchFamily="49" charset="0"/>
              </a:rPr>
              <a:t>{</a:t>
            </a:r>
            <a:r>
              <a:rPr lang="lt-LT" dirty="0" smtClean="0">
                <a:solidFill>
                  <a:srgbClr val="D4D4D4"/>
                </a:solidFill>
                <a:latin typeface="Consolas" panose="020B0609020204030204" pitchFamily="49" charset="0"/>
              </a:rPr>
              <a:t> </a:t>
            </a:r>
            <a:r>
              <a:rPr lang="en-GB" dirty="0" err="1" smtClean="0">
                <a:solidFill>
                  <a:srgbClr val="569CD6"/>
                </a:solidFill>
                <a:latin typeface="Consolas" panose="020B0609020204030204" pitchFamily="49" charset="0"/>
              </a:rPr>
              <a:t>this</a:t>
            </a:r>
            <a:r>
              <a:rPr lang="en-GB" dirty="0" err="1" smtClean="0">
                <a:solidFill>
                  <a:srgbClr val="D4D4D4"/>
                </a:solidFill>
                <a:latin typeface="Consolas" panose="020B0609020204030204" pitchFamily="49" charset="0"/>
              </a:rPr>
              <a:t>.</a:t>
            </a:r>
            <a:r>
              <a:rPr lang="en-GB" dirty="0" err="1" smtClean="0">
                <a:solidFill>
                  <a:srgbClr val="9CDCFE"/>
                </a:solidFill>
                <a:latin typeface="Consolas" panose="020B0609020204030204" pitchFamily="49" charset="0"/>
              </a:rPr>
              <a:t>content</a:t>
            </a:r>
            <a:r>
              <a:rPr lang="en-GB" dirty="0" smtClean="0">
                <a:solidFill>
                  <a:srgbClr val="D4D4D4"/>
                </a:solidFill>
                <a:latin typeface="Consolas" panose="020B0609020204030204" pitchFamily="49" charset="0"/>
              </a:rPr>
              <a:t>[</a:t>
            </a:r>
            <a:r>
              <a:rPr lang="en-GB" dirty="0" smtClean="0">
                <a:solidFill>
                  <a:srgbClr val="9CDCFE"/>
                </a:solidFill>
                <a:latin typeface="Consolas" panose="020B0609020204030204" pitchFamily="49" charset="0"/>
              </a:rPr>
              <a:t>y</a:t>
            </a:r>
            <a:r>
              <a:rPr lang="en-GB" dirty="0" smtClean="0">
                <a:solidFill>
                  <a:srgbClr val="D4D4D4"/>
                </a:solidFill>
                <a:latin typeface="Consolas" panose="020B0609020204030204" pitchFamily="49" charset="0"/>
              </a:rPr>
              <a:t> </a:t>
            </a:r>
            <a:r>
              <a:rPr lang="en-GB" dirty="0">
                <a:solidFill>
                  <a:srgbClr val="D4D4D4"/>
                </a:solidFill>
                <a:latin typeface="Consolas" panose="020B0609020204030204" pitchFamily="49" charset="0"/>
              </a:rPr>
              <a:t>* </a:t>
            </a:r>
            <a:r>
              <a:rPr lang="en-GB" dirty="0" err="1">
                <a:solidFill>
                  <a:srgbClr val="569CD6"/>
                </a:solidFill>
                <a:latin typeface="Consolas" panose="020B0609020204030204" pitchFamily="49" charset="0"/>
              </a:rPr>
              <a:t>this</a:t>
            </a:r>
            <a:r>
              <a:rPr lang="en-GB" dirty="0" err="1">
                <a:solidFill>
                  <a:srgbClr val="D4D4D4"/>
                </a:solidFill>
                <a:latin typeface="Consolas" panose="020B0609020204030204" pitchFamily="49" charset="0"/>
              </a:rPr>
              <a:t>.</a:t>
            </a:r>
            <a:r>
              <a:rPr lang="en-GB" dirty="0" err="1">
                <a:solidFill>
                  <a:srgbClr val="9CDCFE"/>
                </a:solidFill>
                <a:latin typeface="Consolas" panose="020B0609020204030204" pitchFamily="49" charset="0"/>
              </a:rPr>
              <a:t>width</a:t>
            </a:r>
            <a:r>
              <a:rPr lang="en-GB" dirty="0">
                <a:solidFill>
                  <a:srgbClr val="D4D4D4"/>
                </a:solidFill>
                <a:latin typeface="Consolas" panose="020B0609020204030204" pitchFamily="49" charset="0"/>
              </a:rPr>
              <a:t> + </a:t>
            </a:r>
            <a:r>
              <a:rPr lang="en-GB" dirty="0">
                <a:solidFill>
                  <a:srgbClr val="9CDCFE"/>
                </a:solidFill>
                <a:latin typeface="Consolas" panose="020B0609020204030204" pitchFamily="49" charset="0"/>
              </a:rPr>
              <a:t>x</a:t>
            </a:r>
            <a:r>
              <a:rPr lang="en-GB" dirty="0">
                <a:solidFill>
                  <a:srgbClr val="D4D4D4"/>
                </a:solidFill>
                <a:latin typeface="Consolas" panose="020B0609020204030204" pitchFamily="49" charset="0"/>
              </a:rPr>
              <a:t>] = </a:t>
            </a:r>
            <a:r>
              <a:rPr lang="en-GB" dirty="0">
                <a:solidFill>
                  <a:srgbClr val="9CDCFE"/>
                </a:solidFill>
                <a:latin typeface="Consolas" panose="020B0609020204030204" pitchFamily="49" charset="0"/>
              </a:rPr>
              <a:t>value</a:t>
            </a:r>
            <a:r>
              <a:rPr lang="en-GB" dirty="0" smtClean="0">
                <a:solidFill>
                  <a:srgbClr val="D4D4D4"/>
                </a:solidFill>
                <a:latin typeface="Consolas" panose="020B0609020204030204" pitchFamily="49" charset="0"/>
              </a:rPr>
              <a:t>;}</a:t>
            </a:r>
            <a:endParaRPr lang="en-GB" dirty="0">
              <a:solidFill>
                <a:srgbClr val="D4D4D4"/>
              </a:solidFill>
              <a:latin typeface="Consolas" panose="020B0609020204030204" pitchFamily="49" charset="0"/>
            </a:endParaRPr>
          </a:p>
          <a:p>
            <a:r>
              <a:rPr lang="en-GB" dirty="0">
                <a:solidFill>
                  <a:srgbClr val="D4D4D4"/>
                </a:solidFill>
                <a:latin typeface="Consolas" panose="020B0609020204030204" pitchFamily="49" charset="0"/>
              </a:rPr>
              <a:t>}</a:t>
            </a:r>
            <a:endParaRPr lang="en-GB"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8402459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7DF1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42589"/>
            <a:ext cx="10515600" cy="1325563"/>
          </a:xfrm>
        </p:spPr>
        <p:txBody>
          <a:bodyPr/>
          <a:lstStyle/>
          <a:p>
            <a:r>
              <a:rPr lang="en-US" b="1" dirty="0" smtClean="0">
                <a:latin typeface="Open Sans" panose="020B0606030504020204" pitchFamily="34" charset="0"/>
                <a:ea typeface="Open Sans" panose="020B0606030504020204" pitchFamily="34" charset="0"/>
                <a:cs typeface="Open Sans" panose="020B0606030504020204" pitchFamily="34" charset="0"/>
              </a:rPr>
              <a:t>The Matrix iterator</a:t>
            </a:r>
            <a:endParaRPr lang="en-GB" b="1"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7" name="Group 6"/>
          <p:cNvGrpSpPr/>
          <p:nvPr/>
        </p:nvGrpSpPr>
        <p:grpSpPr>
          <a:xfrm>
            <a:off x="0" y="6604084"/>
            <a:ext cx="12192000" cy="253916"/>
            <a:chOff x="0" y="6626620"/>
            <a:chExt cx="12192000" cy="253916"/>
          </a:xfrm>
        </p:grpSpPr>
        <p:sp>
          <p:nvSpPr>
            <p:cNvPr id="4" name="Rectangle 3"/>
            <p:cNvSpPr/>
            <p:nvPr/>
          </p:nvSpPr>
          <p:spPr>
            <a:xfrm>
              <a:off x="0" y="6649156"/>
              <a:ext cx="12192000" cy="2088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extBox 5"/>
            <p:cNvSpPr txBox="1"/>
            <p:nvPr/>
          </p:nvSpPr>
          <p:spPr>
            <a:xfrm>
              <a:off x="7191023" y="6626620"/>
              <a:ext cx="5000977" cy="253916"/>
            </a:xfrm>
            <a:prstGeom prst="rect">
              <a:avLst/>
            </a:prstGeom>
            <a:noFill/>
            <a:ln>
              <a:noFill/>
            </a:ln>
          </p:spPr>
          <p:txBody>
            <a:bodyPr wrap="square" rtlCol="0">
              <a:spAutoFit/>
            </a:bodyPr>
            <a:lstStyle/>
            <a:p>
              <a:pPr algn="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Lesson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9</a:t>
              </a:r>
              <a:r>
                <a:rPr lang="lt-LT"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OOP in JavaScript (part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II)</a:t>
              </a:r>
              <a:endParaRPr lang="en-GB" sz="1050" dirty="0">
                <a:solidFill>
                  <a:schemeClr val="bg1"/>
                </a:solidFill>
              </a:endParaRPr>
            </a:p>
          </p:txBody>
        </p:sp>
      </p:grpSp>
      <p:sp>
        <p:nvSpPr>
          <p:cNvPr id="8" name="Slide Number Placeholder 7"/>
          <p:cNvSpPr>
            <a:spLocks noGrp="1"/>
          </p:cNvSpPr>
          <p:nvPr>
            <p:ph type="sldNum" sz="quarter" idx="12"/>
          </p:nvPr>
        </p:nvSpPr>
        <p:spPr>
          <a:xfrm>
            <a:off x="8610600" y="6333814"/>
            <a:ext cx="2743200" cy="365125"/>
          </a:xfrm>
        </p:spPr>
        <p:txBody>
          <a:bodyPr/>
          <a:lstStyle/>
          <a:p>
            <a:fld id="{CD81D244-7464-40F3-9372-70D73694CF74}" type="slidenum">
              <a:rPr lang="en-GB" smtClean="0"/>
              <a:t>18</a:t>
            </a:fld>
            <a:endParaRPr lang="en-GB" dirty="0"/>
          </a:p>
        </p:txBody>
      </p:sp>
      <p:sp>
        <p:nvSpPr>
          <p:cNvPr id="5" name="TextBox 4"/>
          <p:cNvSpPr txBox="1"/>
          <p:nvPr/>
        </p:nvSpPr>
        <p:spPr>
          <a:xfrm>
            <a:off x="838200" y="1461827"/>
            <a:ext cx="10732911" cy="5078313"/>
          </a:xfrm>
          <a:prstGeom prst="rect">
            <a:avLst/>
          </a:prstGeom>
          <a:solidFill>
            <a:schemeClr val="tx1"/>
          </a:solidFill>
        </p:spPr>
        <p:txBody>
          <a:bodyPr wrap="square" rtlCol="0">
            <a:spAutoFit/>
          </a:bodyPr>
          <a:lstStyle/>
          <a:p>
            <a:r>
              <a:rPr lang="en-GB" dirty="0">
                <a:solidFill>
                  <a:srgbClr val="569CD6"/>
                </a:solidFill>
                <a:latin typeface="Consolas" panose="020B0609020204030204" pitchFamily="49" charset="0"/>
              </a:rPr>
              <a:t>class</a:t>
            </a:r>
            <a:r>
              <a:rPr lang="en-GB" dirty="0">
                <a:solidFill>
                  <a:srgbClr val="D4D4D4"/>
                </a:solidFill>
                <a:latin typeface="Consolas" panose="020B0609020204030204" pitchFamily="49" charset="0"/>
              </a:rPr>
              <a:t> </a:t>
            </a:r>
            <a:r>
              <a:rPr lang="en-GB" dirty="0" err="1">
                <a:solidFill>
                  <a:srgbClr val="4EC9B0"/>
                </a:solidFill>
                <a:latin typeface="Consolas" panose="020B0609020204030204" pitchFamily="49" charset="0"/>
              </a:rPr>
              <a:t>MatrixIterator</a:t>
            </a:r>
            <a:r>
              <a:rPr lang="en-GB" dirty="0">
                <a:solidFill>
                  <a:srgbClr val="D4D4D4"/>
                </a:solidFill>
                <a:latin typeface="Consolas" panose="020B0609020204030204" pitchFamily="49" charset="0"/>
              </a:rPr>
              <a:t> {</a:t>
            </a:r>
          </a:p>
          <a:p>
            <a:pPr lvl="1"/>
            <a:r>
              <a:rPr lang="en-GB" dirty="0">
                <a:solidFill>
                  <a:srgbClr val="569CD6"/>
                </a:solidFill>
                <a:latin typeface="Consolas" panose="020B0609020204030204" pitchFamily="49" charset="0"/>
              </a:rPr>
              <a:t>constructor</a:t>
            </a:r>
            <a:r>
              <a:rPr lang="en-GB" dirty="0">
                <a:solidFill>
                  <a:srgbClr val="D4D4D4"/>
                </a:solidFill>
                <a:latin typeface="Consolas" panose="020B0609020204030204" pitchFamily="49" charset="0"/>
              </a:rPr>
              <a:t>(</a:t>
            </a:r>
            <a:r>
              <a:rPr lang="en-GB" dirty="0">
                <a:solidFill>
                  <a:srgbClr val="9CDCFE"/>
                </a:solidFill>
                <a:latin typeface="Consolas" panose="020B0609020204030204" pitchFamily="49" charset="0"/>
              </a:rPr>
              <a:t>matrix</a:t>
            </a:r>
            <a:r>
              <a:rPr lang="en-GB" dirty="0">
                <a:solidFill>
                  <a:srgbClr val="D4D4D4"/>
                </a:solidFill>
                <a:latin typeface="Consolas" panose="020B0609020204030204" pitchFamily="49" charset="0"/>
              </a:rPr>
              <a:t>) {</a:t>
            </a:r>
          </a:p>
          <a:p>
            <a:pPr lvl="2"/>
            <a:r>
              <a:rPr lang="en-GB" dirty="0" err="1">
                <a:solidFill>
                  <a:srgbClr val="569CD6"/>
                </a:solidFill>
                <a:latin typeface="Consolas" panose="020B0609020204030204" pitchFamily="49" charset="0"/>
              </a:rPr>
              <a:t>this</a:t>
            </a:r>
            <a:r>
              <a:rPr lang="en-GB" dirty="0" err="1">
                <a:solidFill>
                  <a:srgbClr val="D4D4D4"/>
                </a:solidFill>
                <a:latin typeface="Consolas" panose="020B0609020204030204" pitchFamily="49" charset="0"/>
              </a:rPr>
              <a:t>.</a:t>
            </a:r>
            <a:r>
              <a:rPr lang="en-GB" dirty="0" err="1">
                <a:solidFill>
                  <a:srgbClr val="9CDCFE"/>
                </a:solidFill>
                <a:latin typeface="Consolas" panose="020B0609020204030204" pitchFamily="49" charset="0"/>
              </a:rPr>
              <a:t>x</a:t>
            </a:r>
            <a:r>
              <a:rPr lang="en-GB" dirty="0">
                <a:solidFill>
                  <a:srgbClr val="D4D4D4"/>
                </a:solidFill>
                <a:latin typeface="Consolas" panose="020B0609020204030204" pitchFamily="49" charset="0"/>
              </a:rPr>
              <a:t> = </a:t>
            </a:r>
            <a:r>
              <a:rPr lang="en-GB" dirty="0" smtClean="0">
                <a:solidFill>
                  <a:srgbClr val="B5CEA8"/>
                </a:solidFill>
                <a:latin typeface="Consolas" panose="020B0609020204030204" pitchFamily="49" charset="0"/>
              </a:rPr>
              <a:t>0</a:t>
            </a:r>
            <a:r>
              <a:rPr lang="en-GB" dirty="0" smtClean="0">
                <a:solidFill>
                  <a:srgbClr val="D4D4D4"/>
                </a:solidFill>
                <a:latin typeface="Consolas" panose="020B0609020204030204" pitchFamily="49" charset="0"/>
              </a:rPr>
              <a:t>; </a:t>
            </a:r>
            <a:r>
              <a:rPr lang="en-GB" dirty="0" err="1" smtClean="0">
                <a:solidFill>
                  <a:srgbClr val="569CD6"/>
                </a:solidFill>
                <a:latin typeface="Consolas" panose="020B0609020204030204" pitchFamily="49" charset="0"/>
              </a:rPr>
              <a:t>this</a:t>
            </a:r>
            <a:r>
              <a:rPr lang="en-GB" dirty="0" err="1" smtClean="0">
                <a:solidFill>
                  <a:srgbClr val="D4D4D4"/>
                </a:solidFill>
                <a:latin typeface="Consolas" panose="020B0609020204030204" pitchFamily="49" charset="0"/>
              </a:rPr>
              <a:t>.</a:t>
            </a:r>
            <a:r>
              <a:rPr lang="en-GB" dirty="0" err="1" smtClean="0">
                <a:solidFill>
                  <a:srgbClr val="9CDCFE"/>
                </a:solidFill>
                <a:latin typeface="Consolas" panose="020B0609020204030204" pitchFamily="49" charset="0"/>
              </a:rPr>
              <a:t>y</a:t>
            </a:r>
            <a:r>
              <a:rPr lang="en-GB" dirty="0" smtClean="0">
                <a:solidFill>
                  <a:srgbClr val="D4D4D4"/>
                </a:solidFill>
                <a:latin typeface="Consolas" panose="020B0609020204030204" pitchFamily="49" charset="0"/>
              </a:rPr>
              <a:t> </a:t>
            </a:r>
            <a:r>
              <a:rPr lang="en-GB" dirty="0">
                <a:solidFill>
                  <a:srgbClr val="D4D4D4"/>
                </a:solidFill>
                <a:latin typeface="Consolas" panose="020B0609020204030204" pitchFamily="49" charset="0"/>
              </a:rPr>
              <a:t>= </a:t>
            </a:r>
            <a:r>
              <a:rPr lang="en-GB" dirty="0" smtClean="0">
                <a:solidFill>
                  <a:srgbClr val="B5CEA8"/>
                </a:solidFill>
                <a:latin typeface="Consolas" panose="020B0609020204030204" pitchFamily="49" charset="0"/>
              </a:rPr>
              <a:t>0</a:t>
            </a:r>
            <a:r>
              <a:rPr lang="en-GB" dirty="0" smtClean="0">
                <a:solidFill>
                  <a:srgbClr val="D4D4D4"/>
                </a:solidFill>
                <a:latin typeface="Consolas" panose="020B0609020204030204" pitchFamily="49" charset="0"/>
              </a:rPr>
              <a:t>; </a:t>
            </a:r>
            <a:r>
              <a:rPr lang="en-GB" dirty="0" err="1" smtClean="0">
                <a:solidFill>
                  <a:srgbClr val="569CD6"/>
                </a:solidFill>
                <a:latin typeface="Consolas" panose="020B0609020204030204" pitchFamily="49" charset="0"/>
              </a:rPr>
              <a:t>this</a:t>
            </a:r>
            <a:r>
              <a:rPr lang="en-GB" dirty="0" err="1" smtClean="0">
                <a:solidFill>
                  <a:srgbClr val="D4D4D4"/>
                </a:solidFill>
                <a:latin typeface="Consolas" panose="020B0609020204030204" pitchFamily="49" charset="0"/>
              </a:rPr>
              <a:t>.</a:t>
            </a:r>
            <a:r>
              <a:rPr lang="en-GB" dirty="0" err="1" smtClean="0">
                <a:solidFill>
                  <a:srgbClr val="9CDCFE"/>
                </a:solidFill>
                <a:latin typeface="Consolas" panose="020B0609020204030204" pitchFamily="49" charset="0"/>
              </a:rPr>
              <a:t>matrix</a:t>
            </a:r>
            <a:r>
              <a:rPr lang="en-GB" dirty="0" smtClean="0">
                <a:solidFill>
                  <a:srgbClr val="D4D4D4"/>
                </a:solidFill>
                <a:latin typeface="Consolas" panose="020B0609020204030204" pitchFamily="49" charset="0"/>
              </a:rPr>
              <a:t> </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matrix</a:t>
            </a:r>
            <a:r>
              <a:rPr lang="en-GB" dirty="0">
                <a:solidFill>
                  <a:srgbClr val="D4D4D4"/>
                </a:solidFill>
                <a:latin typeface="Consolas" panose="020B0609020204030204" pitchFamily="49" charset="0"/>
              </a:rPr>
              <a:t>;</a:t>
            </a:r>
          </a:p>
          <a:p>
            <a:pPr lvl="1"/>
            <a:r>
              <a:rPr lang="en-GB" dirty="0">
                <a:solidFill>
                  <a:srgbClr val="D4D4D4"/>
                </a:solidFill>
                <a:latin typeface="Consolas" panose="020B0609020204030204" pitchFamily="49" charset="0"/>
              </a:rPr>
              <a:t>}</a:t>
            </a:r>
          </a:p>
          <a:p>
            <a:pPr lvl="1"/>
            <a:r>
              <a:rPr lang="en-GB" dirty="0">
                <a:solidFill>
                  <a:srgbClr val="DCDCAA"/>
                </a:solidFill>
                <a:latin typeface="Consolas" panose="020B0609020204030204" pitchFamily="49" charset="0"/>
              </a:rPr>
              <a:t>next</a:t>
            </a:r>
            <a:r>
              <a:rPr lang="en-GB" dirty="0">
                <a:solidFill>
                  <a:srgbClr val="D4D4D4"/>
                </a:solidFill>
                <a:latin typeface="Consolas" panose="020B0609020204030204" pitchFamily="49" charset="0"/>
              </a:rPr>
              <a:t>() {</a:t>
            </a:r>
          </a:p>
          <a:p>
            <a:pPr lvl="2"/>
            <a:r>
              <a:rPr lang="en-GB" dirty="0">
                <a:solidFill>
                  <a:srgbClr val="C586C0"/>
                </a:solidFill>
                <a:latin typeface="Consolas" panose="020B0609020204030204" pitchFamily="49" charset="0"/>
              </a:rPr>
              <a:t>if</a:t>
            </a:r>
            <a:r>
              <a:rPr lang="en-GB" dirty="0">
                <a:solidFill>
                  <a:srgbClr val="D4D4D4"/>
                </a:solidFill>
                <a:latin typeface="Consolas" panose="020B0609020204030204" pitchFamily="49" charset="0"/>
              </a:rPr>
              <a:t> (</a:t>
            </a:r>
            <a:r>
              <a:rPr lang="en-GB" dirty="0" err="1">
                <a:solidFill>
                  <a:srgbClr val="569CD6"/>
                </a:solidFill>
                <a:latin typeface="Consolas" panose="020B0609020204030204" pitchFamily="49" charset="0"/>
              </a:rPr>
              <a:t>this</a:t>
            </a:r>
            <a:r>
              <a:rPr lang="en-GB" dirty="0" err="1">
                <a:solidFill>
                  <a:srgbClr val="D4D4D4"/>
                </a:solidFill>
                <a:latin typeface="Consolas" panose="020B0609020204030204" pitchFamily="49" charset="0"/>
              </a:rPr>
              <a:t>.</a:t>
            </a:r>
            <a:r>
              <a:rPr lang="en-GB" dirty="0" err="1">
                <a:solidFill>
                  <a:srgbClr val="9CDCFE"/>
                </a:solidFill>
                <a:latin typeface="Consolas" panose="020B0609020204030204" pitchFamily="49" charset="0"/>
              </a:rPr>
              <a:t>y</a:t>
            </a:r>
            <a:r>
              <a:rPr lang="en-GB" dirty="0">
                <a:solidFill>
                  <a:srgbClr val="D4D4D4"/>
                </a:solidFill>
                <a:latin typeface="Consolas" panose="020B0609020204030204" pitchFamily="49" charset="0"/>
              </a:rPr>
              <a:t> == </a:t>
            </a:r>
            <a:r>
              <a:rPr lang="en-GB" dirty="0" err="1">
                <a:solidFill>
                  <a:srgbClr val="569CD6"/>
                </a:solidFill>
                <a:latin typeface="Consolas" panose="020B0609020204030204" pitchFamily="49" charset="0"/>
              </a:rPr>
              <a:t>this</a:t>
            </a:r>
            <a:r>
              <a:rPr lang="en-GB" dirty="0" err="1">
                <a:solidFill>
                  <a:srgbClr val="D4D4D4"/>
                </a:solidFill>
                <a:latin typeface="Consolas" panose="020B0609020204030204" pitchFamily="49" charset="0"/>
              </a:rPr>
              <a:t>.</a:t>
            </a:r>
            <a:r>
              <a:rPr lang="en-GB" dirty="0" err="1">
                <a:solidFill>
                  <a:srgbClr val="9CDCFE"/>
                </a:solidFill>
                <a:latin typeface="Consolas" panose="020B0609020204030204" pitchFamily="49" charset="0"/>
              </a:rPr>
              <a:t>matrix</a:t>
            </a:r>
            <a:r>
              <a:rPr lang="en-GB" dirty="0" err="1">
                <a:solidFill>
                  <a:srgbClr val="D4D4D4"/>
                </a:solidFill>
                <a:latin typeface="Consolas" panose="020B0609020204030204" pitchFamily="49" charset="0"/>
              </a:rPr>
              <a:t>.</a:t>
            </a:r>
            <a:r>
              <a:rPr lang="en-GB" dirty="0" err="1">
                <a:solidFill>
                  <a:srgbClr val="9CDCFE"/>
                </a:solidFill>
                <a:latin typeface="Consolas" panose="020B0609020204030204" pitchFamily="49" charset="0"/>
              </a:rPr>
              <a:t>height</a:t>
            </a:r>
            <a:r>
              <a:rPr lang="en-GB" dirty="0">
                <a:solidFill>
                  <a:srgbClr val="D4D4D4"/>
                </a:solidFill>
                <a:latin typeface="Consolas" panose="020B0609020204030204" pitchFamily="49" charset="0"/>
              </a:rPr>
              <a:t>) </a:t>
            </a:r>
            <a:r>
              <a:rPr lang="en-GB" dirty="0">
                <a:solidFill>
                  <a:srgbClr val="C586C0"/>
                </a:solidFill>
                <a:latin typeface="Consolas" panose="020B0609020204030204" pitchFamily="49" charset="0"/>
              </a:rPr>
              <a:t>return</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done:</a:t>
            </a:r>
            <a:r>
              <a:rPr lang="en-GB" dirty="0">
                <a:solidFill>
                  <a:srgbClr val="D4D4D4"/>
                </a:solidFill>
                <a:latin typeface="Consolas" panose="020B0609020204030204" pitchFamily="49" charset="0"/>
              </a:rPr>
              <a:t> </a:t>
            </a:r>
            <a:r>
              <a:rPr lang="en-GB" dirty="0">
                <a:solidFill>
                  <a:srgbClr val="569CD6"/>
                </a:solidFill>
                <a:latin typeface="Consolas" panose="020B0609020204030204" pitchFamily="49" charset="0"/>
              </a:rPr>
              <a:t>true</a:t>
            </a:r>
            <a:r>
              <a:rPr lang="en-GB" dirty="0">
                <a:solidFill>
                  <a:srgbClr val="D4D4D4"/>
                </a:solidFill>
                <a:latin typeface="Consolas" panose="020B0609020204030204" pitchFamily="49" charset="0"/>
              </a:rPr>
              <a:t>};</a:t>
            </a:r>
          </a:p>
          <a:p>
            <a:pPr lvl="2"/>
            <a:r>
              <a:rPr lang="en-GB" dirty="0">
                <a:solidFill>
                  <a:srgbClr val="569CD6"/>
                </a:solidFill>
                <a:latin typeface="Consolas" panose="020B0609020204030204" pitchFamily="49" charset="0"/>
              </a:rPr>
              <a:t>let</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value</a:t>
            </a:r>
            <a:r>
              <a:rPr lang="en-GB" dirty="0">
                <a:solidFill>
                  <a:srgbClr val="D4D4D4"/>
                </a:solidFill>
                <a:latin typeface="Consolas" panose="020B0609020204030204" pitchFamily="49" charset="0"/>
              </a:rPr>
              <a:t> = </a:t>
            </a:r>
            <a:r>
              <a:rPr lang="en-GB" dirty="0" smtClean="0">
                <a:solidFill>
                  <a:srgbClr val="D4D4D4"/>
                </a:solidFill>
                <a:latin typeface="Consolas" panose="020B0609020204030204" pitchFamily="49" charset="0"/>
              </a:rPr>
              <a:t>{</a:t>
            </a:r>
          </a:p>
          <a:p>
            <a:pPr lvl="3"/>
            <a:r>
              <a:rPr lang="en-GB" dirty="0" smtClean="0">
                <a:solidFill>
                  <a:srgbClr val="9CDCFE"/>
                </a:solidFill>
                <a:latin typeface="Consolas" panose="020B0609020204030204" pitchFamily="49" charset="0"/>
              </a:rPr>
              <a:t>x</a:t>
            </a:r>
            <a:r>
              <a:rPr lang="en-GB" dirty="0">
                <a:solidFill>
                  <a:srgbClr val="9CDCFE"/>
                </a:solidFill>
                <a:latin typeface="Consolas" panose="020B0609020204030204" pitchFamily="49" charset="0"/>
              </a:rPr>
              <a:t>:</a:t>
            </a:r>
            <a:r>
              <a:rPr lang="en-GB" dirty="0">
                <a:solidFill>
                  <a:srgbClr val="D4D4D4"/>
                </a:solidFill>
                <a:latin typeface="Consolas" panose="020B0609020204030204" pitchFamily="49" charset="0"/>
              </a:rPr>
              <a:t> </a:t>
            </a:r>
            <a:r>
              <a:rPr lang="en-GB" dirty="0" err="1" smtClean="0">
                <a:solidFill>
                  <a:srgbClr val="569CD6"/>
                </a:solidFill>
                <a:latin typeface="Consolas" panose="020B0609020204030204" pitchFamily="49" charset="0"/>
              </a:rPr>
              <a:t>this</a:t>
            </a:r>
            <a:r>
              <a:rPr lang="en-GB" dirty="0" err="1" smtClean="0">
                <a:solidFill>
                  <a:srgbClr val="D4D4D4"/>
                </a:solidFill>
                <a:latin typeface="Consolas" panose="020B0609020204030204" pitchFamily="49" charset="0"/>
              </a:rPr>
              <a:t>.</a:t>
            </a:r>
            <a:r>
              <a:rPr lang="en-GB" dirty="0" err="1" smtClean="0">
                <a:solidFill>
                  <a:srgbClr val="9CDCFE"/>
                </a:solidFill>
                <a:latin typeface="Consolas" panose="020B0609020204030204" pitchFamily="49" charset="0"/>
              </a:rPr>
              <a:t>x</a:t>
            </a:r>
            <a:r>
              <a:rPr lang="en-GB" dirty="0" smtClean="0">
                <a:solidFill>
                  <a:srgbClr val="D4D4D4"/>
                </a:solidFill>
                <a:latin typeface="Consolas" panose="020B0609020204030204" pitchFamily="49" charset="0"/>
              </a:rPr>
              <a:t>,</a:t>
            </a:r>
          </a:p>
          <a:p>
            <a:pPr lvl="3"/>
            <a:r>
              <a:rPr lang="en-GB" dirty="0" smtClean="0">
                <a:solidFill>
                  <a:srgbClr val="9CDCFE"/>
                </a:solidFill>
                <a:latin typeface="Consolas" panose="020B0609020204030204" pitchFamily="49" charset="0"/>
              </a:rPr>
              <a:t>y</a:t>
            </a:r>
            <a:r>
              <a:rPr lang="en-GB" dirty="0">
                <a:solidFill>
                  <a:srgbClr val="9CDCFE"/>
                </a:solidFill>
                <a:latin typeface="Consolas" panose="020B0609020204030204" pitchFamily="49" charset="0"/>
              </a:rPr>
              <a:t>:</a:t>
            </a:r>
            <a:r>
              <a:rPr lang="en-GB" dirty="0">
                <a:solidFill>
                  <a:srgbClr val="D4D4D4"/>
                </a:solidFill>
                <a:latin typeface="Consolas" panose="020B0609020204030204" pitchFamily="49" charset="0"/>
              </a:rPr>
              <a:t> </a:t>
            </a:r>
            <a:r>
              <a:rPr lang="en-GB" dirty="0" err="1" smtClean="0">
                <a:solidFill>
                  <a:srgbClr val="569CD6"/>
                </a:solidFill>
                <a:latin typeface="Consolas" panose="020B0609020204030204" pitchFamily="49" charset="0"/>
              </a:rPr>
              <a:t>this</a:t>
            </a:r>
            <a:r>
              <a:rPr lang="en-GB" dirty="0" err="1" smtClean="0">
                <a:solidFill>
                  <a:srgbClr val="D4D4D4"/>
                </a:solidFill>
                <a:latin typeface="Consolas" panose="020B0609020204030204" pitchFamily="49" charset="0"/>
              </a:rPr>
              <a:t>.</a:t>
            </a:r>
            <a:r>
              <a:rPr lang="en-GB" dirty="0" err="1" smtClean="0">
                <a:solidFill>
                  <a:srgbClr val="9CDCFE"/>
                </a:solidFill>
                <a:latin typeface="Consolas" panose="020B0609020204030204" pitchFamily="49" charset="0"/>
              </a:rPr>
              <a:t>y</a:t>
            </a:r>
            <a:r>
              <a:rPr lang="en-GB" dirty="0" smtClean="0">
                <a:solidFill>
                  <a:srgbClr val="D4D4D4"/>
                </a:solidFill>
                <a:latin typeface="Consolas" panose="020B0609020204030204" pitchFamily="49" charset="0"/>
              </a:rPr>
              <a:t>,</a:t>
            </a:r>
          </a:p>
          <a:p>
            <a:pPr lvl="3"/>
            <a:r>
              <a:rPr lang="en-GB" dirty="0" smtClean="0">
                <a:solidFill>
                  <a:srgbClr val="9CDCFE"/>
                </a:solidFill>
                <a:latin typeface="Consolas" panose="020B0609020204030204" pitchFamily="49" charset="0"/>
              </a:rPr>
              <a:t>value</a:t>
            </a:r>
            <a:r>
              <a:rPr lang="en-GB" dirty="0">
                <a:solidFill>
                  <a:srgbClr val="9CDCFE"/>
                </a:solidFill>
                <a:latin typeface="Consolas" panose="020B0609020204030204" pitchFamily="49" charset="0"/>
              </a:rPr>
              <a:t>:</a:t>
            </a:r>
            <a:r>
              <a:rPr lang="en-GB" dirty="0">
                <a:solidFill>
                  <a:srgbClr val="D4D4D4"/>
                </a:solidFill>
                <a:latin typeface="Consolas" panose="020B0609020204030204" pitchFamily="49" charset="0"/>
              </a:rPr>
              <a:t> </a:t>
            </a:r>
            <a:r>
              <a:rPr lang="en-GB" dirty="0" err="1">
                <a:solidFill>
                  <a:srgbClr val="569CD6"/>
                </a:solidFill>
                <a:latin typeface="Consolas" panose="020B0609020204030204" pitchFamily="49" charset="0"/>
              </a:rPr>
              <a:t>this</a:t>
            </a:r>
            <a:r>
              <a:rPr lang="en-GB" dirty="0" err="1">
                <a:solidFill>
                  <a:srgbClr val="D4D4D4"/>
                </a:solidFill>
                <a:latin typeface="Consolas" panose="020B0609020204030204" pitchFamily="49" charset="0"/>
              </a:rPr>
              <a:t>.</a:t>
            </a:r>
            <a:r>
              <a:rPr lang="en-GB" dirty="0" err="1">
                <a:solidFill>
                  <a:srgbClr val="9CDCFE"/>
                </a:solidFill>
                <a:latin typeface="Consolas" panose="020B0609020204030204" pitchFamily="49" charset="0"/>
              </a:rPr>
              <a:t>matrix</a:t>
            </a:r>
            <a:r>
              <a:rPr lang="en-GB" dirty="0" err="1">
                <a:solidFill>
                  <a:srgbClr val="D4D4D4"/>
                </a:solidFill>
                <a:latin typeface="Consolas" panose="020B0609020204030204" pitchFamily="49" charset="0"/>
              </a:rPr>
              <a:t>.</a:t>
            </a:r>
            <a:r>
              <a:rPr lang="en-GB" dirty="0" err="1">
                <a:solidFill>
                  <a:srgbClr val="DCDCAA"/>
                </a:solidFill>
                <a:latin typeface="Consolas" panose="020B0609020204030204" pitchFamily="49" charset="0"/>
              </a:rPr>
              <a:t>get</a:t>
            </a:r>
            <a:r>
              <a:rPr lang="en-GB" dirty="0">
                <a:solidFill>
                  <a:srgbClr val="D4D4D4"/>
                </a:solidFill>
                <a:latin typeface="Consolas" panose="020B0609020204030204" pitchFamily="49" charset="0"/>
              </a:rPr>
              <a:t>(</a:t>
            </a:r>
            <a:r>
              <a:rPr lang="en-GB" dirty="0" err="1">
                <a:solidFill>
                  <a:srgbClr val="569CD6"/>
                </a:solidFill>
                <a:latin typeface="Consolas" panose="020B0609020204030204" pitchFamily="49" charset="0"/>
              </a:rPr>
              <a:t>this</a:t>
            </a:r>
            <a:r>
              <a:rPr lang="en-GB" dirty="0" err="1">
                <a:solidFill>
                  <a:srgbClr val="D4D4D4"/>
                </a:solidFill>
                <a:latin typeface="Consolas" panose="020B0609020204030204" pitchFamily="49" charset="0"/>
              </a:rPr>
              <a:t>.</a:t>
            </a:r>
            <a:r>
              <a:rPr lang="en-GB" dirty="0" err="1">
                <a:solidFill>
                  <a:srgbClr val="9CDCFE"/>
                </a:solidFill>
                <a:latin typeface="Consolas" panose="020B0609020204030204" pitchFamily="49" charset="0"/>
              </a:rPr>
              <a:t>x</a:t>
            </a:r>
            <a:r>
              <a:rPr lang="en-GB" dirty="0">
                <a:solidFill>
                  <a:srgbClr val="D4D4D4"/>
                </a:solidFill>
                <a:latin typeface="Consolas" panose="020B0609020204030204" pitchFamily="49" charset="0"/>
              </a:rPr>
              <a:t>, </a:t>
            </a:r>
            <a:r>
              <a:rPr lang="en-GB" dirty="0" err="1">
                <a:solidFill>
                  <a:srgbClr val="569CD6"/>
                </a:solidFill>
                <a:latin typeface="Consolas" panose="020B0609020204030204" pitchFamily="49" charset="0"/>
              </a:rPr>
              <a:t>this</a:t>
            </a:r>
            <a:r>
              <a:rPr lang="en-GB" dirty="0" err="1">
                <a:solidFill>
                  <a:srgbClr val="D4D4D4"/>
                </a:solidFill>
                <a:latin typeface="Consolas" panose="020B0609020204030204" pitchFamily="49" charset="0"/>
              </a:rPr>
              <a:t>.</a:t>
            </a:r>
            <a:r>
              <a:rPr lang="en-GB" dirty="0" err="1">
                <a:solidFill>
                  <a:srgbClr val="9CDCFE"/>
                </a:solidFill>
                <a:latin typeface="Consolas" panose="020B0609020204030204" pitchFamily="49" charset="0"/>
              </a:rPr>
              <a:t>y</a:t>
            </a:r>
            <a:r>
              <a:rPr lang="en-GB" dirty="0" smtClean="0">
                <a:solidFill>
                  <a:srgbClr val="D4D4D4"/>
                </a:solidFill>
                <a:latin typeface="Consolas" panose="020B0609020204030204" pitchFamily="49" charset="0"/>
              </a:rPr>
              <a:t>)</a:t>
            </a:r>
          </a:p>
          <a:p>
            <a:pPr lvl="2"/>
            <a:r>
              <a:rPr lang="en-GB" dirty="0" smtClean="0">
                <a:solidFill>
                  <a:srgbClr val="D4D4D4"/>
                </a:solidFill>
                <a:latin typeface="Consolas" panose="020B0609020204030204" pitchFamily="49" charset="0"/>
              </a:rPr>
              <a:t>};</a:t>
            </a:r>
            <a:endParaRPr lang="en-GB" dirty="0">
              <a:solidFill>
                <a:srgbClr val="D4D4D4"/>
              </a:solidFill>
              <a:latin typeface="Consolas" panose="020B0609020204030204" pitchFamily="49" charset="0"/>
            </a:endParaRPr>
          </a:p>
          <a:p>
            <a:pPr lvl="2"/>
            <a:r>
              <a:rPr lang="en-GB" dirty="0" err="1">
                <a:solidFill>
                  <a:srgbClr val="569CD6"/>
                </a:solidFill>
                <a:latin typeface="Consolas" panose="020B0609020204030204" pitchFamily="49" charset="0"/>
              </a:rPr>
              <a:t>this</a:t>
            </a:r>
            <a:r>
              <a:rPr lang="en-GB" dirty="0" err="1">
                <a:solidFill>
                  <a:srgbClr val="D4D4D4"/>
                </a:solidFill>
                <a:latin typeface="Consolas" panose="020B0609020204030204" pitchFamily="49" charset="0"/>
              </a:rPr>
              <a:t>.</a:t>
            </a:r>
            <a:r>
              <a:rPr lang="en-GB" dirty="0" err="1">
                <a:solidFill>
                  <a:srgbClr val="9CDCFE"/>
                </a:solidFill>
                <a:latin typeface="Consolas" panose="020B0609020204030204" pitchFamily="49" charset="0"/>
              </a:rPr>
              <a:t>x</a:t>
            </a:r>
            <a:r>
              <a:rPr lang="en-GB" dirty="0">
                <a:solidFill>
                  <a:srgbClr val="D4D4D4"/>
                </a:solidFill>
                <a:latin typeface="Consolas" panose="020B0609020204030204" pitchFamily="49" charset="0"/>
              </a:rPr>
              <a:t>++;</a:t>
            </a:r>
          </a:p>
          <a:p>
            <a:pPr lvl="2"/>
            <a:r>
              <a:rPr lang="en-GB" dirty="0">
                <a:solidFill>
                  <a:srgbClr val="C586C0"/>
                </a:solidFill>
                <a:latin typeface="Consolas" panose="020B0609020204030204" pitchFamily="49" charset="0"/>
              </a:rPr>
              <a:t>if</a:t>
            </a:r>
            <a:r>
              <a:rPr lang="en-GB" dirty="0">
                <a:solidFill>
                  <a:srgbClr val="D4D4D4"/>
                </a:solidFill>
                <a:latin typeface="Consolas" panose="020B0609020204030204" pitchFamily="49" charset="0"/>
              </a:rPr>
              <a:t> (</a:t>
            </a:r>
            <a:r>
              <a:rPr lang="en-GB" dirty="0" err="1">
                <a:solidFill>
                  <a:srgbClr val="569CD6"/>
                </a:solidFill>
                <a:latin typeface="Consolas" panose="020B0609020204030204" pitchFamily="49" charset="0"/>
              </a:rPr>
              <a:t>this</a:t>
            </a:r>
            <a:r>
              <a:rPr lang="en-GB" dirty="0" err="1">
                <a:solidFill>
                  <a:srgbClr val="D4D4D4"/>
                </a:solidFill>
                <a:latin typeface="Consolas" panose="020B0609020204030204" pitchFamily="49" charset="0"/>
              </a:rPr>
              <a:t>.</a:t>
            </a:r>
            <a:r>
              <a:rPr lang="en-GB" dirty="0" err="1">
                <a:solidFill>
                  <a:srgbClr val="9CDCFE"/>
                </a:solidFill>
                <a:latin typeface="Consolas" panose="020B0609020204030204" pitchFamily="49" charset="0"/>
              </a:rPr>
              <a:t>x</a:t>
            </a:r>
            <a:r>
              <a:rPr lang="en-GB" dirty="0">
                <a:solidFill>
                  <a:srgbClr val="D4D4D4"/>
                </a:solidFill>
                <a:latin typeface="Consolas" panose="020B0609020204030204" pitchFamily="49" charset="0"/>
              </a:rPr>
              <a:t> == </a:t>
            </a:r>
            <a:r>
              <a:rPr lang="en-GB" dirty="0" err="1">
                <a:solidFill>
                  <a:srgbClr val="569CD6"/>
                </a:solidFill>
                <a:latin typeface="Consolas" panose="020B0609020204030204" pitchFamily="49" charset="0"/>
              </a:rPr>
              <a:t>this</a:t>
            </a:r>
            <a:r>
              <a:rPr lang="en-GB" dirty="0" err="1">
                <a:solidFill>
                  <a:srgbClr val="D4D4D4"/>
                </a:solidFill>
                <a:latin typeface="Consolas" panose="020B0609020204030204" pitchFamily="49" charset="0"/>
              </a:rPr>
              <a:t>.</a:t>
            </a:r>
            <a:r>
              <a:rPr lang="en-GB" dirty="0" err="1">
                <a:solidFill>
                  <a:srgbClr val="9CDCFE"/>
                </a:solidFill>
                <a:latin typeface="Consolas" panose="020B0609020204030204" pitchFamily="49" charset="0"/>
              </a:rPr>
              <a:t>matrix</a:t>
            </a:r>
            <a:r>
              <a:rPr lang="en-GB" dirty="0" err="1">
                <a:solidFill>
                  <a:srgbClr val="D4D4D4"/>
                </a:solidFill>
                <a:latin typeface="Consolas" panose="020B0609020204030204" pitchFamily="49" charset="0"/>
              </a:rPr>
              <a:t>.</a:t>
            </a:r>
            <a:r>
              <a:rPr lang="en-GB" dirty="0" err="1">
                <a:solidFill>
                  <a:srgbClr val="9CDCFE"/>
                </a:solidFill>
                <a:latin typeface="Consolas" panose="020B0609020204030204" pitchFamily="49" charset="0"/>
              </a:rPr>
              <a:t>width</a:t>
            </a:r>
            <a:r>
              <a:rPr lang="en-GB" dirty="0">
                <a:solidFill>
                  <a:srgbClr val="D4D4D4"/>
                </a:solidFill>
                <a:latin typeface="Consolas" panose="020B0609020204030204" pitchFamily="49" charset="0"/>
              </a:rPr>
              <a:t>) {</a:t>
            </a:r>
          </a:p>
          <a:p>
            <a:pPr lvl="3"/>
            <a:r>
              <a:rPr lang="en-GB" dirty="0" err="1">
                <a:solidFill>
                  <a:srgbClr val="569CD6"/>
                </a:solidFill>
                <a:latin typeface="Consolas" panose="020B0609020204030204" pitchFamily="49" charset="0"/>
              </a:rPr>
              <a:t>this</a:t>
            </a:r>
            <a:r>
              <a:rPr lang="en-GB" dirty="0" err="1">
                <a:solidFill>
                  <a:srgbClr val="D4D4D4"/>
                </a:solidFill>
                <a:latin typeface="Consolas" panose="020B0609020204030204" pitchFamily="49" charset="0"/>
              </a:rPr>
              <a:t>.</a:t>
            </a:r>
            <a:r>
              <a:rPr lang="en-GB" dirty="0" err="1">
                <a:solidFill>
                  <a:srgbClr val="9CDCFE"/>
                </a:solidFill>
                <a:latin typeface="Consolas" panose="020B0609020204030204" pitchFamily="49" charset="0"/>
              </a:rPr>
              <a:t>x</a:t>
            </a:r>
            <a:r>
              <a:rPr lang="en-GB" dirty="0">
                <a:solidFill>
                  <a:srgbClr val="D4D4D4"/>
                </a:solidFill>
                <a:latin typeface="Consolas" panose="020B0609020204030204" pitchFamily="49" charset="0"/>
              </a:rPr>
              <a:t> = </a:t>
            </a:r>
            <a:r>
              <a:rPr lang="en-GB" dirty="0" smtClean="0">
                <a:solidFill>
                  <a:srgbClr val="B5CEA8"/>
                </a:solidFill>
                <a:latin typeface="Consolas" panose="020B0609020204030204" pitchFamily="49" charset="0"/>
              </a:rPr>
              <a:t>0</a:t>
            </a:r>
            <a:r>
              <a:rPr lang="en-GB" dirty="0" smtClean="0">
                <a:solidFill>
                  <a:srgbClr val="D4D4D4"/>
                </a:solidFill>
                <a:latin typeface="Consolas" panose="020B0609020204030204" pitchFamily="49" charset="0"/>
              </a:rPr>
              <a:t>; </a:t>
            </a:r>
            <a:r>
              <a:rPr lang="en-GB" dirty="0" err="1" smtClean="0">
                <a:solidFill>
                  <a:srgbClr val="569CD6"/>
                </a:solidFill>
                <a:latin typeface="Consolas" panose="020B0609020204030204" pitchFamily="49" charset="0"/>
              </a:rPr>
              <a:t>this</a:t>
            </a:r>
            <a:r>
              <a:rPr lang="en-GB" dirty="0" err="1" smtClean="0">
                <a:solidFill>
                  <a:srgbClr val="D4D4D4"/>
                </a:solidFill>
                <a:latin typeface="Consolas" panose="020B0609020204030204" pitchFamily="49" charset="0"/>
              </a:rPr>
              <a:t>.</a:t>
            </a:r>
            <a:r>
              <a:rPr lang="en-GB" dirty="0" err="1" smtClean="0">
                <a:solidFill>
                  <a:srgbClr val="9CDCFE"/>
                </a:solidFill>
                <a:latin typeface="Consolas" panose="020B0609020204030204" pitchFamily="49" charset="0"/>
              </a:rPr>
              <a:t>y</a:t>
            </a:r>
            <a:r>
              <a:rPr lang="en-GB" dirty="0">
                <a:solidFill>
                  <a:srgbClr val="D4D4D4"/>
                </a:solidFill>
                <a:latin typeface="Consolas" panose="020B0609020204030204" pitchFamily="49" charset="0"/>
              </a:rPr>
              <a:t>++;</a:t>
            </a:r>
          </a:p>
          <a:p>
            <a:pPr lvl="2"/>
            <a:r>
              <a:rPr lang="en-GB" dirty="0">
                <a:solidFill>
                  <a:srgbClr val="D4D4D4"/>
                </a:solidFill>
                <a:latin typeface="Consolas" panose="020B0609020204030204" pitchFamily="49" charset="0"/>
              </a:rPr>
              <a:t>}</a:t>
            </a:r>
          </a:p>
          <a:p>
            <a:pPr lvl="2"/>
            <a:r>
              <a:rPr lang="en-GB" dirty="0">
                <a:solidFill>
                  <a:srgbClr val="C586C0"/>
                </a:solidFill>
                <a:latin typeface="Consolas" panose="020B0609020204030204" pitchFamily="49" charset="0"/>
              </a:rPr>
              <a:t>return</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value</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done:</a:t>
            </a:r>
            <a:r>
              <a:rPr lang="en-GB" dirty="0">
                <a:solidFill>
                  <a:srgbClr val="D4D4D4"/>
                </a:solidFill>
                <a:latin typeface="Consolas" panose="020B0609020204030204" pitchFamily="49" charset="0"/>
              </a:rPr>
              <a:t> </a:t>
            </a:r>
            <a:r>
              <a:rPr lang="en-GB" dirty="0">
                <a:solidFill>
                  <a:srgbClr val="569CD6"/>
                </a:solidFill>
                <a:latin typeface="Consolas" panose="020B0609020204030204" pitchFamily="49" charset="0"/>
              </a:rPr>
              <a:t>false</a:t>
            </a:r>
            <a:r>
              <a:rPr lang="en-GB" dirty="0">
                <a:solidFill>
                  <a:srgbClr val="D4D4D4"/>
                </a:solidFill>
                <a:latin typeface="Consolas" panose="020B0609020204030204" pitchFamily="49" charset="0"/>
              </a:rPr>
              <a:t>};</a:t>
            </a:r>
          </a:p>
          <a:p>
            <a:pPr lvl="1"/>
            <a:r>
              <a:rPr lang="en-GB" dirty="0">
                <a:solidFill>
                  <a:srgbClr val="D4D4D4"/>
                </a:solidFill>
                <a:latin typeface="Consolas" panose="020B0609020204030204" pitchFamily="49" charset="0"/>
              </a:rPr>
              <a:t>}</a:t>
            </a:r>
          </a:p>
          <a:p>
            <a:r>
              <a:rPr lang="en-GB" dirty="0">
                <a:solidFill>
                  <a:srgbClr val="D4D4D4"/>
                </a:solidFill>
                <a:latin typeface="Consolas" panose="020B0609020204030204" pitchFamily="49" charset="0"/>
              </a:rPr>
              <a:t>}</a:t>
            </a:r>
            <a:endParaRPr lang="en-GB"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3208562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7DF1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42589"/>
            <a:ext cx="10515600" cy="1325563"/>
          </a:xfrm>
        </p:spPr>
        <p:txBody>
          <a:bodyPr/>
          <a:lstStyle/>
          <a:p>
            <a:r>
              <a:rPr lang="en-US" b="1" dirty="0" smtClean="0">
                <a:latin typeface="Open Sans" panose="020B0606030504020204" pitchFamily="34" charset="0"/>
                <a:ea typeface="Open Sans" panose="020B0606030504020204" pitchFamily="34" charset="0"/>
                <a:cs typeface="Open Sans" panose="020B0606030504020204" pitchFamily="34" charset="0"/>
              </a:rPr>
              <a:t>Now we can iterate our Matrix</a:t>
            </a:r>
            <a:endParaRPr lang="en-GB" b="1"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7" name="Group 6"/>
          <p:cNvGrpSpPr/>
          <p:nvPr/>
        </p:nvGrpSpPr>
        <p:grpSpPr>
          <a:xfrm>
            <a:off x="0" y="6604084"/>
            <a:ext cx="12192000" cy="253916"/>
            <a:chOff x="0" y="6626620"/>
            <a:chExt cx="12192000" cy="253916"/>
          </a:xfrm>
        </p:grpSpPr>
        <p:sp>
          <p:nvSpPr>
            <p:cNvPr id="4" name="Rectangle 3"/>
            <p:cNvSpPr/>
            <p:nvPr/>
          </p:nvSpPr>
          <p:spPr>
            <a:xfrm>
              <a:off x="0" y="6649156"/>
              <a:ext cx="12192000" cy="2088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extBox 5"/>
            <p:cNvSpPr txBox="1"/>
            <p:nvPr/>
          </p:nvSpPr>
          <p:spPr>
            <a:xfrm>
              <a:off x="7191023" y="6626620"/>
              <a:ext cx="5000977" cy="253916"/>
            </a:xfrm>
            <a:prstGeom prst="rect">
              <a:avLst/>
            </a:prstGeom>
            <a:noFill/>
            <a:ln>
              <a:noFill/>
            </a:ln>
          </p:spPr>
          <p:txBody>
            <a:bodyPr wrap="square" rtlCol="0">
              <a:spAutoFit/>
            </a:bodyPr>
            <a:lstStyle/>
            <a:p>
              <a:pPr algn="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Lesson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9</a:t>
              </a:r>
              <a:r>
                <a:rPr lang="lt-LT"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OOP in JavaScript (part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II)</a:t>
              </a:r>
              <a:endParaRPr lang="en-GB" sz="1050" dirty="0">
                <a:solidFill>
                  <a:schemeClr val="bg1"/>
                </a:solidFill>
              </a:endParaRPr>
            </a:p>
          </p:txBody>
        </p:sp>
      </p:grpSp>
      <p:sp>
        <p:nvSpPr>
          <p:cNvPr id="8" name="Slide Number Placeholder 7"/>
          <p:cNvSpPr>
            <a:spLocks noGrp="1"/>
          </p:cNvSpPr>
          <p:nvPr>
            <p:ph type="sldNum" sz="quarter" idx="12"/>
          </p:nvPr>
        </p:nvSpPr>
        <p:spPr>
          <a:xfrm>
            <a:off x="8610600" y="6333814"/>
            <a:ext cx="2743200" cy="365125"/>
          </a:xfrm>
        </p:spPr>
        <p:txBody>
          <a:bodyPr/>
          <a:lstStyle/>
          <a:p>
            <a:fld id="{CD81D244-7464-40F3-9372-70D73694CF74}" type="slidenum">
              <a:rPr lang="en-GB" smtClean="0"/>
              <a:t>19</a:t>
            </a:fld>
            <a:endParaRPr lang="en-GB" dirty="0"/>
          </a:p>
        </p:txBody>
      </p:sp>
      <p:sp>
        <p:nvSpPr>
          <p:cNvPr id="5" name="TextBox 4"/>
          <p:cNvSpPr txBox="1"/>
          <p:nvPr/>
        </p:nvSpPr>
        <p:spPr>
          <a:xfrm>
            <a:off x="729544" y="1802939"/>
            <a:ext cx="10732911" cy="3416320"/>
          </a:xfrm>
          <a:prstGeom prst="rect">
            <a:avLst/>
          </a:prstGeom>
          <a:solidFill>
            <a:schemeClr val="tx1"/>
          </a:solidFill>
        </p:spPr>
        <p:txBody>
          <a:bodyPr wrap="square" rtlCol="0">
            <a:spAutoFit/>
          </a:bodyPr>
          <a:lstStyle/>
          <a:p>
            <a:r>
              <a:rPr lang="en-GB" dirty="0">
                <a:solidFill>
                  <a:srgbClr val="569CD6"/>
                </a:solidFill>
                <a:latin typeface="Consolas" panose="020B0609020204030204" pitchFamily="49" charset="0"/>
              </a:rPr>
              <a:t>class</a:t>
            </a:r>
            <a:r>
              <a:rPr lang="en-GB" dirty="0">
                <a:solidFill>
                  <a:srgbClr val="D4D4D4"/>
                </a:solidFill>
                <a:latin typeface="Consolas" panose="020B0609020204030204" pitchFamily="49" charset="0"/>
              </a:rPr>
              <a:t> </a:t>
            </a:r>
            <a:r>
              <a:rPr lang="en-GB" dirty="0">
                <a:solidFill>
                  <a:srgbClr val="4EC9B0"/>
                </a:solidFill>
                <a:latin typeface="Consolas" panose="020B0609020204030204" pitchFamily="49" charset="0"/>
              </a:rPr>
              <a:t>Matrix</a:t>
            </a:r>
            <a:r>
              <a:rPr lang="en-GB" dirty="0">
                <a:solidFill>
                  <a:srgbClr val="D4D4D4"/>
                </a:solidFill>
                <a:latin typeface="Consolas" panose="020B0609020204030204" pitchFamily="49" charset="0"/>
              </a:rPr>
              <a:t> </a:t>
            </a:r>
            <a:r>
              <a:rPr lang="en-GB" dirty="0" smtClean="0">
                <a:solidFill>
                  <a:srgbClr val="D4D4D4"/>
                </a:solidFill>
                <a:latin typeface="Consolas" panose="020B0609020204030204" pitchFamily="49" charset="0"/>
              </a:rPr>
              <a:t>{</a:t>
            </a:r>
          </a:p>
          <a:p>
            <a:pPr lvl="1"/>
            <a:r>
              <a:rPr lang="en-US" dirty="0">
                <a:solidFill>
                  <a:srgbClr val="608B4E"/>
                </a:solidFill>
                <a:latin typeface="Consolas" panose="020B0609020204030204" pitchFamily="49" charset="0"/>
              </a:rPr>
              <a:t>// add this to Matrix </a:t>
            </a:r>
            <a:r>
              <a:rPr lang="en-US" dirty="0" smtClean="0">
                <a:solidFill>
                  <a:srgbClr val="608B4E"/>
                </a:solidFill>
                <a:latin typeface="Consolas" panose="020B0609020204030204" pitchFamily="49" charset="0"/>
              </a:rPr>
              <a:t>class</a:t>
            </a:r>
            <a:endParaRPr lang="en-GB" dirty="0" smtClean="0">
              <a:solidFill>
                <a:srgbClr val="D4D4D4"/>
              </a:solidFill>
              <a:latin typeface="Consolas" panose="020B0609020204030204" pitchFamily="49" charset="0"/>
            </a:endParaRPr>
          </a:p>
          <a:p>
            <a:pPr lvl="1"/>
            <a:r>
              <a:rPr lang="en-GB" dirty="0" smtClean="0">
                <a:solidFill>
                  <a:srgbClr val="D4D4D4"/>
                </a:solidFill>
                <a:latin typeface="Consolas" panose="020B0609020204030204" pitchFamily="49" charset="0"/>
              </a:rPr>
              <a:t>[</a:t>
            </a:r>
            <a:r>
              <a:rPr lang="en-GB" dirty="0" err="1">
                <a:solidFill>
                  <a:srgbClr val="4EC9B0"/>
                </a:solidFill>
                <a:latin typeface="Consolas" panose="020B0609020204030204" pitchFamily="49" charset="0"/>
              </a:rPr>
              <a:t>Symbol</a:t>
            </a:r>
            <a:r>
              <a:rPr lang="en-GB" dirty="0" err="1">
                <a:solidFill>
                  <a:srgbClr val="D4D4D4"/>
                </a:solidFill>
                <a:latin typeface="Consolas" panose="020B0609020204030204" pitchFamily="49" charset="0"/>
              </a:rPr>
              <a:t>.</a:t>
            </a:r>
            <a:r>
              <a:rPr lang="en-GB" dirty="0" err="1">
                <a:solidFill>
                  <a:srgbClr val="9CDCFE"/>
                </a:solidFill>
                <a:latin typeface="Consolas" panose="020B0609020204030204" pitchFamily="49" charset="0"/>
              </a:rPr>
              <a:t>iterator</a:t>
            </a:r>
            <a:r>
              <a:rPr lang="en-GB" dirty="0">
                <a:solidFill>
                  <a:srgbClr val="D4D4D4"/>
                </a:solidFill>
                <a:latin typeface="Consolas" panose="020B0609020204030204" pitchFamily="49" charset="0"/>
              </a:rPr>
              <a:t>]() { </a:t>
            </a:r>
            <a:r>
              <a:rPr lang="en-GB" dirty="0">
                <a:solidFill>
                  <a:srgbClr val="C586C0"/>
                </a:solidFill>
                <a:latin typeface="Consolas" panose="020B0609020204030204" pitchFamily="49" charset="0"/>
              </a:rPr>
              <a:t>return</a:t>
            </a:r>
            <a:r>
              <a:rPr lang="en-GB" dirty="0">
                <a:solidFill>
                  <a:srgbClr val="D4D4D4"/>
                </a:solidFill>
                <a:latin typeface="Consolas" panose="020B0609020204030204" pitchFamily="49" charset="0"/>
              </a:rPr>
              <a:t> </a:t>
            </a:r>
            <a:r>
              <a:rPr lang="en-GB" dirty="0">
                <a:solidFill>
                  <a:srgbClr val="569CD6"/>
                </a:solidFill>
                <a:latin typeface="Consolas" panose="020B0609020204030204" pitchFamily="49" charset="0"/>
              </a:rPr>
              <a:t>new</a:t>
            </a:r>
            <a:r>
              <a:rPr lang="en-GB" dirty="0">
                <a:solidFill>
                  <a:srgbClr val="D4D4D4"/>
                </a:solidFill>
                <a:latin typeface="Consolas" panose="020B0609020204030204" pitchFamily="49" charset="0"/>
              </a:rPr>
              <a:t> </a:t>
            </a:r>
            <a:r>
              <a:rPr lang="en-GB" dirty="0" err="1">
                <a:solidFill>
                  <a:srgbClr val="4EC9B0"/>
                </a:solidFill>
                <a:latin typeface="Consolas" panose="020B0609020204030204" pitchFamily="49" charset="0"/>
              </a:rPr>
              <a:t>MatrixIterator</a:t>
            </a:r>
            <a:r>
              <a:rPr lang="en-GB" dirty="0">
                <a:solidFill>
                  <a:srgbClr val="D4D4D4"/>
                </a:solidFill>
                <a:latin typeface="Consolas" panose="020B0609020204030204" pitchFamily="49" charset="0"/>
              </a:rPr>
              <a:t>(</a:t>
            </a:r>
            <a:r>
              <a:rPr lang="en-GB" dirty="0">
                <a:solidFill>
                  <a:srgbClr val="569CD6"/>
                </a:solidFill>
                <a:latin typeface="Consolas" panose="020B0609020204030204" pitchFamily="49" charset="0"/>
              </a:rPr>
              <a:t>this</a:t>
            </a:r>
            <a:r>
              <a:rPr lang="en-GB" dirty="0">
                <a:solidFill>
                  <a:srgbClr val="D4D4D4"/>
                </a:solidFill>
                <a:latin typeface="Consolas" panose="020B0609020204030204" pitchFamily="49" charset="0"/>
              </a:rPr>
              <a:t>); </a:t>
            </a:r>
            <a:r>
              <a:rPr lang="en-GB" dirty="0" smtClean="0">
                <a:solidFill>
                  <a:srgbClr val="D4D4D4"/>
                </a:solidFill>
                <a:latin typeface="Consolas" panose="020B0609020204030204" pitchFamily="49" charset="0"/>
              </a:rPr>
              <a:t>}</a:t>
            </a:r>
          </a:p>
          <a:p>
            <a:r>
              <a:rPr lang="en-GB" dirty="0" smtClean="0">
                <a:solidFill>
                  <a:srgbClr val="D4D4D4"/>
                </a:solidFill>
                <a:latin typeface="Consolas" panose="020B0609020204030204" pitchFamily="49" charset="0"/>
              </a:rPr>
              <a:t>}</a:t>
            </a:r>
          </a:p>
          <a:p>
            <a:endParaRPr lang="en-GB" b="0" dirty="0" smtClean="0">
              <a:solidFill>
                <a:srgbClr val="D4D4D4"/>
              </a:solidFill>
              <a:effectLst/>
              <a:latin typeface="Consolas" panose="020B0609020204030204" pitchFamily="49" charset="0"/>
            </a:endParaRPr>
          </a:p>
          <a:p>
            <a:endParaRPr lang="en-GB" dirty="0">
              <a:solidFill>
                <a:srgbClr val="D4D4D4"/>
              </a:solidFill>
              <a:latin typeface="Consolas" panose="020B0609020204030204" pitchFamily="49" charset="0"/>
            </a:endParaRPr>
          </a:p>
          <a:p>
            <a:r>
              <a:rPr lang="en-US" dirty="0">
                <a:solidFill>
                  <a:srgbClr val="608B4E"/>
                </a:solidFill>
                <a:latin typeface="Consolas" panose="020B0609020204030204" pitchFamily="49" charset="0"/>
              </a:rPr>
              <a:t>// </a:t>
            </a:r>
            <a:r>
              <a:rPr lang="en-US" dirty="0" smtClean="0">
                <a:solidFill>
                  <a:srgbClr val="608B4E"/>
                </a:solidFill>
                <a:latin typeface="Consolas" panose="020B0609020204030204" pitchFamily="49" charset="0"/>
              </a:rPr>
              <a:t>we can now iterate the matrix in for loop </a:t>
            </a:r>
            <a:r>
              <a:rPr lang="en-US" dirty="0" smtClean="0">
                <a:solidFill>
                  <a:srgbClr val="608B4E"/>
                </a:solidFill>
                <a:latin typeface="Consolas" panose="020B0609020204030204" pitchFamily="49" charset="0"/>
                <a:sym typeface="Wingdings" panose="05000000000000000000" pitchFamily="2" charset="2"/>
              </a:rPr>
              <a:t></a:t>
            </a:r>
            <a:endParaRPr lang="en-GB" b="0" dirty="0">
              <a:solidFill>
                <a:srgbClr val="D4D4D4"/>
              </a:solidFill>
              <a:effectLst/>
              <a:latin typeface="Consolas" panose="020B0609020204030204" pitchFamily="49" charset="0"/>
            </a:endParaRPr>
          </a:p>
          <a:p>
            <a:r>
              <a:rPr lang="en-US" dirty="0">
                <a:solidFill>
                  <a:srgbClr val="569CD6"/>
                </a:solidFill>
                <a:latin typeface="Consolas" panose="020B0609020204030204" pitchFamily="49" charset="0"/>
              </a:rPr>
              <a:t>let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matrix</a:t>
            </a:r>
            <a:r>
              <a:rPr lang="en-US" dirty="0">
                <a:solidFill>
                  <a:srgbClr val="D4D4D4"/>
                </a:solidFill>
                <a:latin typeface="Consolas" panose="020B0609020204030204" pitchFamily="49" charset="0"/>
              </a:rPr>
              <a:t> = </a:t>
            </a:r>
            <a:r>
              <a:rPr lang="en-US" dirty="0">
                <a:solidFill>
                  <a:srgbClr val="569CD6"/>
                </a:solidFill>
                <a:latin typeface="Consolas" panose="020B0609020204030204" pitchFamily="49" charset="0"/>
              </a:rPr>
              <a:t>new</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Matrix</a:t>
            </a:r>
            <a:r>
              <a:rPr lang="en-US" dirty="0">
                <a:solidFill>
                  <a:srgbClr val="D4D4D4"/>
                </a:solidFill>
                <a:latin typeface="Consolas" panose="020B0609020204030204" pitchFamily="49" charset="0"/>
              </a:rPr>
              <a:t>(</a:t>
            </a:r>
            <a:r>
              <a:rPr lang="en-US" dirty="0">
                <a:solidFill>
                  <a:srgbClr val="B5CEA8"/>
                </a:solidFill>
                <a:latin typeface="Consolas" panose="020B0609020204030204" pitchFamily="49" charset="0"/>
              </a:rPr>
              <a:t>2</a:t>
            </a:r>
            <a:r>
              <a:rPr lang="en-US" dirty="0">
                <a:solidFill>
                  <a:srgbClr val="D4D4D4"/>
                </a:solidFill>
                <a:latin typeface="Consolas" panose="020B0609020204030204" pitchFamily="49" charset="0"/>
              </a:rPr>
              <a:t>, </a:t>
            </a:r>
            <a:r>
              <a:rPr lang="en-US" dirty="0">
                <a:solidFill>
                  <a:srgbClr val="B5CEA8"/>
                </a:solidFill>
                <a:latin typeface="Consolas" panose="020B0609020204030204" pitchFamily="49" charset="0"/>
              </a:rPr>
              <a:t>2</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x</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y</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=&gt;</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`This is the value of position: </a:t>
            </a:r>
            <a:r>
              <a:rPr lang="en-US" dirty="0">
                <a:solidFill>
                  <a:srgbClr val="569CD6"/>
                </a:solidFill>
                <a:latin typeface="Consolas" panose="020B0609020204030204" pitchFamily="49" charset="0"/>
              </a:rPr>
              <a:t>${</a:t>
            </a:r>
            <a:r>
              <a:rPr lang="en-US" dirty="0">
                <a:solidFill>
                  <a:srgbClr val="9CDCFE"/>
                </a:solidFill>
                <a:latin typeface="Consolas" panose="020B0609020204030204" pitchFamily="49" charset="0"/>
              </a:rPr>
              <a:t>x</a:t>
            </a:r>
            <a:r>
              <a:rPr lang="en-US" dirty="0">
                <a:solidFill>
                  <a:srgbClr val="569CD6"/>
                </a:solidFill>
                <a:latin typeface="Consolas" panose="020B0609020204030204" pitchFamily="49" charset="0"/>
              </a:rPr>
              <a:t>}</a:t>
            </a:r>
            <a:r>
              <a:rPr lang="en-US" dirty="0">
                <a:solidFill>
                  <a:srgbClr val="CE9178"/>
                </a:solidFill>
                <a:latin typeface="Consolas" panose="020B0609020204030204" pitchFamily="49" charset="0"/>
              </a:rPr>
              <a:t>,</a:t>
            </a:r>
            <a:r>
              <a:rPr lang="en-US" dirty="0">
                <a:solidFill>
                  <a:srgbClr val="569CD6"/>
                </a:solidFill>
                <a:latin typeface="Consolas" panose="020B0609020204030204" pitchFamily="49" charset="0"/>
              </a:rPr>
              <a:t>${</a:t>
            </a:r>
            <a:r>
              <a:rPr lang="en-US" dirty="0">
                <a:solidFill>
                  <a:srgbClr val="9CDCFE"/>
                </a:solidFill>
                <a:latin typeface="Consolas" panose="020B0609020204030204" pitchFamily="49" charset="0"/>
              </a:rPr>
              <a:t>y</a:t>
            </a:r>
            <a:r>
              <a:rPr lang="en-US" dirty="0">
                <a:solidFill>
                  <a:srgbClr val="569CD6"/>
                </a:solidFill>
                <a:latin typeface="Consolas" panose="020B0609020204030204" pitchFamily="49" charset="0"/>
              </a:rPr>
              <a:t>}</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a:t>
            </a:r>
          </a:p>
          <a:p>
            <a:r>
              <a:rPr lang="en-US" dirty="0">
                <a:solidFill>
                  <a:srgbClr val="C586C0"/>
                </a:solidFill>
                <a:latin typeface="Consolas" panose="020B0609020204030204" pitchFamily="49" charset="0"/>
              </a:rPr>
              <a:t>for</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let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x</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y</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value</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of</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matrix</a:t>
            </a:r>
            <a:r>
              <a:rPr lang="en-US" dirty="0">
                <a:solidFill>
                  <a:srgbClr val="D4D4D4"/>
                </a:solidFill>
                <a:latin typeface="Consolas" panose="020B0609020204030204" pitchFamily="49" charset="0"/>
              </a:rPr>
              <a:t>) {</a:t>
            </a:r>
          </a:p>
          <a:p>
            <a:pPr lvl="1"/>
            <a:r>
              <a:rPr lang="en-US" dirty="0">
                <a:solidFill>
                  <a:srgbClr val="4EC9B0"/>
                </a:solidFill>
                <a:latin typeface="Consolas" panose="020B0609020204030204" pitchFamily="49" charset="0"/>
              </a:rPr>
              <a:t>console</a:t>
            </a:r>
            <a:r>
              <a:rPr lang="en-US" dirty="0">
                <a:solidFill>
                  <a:srgbClr val="D4D4D4"/>
                </a:solidFill>
                <a:latin typeface="Consolas" panose="020B0609020204030204" pitchFamily="49" charset="0"/>
              </a:rPr>
              <a:t>.</a:t>
            </a:r>
            <a:r>
              <a:rPr lang="en-US" dirty="0">
                <a:solidFill>
                  <a:srgbClr val="DCDCAA"/>
                </a:solidFill>
                <a:latin typeface="Consolas" panose="020B0609020204030204" pitchFamily="49" charset="0"/>
              </a:rPr>
              <a:t>log</a:t>
            </a: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x</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y</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value</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a:t>
            </a:r>
          </a:p>
          <a:p>
            <a:endParaRPr lang="en-GB"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2316252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7DF1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Open Sans" panose="020B0606030504020204" pitchFamily="34" charset="0"/>
                <a:ea typeface="Open Sans" panose="020B0606030504020204" pitchFamily="34" charset="0"/>
                <a:cs typeface="Open Sans" panose="020B0606030504020204" pitchFamily="34" charset="0"/>
              </a:rPr>
              <a:t>What we’ve learned so far</a:t>
            </a:r>
            <a:endParaRPr lang="en-GB" b="1"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p:cNvSpPr>
            <a:spLocks noGrp="1"/>
          </p:cNvSpPr>
          <p:nvPr>
            <p:ph idx="1"/>
          </p:nvPr>
        </p:nvSpPr>
        <p:spPr>
          <a:solidFill>
            <a:srgbClr val="F7DF1E"/>
          </a:solidFill>
        </p:spPr>
        <p:txBody>
          <a:bodyPr>
            <a:normAutofit/>
          </a:bodyPr>
          <a:lstStyle/>
          <a:p>
            <a:r>
              <a:rPr lang="en-US" dirty="0" smtClean="0">
                <a:solidFill>
                  <a:srgbClr val="242729"/>
                </a:solidFill>
                <a:latin typeface="Open Sans" panose="020B0606030504020204" pitchFamily="34" charset="0"/>
                <a:ea typeface="Open Sans" panose="020B0606030504020204" pitchFamily="34" charset="0"/>
                <a:cs typeface="Open Sans" panose="020B0606030504020204" pitchFamily="34" charset="0"/>
              </a:rPr>
              <a:t>There are many ways to organize a program, and of those ways is OOP.</a:t>
            </a:r>
          </a:p>
          <a:p>
            <a:r>
              <a:rPr lang="en-US" dirty="0" smtClean="0">
                <a:solidFill>
                  <a:srgbClr val="242729"/>
                </a:solidFill>
                <a:latin typeface="Open Sans" panose="020B0606030504020204" pitchFamily="34" charset="0"/>
                <a:ea typeface="Open Sans" panose="020B0606030504020204" pitchFamily="34" charset="0"/>
                <a:cs typeface="Open Sans" panose="020B0606030504020204" pitchFamily="34" charset="0"/>
              </a:rPr>
              <a:t>One of the core ideas of OOP is encapsulation.</a:t>
            </a:r>
          </a:p>
          <a:p>
            <a:r>
              <a:rPr lang="en-US" dirty="0" smtClean="0">
                <a:solidFill>
                  <a:srgbClr val="242729"/>
                </a:solidFill>
                <a:latin typeface="Open Sans" panose="020B0606030504020204" pitchFamily="34" charset="0"/>
                <a:ea typeface="Open Sans" panose="020B0606030504020204" pitchFamily="34" charset="0"/>
                <a:cs typeface="Open Sans" panose="020B0606030504020204" pitchFamily="34" charset="0"/>
              </a:rPr>
              <a:t>Objects in JS can have methods.</a:t>
            </a:r>
          </a:p>
          <a:p>
            <a:r>
              <a:rPr lang="en-US" dirty="0" smtClean="0">
                <a:solidFill>
                  <a:srgbClr val="242729"/>
                </a:solidFill>
                <a:latin typeface="Open Sans" panose="020B0606030504020204" pitchFamily="34" charset="0"/>
                <a:ea typeface="Open Sans" panose="020B0606030504020204" pitchFamily="34" charset="0"/>
                <a:cs typeface="Open Sans" panose="020B0606030504020204" pitchFamily="34" charset="0"/>
              </a:rPr>
              <a:t>Nearly everything in JS that is not a primitive, has a prototype.</a:t>
            </a:r>
          </a:p>
          <a:p>
            <a:r>
              <a:rPr lang="en-US" dirty="0" smtClean="0">
                <a:solidFill>
                  <a:srgbClr val="242729"/>
                </a:solidFill>
                <a:latin typeface="Open Sans" panose="020B0606030504020204" pitchFamily="34" charset="0"/>
                <a:ea typeface="Open Sans" panose="020B0606030504020204" pitchFamily="34" charset="0"/>
                <a:cs typeface="Open Sans" panose="020B0606030504020204" pitchFamily="34" charset="0"/>
              </a:rPr>
              <a:t>Classes in JS work using prototypes.</a:t>
            </a:r>
          </a:p>
          <a:p>
            <a:r>
              <a:rPr lang="en-US" dirty="0" smtClean="0">
                <a:solidFill>
                  <a:srgbClr val="242729"/>
                </a:solidFill>
                <a:latin typeface="Open Sans" panose="020B0606030504020204" pitchFamily="34" charset="0"/>
                <a:ea typeface="Open Sans" panose="020B0606030504020204" pitchFamily="34" charset="0"/>
                <a:cs typeface="Open Sans" panose="020B0606030504020204" pitchFamily="34" charset="0"/>
              </a:rPr>
              <a:t>JS has a class notation as of ES6 (ES2015).</a:t>
            </a:r>
            <a:endParaRPr lang="en-GB"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7" name="Group 6"/>
          <p:cNvGrpSpPr/>
          <p:nvPr/>
        </p:nvGrpSpPr>
        <p:grpSpPr>
          <a:xfrm>
            <a:off x="0" y="6626620"/>
            <a:ext cx="12192000" cy="253916"/>
            <a:chOff x="0" y="6626620"/>
            <a:chExt cx="12192000" cy="253916"/>
          </a:xfrm>
        </p:grpSpPr>
        <p:sp>
          <p:nvSpPr>
            <p:cNvPr id="4" name="Rectangle 3"/>
            <p:cNvSpPr/>
            <p:nvPr/>
          </p:nvSpPr>
          <p:spPr>
            <a:xfrm>
              <a:off x="0" y="6649156"/>
              <a:ext cx="12192000" cy="2088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extBox 5"/>
            <p:cNvSpPr txBox="1"/>
            <p:nvPr/>
          </p:nvSpPr>
          <p:spPr>
            <a:xfrm>
              <a:off x="7191023" y="6626620"/>
              <a:ext cx="5000977" cy="253916"/>
            </a:xfrm>
            <a:prstGeom prst="rect">
              <a:avLst/>
            </a:prstGeom>
            <a:noFill/>
            <a:ln>
              <a:noFill/>
            </a:ln>
          </p:spPr>
          <p:txBody>
            <a:bodyPr wrap="square" rtlCol="0">
              <a:spAutoFit/>
            </a:bodyPr>
            <a:lstStyle/>
            <a:p>
              <a:pPr algn="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Lesson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9</a:t>
              </a:r>
              <a:r>
                <a:rPr lang="lt-LT"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OOP in JavaScript (part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II)</a:t>
              </a:r>
              <a:endParaRPr lang="en-GB" sz="1050" dirty="0">
                <a:solidFill>
                  <a:schemeClr val="bg1"/>
                </a:solidFill>
              </a:endParaRPr>
            </a:p>
          </p:txBody>
        </p:sp>
      </p:grpSp>
      <p:sp>
        <p:nvSpPr>
          <p:cNvPr id="8" name="Slide Number Placeholder 7"/>
          <p:cNvSpPr>
            <a:spLocks noGrp="1"/>
          </p:cNvSpPr>
          <p:nvPr>
            <p:ph type="sldNum" sz="quarter" idx="12"/>
          </p:nvPr>
        </p:nvSpPr>
        <p:spPr/>
        <p:txBody>
          <a:bodyPr/>
          <a:lstStyle/>
          <a:p>
            <a:fld id="{CD81D244-7464-40F3-9372-70D73694CF74}" type="slidenum">
              <a:rPr lang="en-GB" smtClean="0"/>
              <a:t>2</a:t>
            </a:fld>
            <a:endParaRPr lang="en-GB" dirty="0"/>
          </a:p>
        </p:txBody>
      </p:sp>
    </p:spTree>
    <p:extLst>
      <p:ext uri="{BB962C8B-B14F-4D97-AF65-F5344CB8AC3E}">
        <p14:creationId xmlns:p14="http://schemas.microsoft.com/office/powerpoint/2010/main" val="23407066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7DF1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Open Sans" panose="020B0606030504020204" pitchFamily="34" charset="0"/>
                <a:ea typeface="Open Sans" panose="020B0606030504020204" pitchFamily="34" charset="0"/>
                <a:cs typeface="Open Sans" panose="020B0606030504020204" pitchFamily="34" charset="0"/>
              </a:rPr>
              <a:t>Getters, setters, and statics</a:t>
            </a:r>
            <a:endParaRPr lang="en-GB" b="1"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p:cNvSpPr>
            <a:spLocks noGrp="1"/>
          </p:cNvSpPr>
          <p:nvPr>
            <p:ph idx="1"/>
          </p:nvPr>
        </p:nvSpPr>
        <p:spPr>
          <a:xfrm>
            <a:off x="838200" y="1588851"/>
            <a:ext cx="10515600" cy="2656064"/>
          </a:xfrm>
          <a:solidFill>
            <a:srgbClr val="F7DF1E"/>
          </a:solidFill>
        </p:spPr>
        <p:txBody>
          <a:bodyPr>
            <a:normAutofit/>
          </a:bodyPr>
          <a:lstStyle/>
          <a:p>
            <a:pPr marL="0" indent="0">
              <a:buNone/>
            </a:pPr>
            <a:r>
              <a:rPr lang="en-US" dirty="0">
                <a:latin typeface="Open Sans" panose="020B0606030504020204" pitchFamily="34" charset="0"/>
                <a:ea typeface="Open Sans" panose="020B0606030504020204" pitchFamily="34" charset="0"/>
                <a:cs typeface="Open Sans" panose="020B0606030504020204" pitchFamily="34" charset="0"/>
              </a:rPr>
              <a:t>Interfaces often consist mostly of methods, but it is also okay to include properties that hold non-function values</a:t>
            </a:r>
            <a:r>
              <a:rPr lang="en-US" dirty="0" smtClean="0">
                <a:latin typeface="Open Sans" panose="020B0606030504020204" pitchFamily="34" charset="0"/>
                <a:ea typeface="Open Sans" panose="020B0606030504020204" pitchFamily="34" charset="0"/>
                <a:cs typeface="Open Sans" panose="020B0606030504020204" pitchFamily="34" charset="0"/>
              </a:rPr>
              <a:t>.</a:t>
            </a:r>
            <a:endParaRPr lang="en-US" dirty="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lt-LT" dirty="0" smtClean="0">
                <a:latin typeface="Open Sans" panose="020B0606030504020204" pitchFamily="34" charset="0"/>
                <a:ea typeface="Open Sans" panose="020B0606030504020204" pitchFamily="34" charset="0"/>
                <a:cs typeface="Open Sans" panose="020B0606030504020204" pitchFamily="34" charset="0"/>
              </a:rPr>
              <a:t>P</a:t>
            </a:r>
            <a:r>
              <a:rPr lang="en-US" dirty="0" err="1" smtClean="0">
                <a:latin typeface="Open Sans" panose="020B0606030504020204" pitchFamily="34" charset="0"/>
                <a:ea typeface="Open Sans" panose="020B0606030504020204" pitchFamily="34" charset="0"/>
                <a:cs typeface="Open Sans" panose="020B0606030504020204" pitchFamily="34" charset="0"/>
              </a:rPr>
              <a:t>roperties</a:t>
            </a:r>
            <a:r>
              <a:rPr lang="en-US" dirty="0" smtClean="0">
                <a:latin typeface="Open Sans" panose="020B0606030504020204" pitchFamily="34" charset="0"/>
                <a:ea typeface="Open Sans" panose="020B0606030504020204" pitchFamily="34" charset="0"/>
                <a:cs typeface="Open Sans" panose="020B0606030504020204" pitchFamily="34" charset="0"/>
              </a:rPr>
              <a:t> </a:t>
            </a:r>
            <a:r>
              <a:rPr lang="en-US" dirty="0">
                <a:latin typeface="Open Sans" panose="020B0606030504020204" pitchFamily="34" charset="0"/>
                <a:ea typeface="Open Sans" panose="020B0606030504020204" pitchFamily="34" charset="0"/>
                <a:cs typeface="Open Sans" panose="020B0606030504020204" pitchFamily="34" charset="0"/>
              </a:rPr>
              <a:t>that are accessed directly may hide a method call.</a:t>
            </a:r>
          </a:p>
          <a:p>
            <a:pPr marL="0" indent="0">
              <a:buNone/>
            </a:pPr>
            <a:r>
              <a:rPr lang="en-US" dirty="0">
                <a:latin typeface="Open Sans" panose="020B0606030504020204" pitchFamily="34" charset="0"/>
                <a:ea typeface="Open Sans" panose="020B0606030504020204" pitchFamily="34" charset="0"/>
                <a:cs typeface="Open Sans" panose="020B0606030504020204" pitchFamily="34" charset="0"/>
              </a:rPr>
              <a:t>Such methods are called </a:t>
            </a:r>
            <a:r>
              <a:rPr lang="en-US" b="1" dirty="0">
                <a:latin typeface="Open Sans" panose="020B0606030504020204" pitchFamily="34" charset="0"/>
                <a:ea typeface="Open Sans" panose="020B0606030504020204" pitchFamily="34" charset="0"/>
                <a:cs typeface="Open Sans" panose="020B0606030504020204" pitchFamily="34" charset="0"/>
              </a:rPr>
              <a:t>getters</a:t>
            </a:r>
            <a:r>
              <a:rPr lang="en-US" dirty="0">
                <a:latin typeface="Open Sans" panose="020B0606030504020204" pitchFamily="34" charset="0"/>
                <a:ea typeface="Open Sans" panose="020B0606030504020204" pitchFamily="34" charset="0"/>
                <a:cs typeface="Open Sans" panose="020B0606030504020204" pitchFamily="34" charset="0"/>
              </a:rPr>
              <a:t>, and they are defined by writing get in front of the method name in an object expression or class declaration.</a:t>
            </a:r>
            <a:endParaRPr lang="en-GB"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7" name="Group 6"/>
          <p:cNvGrpSpPr/>
          <p:nvPr/>
        </p:nvGrpSpPr>
        <p:grpSpPr>
          <a:xfrm>
            <a:off x="0" y="6626620"/>
            <a:ext cx="12192000" cy="253916"/>
            <a:chOff x="0" y="6626620"/>
            <a:chExt cx="12192000" cy="253916"/>
          </a:xfrm>
        </p:grpSpPr>
        <p:sp>
          <p:nvSpPr>
            <p:cNvPr id="4" name="Rectangle 3"/>
            <p:cNvSpPr/>
            <p:nvPr/>
          </p:nvSpPr>
          <p:spPr>
            <a:xfrm>
              <a:off x="0" y="6649156"/>
              <a:ext cx="12192000" cy="2088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extBox 5"/>
            <p:cNvSpPr txBox="1"/>
            <p:nvPr/>
          </p:nvSpPr>
          <p:spPr>
            <a:xfrm>
              <a:off x="7191023" y="6626620"/>
              <a:ext cx="5000977" cy="253916"/>
            </a:xfrm>
            <a:prstGeom prst="rect">
              <a:avLst/>
            </a:prstGeom>
            <a:noFill/>
            <a:ln>
              <a:noFill/>
            </a:ln>
          </p:spPr>
          <p:txBody>
            <a:bodyPr wrap="square" rtlCol="0">
              <a:spAutoFit/>
            </a:bodyPr>
            <a:lstStyle/>
            <a:p>
              <a:pPr algn="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Lesson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9</a:t>
              </a:r>
              <a:r>
                <a:rPr lang="lt-LT"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OOP in JavaScript (part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II)</a:t>
              </a:r>
              <a:endParaRPr lang="en-GB" sz="1050" dirty="0">
                <a:solidFill>
                  <a:schemeClr val="bg1"/>
                </a:solidFill>
              </a:endParaRPr>
            </a:p>
          </p:txBody>
        </p:sp>
      </p:grpSp>
      <p:sp>
        <p:nvSpPr>
          <p:cNvPr id="8" name="Slide Number Placeholder 7"/>
          <p:cNvSpPr>
            <a:spLocks noGrp="1"/>
          </p:cNvSpPr>
          <p:nvPr>
            <p:ph type="sldNum" sz="quarter" idx="12"/>
          </p:nvPr>
        </p:nvSpPr>
        <p:spPr/>
        <p:txBody>
          <a:bodyPr/>
          <a:lstStyle/>
          <a:p>
            <a:fld id="{CD81D244-7464-40F3-9372-70D73694CF74}" type="slidenum">
              <a:rPr lang="en-GB" smtClean="0"/>
              <a:t>20</a:t>
            </a:fld>
            <a:endParaRPr lang="en-GB" dirty="0"/>
          </a:p>
        </p:txBody>
      </p:sp>
      <p:sp>
        <p:nvSpPr>
          <p:cNvPr id="9" name="TextBox 8"/>
          <p:cNvSpPr txBox="1"/>
          <p:nvPr/>
        </p:nvSpPr>
        <p:spPr>
          <a:xfrm>
            <a:off x="838200" y="4381440"/>
            <a:ext cx="10284178" cy="2031325"/>
          </a:xfrm>
          <a:prstGeom prst="rect">
            <a:avLst/>
          </a:prstGeom>
          <a:solidFill>
            <a:schemeClr val="tx1"/>
          </a:solidFill>
        </p:spPr>
        <p:txBody>
          <a:bodyPr wrap="square" rtlCol="0">
            <a:spAutoFit/>
          </a:bodyPr>
          <a:lstStyle/>
          <a:p>
            <a:r>
              <a:rPr lang="en-GB" dirty="0">
                <a:solidFill>
                  <a:srgbClr val="569CD6"/>
                </a:solidFill>
                <a:latin typeface="Consolas" panose="020B0609020204030204" pitchFamily="49" charset="0"/>
              </a:rPr>
              <a:t>let</a:t>
            </a:r>
            <a:r>
              <a:rPr lang="en-GB" dirty="0">
                <a:solidFill>
                  <a:srgbClr val="D4D4D4"/>
                </a:solidFill>
                <a:latin typeface="Consolas" panose="020B0609020204030204" pitchFamily="49" charset="0"/>
              </a:rPr>
              <a:t> </a:t>
            </a:r>
            <a:r>
              <a:rPr lang="en-GB" dirty="0" err="1">
                <a:solidFill>
                  <a:srgbClr val="9CDCFE"/>
                </a:solidFill>
                <a:latin typeface="Consolas" panose="020B0609020204030204" pitchFamily="49" charset="0"/>
              </a:rPr>
              <a:t>varyingSize</a:t>
            </a:r>
            <a:r>
              <a:rPr lang="en-GB" dirty="0">
                <a:solidFill>
                  <a:srgbClr val="D4D4D4"/>
                </a:solidFill>
                <a:latin typeface="Consolas" panose="020B0609020204030204" pitchFamily="49" charset="0"/>
              </a:rPr>
              <a:t> = {</a:t>
            </a:r>
          </a:p>
          <a:p>
            <a:pPr lvl="1"/>
            <a:r>
              <a:rPr lang="en-GB" dirty="0">
                <a:solidFill>
                  <a:srgbClr val="569CD6"/>
                </a:solidFill>
                <a:latin typeface="Consolas" panose="020B0609020204030204" pitchFamily="49" charset="0"/>
              </a:rPr>
              <a:t>get</a:t>
            </a:r>
            <a:r>
              <a:rPr lang="en-GB" dirty="0">
                <a:solidFill>
                  <a:srgbClr val="D4D4D4"/>
                </a:solidFill>
                <a:latin typeface="Consolas" panose="020B0609020204030204" pitchFamily="49" charset="0"/>
              </a:rPr>
              <a:t> </a:t>
            </a:r>
            <a:r>
              <a:rPr lang="en-GB" dirty="0">
                <a:solidFill>
                  <a:srgbClr val="DCDCAA"/>
                </a:solidFill>
                <a:latin typeface="Consolas" panose="020B0609020204030204" pitchFamily="49" charset="0"/>
              </a:rPr>
              <a:t>size</a:t>
            </a:r>
            <a:r>
              <a:rPr lang="en-GB" dirty="0">
                <a:solidFill>
                  <a:srgbClr val="D4D4D4"/>
                </a:solidFill>
                <a:latin typeface="Consolas" panose="020B0609020204030204" pitchFamily="49" charset="0"/>
              </a:rPr>
              <a:t>() {</a:t>
            </a:r>
          </a:p>
          <a:p>
            <a:pPr lvl="2"/>
            <a:r>
              <a:rPr lang="en-GB" dirty="0">
                <a:solidFill>
                  <a:srgbClr val="C586C0"/>
                </a:solidFill>
                <a:latin typeface="Consolas" panose="020B0609020204030204" pitchFamily="49" charset="0"/>
              </a:rPr>
              <a:t>return</a:t>
            </a:r>
            <a:r>
              <a:rPr lang="en-GB" dirty="0">
                <a:solidFill>
                  <a:srgbClr val="D4D4D4"/>
                </a:solidFill>
                <a:latin typeface="Consolas" panose="020B0609020204030204" pitchFamily="49" charset="0"/>
              </a:rPr>
              <a:t> </a:t>
            </a:r>
            <a:r>
              <a:rPr lang="en-GB" dirty="0" err="1">
                <a:solidFill>
                  <a:srgbClr val="4EC9B0"/>
                </a:solidFill>
                <a:latin typeface="Consolas" panose="020B0609020204030204" pitchFamily="49" charset="0"/>
              </a:rPr>
              <a:t>Math</a:t>
            </a:r>
            <a:r>
              <a:rPr lang="en-GB" dirty="0" err="1">
                <a:solidFill>
                  <a:srgbClr val="D4D4D4"/>
                </a:solidFill>
                <a:latin typeface="Consolas" panose="020B0609020204030204" pitchFamily="49" charset="0"/>
              </a:rPr>
              <a:t>.</a:t>
            </a:r>
            <a:r>
              <a:rPr lang="en-GB" dirty="0" err="1">
                <a:solidFill>
                  <a:srgbClr val="DCDCAA"/>
                </a:solidFill>
                <a:latin typeface="Consolas" panose="020B0609020204030204" pitchFamily="49" charset="0"/>
              </a:rPr>
              <a:t>floor</a:t>
            </a:r>
            <a:r>
              <a:rPr lang="en-GB" dirty="0">
                <a:solidFill>
                  <a:srgbClr val="D4D4D4"/>
                </a:solidFill>
                <a:latin typeface="Consolas" panose="020B0609020204030204" pitchFamily="49" charset="0"/>
              </a:rPr>
              <a:t>(</a:t>
            </a:r>
            <a:r>
              <a:rPr lang="en-GB" dirty="0" err="1">
                <a:solidFill>
                  <a:srgbClr val="4EC9B0"/>
                </a:solidFill>
                <a:latin typeface="Consolas" panose="020B0609020204030204" pitchFamily="49" charset="0"/>
              </a:rPr>
              <a:t>Math</a:t>
            </a:r>
            <a:r>
              <a:rPr lang="en-GB" dirty="0" err="1">
                <a:solidFill>
                  <a:srgbClr val="D4D4D4"/>
                </a:solidFill>
                <a:latin typeface="Consolas" panose="020B0609020204030204" pitchFamily="49" charset="0"/>
              </a:rPr>
              <a:t>.</a:t>
            </a:r>
            <a:r>
              <a:rPr lang="en-GB" dirty="0" err="1">
                <a:solidFill>
                  <a:srgbClr val="DCDCAA"/>
                </a:solidFill>
                <a:latin typeface="Consolas" panose="020B0609020204030204" pitchFamily="49" charset="0"/>
              </a:rPr>
              <a:t>random</a:t>
            </a:r>
            <a:r>
              <a:rPr lang="en-GB" dirty="0">
                <a:solidFill>
                  <a:srgbClr val="D4D4D4"/>
                </a:solidFill>
                <a:latin typeface="Consolas" panose="020B0609020204030204" pitchFamily="49" charset="0"/>
              </a:rPr>
              <a:t>() * </a:t>
            </a:r>
            <a:r>
              <a:rPr lang="en-GB" dirty="0">
                <a:solidFill>
                  <a:srgbClr val="B5CEA8"/>
                </a:solidFill>
                <a:latin typeface="Consolas" panose="020B0609020204030204" pitchFamily="49" charset="0"/>
              </a:rPr>
              <a:t>100</a:t>
            </a:r>
            <a:r>
              <a:rPr lang="en-GB" dirty="0">
                <a:solidFill>
                  <a:srgbClr val="D4D4D4"/>
                </a:solidFill>
                <a:latin typeface="Consolas" panose="020B0609020204030204" pitchFamily="49" charset="0"/>
              </a:rPr>
              <a:t>);</a:t>
            </a:r>
          </a:p>
          <a:p>
            <a:pPr lvl="1"/>
            <a:r>
              <a:rPr lang="en-GB" dirty="0">
                <a:solidFill>
                  <a:srgbClr val="D4D4D4"/>
                </a:solidFill>
                <a:latin typeface="Consolas" panose="020B0609020204030204" pitchFamily="49" charset="0"/>
              </a:rPr>
              <a:t>}</a:t>
            </a:r>
          </a:p>
          <a:p>
            <a:r>
              <a:rPr lang="en-GB" dirty="0" smtClean="0">
                <a:solidFill>
                  <a:srgbClr val="D4D4D4"/>
                </a:solidFill>
                <a:latin typeface="Consolas" panose="020B0609020204030204" pitchFamily="49" charset="0"/>
              </a:rPr>
              <a:t>};</a:t>
            </a:r>
            <a:r>
              <a:rPr lang="en-GB" dirty="0">
                <a:solidFill>
                  <a:srgbClr val="D4D4D4"/>
                </a:solidFill>
                <a:latin typeface="Consolas" panose="020B0609020204030204" pitchFamily="49" charset="0"/>
              </a:rPr>
              <a:t/>
            </a:r>
            <a:br>
              <a:rPr lang="en-GB" dirty="0">
                <a:solidFill>
                  <a:srgbClr val="D4D4D4"/>
                </a:solidFill>
                <a:latin typeface="Consolas" panose="020B0609020204030204" pitchFamily="49" charset="0"/>
              </a:rPr>
            </a:br>
            <a:r>
              <a:rPr lang="en-GB" dirty="0">
                <a:solidFill>
                  <a:srgbClr val="4EC9B0"/>
                </a:solidFill>
                <a:latin typeface="Consolas" panose="020B0609020204030204" pitchFamily="49" charset="0"/>
              </a:rPr>
              <a:t>console</a:t>
            </a:r>
            <a:r>
              <a:rPr lang="en-GB" dirty="0">
                <a:solidFill>
                  <a:srgbClr val="D4D4D4"/>
                </a:solidFill>
                <a:latin typeface="Consolas" panose="020B0609020204030204" pitchFamily="49" charset="0"/>
              </a:rPr>
              <a:t>.</a:t>
            </a:r>
            <a:r>
              <a:rPr lang="en-GB" dirty="0">
                <a:solidFill>
                  <a:srgbClr val="DCDCAA"/>
                </a:solidFill>
                <a:latin typeface="Consolas" panose="020B0609020204030204" pitchFamily="49" charset="0"/>
              </a:rPr>
              <a:t>log</a:t>
            </a:r>
            <a:r>
              <a:rPr lang="en-GB" dirty="0">
                <a:solidFill>
                  <a:srgbClr val="D4D4D4"/>
                </a:solidFill>
                <a:latin typeface="Consolas" panose="020B0609020204030204" pitchFamily="49" charset="0"/>
              </a:rPr>
              <a:t>(</a:t>
            </a:r>
            <a:r>
              <a:rPr lang="en-GB" dirty="0" err="1">
                <a:solidFill>
                  <a:srgbClr val="9CDCFE"/>
                </a:solidFill>
                <a:latin typeface="Consolas" panose="020B0609020204030204" pitchFamily="49" charset="0"/>
              </a:rPr>
              <a:t>varyingSize</a:t>
            </a:r>
            <a:r>
              <a:rPr lang="en-GB" dirty="0" err="1">
                <a:solidFill>
                  <a:srgbClr val="D4D4D4"/>
                </a:solidFill>
                <a:latin typeface="Consolas" panose="020B0609020204030204" pitchFamily="49" charset="0"/>
              </a:rPr>
              <a:t>.</a:t>
            </a:r>
            <a:r>
              <a:rPr lang="en-GB" dirty="0" err="1">
                <a:solidFill>
                  <a:srgbClr val="9CDCFE"/>
                </a:solidFill>
                <a:latin typeface="Consolas" panose="020B0609020204030204" pitchFamily="49" charset="0"/>
              </a:rPr>
              <a:t>size</a:t>
            </a:r>
            <a:r>
              <a:rPr lang="en-GB" dirty="0" smtClean="0">
                <a:solidFill>
                  <a:srgbClr val="D4D4D4"/>
                </a:solidFill>
                <a:latin typeface="Consolas" panose="020B0609020204030204" pitchFamily="49" charset="0"/>
              </a:rPr>
              <a:t>);</a:t>
            </a:r>
            <a:r>
              <a:rPr lang="lt-LT" dirty="0" smtClean="0">
                <a:solidFill>
                  <a:srgbClr val="D4D4D4"/>
                </a:solidFill>
                <a:latin typeface="Consolas" panose="020B0609020204030204" pitchFamily="49" charset="0"/>
              </a:rPr>
              <a:t> </a:t>
            </a:r>
            <a:r>
              <a:rPr lang="en-GB" dirty="0" smtClean="0">
                <a:solidFill>
                  <a:srgbClr val="608B4E"/>
                </a:solidFill>
                <a:latin typeface="Consolas" panose="020B0609020204030204" pitchFamily="49" charset="0"/>
              </a:rPr>
              <a:t>// </a:t>
            </a:r>
            <a:r>
              <a:rPr lang="en-GB" dirty="0">
                <a:solidFill>
                  <a:srgbClr val="608B4E"/>
                </a:solidFill>
                <a:latin typeface="Consolas" panose="020B0609020204030204" pitchFamily="49" charset="0"/>
              </a:rPr>
              <a:t>→ 73</a:t>
            </a:r>
            <a:endParaRPr lang="en-GB" dirty="0">
              <a:solidFill>
                <a:srgbClr val="D4D4D4"/>
              </a:solidFill>
              <a:latin typeface="Consolas" panose="020B0609020204030204" pitchFamily="49" charset="0"/>
            </a:endParaRPr>
          </a:p>
          <a:p>
            <a:r>
              <a:rPr lang="en-GB" dirty="0">
                <a:solidFill>
                  <a:srgbClr val="4EC9B0"/>
                </a:solidFill>
                <a:latin typeface="Consolas" panose="020B0609020204030204" pitchFamily="49" charset="0"/>
              </a:rPr>
              <a:t>console</a:t>
            </a:r>
            <a:r>
              <a:rPr lang="en-GB" dirty="0">
                <a:solidFill>
                  <a:srgbClr val="D4D4D4"/>
                </a:solidFill>
                <a:latin typeface="Consolas" panose="020B0609020204030204" pitchFamily="49" charset="0"/>
              </a:rPr>
              <a:t>.</a:t>
            </a:r>
            <a:r>
              <a:rPr lang="en-GB" dirty="0">
                <a:solidFill>
                  <a:srgbClr val="DCDCAA"/>
                </a:solidFill>
                <a:latin typeface="Consolas" panose="020B0609020204030204" pitchFamily="49" charset="0"/>
              </a:rPr>
              <a:t>log</a:t>
            </a:r>
            <a:r>
              <a:rPr lang="en-GB" dirty="0">
                <a:solidFill>
                  <a:srgbClr val="D4D4D4"/>
                </a:solidFill>
                <a:latin typeface="Consolas" panose="020B0609020204030204" pitchFamily="49" charset="0"/>
              </a:rPr>
              <a:t>(</a:t>
            </a:r>
            <a:r>
              <a:rPr lang="en-GB" dirty="0" err="1">
                <a:solidFill>
                  <a:srgbClr val="9CDCFE"/>
                </a:solidFill>
                <a:latin typeface="Consolas" panose="020B0609020204030204" pitchFamily="49" charset="0"/>
              </a:rPr>
              <a:t>varyingSize</a:t>
            </a:r>
            <a:r>
              <a:rPr lang="en-GB" dirty="0" err="1">
                <a:solidFill>
                  <a:srgbClr val="D4D4D4"/>
                </a:solidFill>
                <a:latin typeface="Consolas" panose="020B0609020204030204" pitchFamily="49" charset="0"/>
              </a:rPr>
              <a:t>.</a:t>
            </a:r>
            <a:r>
              <a:rPr lang="en-GB" dirty="0" err="1">
                <a:solidFill>
                  <a:srgbClr val="9CDCFE"/>
                </a:solidFill>
                <a:latin typeface="Consolas" panose="020B0609020204030204" pitchFamily="49" charset="0"/>
              </a:rPr>
              <a:t>size</a:t>
            </a:r>
            <a:r>
              <a:rPr lang="en-GB" dirty="0" smtClean="0">
                <a:solidFill>
                  <a:srgbClr val="D4D4D4"/>
                </a:solidFill>
                <a:latin typeface="Consolas" panose="020B0609020204030204" pitchFamily="49" charset="0"/>
              </a:rPr>
              <a:t>);</a:t>
            </a:r>
            <a:r>
              <a:rPr lang="en-GB" dirty="0" smtClean="0">
                <a:solidFill>
                  <a:srgbClr val="608B4E"/>
                </a:solidFill>
                <a:latin typeface="Consolas" panose="020B0609020204030204" pitchFamily="49" charset="0"/>
              </a:rPr>
              <a:t>// </a:t>
            </a:r>
            <a:r>
              <a:rPr lang="en-GB" dirty="0">
                <a:solidFill>
                  <a:srgbClr val="608B4E"/>
                </a:solidFill>
                <a:latin typeface="Consolas" panose="020B0609020204030204" pitchFamily="49" charset="0"/>
              </a:rPr>
              <a:t>→ 49</a:t>
            </a:r>
            <a:endParaRPr lang="en-GB"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1582123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7DF1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Open Sans" panose="020B0606030504020204" pitchFamily="34" charset="0"/>
                <a:ea typeface="Open Sans" panose="020B0606030504020204" pitchFamily="34" charset="0"/>
                <a:cs typeface="Open Sans" panose="020B0606030504020204" pitchFamily="34" charset="0"/>
              </a:rPr>
              <a:t>Getters, setters, and statics</a:t>
            </a:r>
            <a:endParaRPr lang="en-GB" b="1"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p:cNvSpPr>
            <a:spLocks noGrp="1"/>
          </p:cNvSpPr>
          <p:nvPr>
            <p:ph idx="1"/>
          </p:nvPr>
        </p:nvSpPr>
        <p:spPr>
          <a:xfrm>
            <a:off x="838200" y="1588851"/>
            <a:ext cx="10515600" cy="838260"/>
          </a:xfrm>
          <a:solidFill>
            <a:srgbClr val="F7DF1E"/>
          </a:solidFill>
        </p:spPr>
        <p:txBody>
          <a:bodyPr>
            <a:normAutofit lnSpcReduction="10000"/>
          </a:bodyPr>
          <a:lstStyle/>
          <a:p>
            <a:pPr marL="0" indent="0">
              <a:buNone/>
            </a:pPr>
            <a:r>
              <a:rPr lang="en-US" dirty="0">
                <a:latin typeface="Open Sans" panose="020B0606030504020204" pitchFamily="34" charset="0"/>
                <a:ea typeface="Open Sans" panose="020B0606030504020204" pitchFamily="34" charset="0"/>
                <a:cs typeface="Open Sans" panose="020B0606030504020204" pitchFamily="34" charset="0"/>
              </a:rPr>
              <a:t>You can do a similar thing when a property is written to, using a setter.</a:t>
            </a:r>
            <a:endParaRPr lang="en-GB"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7" name="Group 6"/>
          <p:cNvGrpSpPr/>
          <p:nvPr/>
        </p:nvGrpSpPr>
        <p:grpSpPr>
          <a:xfrm>
            <a:off x="0" y="6626620"/>
            <a:ext cx="12192000" cy="253916"/>
            <a:chOff x="0" y="6626620"/>
            <a:chExt cx="12192000" cy="253916"/>
          </a:xfrm>
        </p:grpSpPr>
        <p:sp>
          <p:nvSpPr>
            <p:cNvPr id="4" name="Rectangle 3"/>
            <p:cNvSpPr/>
            <p:nvPr/>
          </p:nvSpPr>
          <p:spPr>
            <a:xfrm>
              <a:off x="0" y="6649156"/>
              <a:ext cx="12192000" cy="2088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extBox 5"/>
            <p:cNvSpPr txBox="1"/>
            <p:nvPr/>
          </p:nvSpPr>
          <p:spPr>
            <a:xfrm>
              <a:off x="7191023" y="6626620"/>
              <a:ext cx="5000977" cy="253916"/>
            </a:xfrm>
            <a:prstGeom prst="rect">
              <a:avLst/>
            </a:prstGeom>
            <a:noFill/>
            <a:ln>
              <a:noFill/>
            </a:ln>
          </p:spPr>
          <p:txBody>
            <a:bodyPr wrap="square" rtlCol="0">
              <a:spAutoFit/>
            </a:bodyPr>
            <a:lstStyle/>
            <a:p>
              <a:pPr algn="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Lesson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9</a:t>
              </a:r>
              <a:r>
                <a:rPr lang="lt-LT"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OOP in JavaScript (part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II)</a:t>
              </a:r>
              <a:endParaRPr lang="en-GB" sz="1050" dirty="0">
                <a:solidFill>
                  <a:schemeClr val="bg1"/>
                </a:solidFill>
              </a:endParaRPr>
            </a:p>
          </p:txBody>
        </p:sp>
      </p:grpSp>
      <p:sp>
        <p:nvSpPr>
          <p:cNvPr id="8" name="Slide Number Placeholder 7"/>
          <p:cNvSpPr>
            <a:spLocks noGrp="1"/>
          </p:cNvSpPr>
          <p:nvPr>
            <p:ph type="sldNum" sz="quarter" idx="12"/>
          </p:nvPr>
        </p:nvSpPr>
        <p:spPr/>
        <p:txBody>
          <a:bodyPr/>
          <a:lstStyle/>
          <a:p>
            <a:fld id="{CD81D244-7464-40F3-9372-70D73694CF74}" type="slidenum">
              <a:rPr lang="en-GB" smtClean="0"/>
              <a:t>21</a:t>
            </a:fld>
            <a:endParaRPr lang="en-GB" dirty="0"/>
          </a:p>
        </p:txBody>
      </p:sp>
      <p:sp>
        <p:nvSpPr>
          <p:cNvPr id="9" name="TextBox 8"/>
          <p:cNvSpPr txBox="1"/>
          <p:nvPr/>
        </p:nvSpPr>
        <p:spPr>
          <a:xfrm>
            <a:off x="838200" y="2829973"/>
            <a:ext cx="10515600" cy="3416320"/>
          </a:xfrm>
          <a:prstGeom prst="rect">
            <a:avLst/>
          </a:prstGeom>
          <a:solidFill>
            <a:schemeClr val="tx1"/>
          </a:solidFill>
        </p:spPr>
        <p:txBody>
          <a:bodyPr wrap="square" rtlCol="0">
            <a:spAutoFit/>
          </a:bodyPr>
          <a:lstStyle/>
          <a:p>
            <a:r>
              <a:rPr lang="en-GB" dirty="0">
                <a:solidFill>
                  <a:srgbClr val="569CD6"/>
                </a:solidFill>
                <a:latin typeface="Consolas" panose="020B0609020204030204" pitchFamily="49" charset="0"/>
              </a:rPr>
              <a:t>class</a:t>
            </a:r>
            <a:r>
              <a:rPr lang="en-GB" dirty="0">
                <a:solidFill>
                  <a:srgbClr val="D4D4D4"/>
                </a:solidFill>
                <a:latin typeface="Consolas" panose="020B0609020204030204" pitchFamily="49" charset="0"/>
              </a:rPr>
              <a:t> </a:t>
            </a:r>
            <a:r>
              <a:rPr lang="en-GB" dirty="0">
                <a:solidFill>
                  <a:srgbClr val="4EC9B0"/>
                </a:solidFill>
                <a:latin typeface="Consolas" panose="020B0609020204030204" pitchFamily="49" charset="0"/>
              </a:rPr>
              <a:t>Temperature</a:t>
            </a:r>
            <a:r>
              <a:rPr lang="en-GB" dirty="0">
                <a:solidFill>
                  <a:srgbClr val="D4D4D4"/>
                </a:solidFill>
                <a:latin typeface="Consolas" panose="020B0609020204030204" pitchFamily="49" charset="0"/>
              </a:rPr>
              <a:t> {</a:t>
            </a:r>
          </a:p>
          <a:p>
            <a:pPr lvl="1"/>
            <a:r>
              <a:rPr lang="en-GB" dirty="0">
                <a:solidFill>
                  <a:srgbClr val="569CD6"/>
                </a:solidFill>
                <a:latin typeface="Consolas" panose="020B0609020204030204" pitchFamily="49" charset="0"/>
              </a:rPr>
              <a:t>constructor</a:t>
            </a:r>
            <a:r>
              <a:rPr lang="en-GB" dirty="0">
                <a:solidFill>
                  <a:srgbClr val="D4D4D4"/>
                </a:solidFill>
                <a:latin typeface="Consolas" panose="020B0609020204030204" pitchFamily="49" charset="0"/>
              </a:rPr>
              <a:t>(</a:t>
            </a:r>
            <a:r>
              <a:rPr lang="en-GB" dirty="0" err="1">
                <a:solidFill>
                  <a:srgbClr val="9CDCFE"/>
                </a:solidFill>
                <a:latin typeface="Consolas" panose="020B0609020204030204" pitchFamily="49" charset="0"/>
              </a:rPr>
              <a:t>celsius</a:t>
            </a:r>
            <a:r>
              <a:rPr lang="en-GB" dirty="0">
                <a:solidFill>
                  <a:srgbClr val="D4D4D4"/>
                </a:solidFill>
                <a:latin typeface="Consolas" panose="020B0609020204030204" pitchFamily="49" charset="0"/>
              </a:rPr>
              <a:t>) {</a:t>
            </a:r>
          </a:p>
          <a:p>
            <a:pPr lvl="2"/>
            <a:r>
              <a:rPr lang="en-GB" dirty="0" err="1">
                <a:solidFill>
                  <a:srgbClr val="569CD6"/>
                </a:solidFill>
                <a:latin typeface="Consolas" panose="020B0609020204030204" pitchFamily="49" charset="0"/>
              </a:rPr>
              <a:t>this</a:t>
            </a:r>
            <a:r>
              <a:rPr lang="en-GB" dirty="0" err="1">
                <a:solidFill>
                  <a:srgbClr val="D4D4D4"/>
                </a:solidFill>
                <a:latin typeface="Consolas" panose="020B0609020204030204" pitchFamily="49" charset="0"/>
              </a:rPr>
              <a:t>.</a:t>
            </a:r>
            <a:r>
              <a:rPr lang="en-GB" dirty="0" err="1">
                <a:solidFill>
                  <a:srgbClr val="9CDCFE"/>
                </a:solidFill>
                <a:latin typeface="Consolas" panose="020B0609020204030204" pitchFamily="49" charset="0"/>
              </a:rPr>
              <a:t>celsius</a:t>
            </a:r>
            <a:r>
              <a:rPr lang="en-GB" dirty="0">
                <a:solidFill>
                  <a:srgbClr val="D4D4D4"/>
                </a:solidFill>
                <a:latin typeface="Consolas" panose="020B0609020204030204" pitchFamily="49" charset="0"/>
              </a:rPr>
              <a:t> = </a:t>
            </a:r>
            <a:r>
              <a:rPr lang="en-GB" dirty="0" err="1">
                <a:solidFill>
                  <a:srgbClr val="9CDCFE"/>
                </a:solidFill>
                <a:latin typeface="Consolas" panose="020B0609020204030204" pitchFamily="49" charset="0"/>
              </a:rPr>
              <a:t>celsius</a:t>
            </a:r>
            <a:r>
              <a:rPr lang="en-GB" dirty="0">
                <a:solidFill>
                  <a:srgbClr val="D4D4D4"/>
                </a:solidFill>
                <a:latin typeface="Consolas" panose="020B0609020204030204" pitchFamily="49" charset="0"/>
              </a:rPr>
              <a:t>;</a:t>
            </a:r>
          </a:p>
          <a:p>
            <a:pPr lvl="1"/>
            <a:r>
              <a:rPr lang="en-GB" dirty="0">
                <a:solidFill>
                  <a:srgbClr val="D4D4D4"/>
                </a:solidFill>
                <a:latin typeface="Consolas" panose="020B0609020204030204" pitchFamily="49" charset="0"/>
              </a:rPr>
              <a:t>}</a:t>
            </a:r>
          </a:p>
          <a:p>
            <a:pPr lvl="1"/>
            <a:r>
              <a:rPr lang="en-GB" dirty="0">
                <a:solidFill>
                  <a:srgbClr val="569CD6"/>
                </a:solidFill>
                <a:latin typeface="Consolas" panose="020B0609020204030204" pitchFamily="49" charset="0"/>
              </a:rPr>
              <a:t>get</a:t>
            </a:r>
            <a:r>
              <a:rPr lang="en-GB" dirty="0">
                <a:solidFill>
                  <a:srgbClr val="D4D4D4"/>
                </a:solidFill>
                <a:latin typeface="Consolas" panose="020B0609020204030204" pitchFamily="49" charset="0"/>
              </a:rPr>
              <a:t> </a:t>
            </a:r>
            <a:r>
              <a:rPr lang="en-GB" dirty="0" err="1">
                <a:solidFill>
                  <a:srgbClr val="DCDCAA"/>
                </a:solidFill>
                <a:latin typeface="Consolas" panose="020B0609020204030204" pitchFamily="49" charset="0"/>
              </a:rPr>
              <a:t>fahrenheit</a:t>
            </a:r>
            <a:r>
              <a:rPr lang="en-GB" dirty="0">
                <a:solidFill>
                  <a:srgbClr val="D4D4D4"/>
                </a:solidFill>
                <a:latin typeface="Consolas" panose="020B0609020204030204" pitchFamily="49" charset="0"/>
              </a:rPr>
              <a:t>() </a:t>
            </a:r>
            <a:r>
              <a:rPr lang="en-GB" dirty="0" smtClean="0">
                <a:solidFill>
                  <a:srgbClr val="D4D4D4"/>
                </a:solidFill>
                <a:latin typeface="Consolas" panose="020B0609020204030204" pitchFamily="49" charset="0"/>
              </a:rPr>
              <a:t>{</a:t>
            </a:r>
            <a:r>
              <a:rPr lang="lt-LT" dirty="0" smtClean="0">
                <a:solidFill>
                  <a:srgbClr val="D4D4D4"/>
                </a:solidFill>
                <a:latin typeface="Consolas" panose="020B0609020204030204" pitchFamily="49" charset="0"/>
              </a:rPr>
              <a:t> </a:t>
            </a:r>
            <a:r>
              <a:rPr lang="en-GB" dirty="0" smtClean="0">
                <a:solidFill>
                  <a:srgbClr val="C586C0"/>
                </a:solidFill>
                <a:latin typeface="Consolas" panose="020B0609020204030204" pitchFamily="49" charset="0"/>
              </a:rPr>
              <a:t>return</a:t>
            </a:r>
            <a:r>
              <a:rPr lang="en-GB" dirty="0" smtClean="0">
                <a:solidFill>
                  <a:srgbClr val="D4D4D4"/>
                </a:solidFill>
                <a:latin typeface="Consolas" panose="020B0609020204030204" pitchFamily="49" charset="0"/>
              </a:rPr>
              <a:t> </a:t>
            </a:r>
            <a:r>
              <a:rPr lang="en-GB" dirty="0" err="1">
                <a:solidFill>
                  <a:srgbClr val="569CD6"/>
                </a:solidFill>
                <a:latin typeface="Consolas" panose="020B0609020204030204" pitchFamily="49" charset="0"/>
              </a:rPr>
              <a:t>this</a:t>
            </a:r>
            <a:r>
              <a:rPr lang="en-GB" dirty="0" err="1">
                <a:solidFill>
                  <a:srgbClr val="D4D4D4"/>
                </a:solidFill>
                <a:latin typeface="Consolas" panose="020B0609020204030204" pitchFamily="49" charset="0"/>
              </a:rPr>
              <a:t>.</a:t>
            </a:r>
            <a:r>
              <a:rPr lang="en-GB" dirty="0" err="1">
                <a:solidFill>
                  <a:srgbClr val="9CDCFE"/>
                </a:solidFill>
                <a:latin typeface="Consolas" panose="020B0609020204030204" pitchFamily="49" charset="0"/>
              </a:rPr>
              <a:t>celsius</a:t>
            </a:r>
            <a:r>
              <a:rPr lang="en-GB" dirty="0">
                <a:solidFill>
                  <a:srgbClr val="D4D4D4"/>
                </a:solidFill>
                <a:latin typeface="Consolas" panose="020B0609020204030204" pitchFamily="49" charset="0"/>
              </a:rPr>
              <a:t> * </a:t>
            </a:r>
            <a:r>
              <a:rPr lang="en-GB" dirty="0">
                <a:solidFill>
                  <a:srgbClr val="B5CEA8"/>
                </a:solidFill>
                <a:latin typeface="Consolas" panose="020B0609020204030204" pitchFamily="49" charset="0"/>
              </a:rPr>
              <a:t>1.8</a:t>
            </a:r>
            <a:r>
              <a:rPr lang="en-GB" dirty="0">
                <a:solidFill>
                  <a:srgbClr val="D4D4D4"/>
                </a:solidFill>
                <a:latin typeface="Consolas" panose="020B0609020204030204" pitchFamily="49" charset="0"/>
              </a:rPr>
              <a:t> + </a:t>
            </a:r>
            <a:r>
              <a:rPr lang="en-GB" dirty="0">
                <a:solidFill>
                  <a:srgbClr val="B5CEA8"/>
                </a:solidFill>
                <a:latin typeface="Consolas" panose="020B0609020204030204" pitchFamily="49" charset="0"/>
              </a:rPr>
              <a:t>32</a:t>
            </a:r>
            <a:r>
              <a:rPr lang="en-GB" dirty="0" smtClean="0">
                <a:solidFill>
                  <a:srgbClr val="D4D4D4"/>
                </a:solidFill>
                <a:latin typeface="Consolas" panose="020B0609020204030204" pitchFamily="49" charset="0"/>
              </a:rPr>
              <a:t>;}</a:t>
            </a:r>
            <a:endParaRPr lang="en-GB" dirty="0">
              <a:solidFill>
                <a:srgbClr val="D4D4D4"/>
              </a:solidFill>
              <a:latin typeface="Consolas" panose="020B0609020204030204" pitchFamily="49" charset="0"/>
            </a:endParaRPr>
          </a:p>
          <a:p>
            <a:pPr lvl="1"/>
            <a:r>
              <a:rPr lang="en-GB" dirty="0">
                <a:solidFill>
                  <a:srgbClr val="569CD6"/>
                </a:solidFill>
                <a:latin typeface="Consolas" panose="020B0609020204030204" pitchFamily="49" charset="0"/>
              </a:rPr>
              <a:t>set</a:t>
            </a:r>
            <a:r>
              <a:rPr lang="en-GB" dirty="0">
                <a:solidFill>
                  <a:srgbClr val="D4D4D4"/>
                </a:solidFill>
                <a:latin typeface="Consolas" panose="020B0609020204030204" pitchFamily="49" charset="0"/>
              </a:rPr>
              <a:t> </a:t>
            </a:r>
            <a:r>
              <a:rPr lang="en-GB" dirty="0" err="1">
                <a:solidFill>
                  <a:srgbClr val="DCDCAA"/>
                </a:solidFill>
                <a:latin typeface="Consolas" panose="020B0609020204030204" pitchFamily="49" charset="0"/>
              </a:rPr>
              <a:t>fahrenheit</a:t>
            </a:r>
            <a:r>
              <a:rPr lang="en-GB" dirty="0">
                <a:solidFill>
                  <a:srgbClr val="D4D4D4"/>
                </a:solidFill>
                <a:latin typeface="Consolas" panose="020B0609020204030204" pitchFamily="49" charset="0"/>
              </a:rPr>
              <a:t>(</a:t>
            </a:r>
            <a:r>
              <a:rPr lang="en-GB" dirty="0">
                <a:solidFill>
                  <a:srgbClr val="9CDCFE"/>
                </a:solidFill>
                <a:latin typeface="Consolas" panose="020B0609020204030204" pitchFamily="49" charset="0"/>
              </a:rPr>
              <a:t>value</a:t>
            </a:r>
            <a:r>
              <a:rPr lang="en-GB" dirty="0">
                <a:solidFill>
                  <a:srgbClr val="D4D4D4"/>
                </a:solidFill>
                <a:latin typeface="Consolas" panose="020B0609020204030204" pitchFamily="49" charset="0"/>
              </a:rPr>
              <a:t>) </a:t>
            </a:r>
            <a:r>
              <a:rPr lang="en-GB" dirty="0" smtClean="0">
                <a:solidFill>
                  <a:srgbClr val="D4D4D4"/>
                </a:solidFill>
                <a:latin typeface="Consolas" panose="020B0609020204030204" pitchFamily="49" charset="0"/>
              </a:rPr>
              <a:t>{</a:t>
            </a:r>
            <a:r>
              <a:rPr lang="lt-LT" dirty="0" smtClean="0">
                <a:solidFill>
                  <a:srgbClr val="D4D4D4"/>
                </a:solidFill>
                <a:latin typeface="Consolas" panose="020B0609020204030204" pitchFamily="49" charset="0"/>
              </a:rPr>
              <a:t> </a:t>
            </a:r>
            <a:r>
              <a:rPr lang="en-GB" dirty="0" err="1" smtClean="0">
                <a:solidFill>
                  <a:srgbClr val="569CD6"/>
                </a:solidFill>
                <a:latin typeface="Consolas" panose="020B0609020204030204" pitchFamily="49" charset="0"/>
              </a:rPr>
              <a:t>this</a:t>
            </a:r>
            <a:r>
              <a:rPr lang="en-GB" dirty="0" err="1" smtClean="0">
                <a:solidFill>
                  <a:srgbClr val="D4D4D4"/>
                </a:solidFill>
                <a:latin typeface="Consolas" panose="020B0609020204030204" pitchFamily="49" charset="0"/>
              </a:rPr>
              <a:t>.</a:t>
            </a:r>
            <a:r>
              <a:rPr lang="en-GB" dirty="0" err="1" smtClean="0">
                <a:solidFill>
                  <a:srgbClr val="9CDCFE"/>
                </a:solidFill>
                <a:latin typeface="Consolas" panose="020B0609020204030204" pitchFamily="49" charset="0"/>
              </a:rPr>
              <a:t>celsius</a:t>
            </a:r>
            <a:r>
              <a:rPr lang="en-GB" dirty="0" smtClean="0">
                <a:solidFill>
                  <a:srgbClr val="D4D4D4"/>
                </a:solidFill>
                <a:latin typeface="Consolas" panose="020B0609020204030204" pitchFamily="49" charset="0"/>
              </a:rPr>
              <a:t> </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value</a:t>
            </a:r>
            <a:r>
              <a:rPr lang="en-GB" dirty="0">
                <a:solidFill>
                  <a:srgbClr val="D4D4D4"/>
                </a:solidFill>
                <a:latin typeface="Consolas" panose="020B0609020204030204" pitchFamily="49" charset="0"/>
              </a:rPr>
              <a:t> - </a:t>
            </a:r>
            <a:r>
              <a:rPr lang="en-GB" dirty="0">
                <a:solidFill>
                  <a:srgbClr val="B5CEA8"/>
                </a:solidFill>
                <a:latin typeface="Consolas" panose="020B0609020204030204" pitchFamily="49" charset="0"/>
              </a:rPr>
              <a:t>32</a:t>
            </a:r>
            <a:r>
              <a:rPr lang="en-GB" dirty="0">
                <a:solidFill>
                  <a:srgbClr val="D4D4D4"/>
                </a:solidFill>
                <a:latin typeface="Consolas" panose="020B0609020204030204" pitchFamily="49" charset="0"/>
              </a:rPr>
              <a:t>) / </a:t>
            </a:r>
            <a:r>
              <a:rPr lang="en-GB" dirty="0">
                <a:solidFill>
                  <a:srgbClr val="B5CEA8"/>
                </a:solidFill>
                <a:latin typeface="Consolas" panose="020B0609020204030204" pitchFamily="49" charset="0"/>
              </a:rPr>
              <a:t>1.8</a:t>
            </a:r>
            <a:r>
              <a:rPr lang="en-GB" dirty="0" smtClean="0">
                <a:solidFill>
                  <a:srgbClr val="D4D4D4"/>
                </a:solidFill>
                <a:latin typeface="Consolas" panose="020B0609020204030204" pitchFamily="49" charset="0"/>
              </a:rPr>
              <a:t>;} </a:t>
            </a:r>
            <a:r>
              <a:rPr lang="en-GB" dirty="0">
                <a:solidFill>
                  <a:srgbClr val="608B4E"/>
                </a:solidFill>
                <a:latin typeface="Consolas" panose="020B0609020204030204" pitchFamily="49" charset="0"/>
              </a:rPr>
              <a:t>// → </a:t>
            </a:r>
            <a:r>
              <a:rPr lang="en-GB" dirty="0" smtClean="0">
                <a:solidFill>
                  <a:srgbClr val="608B4E"/>
                </a:solidFill>
                <a:latin typeface="Consolas" panose="020B0609020204030204" pitchFamily="49" charset="0"/>
              </a:rPr>
              <a:t>a setter</a:t>
            </a:r>
            <a:endParaRPr lang="en-GB" dirty="0">
              <a:solidFill>
                <a:srgbClr val="D4D4D4"/>
              </a:solidFill>
              <a:latin typeface="Consolas" panose="020B0609020204030204" pitchFamily="49" charset="0"/>
            </a:endParaRPr>
          </a:p>
          <a:p>
            <a:pPr lvl="1"/>
            <a:r>
              <a:rPr lang="en-GB" dirty="0">
                <a:solidFill>
                  <a:srgbClr val="569CD6"/>
                </a:solidFill>
                <a:latin typeface="Consolas" panose="020B0609020204030204" pitchFamily="49" charset="0"/>
              </a:rPr>
              <a:t>static</a:t>
            </a:r>
            <a:r>
              <a:rPr lang="en-GB" dirty="0">
                <a:solidFill>
                  <a:srgbClr val="D4D4D4"/>
                </a:solidFill>
                <a:latin typeface="Consolas" panose="020B0609020204030204" pitchFamily="49" charset="0"/>
              </a:rPr>
              <a:t> </a:t>
            </a:r>
            <a:r>
              <a:rPr lang="en-GB" dirty="0" err="1">
                <a:solidFill>
                  <a:srgbClr val="DCDCAA"/>
                </a:solidFill>
                <a:latin typeface="Consolas" panose="020B0609020204030204" pitchFamily="49" charset="0"/>
              </a:rPr>
              <a:t>fromFahrenheit</a:t>
            </a:r>
            <a:r>
              <a:rPr lang="en-GB" dirty="0">
                <a:solidFill>
                  <a:srgbClr val="D4D4D4"/>
                </a:solidFill>
                <a:latin typeface="Consolas" panose="020B0609020204030204" pitchFamily="49" charset="0"/>
              </a:rPr>
              <a:t>(</a:t>
            </a:r>
            <a:r>
              <a:rPr lang="en-GB" dirty="0">
                <a:solidFill>
                  <a:srgbClr val="9CDCFE"/>
                </a:solidFill>
                <a:latin typeface="Consolas" panose="020B0609020204030204" pitchFamily="49" charset="0"/>
              </a:rPr>
              <a:t>value</a:t>
            </a:r>
            <a:r>
              <a:rPr lang="en-GB" dirty="0">
                <a:solidFill>
                  <a:srgbClr val="D4D4D4"/>
                </a:solidFill>
                <a:latin typeface="Consolas" panose="020B0609020204030204" pitchFamily="49" charset="0"/>
              </a:rPr>
              <a:t>) </a:t>
            </a:r>
            <a:r>
              <a:rPr lang="en-GB" dirty="0" smtClean="0">
                <a:solidFill>
                  <a:srgbClr val="D4D4D4"/>
                </a:solidFill>
                <a:latin typeface="Consolas" panose="020B0609020204030204" pitchFamily="49" charset="0"/>
              </a:rPr>
              <a:t>{</a:t>
            </a:r>
            <a:r>
              <a:rPr lang="lt-LT" dirty="0" smtClean="0">
                <a:solidFill>
                  <a:srgbClr val="D4D4D4"/>
                </a:solidFill>
                <a:latin typeface="Consolas" panose="020B0609020204030204" pitchFamily="49" charset="0"/>
              </a:rPr>
              <a:t> </a:t>
            </a:r>
            <a:r>
              <a:rPr lang="en-GB" dirty="0" smtClean="0">
                <a:solidFill>
                  <a:srgbClr val="C586C0"/>
                </a:solidFill>
                <a:latin typeface="Consolas" panose="020B0609020204030204" pitchFamily="49" charset="0"/>
              </a:rPr>
              <a:t>return</a:t>
            </a:r>
            <a:r>
              <a:rPr lang="en-GB" dirty="0" smtClean="0">
                <a:solidFill>
                  <a:srgbClr val="D4D4D4"/>
                </a:solidFill>
                <a:latin typeface="Consolas" panose="020B0609020204030204" pitchFamily="49" charset="0"/>
              </a:rPr>
              <a:t> </a:t>
            </a:r>
            <a:r>
              <a:rPr lang="en-GB" dirty="0">
                <a:solidFill>
                  <a:srgbClr val="569CD6"/>
                </a:solidFill>
                <a:latin typeface="Consolas" panose="020B0609020204030204" pitchFamily="49" charset="0"/>
              </a:rPr>
              <a:t>new</a:t>
            </a:r>
            <a:r>
              <a:rPr lang="en-GB" dirty="0">
                <a:solidFill>
                  <a:srgbClr val="D4D4D4"/>
                </a:solidFill>
                <a:latin typeface="Consolas" panose="020B0609020204030204" pitchFamily="49" charset="0"/>
              </a:rPr>
              <a:t> </a:t>
            </a:r>
            <a:r>
              <a:rPr lang="en-GB" dirty="0">
                <a:solidFill>
                  <a:srgbClr val="4EC9B0"/>
                </a:solidFill>
                <a:latin typeface="Consolas" panose="020B0609020204030204" pitchFamily="49" charset="0"/>
              </a:rPr>
              <a:t>Temperature</a:t>
            </a:r>
            <a:r>
              <a:rPr lang="en-GB" dirty="0">
                <a:solidFill>
                  <a:srgbClr val="D4D4D4"/>
                </a:solidFill>
                <a:latin typeface="Consolas" panose="020B0609020204030204" pitchFamily="49" charset="0"/>
              </a:rPr>
              <a:t>((</a:t>
            </a:r>
            <a:r>
              <a:rPr lang="en-GB" dirty="0">
                <a:solidFill>
                  <a:srgbClr val="9CDCFE"/>
                </a:solidFill>
                <a:latin typeface="Consolas" panose="020B0609020204030204" pitchFamily="49" charset="0"/>
              </a:rPr>
              <a:t>value</a:t>
            </a:r>
            <a:r>
              <a:rPr lang="en-GB" dirty="0">
                <a:solidFill>
                  <a:srgbClr val="D4D4D4"/>
                </a:solidFill>
                <a:latin typeface="Consolas" panose="020B0609020204030204" pitchFamily="49" charset="0"/>
              </a:rPr>
              <a:t> - </a:t>
            </a:r>
            <a:r>
              <a:rPr lang="en-GB" dirty="0">
                <a:solidFill>
                  <a:srgbClr val="B5CEA8"/>
                </a:solidFill>
                <a:latin typeface="Consolas" panose="020B0609020204030204" pitchFamily="49" charset="0"/>
              </a:rPr>
              <a:t>32</a:t>
            </a:r>
            <a:r>
              <a:rPr lang="en-GB" dirty="0">
                <a:solidFill>
                  <a:srgbClr val="D4D4D4"/>
                </a:solidFill>
                <a:latin typeface="Consolas" panose="020B0609020204030204" pitchFamily="49" charset="0"/>
              </a:rPr>
              <a:t>) / </a:t>
            </a:r>
            <a:r>
              <a:rPr lang="en-GB" dirty="0">
                <a:solidFill>
                  <a:srgbClr val="B5CEA8"/>
                </a:solidFill>
                <a:latin typeface="Consolas" panose="020B0609020204030204" pitchFamily="49" charset="0"/>
              </a:rPr>
              <a:t>1.8</a:t>
            </a:r>
            <a:r>
              <a:rPr lang="en-GB" dirty="0" smtClean="0">
                <a:solidFill>
                  <a:srgbClr val="D4D4D4"/>
                </a:solidFill>
                <a:latin typeface="Consolas" panose="020B0609020204030204" pitchFamily="49" charset="0"/>
              </a:rPr>
              <a:t>);}</a:t>
            </a:r>
            <a:endParaRPr lang="en-GB" dirty="0">
              <a:solidFill>
                <a:srgbClr val="D4D4D4"/>
              </a:solidFill>
              <a:latin typeface="Consolas" panose="020B0609020204030204" pitchFamily="49" charset="0"/>
            </a:endParaRPr>
          </a:p>
          <a:p>
            <a:r>
              <a:rPr lang="en-GB" dirty="0" smtClean="0">
                <a:solidFill>
                  <a:srgbClr val="D4D4D4"/>
                </a:solidFill>
                <a:latin typeface="Consolas" panose="020B0609020204030204" pitchFamily="49" charset="0"/>
              </a:rPr>
              <a:t>}</a:t>
            </a:r>
            <a:endParaRPr lang="en-GB" dirty="0">
              <a:solidFill>
                <a:srgbClr val="D4D4D4"/>
              </a:solidFill>
              <a:latin typeface="Consolas" panose="020B0609020204030204" pitchFamily="49" charset="0"/>
            </a:endParaRPr>
          </a:p>
          <a:p>
            <a:r>
              <a:rPr lang="en-GB" dirty="0">
                <a:solidFill>
                  <a:srgbClr val="569CD6"/>
                </a:solidFill>
                <a:latin typeface="Consolas" panose="020B0609020204030204" pitchFamily="49" charset="0"/>
              </a:rPr>
              <a:t>let</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temp</a:t>
            </a:r>
            <a:r>
              <a:rPr lang="en-GB" dirty="0">
                <a:solidFill>
                  <a:srgbClr val="D4D4D4"/>
                </a:solidFill>
                <a:latin typeface="Consolas" panose="020B0609020204030204" pitchFamily="49" charset="0"/>
              </a:rPr>
              <a:t> = </a:t>
            </a:r>
            <a:r>
              <a:rPr lang="en-GB" dirty="0">
                <a:solidFill>
                  <a:srgbClr val="569CD6"/>
                </a:solidFill>
                <a:latin typeface="Consolas" panose="020B0609020204030204" pitchFamily="49" charset="0"/>
              </a:rPr>
              <a:t>new</a:t>
            </a:r>
            <a:r>
              <a:rPr lang="en-GB" dirty="0">
                <a:solidFill>
                  <a:srgbClr val="D4D4D4"/>
                </a:solidFill>
                <a:latin typeface="Consolas" panose="020B0609020204030204" pitchFamily="49" charset="0"/>
              </a:rPr>
              <a:t> </a:t>
            </a:r>
            <a:r>
              <a:rPr lang="en-GB" dirty="0">
                <a:solidFill>
                  <a:srgbClr val="4EC9B0"/>
                </a:solidFill>
                <a:latin typeface="Consolas" panose="020B0609020204030204" pitchFamily="49" charset="0"/>
              </a:rPr>
              <a:t>Temperature</a:t>
            </a:r>
            <a:r>
              <a:rPr lang="en-GB" dirty="0">
                <a:solidFill>
                  <a:srgbClr val="D4D4D4"/>
                </a:solidFill>
                <a:latin typeface="Consolas" panose="020B0609020204030204" pitchFamily="49" charset="0"/>
              </a:rPr>
              <a:t>(</a:t>
            </a:r>
            <a:r>
              <a:rPr lang="en-GB" dirty="0">
                <a:solidFill>
                  <a:srgbClr val="B5CEA8"/>
                </a:solidFill>
                <a:latin typeface="Consolas" panose="020B0609020204030204" pitchFamily="49" charset="0"/>
              </a:rPr>
              <a:t>22</a:t>
            </a:r>
            <a:r>
              <a:rPr lang="en-GB" dirty="0">
                <a:solidFill>
                  <a:srgbClr val="D4D4D4"/>
                </a:solidFill>
                <a:latin typeface="Consolas" panose="020B0609020204030204" pitchFamily="49" charset="0"/>
              </a:rPr>
              <a:t>);</a:t>
            </a:r>
          </a:p>
          <a:p>
            <a:r>
              <a:rPr lang="en-GB" dirty="0">
                <a:solidFill>
                  <a:srgbClr val="4EC9B0"/>
                </a:solidFill>
                <a:latin typeface="Consolas" panose="020B0609020204030204" pitchFamily="49" charset="0"/>
              </a:rPr>
              <a:t>console</a:t>
            </a:r>
            <a:r>
              <a:rPr lang="en-GB" dirty="0">
                <a:solidFill>
                  <a:srgbClr val="D4D4D4"/>
                </a:solidFill>
                <a:latin typeface="Consolas" panose="020B0609020204030204" pitchFamily="49" charset="0"/>
              </a:rPr>
              <a:t>.</a:t>
            </a:r>
            <a:r>
              <a:rPr lang="en-GB" dirty="0">
                <a:solidFill>
                  <a:srgbClr val="DCDCAA"/>
                </a:solidFill>
                <a:latin typeface="Consolas" panose="020B0609020204030204" pitchFamily="49" charset="0"/>
              </a:rPr>
              <a:t>log</a:t>
            </a:r>
            <a:r>
              <a:rPr lang="en-GB" dirty="0">
                <a:solidFill>
                  <a:srgbClr val="D4D4D4"/>
                </a:solidFill>
                <a:latin typeface="Consolas" panose="020B0609020204030204" pitchFamily="49" charset="0"/>
              </a:rPr>
              <a:t>(</a:t>
            </a:r>
            <a:r>
              <a:rPr lang="en-GB" dirty="0" err="1">
                <a:solidFill>
                  <a:srgbClr val="9CDCFE"/>
                </a:solidFill>
                <a:latin typeface="Consolas" panose="020B0609020204030204" pitchFamily="49" charset="0"/>
              </a:rPr>
              <a:t>temp</a:t>
            </a:r>
            <a:r>
              <a:rPr lang="en-GB" dirty="0" err="1">
                <a:solidFill>
                  <a:srgbClr val="D4D4D4"/>
                </a:solidFill>
                <a:latin typeface="Consolas" panose="020B0609020204030204" pitchFamily="49" charset="0"/>
              </a:rPr>
              <a:t>.</a:t>
            </a:r>
            <a:r>
              <a:rPr lang="en-GB" dirty="0" err="1">
                <a:solidFill>
                  <a:srgbClr val="9CDCFE"/>
                </a:solidFill>
                <a:latin typeface="Consolas" panose="020B0609020204030204" pitchFamily="49" charset="0"/>
              </a:rPr>
              <a:t>fahrenheit</a:t>
            </a:r>
            <a:r>
              <a:rPr lang="en-GB" dirty="0" smtClean="0">
                <a:solidFill>
                  <a:srgbClr val="D4D4D4"/>
                </a:solidFill>
                <a:latin typeface="Consolas" panose="020B0609020204030204" pitchFamily="49" charset="0"/>
              </a:rPr>
              <a:t>);</a:t>
            </a:r>
            <a:r>
              <a:rPr lang="en-GB" dirty="0" smtClean="0">
                <a:solidFill>
                  <a:srgbClr val="608B4E"/>
                </a:solidFill>
                <a:latin typeface="Consolas" panose="020B0609020204030204" pitchFamily="49" charset="0"/>
              </a:rPr>
              <a:t>// </a:t>
            </a:r>
            <a:r>
              <a:rPr lang="en-GB" dirty="0">
                <a:solidFill>
                  <a:srgbClr val="608B4E"/>
                </a:solidFill>
                <a:latin typeface="Consolas" panose="020B0609020204030204" pitchFamily="49" charset="0"/>
              </a:rPr>
              <a:t>→ 71.6</a:t>
            </a:r>
            <a:endParaRPr lang="en-GB" dirty="0">
              <a:solidFill>
                <a:srgbClr val="D4D4D4"/>
              </a:solidFill>
              <a:latin typeface="Consolas" panose="020B0609020204030204" pitchFamily="49" charset="0"/>
            </a:endParaRPr>
          </a:p>
          <a:p>
            <a:r>
              <a:rPr lang="en-GB" dirty="0" err="1">
                <a:solidFill>
                  <a:srgbClr val="9CDCFE"/>
                </a:solidFill>
                <a:latin typeface="Consolas" panose="020B0609020204030204" pitchFamily="49" charset="0"/>
              </a:rPr>
              <a:t>temp</a:t>
            </a:r>
            <a:r>
              <a:rPr lang="en-GB" dirty="0" err="1">
                <a:solidFill>
                  <a:srgbClr val="D4D4D4"/>
                </a:solidFill>
                <a:latin typeface="Consolas" panose="020B0609020204030204" pitchFamily="49" charset="0"/>
              </a:rPr>
              <a:t>.</a:t>
            </a:r>
            <a:r>
              <a:rPr lang="en-GB" dirty="0" err="1">
                <a:solidFill>
                  <a:srgbClr val="9CDCFE"/>
                </a:solidFill>
                <a:latin typeface="Consolas" panose="020B0609020204030204" pitchFamily="49" charset="0"/>
              </a:rPr>
              <a:t>fahrenheit</a:t>
            </a:r>
            <a:r>
              <a:rPr lang="en-GB" dirty="0">
                <a:solidFill>
                  <a:srgbClr val="D4D4D4"/>
                </a:solidFill>
                <a:latin typeface="Consolas" panose="020B0609020204030204" pitchFamily="49" charset="0"/>
              </a:rPr>
              <a:t> = </a:t>
            </a:r>
            <a:r>
              <a:rPr lang="en-GB" dirty="0">
                <a:solidFill>
                  <a:srgbClr val="B5CEA8"/>
                </a:solidFill>
                <a:latin typeface="Consolas" panose="020B0609020204030204" pitchFamily="49" charset="0"/>
              </a:rPr>
              <a:t>86</a:t>
            </a:r>
            <a:r>
              <a:rPr lang="en-GB" dirty="0">
                <a:solidFill>
                  <a:srgbClr val="D4D4D4"/>
                </a:solidFill>
                <a:latin typeface="Consolas" panose="020B0609020204030204" pitchFamily="49" charset="0"/>
              </a:rPr>
              <a:t>;</a:t>
            </a:r>
          </a:p>
          <a:p>
            <a:r>
              <a:rPr lang="en-GB" dirty="0">
                <a:solidFill>
                  <a:srgbClr val="4EC9B0"/>
                </a:solidFill>
                <a:latin typeface="Consolas" panose="020B0609020204030204" pitchFamily="49" charset="0"/>
              </a:rPr>
              <a:t>console</a:t>
            </a:r>
            <a:r>
              <a:rPr lang="en-GB" dirty="0">
                <a:solidFill>
                  <a:srgbClr val="D4D4D4"/>
                </a:solidFill>
                <a:latin typeface="Consolas" panose="020B0609020204030204" pitchFamily="49" charset="0"/>
              </a:rPr>
              <a:t>.</a:t>
            </a:r>
            <a:r>
              <a:rPr lang="en-GB" dirty="0">
                <a:solidFill>
                  <a:srgbClr val="DCDCAA"/>
                </a:solidFill>
                <a:latin typeface="Consolas" panose="020B0609020204030204" pitchFamily="49" charset="0"/>
              </a:rPr>
              <a:t>log</a:t>
            </a:r>
            <a:r>
              <a:rPr lang="en-GB" dirty="0">
                <a:solidFill>
                  <a:srgbClr val="D4D4D4"/>
                </a:solidFill>
                <a:latin typeface="Consolas" panose="020B0609020204030204" pitchFamily="49" charset="0"/>
              </a:rPr>
              <a:t>(</a:t>
            </a:r>
            <a:r>
              <a:rPr lang="en-GB" dirty="0" err="1">
                <a:solidFill>
                  <a:srgbClr val="9CDCFE"/>
                </a:solidFill>
                <a:latin typeface="Consolas" panose="020B0609020204030204" pitchFamily="49" charset="0"/>
              </a:rPr>
              <a:t>temp</a:t>
            </a:r>
            <a:r>
              <a:rPr lang="en-GB" dirty="0" err="1">
                <a:solidFill>
                  <a:srgbClr val="D4D4D4"/>
                </a:solidFill>
                <a:latin typeface="Consolas" panose="020B0609020204030204" pitchFamily="49" charset="0"/>
              </a:rPr>
              <a:t>.</a:t>
            </a:r>
            <a:r>
              <a:rPr lang="en-GB" dirty="0" err="1">
                <a:solidFill>
                  <a:srgbClr val="9CDCFE"/>
                </a:solidFill>
                <a:latin typeface="Consolas" panose="020B0609020204030204" pitchFamily="49" charset="0"/>
              </a:rPr>
              <a:t>celsius</a:t>
            </a:r>
            <a:r>
              <a:rPr lang="en-GB" dirty="0" smtClean="0">
                <a:solidFill>
                  <a:srgbClr val="D4D4D4"/>
                </a:solidFill>
                <a:latin typeface="Consolas" panose="020B0609020204030204" pitchFamily="49" charset="0"/>
              </a:rPr>
              <a:t>);</a:t>
            </a:r>
            <a:r>
              <a:rPr lang="en-GB" dirty="0" smtClean="0">
                <a:solidFill>
                  <a:srgbClr val="608B4E"/>
                </a:solidFill>
                <a:latin typeface="Consolas" panose="020B0609020204030204" pitchFamily="49" charset="0"/>
              </a:rPr>
              <a:t>// </a:t>
            </a:r>
            <a:r>
              <a:rPr lang="en-GB" dirty="0">
                <a:solidFill>
                  <a:srgbClr val="608B4E"/>
                </a:solidFill>
                <a:latin typeface="Consolas" panose="020B0609020204030204" pitchFamily="49" charset="0"/>
              </a:rPr>
              <a:t>→ 30</a:t>
            </a:r>
            <a:endParaRPr lang="en-GB"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392833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7DF1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Open Sans" panose="020B0606030504020204" pitchFamily="34" charset="0"/>
                <a:ea typeface="Open Sans" panose="020B0606030504020204" pitchFamily="34" charset="0"/>
                <a:cs typeface="Open Sans" panose="020B0606030504020204" pitchFamily="34" charset="0"/>
              </a:rPr>
              <a:t>Getters, setters, and statics</a:t>
            </a:r>
            <a:endParaRPr lang="en-GB" b="1"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p:cNvSpPr>
            <a:spLocks noGrp="1"/>
          </p:cNvSpPr>
          <p:nvPr>
            <p:ph idx="1"/>
          </p:nvPr>
        </p:nvSpPr>
        <p:spPr>
          <a:xfrm>
            <a:off x="838200" y="1790282"/>
            <a:ext cx="10515600" cy="3600232"/>
          </a:xfrm>
          <a:solidFill>
            <a:srgbClr val="F7DF1E"/>
          </a:solidFill>
        </p:spPr>
        <p:txBody>
          <a:bodyPr>
            <a:noAutofit/>
          </a:bodyPr>
          <a:lstStyle/>
          <a:p>
            <a:pPr marL="0" indent="0">
              <a:buNone/>
            </a:pPr>
            <a:r>
              <a:rPr lang="en-US" dirty="0">
                <a:latin typeface="Open Sans" panose="020B0606030504020204" pitchFamily="34" charset="0"/>
                <a:ea typeface="Open Sans" panose="020B0606030504020204" pitchFamily="34" charset="0"/>
                <a:cs typeface="Open Sans" panose="020B0606030504020204" pitchFamily="34" charset="0"/>
              </a:rPr>
              <a:t>Sometimes you want to attach some properties directly to your constructor function, rather than to the prototype. Such methods won’t have access to a class instance but can, for example, be used to provide additional ways to create instances.</a:t>
            </a:r>
          </a:p>
          <a:p>
            <a:pPr marL="0" indent="0">
              <a:buNone/>
            </a:pPr>
            <a:endParaRPr lang="en-US" dirty="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n-US" dirty="0">
                <a:latin typeface="Open Sans" panose="020B0606030504020204" pitchFamily="34" charset="0"/>
                <a:ea typeface="Open Sans" panose="020B0606030504020204" pitchFamily="34" charset="0"/>
                <a:cs typeface="Open Sans" panose="020B0606030504020204" pitchFamily="34" charset="0"/>
              </a:rPr>
              <a:t>Inside a class declaration, methods that have </a:t>
            </a:r>
            <a:r>
              <a:rPr lang="en-US" b="1" dirty="0">
                <a:latin typeface="Open Sans" panose="020B0606030504020204" pitchFamily="34" charset="0"/>
                <a:ea typeface="Open Sans" panose="020B0606030504020204" pitchFamily="34" charset="0"/>
                <a:cs typeface="Open Sans" panose="020B0606030504020204" pitchFamily="34" charset="0"/>
              </a:rPr>
              <a:t>static</a:t>
            </a:r>
            <a:r>
              <a:rPr lang="en-US" dirty="0">
                <a:latin typeface="Open Sans" panose="020B0606030504020204" pitchFamily="34" charset="0"/>
                <a:ea typeface="Open Sans" panose="020B0606030504020204" pitchFamily="34" charset="0"/>
                <a:cs typeface="Open Sans" panose="020B0606030504020204" pitchFamily="34" charset="0"/>
              </a:rPr>
              <a:t> written before their name are stored on the constructor</a:t>
            </a:r>
            <a:r>
              <a:rPr lang="en-US" dirty="0" smtClean="0">
                <a:latin typeface="Open Sans" panose="020B0606030504020204" pitchFamily="34" charset="0"/>
                <a:ea typeface="Open Sans" panose="020B0606030504020204" pitchFamily="34" charset="0"/>
                <a:cs typeface="Open Sans" panose="020B0606030504020204" pitchFamily="34" charset="0"/>
              </a:rPr>
              <a:t>.</a:t>
            </a:r>
            <a:endParaRPr lang="en-GB"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7" name="Group 6"/>
          <p:cNvGrpSpPr/>
          <p:nvPr/>
        </p:nvGrpSpPr>
        <p:grpSpPr>
          <a:xfrm>
            <a:off x="0" y="6626620"/>
            <a:ext cx="12192000" cy="253916"/>
            <a:chOff x="0" y="6626620"/>
            <a:chExt cx="12192000" cy="253916"/>
          </a:xfrm>
        </p:grpSpPr>
        <p:sp>
          <p:nvSpPr>
            <p:cNvPr id="4" name="Rectangle 3"/>
            <p:cNvSpPr/>
            <p:nvPr/>
          </p:nvSpPr>
          <p:spPr>
            <a:xfrm>
              <a:off x="0" y="6649156"/>
              <a:ext cx="12192000" cy="2088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extBox 5"/>
            <p:cNvSpPr txBox="1"/>
            <p:nvPr/>
          </p:nvSpPr>
          <p:spPr>
            <a:xfrm>
              <a:off x="7191023" y="6626620"/>
              <a:ext cx="5000977" cy="253916"/>
            </a:xfrm>
            <a:prstGeom prst="rect">
              <a:avLst/>
            </a:prstGeom>
            <a:noFill/>
            <a:ln>
              <a:noFill/>
            </a:ln>
          </p:spPr>
          <p:txBody>
            <a:bodyPr wrap="square" rtlCol="0">
              <a:spAutoFit/>
            </a:bodyPr>
            <a:lstStyle/>
            <a:p>
              <a:pPr algn="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Lesson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9</a:t>
              </a:r>
              <a:r>
                <a:rPr lang="lt-LT"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OOP in JavaScript (part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II)</a:t>
              </a:r>
              <a:endParaRPr lang="en-GB" sz="1050" dirty="0">
                <a:solidFill>
                  <a:schemeClr val="bg1"/>
                </a:solidFill>
              </a:endParaRPr>
            </a:p>
          </p:txBody>
        </p:sp>
      </p:grpSp>
      <p:sp>
        <p:nvSpPr>
          <p:cNvPr id="8" name="Slide Number Placeholder 7"/>
          <p:cNvSpPr>
            <a:spLocks noGrp="1"/>
          </p:cNvSpPr>
          <p:nvPr>
            <p:ph type="sldNum" sz="quarter" idx="12"/>
          </p:nvPr>
        </p:nvSpPr>
        <p:spPr/>
        <p:txBody>
          <a:bodyPr/>
          <a:lstStyle/>
          <a:p>
            <a:fld id="{CD81D244-7464-40F3-9372-70D73694CF74}" type="slidenum">
              <a:rPr lang="en-GB" smtClean="0"/>
              <a:t>22</a:t>
            </a:fld>
            <a:endParaRPr lang="en-GB" dirty="0"/>
          </a:p>
        </p:txBody>
      </p:sp>
      <p:sp>
        <p:nvSpPr>
          <p:cNvPr id="9" name="TextBox 8"/>
          <p:cNvSpPr txBox="1"/>
          <p:nvPr/>
        </p:nvSpPr>
        <p:spPr>
          <a:xfrm>
            <a:off x="759177" y="5688766"/>
            <a:ext cx="10515600" cy="646331"/>
          </a:xfrm>
          <a:prstGeom prst="rect">
            <a:avLst/>
          </a:prstGeom>
          <a:solidFill>
            <a:schemeClr val="tx1"/>
          </a:solidFill>
        </p:spPr>
        <p:txBody>
          <a:bodyPr wrap="square" rtlCol="0">
            <a:spAutoFit/>
          </a:bodyPr>
          <a:lstStyle/>
          <a:p>
            <a:r>
              <a:rPr lang="en-GB" dirty="0">
                <a:solidFill>
                  <a:srgbClr val="608B4E"/>
                </a:solidFill>
                <a:latin typeface="Consolas" panose="020B0609020204030204" pitchFamily="49" charset="0"/>
              </a:rPr>
              <a:t>// will create new Temperature instance from </a:t>
            </a:r>
            <a:r>
              <a:rPr lang="en-GB" dirty="0" err="1" smtClean="0">
                <a:solidFill>
                  <a:srgbClr val="608B4E"/>
                </a:solidFill>
                <a:latin typeface="Consolas" panose="020B0609020204030204" pitchFamily="49" charset="0"/>
              </a:rPr>
              <a:t>farenheits</a:t>
            </a:r>
            <a:endParaRPr lang="lt-LT" dirty="0" smtClean="0">
              <a:solidFill>
                <a:srgbClr val="9CDCFE"/>
              </a:solidFill>
              <a:latin typeface="Consolas" panose="020B0609020204030204" pitchFamily="49" charset="0"/>
            </a:endParaRPr>
          </a:p>
          <a:p>
            <a:r>
              <a:rPr lang="en-GB" dirty="0" err="1" smtClean="0">
                <a:solidFill>
                  <a:srgbClr val="9CDCFE"/>
                </a:solidFill>
                <a:latin typeface="Consolas" panose="020B0609020204030204" pitchFamily="49" charset="0"/>
              </a:rPr>
              <a:t>Temperature</a:t>
            </a:r>
            <a:r>
              <a:rPr lang="en-GB" dirty="0" err="1" smtClean="0">
                <a:solidFill>
                  <a:srgbClr val="D4D4D4"/>
                </a:solidFill>
                <a:latin typeface="Consolas" panose="020B0609020204030204" pitchFamily="49" charset="0"/>
              </a:rPr>
              <a:t>.</a:t>
            </a:r>
            <a:r>
              <a:rPr lang="en-GB" dirty="0" err="1" smtClean="0">
                <a:solidFill>
                  <a:srgbClr val="DCDCAA"/>
                </a:solidFill>
                <a:latin typeface="Consolas" panose="020B0609020204030204" pitchFamily="49" charset="0"/>
              </a:rPr>
              <a:t>fromFahrenheit</a:t>
            </a:r>
            <a:r>
              <a:rPr lang="en-GB" dirty="0" smtClean="0">
                <a:solidFill>
                  <a:srgbClr val="D4D4D4"/>
                </a:solidFill>
                <a:latin typeface="Consolas" panose="020B0609020204030204" pitchFamily="49" charset="0"/>
              </a:rPr>
              <a:t>(</a:t>
            </a:r>
            <a:r>
              <a:rPr lang="en-GB" dirty="0" smtClean="0">
                <a:solidFill>
                  <a:srgbClr val="B5CEA8"/>
                </a:solidFill>
                <a:latin typeface="Consolas" panose="020B0609020204030204" pitchFamily="49" charset="0"/>
              </a:rPr>
              <a:t>100</a:t>
            </a:r>
            <a:r>
              <a:rPr lang="en-GB" dirty="0" smtClean="0">
                <a:solidFill>
                  <a:srgbClr val="D4D4D4"/>
                </a:solidFill>
                <a:latin typeface="Consolas" panose="020B0609020204030204" pitchFamily="49" charset="0"/>
              </a:rPr>
              <a:t>);</a:t>
            </a:r>
            <a:endParaRPr lang="en-GB"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7594708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7DF1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Open Sans" panose="020B0606030504020204" pitchFamily="34" charset="0"/>
                <a:ea typeface="Open Sans" panose="020B0606030504020204" pitchFamily="34" charset="0"/>
                <a:cs typeface="Open Sans" panose="020B0606030504020204" pitchFamily="34" charset="0"/>
              </a:rPr>
              <a:t>Inheritance</a:t>
            </a:r>
            <a:endParaRPr lang="en-GB" b="1"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p:cNvSpPr>
            <a:spLocks noGrp="1"/>
          </p:cNvSpPr>
          <p:nvPr>
            <p:ph idx="1"/>
          </p:nvPr>
        </p:nvSpPr>
        <p:spPr>
          <a:solidFill>
            <a:srgbClr val="F7DF1E"/>
          </a:solidFill>
        </p:spPr>
        <p:txBody>
          <a:bodyPr>
            <a:normAutofit/>
          </a:bodyPr>
          <a:lstStyle/>
          <a:p>
            <a:pPr marL="0" indent="0">
              <a:buNone/>
            </a:pPr>
            <a:r>
              <a:rPr lang="en-US" dirty="0">
                <a:latin typeface="Open Sans" panose="020B0606030504020204" pitchFamily="34" charset="0"/>
                <a:ea typeface="Open Sans" panose="020B0606030504020204" pitchFamily="34" charset="0"/>
                <a:cs typeface="Open Sans" panose="020B0606030504020204" pitchFamily="34" charset="0"/>
              </a:rPr>
              <a:t>JavaScript’s prototype system makes it possible to create a new class, much like the old class, but with new definitions for some of its properties. The prototype for the new class derives from the old prototype but adds a new definition for, say, the set method</a:t>
            </a:r>
            <a:r>
              <a:rPr lang="en-US" dirty="0" smtClean="0">
                <a:latin typeface="Open Sans" panose="020B0606030504020204" pitchFamily="34" charset="0"/>
                <a:ea typeface="Open Sans" panose="020B0606030504020204" pitchFamily="34" charset="0"/>
                <a:cs typeface="Open Sans" panose="020B0606030504020204" pitchFamily="34" charset="0"/>
              </a:rPr>
              <a:t>.</a:t>
            </a:r>
            <a:endParaRPr lang="lt-LT" dirty="0" smtClean="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lt-LT" dirty="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n-US" dirty="0">
                <a:latin typeface="Open Sans" panose="020B0606030504020204" pitchFamily="34" charset="0"/>
                <a:ea typeface="Open Sans" panose="020B0606030504020204" pitchFamily="34" charset="0"/>
                <a:cs typeface="Open Sans" panose="020B0606030504020204" pitchFamily="34" charset="0"/>
              </a:rPr>
              <a:t>In object-oriented programming terms, this is called </a:t>
            </a:r>
            <a:r>
              <a:rPr lang="en-US" b="1" dirty="0">
                <a:latin typeface="Open Sans" panose="020B0606030504020204" pitchFamily="34" charset="0"/>
                <a:ea typeface="Open Sans" panose="020B0606030504020204" pitchFamily="34" charset="0"/>
                <a:cs typeface="Open Sans" panose="020B0606030504020204" pitchFamily="34" charset="0"/>
              </a:rPr>
              <a:t>inheritance</a:t>
            </a:r>
            <a:r>
              <a:rPr lang="en-US" dirty="0">
                <a:latin typeface="Open Sans" panose="020B0606030504020204" pitchFamily="34" charset="0"/>
                <a:ea typeface="Open Sans" panose="020B0606030504020204" pitchFamily="34" charset="0"/>
                <a:cs typeface="Open Sans" panose="020B0606030504020204" pitchFamily="34" charset="0"/>
              </a:rPr>
              <a:t>. The new class inherits properties and behavior from the old class.</a:t>
            </a:r>
            <a:endParaRPr lang="en-GB"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7" name="Group 6"/>
          <p:cNvGrpSpPr/>
          <p:nvPr/>
        </p:nvGrpSpPr>
        <p:grpSpPr>
          <a:xfrm>
            <a:off x="0" y="6626620"/>
            <a:ext cx="12192000" cy="253916"/>
            <a:chOff x="0" y="6626620"/>
            <a:chExt cx="12192000" cy="253916"/>
          </a:xfrm>
        </p:grpSpPr>
        <p:sp>
          <p:nvSpPr>
            <p:cNvPr id="4" name="Rectangle 3"/>
            <p:cNvSpPr/>
            <p:nvPr/>
          </p:nvSpPr>
          <p:spPr>
            <a:xfrm>
              <a:off x="0" y="6649156"/>
              <a:ext cx="12192000" cy="2088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extBox 5"/>
            <p:cNvSpPr txBox="1"/>
            <p:nvPr/>
          </p:nvSpPr>
          <p:spPr>
            <a:xfrm>
              <a:off x="7191023" y="6626620"/>
              <a:ext cx="5000977" cy="253916"/>
            </a:xfrm>
            <a:prstGeom prst="rect">
              <a:avLst/>
            </a:prstGeom>
            <a:noFill/>
            <a:ln>
              <a:noFill/>
            </a:ln>
          </p:spPr>
          <p:txBody>
            <a:bodyPr wrap="square" rtlCol="0">
              <a:spAutoFit/>
            </a:bodyPr>
            <a:lstStyle/>
            <a:p>
              <a:pPr algn="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Lesson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9</a:t>
              </a:r>
              <a:r>
                <a:rPr lang="lt-LT"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OOP in JavaScript (part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II)</a:t>
              </a:r>
              <a:endParaRPr lang="en-GB" sz="1050" dirty="0">
                <a:solidFill>
                  <a:schemeClr val="bg1"/>
                </a:solidFill>
              </a:endParaRPr>
            </a:p>
          </p:txBody>
        </p:sp>
      </p:grpSp>
      <p:sp>
        <p:nvSpPr>
          <p:cNvPr id="8" name="Slide Number Placeholder 7"/>
          <p:cNvSpPr>
            <a:spLocks noGrp="1"/>
          </p:cNvSpPr>
          <p:nvPr>
            <p:ph type="sldNum" sz="quarter" idx="12"/>
          </p:nvPr>
        </p:nvSpPr>
        <p:spPr/>
        <p:txBody>
          <a:bodyPr/>
          <a:lstStyle/>
          <a:p>
            <a:fld id="{CD81D244-7464-40F3-9372-70D73694CF74}" type="slidenum">
              <a:rPr lang="en-GB" smtClean="0"/>
              <a:t>23</a:t>
            </a:fld>
            <a:endParaRPr lang="en-GB" dirty="0"/>
          </a:p>
        </p:txBody>
      </p:sp>
    </p:spTree>
    <p:extLst>
      <p:ext uri="{BB962C8B-B14F-4D97-AF65-F5344CB8AC3E}">
        <p14:creationId xmlns:p14="http://schemas.microsoft.com/office/powerpoint/2010/main" val="18254175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7DF1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err="1" smtClean="0">
                <a:latin typeface="Open Sans" panose="020B0606030504020204" pitchFamily="34" charset="0"/>
                <a:ea typeface="Open Sans" panose="020B0606030504020204" pitchFamily="34" charset="0"/>
                <a:cs typeface="Open Sans" panose="020B0606030504020204" pitchFamily="34" charset="0"/>
              </a:rPr>
              <a:t>Inheritance</a:t>
            </a:r>
            <a:endParaRPr lang="en-GB" b="1"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7" name="Group 6"/>
          <p:cNvGrpSpPr/>
          <p:nvPr/>
        </p:nvGrpSpPr>
        <p:grpSpPr>
          <a:xfrm>
            <a:off x="0" y="6626620"/>
            <a:ext cx="12192000" cy="253916"/>
            <a:chOff x="0" y="6626620"/>
            <a:chExt cx="12192000" cy="253916"/>
          </a:xfrm>
        </p:grpSpPr>
        <p:sp>
          <p:nvSpPr>
            <p:cNvPr id="4" name="Rectangle 3"/>
            <p:cNvSpPr/>
            <p:nvPr/>
          </p:nvSpPr>
          <p:spPr>
            <a:xfrm>
              <a:off x="0" y="6649156"/>
              <a:ext cx="12192000" cy="2088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extBox 5"/>
            <p:cNvSpPr txBox="1"/>
            <p:nvPr/>
          </p:nvSpPr>
          <p:spPr>
            <a:xfrm>
              <a:off x="7191023" y="6626620"/>
              <a:ext cx="5000977" cy="253916"/>
            </a:xfrm>
            <a:prstGeom prst="rect">
              <a:avLst/>
            </a:prstGeom>
            <a:noFill/>
            <a:ln>
              <a:noFill/>
            </a:ln>
          </p:spPr>
          <p:txBody>
            <a:bodyPr wrap="square" rtlCol="0">
              <a:spAutoFit/>
            </a:bodyPr>
            <a:lstStyle/>
            <a:p>
              <a:pPr algn="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Lesson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9</a:t>
              </a:r>
              <a:r>
                <a:rPr lang="lt-LT"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OOP in JavaScript (part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II)</a:t>
              </a:r>
              <a:endParaRPr lang="en-GB" sz="1050" dirty="0">
                <a:solidFill>
                  <a:schemeClr val="bg1"/>
                </a:solidFill>
              </a:endParaRPr>
            </a:p>
          </p:txBody>
        </p:sp>
      </p:grpSp>
      <p:sp>
        <p:nvSpPr>
          <p:cNvPr id="8" name="Slide Number Placeholder 7"/>
          <p:cNvSpPr>
            <a:spLocks noGrp="1"/>
          </p:cNvSpPr>
          <p:nvPr>
            <p:ph type="sldNum" sz="quarter" idx="12"/>
          </p:nvPr>
        </p:nvSpPr>
        <p:spPr/>
        <p:txBody>
          <a:bodyPr/>
          <a:lstStyle/>
          <a:p>
            <a:fld id="{CD81D244-7464-40F3-9372-70D73694CF74}" type="slidenum">
              <a:rPr lang="en-GB" smtClean="0"/>
              <a:t>24</a:t>
            </a:fld>
            <a:endParaRPr lang="en-GB" dirty="0"/>
          </a:p>
        </p:txBody>
      </p:sp>
      <p:sp>
        <p:nvSpPr>
          <p:cNvPr id="9" name="TextBox 8"/>
          <p:cNvSpPr txBox="1"/>
          <p:nvPr/>
        </p:nvSpPr>
        <p:spPr>
          <a:xfrm>
            <a:off x="838200" y="1418511"/>
            <a:ext cx="10515600" cy="4801314"/>
          </a:xfrm>
          <a:prstGeom prst="rect">
            <a:avLst/>
          </a:prstGeom>
          <a:solidFill>
            <a:schemeClr val="tx1"/>
          </a:solidFill>
        </p:spPr>
        <p:txBody>
          <a:bodyPr wrap="square" rtlCol="0">
            <a:spAutoFit/>
          </a:bodyPr>
          <a:lstStyle/>
          <a:p>
            <a:r>
              <a:rPr lang="en-GB" dirty="0">
                <a:solidFill>
                  <a:srgbClr val="569CD6"/>
                </a:solidFill>
                <a:latin typeface="Consolas" panose="020B0609020204030204" pitchFamily="49" charset="0"/>
              </a:rPr>
              <a:t>class</a:t>
            </a:r>
            <a:r>
              <a:rPr lang="en-GB" dirty="0">
                <a:solidFill>
                  <a:srgbClr val="D4D4D4"/>
                </a:solidFill>
                <a:latin typeface="Consolas" panose="020B0609020204030204" pitchFamily="49" charset="0"/>
              </a:rPr>
              <a:t> </a:t>
            </a:r>
            <a:r>
              <a:rPr lang="en-GB" dirty="0" err="1">
                <a:solidFill>
                  <a:srgbClr val="4EC9B0"/>
                </a:solidFill>
                <a:latin typeface="Consolas" panose="020B0609020204030204" pitchFamily="49" charset="0"/>
              </a:rPr>
              <a:t>SymmetricMatrix</a:t>
            </a:r>
            <a:r>
              <a:rPr lang="en-GB" dirty="0">
                <a:solidFill>
                  <a:srgbClr val="D4D4D4"/>
                </a:solidFill>
                <a:latin typeface="Consolas" panose="020B0609020204030204" pitchFamily="49" charset="0"/>
              </a:rPr>
              <a:t> </a:t>
            </a:r>
            <a:r>
              <a:rPr lang="en-GB" dirty="0">
                <a:solidFill>
                  <a:srgbClr val="569CD6"/>
                </a:solidFill>
                <a:latin typeface="Consolas" panose="020B0609020204030204" pitchFamily="49" charset="0"/>
              </a:rPr>
              <a:t>extends</a:t>
            </a:r>
            <a:r>
              <a:rPr lang="en-GB" dirty="0">
                <a:solidFill>
                  <a:srgbClr val="D4D4D4"/>
                </a:solidFill>
                <a:latin typeface="Consolas" panose="020B0609020204030204" pitchFamily="49" charset="0"/>
              </a:rPr>
              <a:t> </a:t>
            </a:r>
            <a:r>
              <a:rPr lang="en-GB" dirty="0">
                <a:solidFill>
                  <a:srgbClr val="4EC9B0"/>
                </a:solidFill>
                <a:latin typeface="Consolas" panose="020B0609020204030204" pitchFamily="49" charset="0"/>
              </a:rPr>
              <a:t>Matrix</a:t>
            </a:r>
            <a:r>
              <a:rPr lang="en-GB" dirty="0">
                <a:solidFill>
                  <a:srgbClr val="D4D4D4"/>
                </a:solidFill>
                <a:latin typeface="Consolas" panose="020B0609020204030204" pitchFamily="49" charset="0"/>
              </a:rPr>
              <a:t> {</a:t>
            </a:r>
          </a:p>
          <a:p>
            <a:pPr lvl="1"/>
            <a:r>
              <a:rPr lang="en-GB" dirty="0">
                <a:solidFill>
                  <a:srgbClr val="569CD6"/>
                </a:solidFill>
                <a:latin typeface="Consolas" panose="020B0609020204030204" pitchFamily="49" charset="0"/>
              </a:rPr>
              <a:t>constructor</a:t>
            </a:r>
            <a:r>
              <a:rPr lang="en-GB" dirty="0">
                <a:solidFill>
                  <a:srgbClr val="D4D4D4"/>
                </a:solidFill>
                <a:latin typeface="Consolas" panose="020B0609020204030204" pitchFamily="49" charset="0"/>
              </a:rPr>
              <a:t>(</a:t>
            </a:r>
            <a:r>
              <a:rPr lang="en-GB" dirty="0">
                <a:solidFill>
                  <a:srgbClr val="9CDCFE"/>
                </a:solidFill>
                <a:latin typeface="Consolas" panose="020B0609020204030204" pitchFamily="49" charset="0"/>
              </a:rPr>
              <a:t>size</a:t>
            </a:r>
            <a:r>
              <a:rPr lang="en-GB" dirty="0">
                <a:solidFill>
                  <a:srgbClr val="D4D4D4"/>
                </a:solidFill>
                <a:latin typeface="Consolas" panose="020B0609020204030204" pitchFamily="49" charset="0"/>
              </a:rPr>
              <a:t>, </a:t>
            </a:r>
            <a:r>
              <a:rPr lang="en-GB" dirty="0">
                <a:solidFill>
                  <a:srgbClr val="DCDCAA"/>
                </a:solidFill>
                <a:latin typeface="Consolas" panose="020B0609020204030204" pitchFamily="49" charset="0"/>
              </a:rPr>
              <a:t>element</a:t>
            </a:r>
            <a:r>
              <a:rPr lang="en-GB" dirty="0">
                <a:solidFill>
                  <a:srgbClr val="D4D4D4"/>
                </a:solidFill>
                <a:latin typeface="Consolas" panose="020B0609020204030204" pitchFamily="49" charset="0"/>
              </a:rPr>
              <a:t> = (</a:t>
            </a:r>
            <a:r>
              <a:rPr lang="en-GB" dirty="0">
                <a:solidFill>
                  <a:srgbClr val="9CDCFE"/>
                </a:solidFill>
                <a:latin typeface="Consolas" panose="020B0609020204030204" pitchFamily="49" charset="0"/>
              </a:rPr>
              <a:t>x</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y</a:t>
            </a:r>
            <a:r>
              <a:rPr lang="en-GB" dirty="0">
                <a:solidFill>
                  <a:srgbClr val="D4D4D4"/>
                </a:solidFill>
                <a:latin typeface="Consolas" panose="020B0609020204030204" pitchFamily="49" charset="0"/>
              </a:rPr>
              <a:t>) </a:t>
            </a:r>
            <a:r>
              <a:rPr lang="en-GB" dirty="0">
                <a:solidFill>
                  <a:srgbClr val="569CD6"/>
                </a:solidFill>
                <a:latin typeface="Consolas" panose="020B0609020204030204" pitchFamily="49" charset="0"/>
              </a:rPr>
              <a:t>=&gt;</a:t>
            </a:r>
            <a:r>
              <a:rPr lang="en-GB" dirty="0">
                <a:solidFill>
                  <a:srgbClr val="D4D4D4"/>
                </a:solidFill>
                <a:latin typeface="Consolas" panose="020B0609020204030204" pitchFamily="49" charset="0"/>
              </a:rPr>
              <a:t> </a:t>
            </a:r>
            <a:r>
              <a:rPr lang="en-GB" dirty="0">
                <a:solidFill>
                  <a:srgbClr val="569CD6"/>
                </a:solidFill>
                <a:latin typeface="Consolas" panose="020B0609020204030204" pitchFamily="49" charset="0"/>
              </a:rPr>
              <a:t>undefined</a:t>
            </a:r>
            <a:r>
              <a:rPr lang="en-GB" dirty="0">
                <a:solidFill>
                  <a:srgbClr val="D4D4D4"/>
                </a:solidFill>
                <a:latin typeface="Consolas" panose="020B0609020204030204" pitchFamily="49" charset="0"/>
              </a:rPr>
              <a:t>) {</a:t>
            </a:r>
          </a:p>
          <a:p>
            <a:pPr lvl="2"/>
            <a:r>
              <a:rPr lang="en-GB" dirty="0" smtClean="0">
                <a:solidFill>
                  <a:srgbClr val="569CD6"/>
                </a:solidFill>
                <a:latin typeface="Consolas" panose="020B0609020204030204" pitchFamily="49" charset="0"/>
              </a:rPr>
              <a:t>super</a:t>
            </a:r>
            <a:r>
              <a:rPr lang="en-GB" dirty="0" smtClean="0">
                <a:solidFill>
                  <a:srgbClr val="D4D4D4"/>
                </a:solidFill>
                <a:latin typeface="Consolas" panose="020B0609020204030204" pitchFamily="49" charset="0"/>
              </a:rPr>
              <a:t>(</a:t>
            </a:r>
            <a:r>
              <a:rPr lang="en-GB" dirty="0" smtClean="0">
                <a:solidFill>
                  <a:srgbClr val="9CDCFE"/>
                </a:solidFill>
                <a:latin typeface="Consolas" panose="020B0609020204030204" pitchFamily="49" charset="0"/>
              </a:rPr>
              <a:t>size</a:t>
            </a:r>
            <a:r>
              <a:rPr lang="en-GB" dirty="0" smtClean="0">
                <a:solidFill>
                  <a:srgbClr val="D4D4D4"/>
                </a:solidFill>
                <a:latin typeface="Consolas" panose="020B0609020204030204" pitchFamily="49" charset="0"/>
              </a:rPr>
              <a:t>, </a:t>
            </a:r>
            <a:r>
              <a:rPr lang="en-GB" dirty="0" smtClean="0">
                <a:solidFill>
                  <a:srgbClr val="9CDCFE"/>
                </a:solidFill>
                <a:latin typeface="Consolas" panose="020B0609020204030204" pitchFamily="49" charset="0"/>
              </a:rPr>
              <a:t>size</a:t>
            </a:r>
            <a:r>
              <a:rPr lang="en-GB" dirty="0" smtClean="0">
                <a:solidFill>
                  <a:srgbClr val="D4D4D4"/>
                </a:solidFill>
                <a:latin typeface="Consolas" panose="020B0609020204030204" pitchFamily="49" charset="0"/>
              </a:rPr>
              <a:t>, (</a:t>
            </a:r>
            <a:r>
              <a:rPr lang="en-GB" dirty="0" smtClean="0">
                <a:solidFill>
                  <a:srgbClr val="9CDCFE"/>
                </a:solidFill>
                <a:latin typeface="Consolas" panose="020B0609020204030204" pitchFamily="49" charset="0"/>
              </a:rPr>
              <a:t>x</a:t>
            </a:r>
            <a:r>
              <a:rPr lang="en-GB" dirty="0" smtClean="0">
                <a:solidFill>
                  <a:srgbClr val="D4D4D4"/>
                </a:solidFill>
                <a:latin typeface="Consolas" panose="020B0609020204030204" pitchFamily="49" charset="0"/>
              </a:rPr>
              <a:t>, </a:t>
            </a:r>
            <a:r>
              <a:rPr lang="en-GB" dirty="0" smtClean="0">
                <a:solidFill>
                  <a:srgbClr val="9CDCFE"/>
                </a:solidFill>
                <a:latin typeface="Consolas" panose="020B0609020204030204" pitchFamily="49" charset="0"/>
              </a:rPr>
              <a:t>y</a:t>
            </a:r>
            <a:r>
              <a:rPr lang="en-GB" dirty="0" smtClean="0">
                <a:solidFill>
                  <a:srgbClr val="D4D4D4"/>
                </a:solidFill>
                <a:latin typeface="Consolas" panose="020B0609020204030204" pitchFamily="49" charset="0"/>
              </a:rPr>
              <a:t>) </a:t>
            </a:r>
            <a:r>
              <a:rPr lang="en-GB" dirty="0" smtClean="0">
                <a:solidFill>
                  <a:srgbClr val="569CD6"/>
                </a:solidFill>
                <a:latin typeface="Consolas" panose="020B0609020204030204" pitchFamily="49" charset="0"/>
              </a:rPr>
              <a:t>=&gt;</a:t>
            </a:r>
            <a:r>
              <a:rPr lang="en-GB" dirty="0" smtClean="0">
                <a:solidFill>
                  <a:srgbClr val="D4D4D4"/>
                </a:solidFill>
                <a:latin typeface="Consolas" panose="020B0609020204030204" pitchFamily="49" charset="0"/>
              </a:rPr>
              <a:t> {</a:t>
            </a:r>
          </a:p>
          <a:p>
            <a:pPr lvl="3"/>
            <a:r>
              <a:rPr lang="en-GB" dirty="0" smtClean="0">
                <a:solidFill>
                  <a:srgbClr val="C586C0"/>
                </a:solidFill>
                <a:latin typeface="Consolas" panose="020B0609020204030204" pitchFamily="49" charset="0"/>
              </a:rPr>
              <a:t>if</a:t>
            </a:r>
            <a:r>
              <a:rPr lang="en-GB" dirty="0" smtClean="0">
                <a:solidFill>
                  <a:srgbClr val="D4D4D4"/>
                </a:solidFill>
                <a:latin typeface="Consolas" panose="020B0609020204030204" pitchFamily="49" charset="0"/>
              </a:rPr>
              <a:t> </a:t>
            </a:r>
            <a:r>
              <a:rPr lang="en-GB" dirty="0">
                <a:solidFill>
                  <a:srgbClr val="D4D4D4"/>
                </a:solidFill>
                <a:latin typeface="Consolas" panose="020B0609020204030204" pitchFamily="49" charset="0"/>
              </a:rPr>
              <a:t>(</a:t>
            </a:r>
            <a:r>
              <a:rPr lang="en-GB" dirty="0">
                <a:solidFill>
                  <a:srgbClr val="9CDCFE"/>
                </a:solidFill>
                <a:latin typeface="Consolas" panose="020B0609020204030204" pitchFamily="49" charset="0"/>
              </a:rPr>
              <a:t>x</a:t>
            </a:r>
            <a:r>
              <a:rPr lang="en-GB" dirty="0">
                <a:solidFill>
                  <a:srgbClr val="D4D4D4"/>
                </a:solidFill>
                <a:latin typeface="Consolas" panose="020B0609020204030204" pitchFamily="49" charset="0"/>
              </a:rPr>
              <a:t> &lt; </a:t>
            </a:r>
            <a:r>
              <a:rPr lang="en-GB" dirty="0">
                <a:solidFill>
                  <a:srgbClr val="9CDCFE"/>
                </a:solidFill>
                <a:latin typeface="Consolas" panose="020B0609020204030204" pitchFamily="49" charset="0"/>
              </a:rPr>
              <a:t>y</a:t>
            </a:r>
            <a:r>
              <a:rPr lang="en-GB" dirty="0">
                <a:solidFill>
                  <a:srgbClr val="D4D4D4"/>
                </a:solidFill>
                <a:latin typeface="Consolas" panose="020B0609020204030204" pitchFamily="49" charset="0"/>
              </a:rPr>
              <a:t>) </a:t>
            </a:r>
            <a:r>
              <a:rPr lang="en-GB" dirty="0" smtClean="0">
                <a:solidFill>
                  <a:srgbClr val="C586C0"/>
                </a:solidFill>
                <a:latin typeface="Consolas" panose="020B0609020204030204" pitchFamily="49" charset="0"/>
              </a:rPr>
              <a:t>return</a:t>
            </a:r>
            <a:r>
              <a:rPr lang="en-GB" dirty="0" smtClean="0">
                <a:solidFill>
                  <a:srgbClr val="D4D4D4"/>
                </a:solidFill>
                <a:latin typeface="Consolas" panose="020B0609020204030204" pitchFamily="49" charset="0"/>
              </a:rPr>
              <a:t> </a:t>
            </a:r>
            <a:r>
              <a:rPr lang="en-GB" dirty="0" smtClean="0">
                <a:solidFill>
                  <a:srgbClr val="DCDCAA"/>
                </a:solidFill>
                <a:latin typeface="Consolas" panose="020B0609020204030204" pitchFamily="49" charset="0"/>
              </a:rPr>
              <a:t>element</a:t>
            </a:r>
            <a:r>
              <a:rPr lang="en-GB" dirty="0" smtClean="0">
                <a:solidFill>
                  <a:srgbClr val="D4D4D4"/>
                </a:solidFill>
                <a:latin typeface="Consolas" panose="020B0609020204030204" pitchFamily="49" charset="0"/>
              </a:rPr>
              <a:t>(</a:t>
            </a:r>
            <a:r>
              <a:rPr lang="en-GB" dirty="0" smtClean="0">
                <a:solidFill>
                  <a:srgbClr val="9CDCFE"/>
                </a:solidFill>
                <a:latin typeface="Consolas" panose="020B0609020204030204" pitchFamily="49" charset="0"/>
              </a:rPr>
              <a:t>y</a:t>
            </a:r>
            <a:r>
              <a:rPr lang="en-GB" dirty="0" smtClean="0">
                <a:solidFill>
                  <a:srgbClr val="D4D4D4"/>
                </a:solidFill>
                <a:latin typeface="Consolas" panose="020B0609020204030204" pitchFamily="49" charset="0"/>
              </a:rPr>
              <a:t>, </a:t>
            </a:r>
            <a:r>
              <a:rPr lang="en-GB" dirty="0" smtClean="0">
                <a:solidFill>
                  <a:srgbClr val="9CDCFE"/>
                </a:solidFill>
                <a:latin typeface="Consolas" panose="020B0609020204030204" pitchFamily="49" charset="0"/>
              </a:rPr>
              <a:t>x</a:t>
            </a:r>
            <a:r>
              <a:rPr lang="en-GB" dirty="0" smtClean="0">
                <a:solidFill>
                  <a:srgbClr val="D4D4D4"/>
                </a:solidFill>
                <a:latin typeface="Consolas" panose="020B0609020204030204" pitchFamily="49" charset="0"/>
              </a:rPr>
              <a:t>);</a:t>
            </a:r>
          </a:p>
          <a:p>
            <a:pPr lvl="3"/>
            <a:r>
              <a:rPr lang="en-GB" dirty="0" smtClean="0">
                <a:solidFill>
                  <a:srgbClr val="C586C0"/>
                </a:solidFill>
                <a:latin typeface="Consolas" panose="020B0609020204030204" pitchFamily="49" charset="0"/>
              </a:rPr>
              <a:t>else</a:t>
            </a:r>
            <a:r>
              <a:rPr lang="en-GB" dirty="0" smtClean="0">
                <a:solidFill>
                  <a:srgbClr val="D4D4D4"/>
                </a:solidFill>
                <a:latin typeface="Consolas" panose="020B0609020204030204" pitchFamily="49" charset="0"/>
              </a:rPr>
              <a:t> </a:t>
            </a:r>
            <a:r>
              <a:rPr lang="en-GB" dirty="0" smtClean="0">
                <a:solidFill>
                  <a:srgbClr val="C586C0"/>
                </a:solidFill>
                <a:latin typeface="Consolas" panose="020B0609020204030204" pitchFamily="49" charset="0"/>
              </a:rPr>
              <a:t>return</a:t>
            </a:r>
            <a:r>
              <a:rPr lang="en-GB" dirty="0" smtClean="0">
                <a:solidFill>
                  <a:srgbClr val="D4D4D4"/>
                </a:solidFill>
                <a:latin typeface="Consolas" panose="020B0609020204030204" pitchFamily="49" charset="0"/>
              </a:rPr>
              <a:t> </a:t>
            </a:r>
            <a:r>
              <a:rPr lang="en-GB" dirty="0" smtClean="0">
                <a:solidFill>
                  <a:srgbClr val="DCDCAA"/>
                </a:solidFill>
                <a:latin typeface="Consolas" panose="020B0609020204030204" pitchFamily="49" charset="0"/>
              </a:rPr>
              <a:t>element</a:t>
            </a:r>
            <a:r>
              <a:rPr lang="en-GB" dirty="0" smtClean="0">
                <a:solidFill>
                  <a:srgbClr val="D4D4D4"/>
                </a:solidFill>
                <a:latin typeface="Consolas" panose="020B0609020204030204" pitchFamily="49" charset="0"/>
              </a:rPr>
              <a:t>(</a:t>
            </a:r>
            <a:r>
              <a:rPr lang="en-GB" dirty="0" smtClean="0">
                <a:solidFill>
                  <a:srgbClr val="9CDCFE"/>
                </a:solidFill>
                <a:latin typeface="Consolas" panose="020B0609020204030204" pitchFamily="49" charset="0"/>
              </a:rPr>
              <a:t>x</a:t>
            </a:r>
            <a:r>
              <a:rPr lang="en-GB" dirty="0" smtClean="0">
                <a:solidFill>
                  <a:srgbClr val="D4D4D4"/>
                </a:solidFill>
                <a:latin typeface="Consolas" panose="020B0609020204030204" pitchFamily="49" charset="0"/>
              </a:rPr>
              <a:t>, </a:t>
            </a:r>
            <a:r>
              <a:rPr lang="en-GB" dirty="0" smtClean="0">
                <a:solidFill>
                  <a:srgbClr val="9CDCFE"/>
                </a:solidFill>
                <a:latin typeface="Consolas" panose="020B0609020204030204" pitchFamily="49" charset="0"/>
              </a:rPr>
              <a:t>y</a:t>
            </a:r>
            <a:r>
              <a:rPr lang="en-GB" dirty="0" smtClean="0">
                <a:solidFill>
                  <a:srgbClr val="D4D4D4"/>
                </a:solidFill>
                <a:latin typeface="Consolas" panose="020B0609020204030204" pitchFamily="49" charset="0"/>
              </a:rPr>
              <a:t>);</a:t>
            </a:r>
          </a:p>
          <a:p>
            <a:pPr lvl="2"/>
            <a:r>
              <a:rPr lang="en-GB" dirty="0" smtClean="0">
                <a:solidFill>
                  <a:srgbClr val="D4D4D4"/>
                </a:solidFill>
                <a:latin typeface="Consolas" panose="020B0609020204030204" pitchFamily="49" charset="0"/>
              </a:rPr>
              <a:t>});</a:t>
            </a:r>
            <a:endParaRPr lang="en-GB" dirty="0">
              <a:solidFill>
                <a:srgbClr val="D4D4D4"/>
              </a:solidFill>
              <a:latin typeface="Consolas" panose="020B0609020204030204" pitchFamily="49" charset="0"/>
            </a:endParaRPr>
          </a:p>
          <a:p>
            <a:pPr lvl="1"/>
            <a:r>
              <a:rPr lang="en-GB" dirty="0">
                <a:solidFill>
                  <a:srgbClr val="D4D4D4"/>
                </a:solidFill>
                <a:latin typeface="Consolas" panose="020B0609020204030204" pitchFamily="49" charset="0"/>
              </a:rPr>
              <a:t>}</a:t>
            </a:r>
          </a:p>
          <a:p>
            <a:pPr lvl="1"/>
            <a:r>
              <a:rPr lang="en-GB" dirty="0">
                <a:solidFill>
                  <a:srgbClr val="DCDCAA"/>
                </a:solidFill>
                <a:latin typeface="Consolas" panose="020B0609020204030204" pitchFamily="49" charset="0"/>
              </a:rPr>
              <a:t>set</a:t>
            </a:r>
            <a:r>
              <a:rPr lang="en-GB" dirty="0">
                <a:solidFill>
                  <a:srgbClr val="D4D4D4"/>
                </a:solidFill>
                <a:latin typeface="Consolas" panose="020B0609020204030204" pitchFamily="49" charset="0"/>
              </a:rPr>
              <a:t>(</a:t>
            </a:r>
            <a:r>
              <a:rPr lang="en-GB" dirty="0">
                <a:solidFill>
                  <a:srgbClr val="9CDCFE"/>
                </a:solidFill>
                <a:latin typeface="Consolas" panose="020B0609020204030204" pitchFamily="49" charset="0"/>
              </a:rPr>
              <a:t>x</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y</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value</a:t>
            </a:r>
            <a:r>
              <a:rPr lang="en-GB" dirty="0">
                <a:solidFill>
                  <a:srgbClr val="D4D4D4"/>
                </a:solidFill>
                <a:latin typeface="Consolas" panose="020B0609020204030204" pitchFamily="49" charset="0"/>
              </a:rPr>
              <a:t>) {</a:t>
            </a:r>
          </a:p>
          <a:p>
            <a:pPr lvl="2"/>
            <a:r>
              <a:rPr lang="en-GB" dirty="0" err="1">
                <a:solidFill>
                  <a:srgbClr val="569CD6"/>
                </a:solidFill>
                <a:latin typeface="Consolas" panose="020B0609020204030204" pitchFamily="49" charset="0"/>
              </a:rPr>
              <a:t>super</a:t>
            </a:r>
            <a:r>
              <a:rPr lang="en-GB" dirty="0" err="1">
                <a:solidFill>
                  <a:srgbClr val="D4D4D4"/>
                </a:solidFill>
                <a:latin typeface="Consolas" panose="020B0609020204030204" pitchFamily="49" charset="0"/>
              </a:rPr>
              <a:t>.</a:t>
            </a:r>
            <a:r>
              <a:rPr lang="en-GB" dirty="0" err="1">
                <a:solidFill>
                  <a:srgbClr val="DCDCAA"/>
                </a:solidFill>
                <a:latin typeface="Consolas" panose="020B0609020204030204" pitchFamily="49" charset="0"/>
              </a:rPr>
              <a:t>set</a:t>
            </a:r>
            <a:r>
              <a:rPr lang="en-GB" dirty="0">
                <a:solidFill>
                  <a:srgbClr val="D4D4D4"/>
                </a:solidFill>
                <a:latin typeface="Consolas" panose="020B0609020204030204" pitchFamily="49" charset="0"/>
              </a:rPr>
              <a:t>(</a:t>
            </a:r>
            <a:r>
              <a:rPr lang="en-GB" dirty="0">
                <a:solidFill>
                  <a:srgbClr val="9CDCFE"/>
                </a:solidFill>
                <a:latin typeface="Consolas" panose="020B0609020204030204" pitchFamily="49" charset="0"/>
              </a:rPr>
              <a:t>x</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y</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value</a:t>
            </a:r>
            <a:r>
              <a:rPr lang="en-GB" dirty="0">
                <a:solidFill>
                  <a:srgbClr val="D4D4D4"/>
                </a:solidFill>
                <a:latin typeface="Consolas" panose="020B0609020204030204" pitchFamily="49" charset="0"/>
              </a:rPr>
              <a:t>);</a:t>
            </a:r>
          </a:p>
          <a:p>
            <a:pPr lvl="2"/>
            <a:r>
              <a:rPr lang="en-GB" dirty="0">
                <a:solidFill>
                  <a:srgbClr val="C586C0"/>
                </a:solidFill>
                <a:latin typeface="Consolas" panose="020B0609020204030204" pitchFamily="49" charset="0"/>
              </a:rPr>
              <a:t>if</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x</a:t>
            </a:r>
            <a:r>
              <a:rPr lang="en-GB" dirty="0">
                <a:solidFill>
                  <a:srgbClr val="D4D4D4"/>
                </a:solidFill>
                <a:latin typeface="Consolas" panose="020B0609020204030204" pitchFamily="49" charset="0"/>
              </a:rPr>
              <a:t> != </a:t>
            </a:r>
            <a:r>
              <a:rPr lang="en-GB" dirty="0">
                <a:solidFill>
                  <a:srgbClr val="9CDCFE"/>
                </a:solidFill>
                <a:latin typeface="Consolas" panose="020B0609020204030204" pitchFamily="49" charset="0"/>
              </a:rPr>
              <a:t>y</a:t>
            </a:r>
            <a:r>
              <a:rPr lang="en-GB" dirty="0">
                <a:solidFill>
                  <a:srgbClr val="D4D4D4"/>
                </a:solidFill>
                <a:latin typeface="Consolas" panose="020B0609020204030204" pitchFamily="49" charset="0"/>
              </a:rPr>
              <a:t>) {</a:t>
            </a:r>
          </a:p>
          <a:p>
            <a:pPr lvl="3"/>
            <a:r>
              <a:rPr lang="en-GB" dirty="0" err="1">
                <a:solidFill>
                  <a:srgbClr val="569CD6"/>
                </a:solidFill>
                <a:latin typeface="Consolas" panose="020B0609020204030204" pitchFamily="49" charset="0"/>
              </a:rPr>
              <a:t>super</a:t>
            </a:r>
            <a:r>
              <a:rPr lang="en-GB" dirty="0" err="1">
                <a:solidFill>
                  <a:srgbClr val="D4D4D4"/>
                </a:solidFill>
                <a:latin typeface="Consolas" panose="020B0609020204030204" pitchFamily="49" charset="0"/>
              </a:rPr>
              <a:t>.</a:t>
            </a:r>
            <a:r>
              <a:rPr lang="en-GB" dirty="0" err="1">
                <a:solidFill>
                  <a:srgbClr val="DCDCAA"/>
                </a:solidFill>
                <a:latin typeface="Consolas" panose="020B0609020204030204" pitchFamily="49" charset="0"/>
              </a:rPr>
              <a:t>set</a:t>
            </a:r>
            <a:r>
              <a:rPr lang="en-GB" dirty="0">
                <a:solidFill>
                  <a:srgbClr val="D4D4D4"/>
                </a:solidFill>
                <a:latin typeface="Consolas" panose="020B0609020204030204" pitchFamily="49" charset="0"/>
              </a:rPr>
              <a:t>(</a:t>
            </a:r>
            <a:r>
              <a:rPr lang="en-GB" dirty="0">
                <a:solidFill>
                  <a:srgbClr val="9CDCFE"/>
                </a:solidFill>
                <a:latin typeface="Consolas" panose="020B0609020204030204" pitchFamily="49" charset="0"/>
              </a:rPr>
              <a:t>y</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x</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value</a:t>
            </a:r>
            <a:r>
              <a:rPr lang="en-GB" dirty="0">
                <a:solidFill>
                  <a:srgbClr val="D4D4D4"/>
                </a:solidFill>
                <a:latin typeface="Consolas" panose="020B0609020204030204" pitchFamily="49" charset="0"/>
              </a:rPr>
              <a:t>);</a:t>
            </a:r>
          </a:p>
          <a:p>
            <a:pPr lvl="2"/>
            <a:r>
              <a:rPr lang="en-GB" dirty="0">
                <a:solidFill>
                  <a:srgbClr val="D4D4D4"/>
                </a:solidFill>
                <a:latin typeface="Consolas" panose="020B0609020204030204" pitchFamily="49" charset="0"/>
              </a:rPr>
              <a:t>}</a:t>
            </a:r>
          </a:p>
          <a:p>
            <a:pPr lvl="1"/>
            <a:r>
              <a:rPr lang="en-GB" dirty="0">
                <a:solidFill>
                  <a:srgbClr val="D4D4D4"/>
                </a:solidFill>
                <a:latin typeface="Consolas" panose="020B0609020204030204" pitchFamily="49" charset="0"/>
              </a:rPr>
              <a:t>}</a:t>
            </a:r>
          </a:p>
          <a:p>
            <a:r>
              <a:rPr lang="en-GB" dirty="0">
                <a:solidFill>
                  <a:srgbClr val="D4D4D4"/>
                </a:solidFill>
                <a:latin typeface="Consolas" panose="020B0609020204030204" pitchFamily="49" charset="0"/>
              </a:rPr>
              <a:t>}</a:t>
            </a:r>
          </a:p>
          <a:p>
            <a:r>
              <a:rPr lang="en-GB" dirty="0">
                <a:solidFill>
                  <a:srgbClr val="569CD6"/>
                </a:solidFill>
                <a:latin typeface="Consolas" panose="020B0609020204030204" pitchFamily="49" charset="0"/>
              </a:rPr>
              <a:t>let</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matrix</a:t>
            </a:r>
            <a:r>
              <a:rPr lang="en-GB" dirty="0">
                <a:solidFill>
                  <a:srgbClr val="D4D4D4"/>
                </a:solidFill>
                <a:latin typeface="Consolas" panose="020B0609020204030204" pitchFamily="49" charset="0"/>
              </a:rPr>
              <a:t> = </a:t>
            </a:r>
            <a:r>
              <a:rPr lang="en-GB" dirty="0">
                <a:solidFill>
                  <a:srgbClr val="569CD6"/>
                </a:solidFill>
                <a:latin typeface="Consolas" panose="020B0609020204030204" pitchFamily="49" charset="0"/>
              </a:rPr>
              <a:t>new</a:t>
            </a:r>
            <a:r>
              <a:rPr lang="en-GB" dirty="0">
                <a:solidFill>
                  <a:srgbClr val="D4D4D4"/>
                </a:solidFill>
                <a:latin typeface="Consolas" panose="020B0609020204030204" pitchFamily="49" charset="0"/>
              </a:rPr>
              <a:t> </a:t>
            </a:r>
            <a:r>
              <a:rPr lang="en-GB" dirty="0" err="1">
                <a:solidFill>
                  <a:srgbClr val="4EC9B0"/>
                </a:solidFill>
                <a:latin typeface="Consolas" panose="020B0609020204030204" pitchFamily="49" charset="0"/>
              </a:rPr>
              <a:t>SymmetricMatrix</a:t>
            </a:r>
            <a:r>
              <a:rPr lang="en-GB" dirty="0">
                <a:solidFill>
                  <a:srgbClr val="D4D4D4"/>
                </a:solidFill>
                <a:latin typeface="Consolas" panose="020B0609020204030204" pitchFamily="49" charset="0"/>
              </a:rPr>
              <a:t>(</a:t>
            </a:r>
            <a:r>
              <a:rPr lang="en-GB" dirty="0">
                <a:solidFill>
                  <a:srgbClr val="B5CEA8"/>
                </a:solidFill>
                <a:latin typeface="Consolas" panose="020B0609020204030204" pitchFamily="49" charset="0"/>
              </a:rPr>
              <a:t>5</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x</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y</a:t>
            </a:r>
            <a:r>
              <a:rPr lang="en-GB" dirty="0">
                <a:solidFill>
                  <a:srgbClr val="D4D4D4"/>
                </a:solidFill>
                <a:latin typeface="Consolas" panose="020B0609020204030204" pitchFamily="49" charset="0"/>
              </a:rPr>
              <a:t>) </a:t>
            </a:r>
            <a:r>
              <a:rPr lang="en-GB" dirty="0">
                <a:solidFill>
                  <a:srgbClr val="569CD6"/>
                </a:solidFill>
                <a:latin typeface="Consolas" panose="020B0609020204030204" pitchFamily="49" charset="0"/>
              </a:rPr>
              <a:t>=&gt;</a:t>
            </a:r>
            <a:r>
              <a:rPr lang="en-GB" dirty="0">
                <a:solidFill>
                  <a:srgbClr val="D4D4D4"/>
                </a:solidFill>
                <a:latin typeface="Consolas" panose="020B0609020204030204" pitchFamily="49" charset="0"/>
              </a:rPr>
              <a:t> </a:t>
            </a:r>
            <a:r>
              <a:rPr lang="en-GB" dirty="0">
                <a:solidFill>
                  <a:srgbClr val="CE9178"/>
                </a:solidFill>
                <a:latin typeface="Consolas" panose="020B0609020204030204" pitchFamily="49" charset="0"/>
              </a:rPr>
              <a:t>`</a:t>
            </a:r>
            <a:r>
              <a:rPr lang="en-GB" dirty="0">
                <a:solidFill>
                  <a:srgbClr val="569CD6"/>
                </a:solidFill>
                <a:latin typeface="Consolas" panose="020B0609020204030204" pitchFamily="49" charset="0"/>
              </a:rPr>
              <a:t>${</a:t>
            </a:r>
            <a:r>
              <a:rPr lang="en-GB" dirty="0">
                <a:solidFill>
                  <a:srgbClr val="9CDCFE"/>
                </a:solidFill>
                <a:latin typeface="Consolas" panose="020B0609020204030204" pitchFamily="49" charset="0"/>
              </a:rPr>
              <a:t>x</a:t>
            </a:r>
            <a:r>
              <a:rPr lang="en-GB" dirty="0">
                <a:solidFill>
                  <a:srgbClr val="569CD6"/>
                </a:solidFill>
                <a:latin typeface="Consolas" panose="020B0609020204030204" pitchFamily="49" charset="0"/>
              </a:rPr>
              <a:t>}</a:t>
            </a:r>
            <a:r>
              <a:rPr lang="en-GB" dirty="0">
                <a:solidFill>
                  <a:srgbClr val="CE9178"/>
                </a:solidFill>
                <a:latin typeface="Consolas" panose="020B0609020204030204" pitchFamily="49" charset="0"/>
              </a:rPr>
              <a:t>,</a:t>
            </a:r>
            <a:r>
              <a:rPr lang="en-GB" dirty="0">
                <a:solidFill>
                  <a:srgbClr val="569CD6"/>
                </a:solidFill>
                <a:latin typeface="Consolas" panose="020B0609020204030204" pitchFamily="49" charset="0"/>
              </a:rPr>
              <a:t>${</a:t>
            </a:r>
            <a:r>
              <a:rPr lang="en-GB" dirty="0">
                <a:solidFill>
                  <a:srgbClr val="9CDCFE"/>
                </a:solidFill>
                <a:latin typeface="Consolas" panose="020B0609020204030204" pitchFamily="49" charset="0"/>
              </a:rPr>
              <a:t>y</a:t>
            </a:r>
            <a:r>
              <a:rPr lang="en-GB" dirty="0">
                <a:solidFill>
                  <a:srgbClr val="569CD6"/>
                </a:solidFill>
                <a:latin typeface="Consolas" panose="020B0609020204030204" pitchFamily="49" charset="0"/>
              </a:rPr>
              <a:t>}</a:t>
            </a:r>
            <a:r>
              <a:rPr lang="en-GB" dirty="0">
                <a:solidFill>
                  <a:srgbClr val="CE9178"/>
                </a:solidFill>
                <a:latin typeface="Consolas" panose="020B0609020204030204" pitchFamily="49" charset="0"/>
              </a:rPr>
              <a:t>`</a:t>
            </a:r>
            <a:r>
              <a:rPr lang="en-GB" dirty="0">
                <a:solidFill>
                  <a:srgbClr val="D4D4D4"/>
                </a:solidFill>
                <a:latin typeface="Consolas" panose="020B0609020204030204" pitchFamily="49" charset="0"/>
              </a:rPr>
              <a:t>);</a:t>
            </a:r>
          </a:p>
          <a:p>
            <a:r>
              <a:rPr lang="en-GB" dirty="0">
                <a:solidFill>
                  <a:srgbClr val="4EC9B0"/>
                </a:solidFill>
                <a:latin typeface="Consolas" panose="020B0609020204030204" pitchFamily="49" charset="0"/>
              </a:rPr>
              <a:t>console</a:t>
            </a:r>
            <a:r>
              <a:rPr lang="en-GB" dirty="0">
                <a:solidFill>
                  <a:srgbClr val="D4D4D4"/>
                </a:solidFill>
                <a:latin typeface="Consolas" panose="020B0609020204030204" pitchFamily="49" charset="0"/>
              </a:rPr>
              <a:t>.</a:t>
            </a:r>
            <a:r>
              <a:rPr lang="en-GB" dirty="0">
                <a:solidFill>
                  <a:srgbClr val="DCDCAA"/>
                </a:solidFill>
                <a:latin typeface="Consolas" panose="020B0609020204030204" pitchFamily="49" charset="0"/>
              </a:rPr>
              <a:t>log</a:t>
            </a:r>
            <a:r>
              <a:rPr lang="en-GB" dirty="0">
                <a:solidFill>
                  <a:srgbClr val="D4D4D4"/>
                </a:solidFill>
                <a:latin typeface="Consolas" panose="020B0609020204030204" pitchFamily="49" charset="0"/>
              </a:rPr>
              <a:t>(</a:t>
            </a:r>
            <a:r>
              <a:rPr lang="en-GB" dirty="0" err="1">
                <a:solidFill>
                  <a:srgbClr val="9CDCFE"/>
                </a:solidFill>
                <a:latin typeface="Consolas" panose="020B0609020204030204" pitchFamily="49" charset="0"/>
              </a:rPr>
              <a:t>matrix</a:t>
            </a:r>
            <a:r>
              <a:rPr lang="en-GB" dirty="0" err="1">
                <a:solidFill>
                  <a:srgbClr val="D4D4D4"/>
                </a:solidFill>
                <a:latin typeface="Consolas" panose="020B0609020204030204" pitchFamily="49" charset="0"/>
              </a:rPr>
              <a:t>.</a:t>
            </a:r>
            <a:r>
              <a:rPr lang="en-GB" dirty="0" err="1">
                <a:solidFill>
                  <a:srgbClr val="DCDCAA"/>
                </a:solidFill>
                <a:latin typeface="Consolas" panose="020B0609020204030204" pitchFamily="49" charset="0"/>
              </a:rPr>
              <a:t>get</a:t>
            </a:r>
            <a:r>
              <a:rPr lang="en-GB" dirty="0">
                <a:solidFill>
                  <a:srgbClr val="D4D4D4"/>
                </a:solidFill>
                <a:latin typeface="Consolas" panose="020B0609020204030204" pitchFamily="49" charset="0"/>
              </a:rPr>
              <a:t>(</a:t>
            </a:r>
            <a:r>
              <a:rPr lang="en-GB" dirty="0">
                <a:solidFill>
                  <a:srgbClr val="B5CEA8"/>
                </a:solidFill>
                <a:latin typeface="Consolas" panose="020B0609020204030204" pitchFamily="49" charset="0"/>
              </a:rPr>
              <a:t>2</a:t>
            </a:r>
            <a:r>
              <a:rPr lang="en-GB" dirty="0">
                <a:solidFill>
                  <a:srgbClr val="D4D4D4"/>
                </a:solidFill>
                <a:latin typeface="Consolas" panose="020B0609020204030204" pitchFamily="49" charset="0"/>
              </a:rPr>
              <a:t>, </a:t>
            </a:r>
            <a:r>
              <a:rPr lang="en-GB" dirty="0">
                <a:solidFill>
                  <a:srgbClr val="B5CEA8"/>
                </a:solidFill>
                <a:latin typeface="Consolas" panose="020B0609020204030204" pitchFamily="49" charset="0"/>
              </a:rPr>
              <a:t>3</a:t>
            </a:r>
            <a:r>
              <a:rPr lang="en-GB" dirty="0">
                <a:solidFill>
                  <a:srgbClr val="D4D4D4"/>
                </a:solidFill>
                <a:latin typeface="Consolas" panose="020B0609020204030204" pitchFamily="49" charset="0"/>
              </a:rPr>
              <a:t>));</a:t>
            </a:r>
          </a:p>
          <a:p>
            <a:r>
              <a:rPr lang="en-GB" dirty="0">
                <a:solidFill>
                  <a:srgbClr val="608B4E"/>
                </a:solidFill>
                <a:latin typeface="Consolas" panose="020B0609020204030204" pitchFamily="49" charset="0"/>
              </a:rPr>
              <a:t>// → 3,2</a:t>
            </a:r>
            <a:endParaRPr lang="en-GB"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8469357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7DF1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Open Sans" panose="020B0606030504020204" pitchFamily="34" charset="0"/>
                <a:ea typeface="Open Sans" panose="020B0606030504020204" pitchFamily="34" charset="0"/>
                <a:cs typeface="Open Sans" panose="020B0606030504020204" pitchFamily="34" charset="0"/>
              </a:rPr>
              <a:t>Inheritance</a:t>
            </a:r>
            <a:endParaRPr lang="en-GB" b="1"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p:cNvSpPr>
            <a:spLocks noGrp="1"/>
          </p:cNvSpPr>
          <p:nvPr>
            <p:ph idx="1"/>
          </p:nvPr>
        </p:nvSpPr>
        <p:spPr>
          <a:solidFill>
            <a:srgbClr val="F7DF1E"/>
          </a:solidFill>
        </p:spPr>
        <p:txBody>
          <a:bodyPr>
            <a:normAutofit/>
          </a:bodyPr>
          <a:lstStyle/>
          <a:p>
            <a:pPr marL="0" indent="0">
              <a:buNone/>
            </a:pPr>
            <a:r>
              <a:rPr lang="en-US" b="1" dirty="0">
                <a:latin typeface="Open Sans" panose="020B0606030504020204" pitchFamily="34" charset="0"/>
                <a:ea typeface="Open Sans" panose="020B0606030504020204" pitchFamily="34" charset="0"/>
                <a:cs typeface="Open Sans" panose="020B0606030504020204" pitchFamily="34" charset="0"/>
              </a:rPr>
              <a:t>Inheritance</a:t>
            </a:r>
            <a:r>
              <a:rPr lang="en-US" dirty="0">
                <a:latin typeface="Open Sans" panose="020B0606030504020204" pitchFamily="34" charset="0"/>
                <a:ea typeface="Open Sans" panose="020B0606030504020204" pitchFamily="34" charset="0"/>
                <a:cs typeface="Open Sans" panose="020B0606030504020204" pitchFamily="34" charset="0"/>
              </a:rPr>
              <a:t> allows us to build slightly different data types from existing data types with relatively little work. It is a fundamental part of the object-oriented tradition, alongside </a:t>
            </a:r>
            <a:r>
              <a:rPr lang="en-US" b="1" dirty="0">
                <a:latin typeface="Open Sans" panose="020B0606030504020204" pitchFamily="34" charset="0"/>
                <a:ea typeface="Open Sans" panose="020B0606030504020204" pitchFamily="34" charset="0"/>
                <a:cs typeface="Open Sans" panose="020B0606030504020204" pitchFamily="34" charset="0"/>
              </a:rPr>
              <a:t>encapsulation</a:t>
            </a:r>
            <a:r>
              <a:rPr lang="en-US" dirty="0">
                <a:latin typeface="Open Sans" panose="020B0606030504020204" pitchFamily="34" charset="0"/>
                <a:ea typeface="Open Sans" panose="020B0606030504020204" pitchFamily="34" charset="0"/>
                <a:cs typeface="Open Sans" panose="020B0606030504020204" pitchFamily="34" charset="0"/>
              </a:rPr>
              <a:t> and </a:t>
            </a:r>
            <a:r>
              <a:rPr lang="en-US" b="1" dirty="0">
                <a:latin typeface="Open Sans" panose="020B0606030504020204" pitchFamily="34" charset="0"/>
                <a:ea typeface="Open Sans" panose="020B0606030504020204" pitchFamily="34" charset="0"/>
                <a:cs typeface="Open Sans" panose="020B0606030504020204" pitchFamily="34" charset="0"/>
              </a:rPr>
              <a:t>polymorphism</a:t>
            </a:r>
            <a:r>
              <a:rPr lang="en-US" dirty="0">
                <a:latin typeface="Open Sans" panose="020B0606030504020204" pitchFamily="34" charset="0"/>
                <a:ea typeface="Open Sans" panose="020B0606030504020204" pitchFamily="34" charset="0"/>
                <a:cs typeface="Open Sans" panose="020B0606030504020204" pitchFamily="34" charset="0"/>
              </a:rPr>
              <a:t>. </a:t>
            </a:r>
            <a:endParaRPr lang="lt-LT" dirty="0" smtClean="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lt-LT" dirty="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n-US" dirty="0" smtClean="0">
                <a:latin typeface="Open Sans" panose="020B0606030504020204" pitchFamily="34" charset="0"/>
                <a:ea typeface="Open Sans" panose="020B0606030504020204" pitchFamily="34" charset="0"/>
                <a:cs typeface="Open Sans" panose="020B0606030504020204" pitchFamily="34" charset="0"/>
              </a:rPr>
              <a:t>But </a:t>
            </a:r>
            <a:r>
              <a:rPr lang="en-US" dirty="0">
                <a:latin typeface="Open Sans" panose="020B0606030504020204" pitchFamily="34" charset="0"/>
                <a:ea typeface="Open Sans" panose="020B0606030504020204" pitchFamily="34" charset="0"/>
                <a:cs typeface="Open Sans" panose="020B0606030504020204" pitchFamily="34" charset="0"/>
              </a:rPr>
              <a:t>while the latter two are now generally regarded as wonderful ideas, inheritance is more controversial.</a:t>
            </a:r>
            <a:endParaRPr lang="en-GB"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7" name="Group 6"/>
          <p:cNvGrpSpPr/>
          <p:nvPr/>
        </p:nvGrpSpPr>
        <p:grpSpPr>
          <a:xfrm>
            <a:off x="0" y="6626620"/>
            <a:ext cx="12192000" cy="253916"/>
            <a:chOff x="0" y="6626620"/>
            <a:chExt cx="12192000" cy="253916"/>
          </a:xfrm>
        </p:grpSpPr>
        <p:sp>
          <p:nvSpPr>
            <p:cNvPr id="4" name="Rectangle 3"/>
            <p:cNvSpPr/>
            <p:nvPr/>
          </p:nvSpPr>
          <p:spPr>
            <a:xfrm>
              <a:off x="0" y="6649156"/>
              <a:ext cx="12192000" cy="2088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extBox 5"/>
            <p:cNvSpPr txBox="1"/>
            <p:nvPr/>
          </p:nvSpPr>
          <p:spPr>
            <a:xfrm>
              <a:off x="7191023" y="6626620"/>
              <a:ext cx="5000977" cy="253916"/>
            </a:xfrm>
            <a:prstGeom prst="rect">
              <a:avLst/>
            </a:prstGeom>
            <a:noFill/>
            <a:ln>
              <a:noFill/>
            </a:ln>
          </p:spPr>
          <p:txBody>
            <a:bodyPr wrap="square" rtlCol="0">
              <a:spAutoFit/>
            </a:bodyPr>
            <a:lstStyle/>
            <a:p>
              <a:pPr algn="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Lesson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9</a:t>
              </a:r>
              <a:r>
                <a:rPr lang="lt-LT"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OOP in JavaScript (part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II)</a:t>
              </a:r>
              <a:endParaRPr lang="en-GB" sz="1050" dirty="0">
                <a:solidFill>
                  <a:schemeClr val="bg1"/>
                </a:solidFill>
              </a:endParaRPr>
            </a:p>
          </p:txBody>
        </p:sp>
      </p:grpSp>
      <p:sp>
        <p:nvSpPr>
          <p:cNvPr id="8" name="Slide Number Placeholder 7"/>
          <p:cNvSpPr>
            <a:spLocks noGrp="1"/>
          </p:cNvSpPr>
          <p:nvPr>
            <p:ph type="sldNum" sz="quarter" idx="12"/>
          </p:nvPr>
        </p:nvSpPr>
        <p:spPr/>
        <p:txBody>
          <a:bodyPr/>
          <a:lstStyle/>
          <a:p>
            <a:fld id="{CD81D244-7464-40F3-9372-70D73694CF74}" type="slidenum">
              <a:rPr lang="en-GB" smtClean="0"/>
              <a:t>25</a:t>
            </a:fld>
            <a:endParaRPr lang="en-GB" dirty="0"/>
          </a:p>
        </p:txBody>
      </p:sp>
    </p:spTree>
    <p:extLst>
      <p:ext uri="{BB962C8B-B14F-4D97-AF65-F5344CB8AC3E}">
        <p14:creationId xmlns:p14="http://schemas.microsoft.com/office/powerpoint/2010/main" val="26431367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7DF1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Open Sans" panose="020B0606030504020204" pitchFamily="34" charset="0"/>
                <a:ea typeface="Open Sans" panose="020B0606030504020204" pitchFamily="34" charset="0"/>
                <a:cs typeface="Open Sans" panose="020B0606030504020204" pitchFamily="34" charset="0"/>
              </a:rPr>
              <a:t>The </a:t>
            </a:r>
            <a:r>
              <a:rPr lang="en-GB" b="1" dirty="0" err="1">
                <a:latin typeface="Open Sans" panose="020B0606030504020204" pitchFamily="34" charset="0"/>
                <a:ea typeface="Open Sans" panose="020B0606030504020204" pitchFamily="34" charset="0"/>
                <a:cs typeface="Open Sans" panose="020B0606030504020204" pitchFamily="34" charset="0"/>
              </a:rPr>
              <a:t>instanceof</a:t>
            </a:r>
            <a:r>
              <a:rPr lang="en-GB" b="1" dirty="0">
                <a:latin typeface="Open Sans" panose="020B0606030504020204" pitchFamily="34" charset="0"/>
                <a:ea typeface="Open Sans" panose="020B0606030504020204" pitchFamily="34" charset="0"/>
                <a:cs typeface="Open Sans" panose="020B0606030504020204" pitchFamily="34" charset="0"/>
              </a:rPr>
              <a:t> operator</a:t>
            </a:r>
            <a:endParaRPr lang="en-GB" b="1"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p:cNvSpPr>
            <a:spLocks noGrp="1"/>
          </p:cNvSpPr>
          <p:nvPr>
            <p:ph idx="1"/>
          </p:nvPr>
        </p:nvSpPr>
        <p:spPr>
          <a:solidFill>
            <a:srgbClr val="F7DF1E"/>
          </a:solidFill>
        </p:spPr>
        <p:txBody>
          <a:bodyPr>
            <a:normAutofit/>
          </a:bodyPr>
          <a:lstStyle/>
          <a:p>
            <a:pPr marL="0" indent="0">
              <a:buNone/>
            </a:pPr>
            <a:r>
              <a:rPr lang="en-US" dirty="0">
                <a:latin typeface="Open Sans" panose="020B0606030504020204" pitchFamily="34" charset="0"/>
                <a:ea typeface="Open Sans" panose="020B0606030504020204" pitchFamily="34" charset="0"/>
                <a:cs typeface="Open Sans" panose="020B0606030504020204" pitchFamily="34" charset="0"/>
              </a:rPr>
              <a:t>It is occasionally useful to know whether an object was derived from a specific class. For this, JavaScript provides a binary operator called </a:t>
            </a:r>
            <a:r>
              <a:rPr lang="en-US" b="1" dirty="0" err="1">
                <a:latin typeface="Open Sans" panose="020B0606030504020204" pitchFamily="34" charset="0"/>
                <a:ea typeface="Open Sans" panose="020B0606030504020204" pitchFamily="34" charset="0"/>
                <a:cs typeface="Open Sans" panose="020B0606030504020204" pitchFamily="34" charset="0"/>
              </a:rPr>
              <a:t>instanceof</a:t>
            </a:r>
            <a:r>
              <a:rPr lang="en-US" dirty="0">
                <a:latin typeface="Open Sans" panose="020B0606030504020204" pitchFamily="34" charset="0"/>
                <a:ea typeface="Open Sans" panose="020B0606030504020204" pitchFamily="34" charset="0"/>
                <a:cs typeface="Open Sans" panose="020B0606030504020204" pitchFamily="34" charset="0"/>
              </a:rPr>
              <a:t>.</a:t>
            </a:r>
            <a:endParaRPr lang="en-GB"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7" name="Group 6"/>
          <p:cNvGrpSpPr/>
          <p:nvPr/>
        </p:nvGrpSpPr>
        <p:grpSpPr>
          <a:xfrm>
            <a:off x="0" y="6626620"/>
            <a:ext cx="12192000" cy="253916"/>
            <a:chOff x="0" y="6626620"/>
            <a:chExt cx="12192000" cy="253916"/>
          </a:xfrm>
        </p:grpSpPr>
        <p:sp>
          <p:nvSpPr>
            <p:cNvPr id="4" name="Rectangle 3"/>
            <p:cNvSpPr/>
            <p:nvPr/>
          </p:nvSpPr>
          <p:spPr>
            <a:xfrm>
              <a:off x="0" y="6649156"/>
              <a:ext cx="12192000" cy="2088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extBox 5"/>
            <p:cNvSpPr txBox="1"/>
            <p:nvPr/>
          </p:nvSpPr>
          <p:spPr>
            <a:xfrm>
              <a:off x="7191023" y="6626620"/>
              <a:ext cx="5000977" cy="253916"/>
            </a:xfrm>
            <a:prstGeom prst="rect">
              <a:avLst/>
            </a:prstGeom>
            <a:noFill/>
            <a:ln>
              <a:noFill/>
            </a:ln>
          </p:spPr>
          <p:txBody>
            <a:bodyPr wrap="square" rtlCol="0">
              <a:spAutoFit/>
            </a:bodyPr>
            <a:lstStyle/>
            <a:p>
              <a:pPr algn="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Lesson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9</a:t>
              </a:r>
              <a:r>
                <a:rPr lang="lt-LT"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OOP in JavaScript (part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II)</a:t>
              </a:r>
              <a:endParaRPr lang="en-GB" sz="1050" dirty="0">
                <a:solidFill>
                  <a:schemeClr val="bg1"/>
                </a:solidFill>
              </a:endParaRPr>
            </a:p>
          </p:txBody>
        </p:sp>
      </p:grpSp>
      <p:sp>
        <p:nvSpPr>
          <p:cNvPr id="8" name="Slide Number Placeholder 7"/>
          <p:cNvSpPr>
            <a:spLocks noGrp="1"/>
          </p:cNvSpPr>
          <p:nvPr>
            <p:ph type="sldNum" sz="quarter" idx="12"/>
          </p:nvPr>
        </p:nvSpPr>
        <p:spPr/>
        <p:txBody>
          <a:bodyPr/>
          <a:lstStyle/>
          <a:p>
            <a:fld id="{CD81D244-7464-40F3-9372-70D73694CF74}" type="slidenum">
              <a:rPr lang="en-GB" smtClean="0"/>
              <a:t>26</a:t>
            </a:fld>
            <a:endParaRPr lang="en-GB" dirty="0"/>
          </a:p>
        </p:txBody>
      </p:sp>
      <p:sp>
        <p:nvSpPr>
          <p:cNvPr id="9" name="TextBox 8"/>
          <p:cNvSpPr txBox="1"/>
          <p:nvPr/>
        </p:nvSpPr>
        <p:spPr>
          <a:xfrm>
            <a:off x="838200" y="3546198"/>
            <a:ext cx="10515600" cy="2308324"/>
          </a:xfrm>
          <a:prstGeom prst="rect">
            <a:avLst/>
          </a:prstGeom>
          <a:solidFill>
            <a:schemeClr val="tx1"/>
          </a:solidFill>
        </p:spPr>
        <p:txBody>
          <a:bodyPr wrap="square" rtlCol="0">
            <a:spAutoFit/>
          </a:bodyPr>
          <a:lstStyle/>
          <a:p>
            <a:r>
              <a:rPr lang="en-GB" dirty="0" smtClean="0">
                <a:solidFill>
                  <a:srgbClr val="4EC9B0"/>
                </a:solidFill>
                <a:latin typeface="Consolas" panose="020B0609020204030204" pitchFamily="49" charset="0"/>
              </a:rPr>
              <a:t>console</a:t>
            </a:r>
            <a:r>
              <a:rPr lang="en-GB" dirty="0" smtClean="0">
                <a:solidFill>
                  <a:srgbClr val="D4D4D4"/>
                </a:solidFill>
                <a:latin typeface="Consolas" panose="020B0609020204030204" pitchFamily="49" charset="0"/>
              </a:rPr>
              <a:t>.</a:t>
            </a:r>
            <a:r>
              <a:rPr lang="en-GB" dirty="0" smtClean="0">
                <a:solidFill>
                  <a:srgbClr val="DCDCAA"/>
                </a:solidFill>
                <a:latin typeface="Consolas" panose="020B0609020204030204" pitchFamily="49" charset="0"/>
              </a:rPr>
              <a:t>log</a:t>
            </a:r>
            <a:r>
              <a:rPr lang="en-GB" dirty="0" smtClean="0">
                <a:solidFill>
                  <a:srgbClr val="D4D4D4"/>
                </a:solidFill>
                <a:latin typeface="Consolas" panose="020B0609020204030204" pitchFamily="49" charset="0"/>
              </a:rPr>
              <a:t>(</a:t>
            </a:r>
            <a:r>
              <a:rPr lang="en-GB" dirty="0" smtClean="0">
                <a:solidFill>
                  <a:srgbClr val="569CD6"/>
                </a:solidFill>
                <a:latin typeface="Consolas" panose="020B0609020204030204" pitchFamily="49" charset="0"/>
              </a:rPr>
              <a:t>new</a:t>
            </a:r>
            <a:r>
              <a:rPr lang="en-GB" dirty="0" smtClean="0">
                <a:solidFill>
                  <a:srgbClr val="D4D4D4"/>
                </a:solidFill>
                <a:latin typeface="Consolas" panose="020B0609020204030204" pitchFamily="49" charset="0"/>
              </a:rPr>
              <a:t> </a:t>
            </a:r>
            <a:r>
              <a:rPr lang="en-GB" dirty="0" err="1">
                <a:solidFill>
                  <a:srgbClr val="4EC9B0"/>
                </a:solidFill>
                <a:latin typeface="Consolas" panose="020B0609020204030204" pitchFamily="49" charset="0"/>
              </a:rPr>
              <a:t>SymmetricMatrix</a:t>
            </a:r>
            <a:r>
              <a:rPr lang="en-GB" dirty="0">
                <a:solidFill>
                  <a:srgbClr val="D4D4D4"/>
                </a:solidFill>
                <a:latin typeface="Consolas" panose="020B0609020204030204" pitchFamily="49" charset="0"/>
              </a:rPr>
              <a:t>(</a:t>
            </a:r>
            <a:r>
              <a:rPr lang="en-GB" dirty="0">
                <a:solidFill>
                  <a:srgbClr val="B5CEA8"/>
                </a:solidFill>
                <a:latin typeface="Consolas" panose="020B0609020204030204" pitchFamily="49" charset="0"/>
              </a:rPr>
              <a:t>2</a:t>
            </a:r>
            <a:r>
              <a:rPr lang="en-GB" dirty="0">
                <a:solidFill>
                  <a:srgbClr val="D4D4D4"/>
                </a:solidFill>
                <a:latin typeface="Consolas" panose="020B0609020204030204" pitchFamily="49" charset="0"/>
              </a:rPr>
              <a:t>) </a:t>
            </a:r>
            <a:r>
              <a:rPr lang="en-GB" dirty="0" err="1">
                <a:solidFill>
                  <a:srgbClr val="569CD6"/>
                </a:solidFill>
                <a:latin typeface="Consolas" panose="020B0609020204030204" pitchFamily="49" charset="0"/>
              </a:rPr>
              <a:t>instanceof</a:t>
            </a:r>
            <a:r>
              <a:rPr lang="en-GB" dirty="0">
                <a:solidFill>
                  <a:srgbClr val="D4D4D4"/>
                </a:solidFill>
                <a:latin typeface="Consolas" panose="020B0609020204030204" pitchFamily="49" charset="0"/>
              </a:rPr>
              <a:t> </a:t>
            </a:r>
            <a:r>
              <a:rPr lang="en-GB" dirty="0" err="1">
                <a:solidFill>
                  <a:srgbClr val="4EC9B0"/>
                </a:solidFill>
                <a:latin typeface="Consolas" panose="020B0609020204030204" pitchFamily="49" charset="0"/>
              </a:rPr>
              <a:t>SymmetricMatrix</a:t>
            </a:r>
            <a:r>
              <a:rPr lang="en-GB" dirty="0">
                <a:solidFill>
                  <a:srgbClr val="D4D4D4"/>
                </a:solidFill>
                <a:latin typeface="Consolas" panose="020B0609020204030204" pitchFamily="49" charset="0"/>
              </a:rPr>
              <a:t>);</a:t>
            </a:r>
          </a:p>
          <a:p>
            <a:r>
              <a:rPr lang="en-GB" dirty="0">
                <a:solidFill>
                  <a:srgbClr val="608B4E"/>
                </a:solidFill>
                <a:latin typeface="Consolas" panose="020B0609020204030204" pitchFamily="49" charset="0"/>
              </a:rPr>
              <a:t>// → true</a:t>
            </a:r>
            <a:endParaRPr lang="en-GB" dirty="0">
              <a:solidFill>
                <a:srgbClr val="D4D4D4"/>
              </a:solidFill>
              <a:latin typeface="Consolas" panose="020B0609020204030204" pitchFamily="49" charset="0"/>
            </a:endParaRPr>
          </a:p>
          <a:p>
            <a:r>
              <a:rPr lang="en-GB" dirty="0">
                <a:solidFill>
                  <a:srgbClr val="4EC9B0"/>
                </a:solidFill>
                <a:latin typeface="Consolas" panose="020B0609020204030204" pitchFamily="49" charset="0"/>
              </a:rPr>
              <a:t>console</a:t>
            </a:r>
            <a:r>
              <a:rPr lang="en-GB" dirty="0">
                <a:solidFill>
                  <a:srgbClr val="D4D4D4"/>
                </a:solidFill>
                <a:latin typeface="Consolas" panose="020B0609020204030204" pitchFamily="49" charset="0"/>
              </a:rPr>
              <a:t>.</a:t>
            </a:r>
            <a:r>
              <a:rPr lang="en-GB" dirty="0">
                <a:solidFill>
                  <a:srgbClr val="DCDCAA"/>
                </a:solidFill>
                <a:latin typeface="Consolas" panose="020B0609020204030204" pitchFamily="49" charset="0"/>
              </a:rPr>
              <a:t>log</a:t>
            </a:r>
            <a:r>
              <a:rPr lang="en-GB" dirty="0">
                <a:solidFill>
                  <a:srgbClr val="D4D4D4"/>
                </a:solidFill>
                <a:latin typeface="Consolas" panose="020B0609020204030204" pitchFamily="49" charset="0"/>
              </a:rPr>
              <a:t>(</a:t>
            </a:r>
            <a:r>
              <a:rPr lang="en-GB" dirty="0">
                <a:solidFill>
                  <a:srgbClr val="569CD6"/>
                </a:solidFill>
                <a:latin typeface="Consolas" panose="020B0609020204030204" pitchFamily="49" charset="0"/>
              </a:rPr>
              <a:t>new</a:t>
            </a:r>
            <a:r>
              <a:rPr lang="en-GB" dirty="0">
                <a:solidFill>
                  <a:srgbClr val="D4D4D4"/>
                </a:solidFill>
                <a:latin typeface="Consolas" panose="020B0609020204030204" pitchFamily="49" charset="0"/>
              </a:rPr>
              <a:t> </a:t>
            </a:r>
            <a:r>
              <a:rPr lang="en-GB" dirty="0" err="1">
                <a:solidFill>
                  <a:srgbClr val="4EC9B0"/>
                </a:solidFill>
                <a:latin typeface="Consolas" panose="020B0609020204030204" pitchFamily="49" charset="0"/>
              </a:rPr>
              <a:t>SymmetricMatrix</a:t>
            </a:r>
            <a:r>
              <a:rPr lang="en-GB" dirty="0">
                <a:solidFill>
                  <a:srgbClr val="D4D4D4"/>
                </a:solidFill>
                <a:latin typeface="Consolas" panose="020B0609020204030204" pitchFamily="49" charset="0"/>
              </a:rPr>
              <a:t>(</a:t>
            </a:r>
            <a:r>
              <a:rPr lang="en-GB" dirty="0">
                <a:solidFill>
                  <a:srgbClr val="B5CEA8"/>
                </a:solidFill>
                <a:latin typeface="Consolas" panose="020B0609020204030204" pitchFamily="49" charset="0"/>
              </a:rPr>
              <a:t>2</a:t>
            </a:r>
            <a:r>
              <a:rPr lang="en-GB" dirty="0">
                <a:solidFill>
                  <a:srgbClr val="D4D4D4"/>
                </a:solidFill>
                <a:latin typeface="Consolas" panose="020B0609020204030204" pitchFamily="49" charset="0"/>
              </a:rPr>
              <a:t>) </a:t>
            </a:r>
            <a:r>
              <a:rPr lang="en-GB" dirty="0" err="1">
                <a:solidFill>
                  <a:srgbClr val="569CD6"/>
                </a:solidFill>
                <a:latin typeface="Consolas" panose="020B0609020204030204" pitchFamily="49" charset="0"/>
              </a:rPr>
              <a:t>instanceof</a:t>
            </a:r>
            <a:r>
              <a:rPr lang="en-GB" dirty="0">
                <a:solidFill>
                  <a:srgbClr val="D4D4D4"/>
                </a:solidFill>
                <a:latin typeface="Consolas" panose="020B0609020204030204" pitchFamily="49" charset="0"/>
              </a:rPr>
              <a:t> </a:t>
            </a:r>
            <a:r>
              <a:rPr lang="en-GB" dirty="0">
                <a:solidFill>
                  <a:srgbClr val="4EC9B0"/>
                </a:solidFill>
                <a:latin typeface="Consolas" panose="020B0609020204030204" pitchFamily="49" charset="0"/>
              </a:rPr>
              <a:t>Matrix</a:t>
            </a:r>
            <a:r>
              <a:rPr lang="en-GB" dirty="0">
                <a:solidFill>
                  <a:srgbClr val="D4D4D4"/>
                </a:solidFill>
                <a:latin typeface="Consolas" panose="020B0609020204030204" pitchFamily="49" charset="0"/>
              </a:rPr>
              <a:t>);</a:t>
            </a:r>
          </a:p>
          <a:p>
            <a:r>
              <a:rPr lang="en-GB" dirty="0">
                <a:solidFill>
                  <a:srgbClr val="608B4E"/>
                </a:solidFill>
                <a:latin typeface="Consolas" panose="020B0609020204030204" pitchFamily="49" charset="0"/>
              </a:rPr>
              <a:t>// → true</a:t>
            </a:r>
            <a:endParaRPr lang="en-GB" dirty="0">
              <a:solidFill>
                <a:srgbClr val="D4D4D4"/>
              </a:solidFill>
              <a:latin typeface="Consolas" panose="020B0609020204030204" pitchFamily="49" charset="0"/>
            </a:endParaRPr>
          </a:p>
          <a:p>
            <a:r>
              <a:rPr lang="en-GB" dirty="0">
                <a:solidFill>
                  <a:srgbClr val="4EC9B0"/>
                </a:solidFill>
                <a:latin typeface="Consolas" panose="020B0609020204030204" pitchFamily="49" charset="0"/>
              </a:rPr>
              <a:t>console</a:t>
            </a:r>
            <a:r>
              <a:rPr lang="en-GB" dirty="0">
                <a:solidFill>
                  <a:srgbClr val="D4D4D4"/>
                </a:solidFill>
                <a:latin typeface="Consolas" panose="020B0609020204030204" pitchFamily="49" charset="0"/>
              </a:rPr>
              <a:t>.</a:t>
            </a:r>
            <a:r>
              <a:rPr lang="en-GB" dirty="0">
                <a:solidFill>
                  <a:srgbClr val="DCDCAA"/>
                </a:solidFill>
                <a:latin typeface="Consolas" panose="020B0609020204030204" pitchFamily="49" charset="0"/>
              </a:rPr>
              <a:t>log</a:t>
            </a:r>
            <a:r>
              <a:rPr lang="en-GB" dirty="0">
                <a:solidFill>
                  <a:srgbClr val="D4D4D4"/>
                </a:solidFill>
                <a:latin typeface="Consolas" panose="020B0609020204030204" pitchFamily="49" charset="0"/>
              </a:rPr>
              <a:t>(</a:t>
            </a:r>
            <a:r>
              <a:rPr lang="en-GB" dirty="0">
                <a:solidFill>
                  <a:srgbClr val="569CD6"/>
                </a:solidFill>
                <a:latin typeface="Consolas" panose="020B0609020204030204" pitchFamily="49" charset="0"/>
              </a:rPr>
              <a:t>new</a:t>
            </a:r>
            <a:r>
              <a:rPr lang="en-GB" dirty="0">
                <a:solidFill>
                  <a:srgbClr val="D4D4D4"/>
                </a:solidFill>
                <a:latin typeface="Consolas" panose="020B0609020204030204" pitchFamily="49" charset="0"/>
              </a:rPr>
              <a:t> </a:t>
            </a:r>
            <a:r>
              <a:rPr lang="en-GB" dirty="0">
                <a:solidFill>
                  <a:srgbClr val="4EC9B0"/>
                </a:solidFill>
                <a:latin typeface="Consolas" panose="020B0609020204030204" pitchFamily="49" charset="0"/>
              </a:rPr>
              <a:t>Matrix</a:t>
            </a:r>
            <a:r>
              <a:rPr lang="en-GB" dirty="0">
                <a:solidFill>
                  <a:srgbClr val="D4D4D4"/>
                </a:solidFill>
                <a:latin typeface="Consolas" panose="020B0609020204030204" pitchFamily="49" charset="0"/>
              </a:rPr>
              <a:t>(</a:t>
            </a:r>
            <a:r>
              <a:rPr lang="en-GB" dirty="0">
                <a:solidFill>
                  <a:srgbClr val="B5CEA8"/>
                </a:solidFill>
                <a:latin typeface="Consolas" panose="020B0609020204030204" pitchFamily="49" charset="0"/>
              </a:rPr>
              <a:t>2</a:t>
            </a:r>
            <a:r>
              <a:rPr lang="en-GB" dirty="0">
                <a:solidFill>
                  <a:srgbClr val="D4D4D4"/>
                </a:solidFill>
                <a:latin typeface="Consolas" panose="020B0609020204030204" pitchFamily="49" charset="0"/>
              </a:rPr>
              <a:t>, </a:t>
            </a:r>
            <a:r>
              <a:rPr lang="en-GB" dirty="0">
                <a:solidFill>
                  <a:srgbClr val="B5CEA8"/>
                </a:solidFill>
                <a:latin typeface="Consolas" panose="020B0609020204030204" pitchFamily="49" charset="0"/>
              </a:rPr>
              <a:t>2</a:t>
            </a:r>
            <a:r>
              <a:rPr lang="en-GB" dirty="0">
                <a:solidFill>
                  <a:srgbClr val="D4D4D4"/>
                </a:solidFill>
                <a:latin typeface="Consolas" panose="020B0609020204030204" pitchFamily="49" charset="0"/>
              </a:rPr>
              <a:t>) </a:t>
            </a:r>
            <a:r>
              <a:rPr lang="en-GB" dirty="0" err="1">
                <a:solidFill>
                  <a:srgbClr val="569CD6"/>
                </a:solidFill>
                <a:latin typeface="Consolas" panose="020B0609020204030204" pitchFamily="49" charset="0"/>
              </a:rPr>
              <a:t>instanceof</a:t>
            </a:r>
            <a:r>
              <a:rPr lang="en-GB" dirty="0">
                <a:solidFill>
                  <a:srgbClr val="D4D4D4"/>
                </a:solidFill>
                <a:latin typeface="Consolas" panose="020B0609020204030204" pitchFamily="49" charset="0"/>
              </a:rPr>
              <a:t> </a:t>
            </a:r>
            <a:r>
              <a:rPr lang="en-GB" dirty="0" err="1">
                <a:solidFill>
                  <a:srgbClr val="4EC9B0"/>
                </a:solidFill>
                <a:latin typeface="Consolas" panose="020B0609020204030204" pitchFamily="49" charset="0"/>
              </a:rPr>
              <a:t>SymmetricMatrix</a:t>
            </a:r>
            <a:r>
              <a:rPr lang="en-GB" dirty="0">
                <a:solidFill>
                  <a:srgbClr val="D4D4D4"/>
                </a:solidFill>
                <a:latin typeface="Consolas" panose="020B0609020204030204" pitchFamily="49" charset="0"/>
              </a:rPr>
              <a:t>);</a:t>
            </a:r>
          </a:p>
          <a:p>
            <a:r>
              <a:rPr lang="en-GB" dirty="0">
                <a:solidFill>
                  <a:srgbClr val="608B4E"/>
                </a:solidFill>
                <a:latin typeface="Consolas" panose="020B0609020204030204" pitchFamily="49" charset="0"/>
              </a:rPr>
              <a:t>// → false</a:t>
            </a:r>
            <a:endParaRPr lang="en-GB" dirty="0">
              <a:solidFill>
                <a:srgbClr val="D4D4D4"/>
              </a:solidFill>
              <a:latin typeface="Consolas" panose="020B0609020204030204" pitchFamily="49" charset="0"/>
            </a:endParaRPr>
          </a:p>
          <a:p>
            <a:r>
              <a:rPr lang="en-GB" dirty="0">
                <a:solidFill>
                  <a:srgbClr val="4EC9B0"/>
                </a:solidFill>
                <a:latin typeface="Consolas" panose="020B0609020204030204" pitchFamily="49" charset="0"/>
              </a:rPr>
              <a:t>console</a:t>
            </a:r>
            <a:r>
              <a:rPr lang="en-GB" dirty="0">
                <a:solidFill>
                  <a:srgbClr val="D4D4D4"/>
                </a:solidFill>
                <a:latin typeface="Consolas" panose="020B0609020204030204" pitchFamily="49" charset="0"/>
              </a:rPr>
              <a:t>.</a:t>
            </a:r>
            <a:r>
              <a:rPr lang="en-GB" dirty="0">
                <a:solidFill>
                  <a:srgbClr val="DCDCAA"/>
                </a:solidFill>
                <a:latin typeface="Consolas" panose="020B0609020204030204" pitchFamily="49" charset="0"/>
              </a:rPr>
              <a:t>log</a:t>
            </a:r>
            <a:r>
              <a:rPr lang="en-GB" dirty="0">
                <a:solidFill>
                  <a:srgbClr val="D4D4D4"/>
                </a:solidFill>
                <a:latin typeface="Consolas" panose="020B0609020204030204" pitchFamily="49" charset="0"/>
              </a:rPr>
              <a:t>([</a:t>
            </a:r>
            <a:r>
              <a:rPr lang="en-GB" dirty="0">
                <a:solidFill>
                  <a:srgbClr val="B5CEA8"/>
                </a:solidFill>
                <a:latin typeface="Consolas" panose="020B0609020204030204" pitchFamily="49" charset="0"/>
              </a:rPr>
              <a:t>1</a:t>
            </a:r>
            <a:r>
              <a:rPr lang="en-GB" dirty="0">
                <a:solidFill>
                  <a:srgbClr val="D4D4D4"/>
                </a:solidFill>
                <a:latin typeface="Consolas" panose="020B0609020204030204" pitchFamily="49" charset="0"/>
              </a:rPr>
              <a:t>] </a:t>
            </a:r>
            <a:r>
              <a:rPr lang="en-GB" dirty="0" err="1">
                <a:solidFill>
                  <a:srgbClr val="569CD6"/>
                </a:solidFill>
                <a:latin typeface="Consolas" panose="020B0609020204030204" pitchFamily="49" charset="0"/>
              </a:rPr>
              <a:t>instanceof</a:t>
            </a:r>
            <a:r>
              <a:rPr lang="en-GB" dirty="0">
                <a:solidFill>
                  <a:srgbClr val="D4D4D4"/>
                </a:solidFill>
                <a:latin typeface="Consolas" panose="020B0609020204030204" pitchFamily="49" charset="0"/>
              </a:rPr>
              <a:t> </a:t>
            </a:r>
            <a:r>
              <a:rPr lang="en-GB" dirty="0">
                <a:solidFill>
                  <a:srgbClr val="4EC9B0"/>
                </a:solidFill>
                <a:latin typeface="Consolas" panose="020B0609020204030204" pitchFamily="49" charset="0"/>
              </a:rPr>
              <a:t>Array</a:t>
            </a:r>
            <a:r>
              <a:rPr lang="en-GB" dirty="0">
                <a:solidFill>
                  <a:srgbClr val="D4D4D4"/>
                </a:solidFill>
                <a:latin typeface="Consolas" panose="020B0609020204030204" pitchFamily="49" charset="0"/>
              </a:rPr>
              <a:t>);</a:t>
            </a:r>
          </a:p>
          <a:p>
            <a:r>
              <a:rPr lang="en-GB" dirty="0">
                <a:solidFill>
                  <a:srgbClr val="608B4E"/>
                </a:solidFill>
                <a:latin typeface="Consolas" panose="020B0609020204030204" pitchFamily="49" charset="0"/>
              </a:rPr>
              <a:t>// → true</a:t>
            </a:r>
            <a:endParaRPr lang="en-GB"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664407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7DF1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Open Sans" panose="020B0606030504020204" pitchFamily="34" charset="0"/>
                <a:ea typeface="Open Sans" panose="020B0606030504020204" pitchFamily="34" charset="0"/>
                <a:cs typeface="Open Sans" panose="020B0606030504020204" pitchFamily="34" charset="0"/>
              </a:rPr>
              <a:t>Summary</a:t>
            </a:r>
            <a:endParaRPr lang="en-GB" b="1"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p:cNvSpPr>
            <a:spLocks noGrp="1"/>
          </p:cNvSpPr>
          <p:nvPr>
            <p:ph idx="1"/>
          </p:nvPr>
        </p:nvSpPr>
        <p:spPr>
          <a:solidFill>
            <a:srgbClr val="F7DF1E"/>
          </a:solidFill>
        </p:spPr>
        <p:txBody>
          <a:bodyPr>
            <a:normAutofit lnSpcReduction="10000"/>
          </a:bodyPr>
          <a:lstStyle/>
          <a:p>
            <a:r>
              <a:rPr lang="en-US" dirty="0" smtClean="0">
                <a:latin typeface="Open Sans" panose="020B0606030504020204" pitchFamily="34" charset="0"/>
                <a:ea typeface="Open Sans" panose="020B0606030504020204" pitchFamily="34" charset="0"/>
                <a:cs typeface="Open Sans" panose="020B0606030504020204" pitchFamily="34" charset="0"/>
              </a:rPr>
              <a:t>Objects </a:t>
            </a:r>
            <a:r>
              <a:rPr lang="en-US" dirty="0">
                <a:latin typeface="Open Sans" panose="020B0606030504020204" pitchFamily="34" charset="0"/>
                <a:ea typeface="Open Sans" panose="020B0606030504020204" pitchFamily="34" charset="0"/>
                <a:cs typeface="Open Sans" panose="020B0606030504020204" pitchFamily="34" charset="0"/>
              </a:rPr>
              <a:t>do more than just hold their own </a:t>
            </a:r>
            <a:r>
              <a:rPr lang="en-US" dirty="0" smtClean="0">
                <a:latin typeface="Open Sans" panose="020B0606030504020204" pitchFamily="34" charset="0"/>
                <a:ea typeface="Open Sans" panose="020B0606030504020204" pitchFamily="34" charset="0"/>
                <a:cs typeface="Open Sans" panose="020B0606030504020204" pitchFamily="34" charset="0"/>
              </a:rPr>
              <a:t>properties – they have prototypes.</a:t>
            </a:r>
          </a:p>
          <a:p>
            <a:r>
              <a:rPr lang="en-US" dirty="0" smtClean="0">
                <a:latin typeface="Open Sans" panose="020B0606030504020204" pitchFamily="34" charset="0"/>
                <a:ea typeface="Open Sans" panose="020B0606030504020204" pitchFamily="34" charset="0"/>
                <a:cs typeface="Open Sans" panose="020B0606030504020204" pitchFamily="34" charset="0"/>
              </a:rPr>
              <a:t>Simple </a:t>
            </a:r>
            <a:r>
              <a:rPr lang="en-US" dirty="0">
                <a:latin typeface="Open Sans" panose="020B0606030504020204" pitchFamily="34" charset="0"/>
                <a:ea typeface="Open Sans" panose="020B0606030504020204" pitchFamily="34" charset="0"/>
                <a:cs typeface="Open Sans" panose="020B0606030504020204" pitchFamily="34" charset="0"/>
              </a:rPr>
              <a:t>objects have </a:t>
            </a:r>
            <a:r>
              <a:rPr lang="en-US" b="1" dirty="0" err="1">
                <a:latin typeface="Open Sans" panose="020B0606030504020204" pitchFamily="34" charset="0"/>
                <a:ea typeface="Open Sans" panose="020B0606030504020204" pitchFamily="34" charset="0"/>
                <a:cs typeface="Open Sans" panose="020B0606030504020204" pitchFamily="34" charset="0"/>
              </a:rPr>
              <a:t>Object.prototype</a:t>
            </a:r>
            <a:r>
              <a:rPr lang="en-US" dirty="0">
                <a:latin typeface="Open Sans" panose="020B0606030504020204" pitchFamily="34" charset="0"/>
                <a:ea typeface="Open Sans" panose="020B0606030504020204" pitchFamily="34" charset="0"/>
                <a:cs typeface="Open Sans" panose="020B0606030504020204" pitchFamily="34" charset="0"/>
              </a:rPr>
              <a:t> as their prototype</a:t>
            </a:r>
            <a:r>
              <a:rPr lang="en-US" dirty="0" smtClean="0">
                <a:latin typeface="Open Sans" panose="020B0606030504020204" pitchFamily="34" charset="0"/>
                <a:ea typeface="Open Sans" panose="020B0606030504020204" pitchFamily="34" charset="0"/>
                <a:cs typeface="Open Sans" panose="020B0606030504020204" pitchFamily="34" charset="0"/>
              </a:rPr>
              <a:t>.</a:t>
            </a:r>
          </a:p>
          <a:p>
            <a:r>
              <a:rPr lang="en-US" dirty="0">
                <a:latin typeface="Open Sans" panose="020B0606030504020204" pitchFamily="34" charset="0"/>
                <a:ea typeface="Open Sans" panose="020B0606030504020204" pitchFamily="34" charset="0"/>
                <a:cs typeface="Open Sans" panose="020B0606030504020204" pitchFamily="34" charset="0"/>
              </a:rPr>
              <a:t>Constructors, which are functions whose names usually start with a capital letter, can be used with the new operator to create new objects</a:t>
            </a:r>
            <a:r>
              <a:rPr lang="en-US" dirty="0" smtClean="0">
                <a:latin typeface="Open Sans" panose="020B0606030504020204" pitchFamily="34" charset="0"/>
                <a:ea typeface="Open Sans" panose="020B0606030504020204" pitchFamily="34" charset="0"/>
                <a:cs typeface="Open Sans" panose="020B0606030504020204" pitchFamily="34" charset="0"/>
              </a:rPr>
              <a:t>.</a:t>
            </a:r>
          </a:p>
          <a:p>
            <a:r>
              <a:rPr lang="en-US" dirty="0">
                <a:latin typeface="Open Sans" panose="020B0606030504020204" pitchFamily="34" charset="0"/>
                <a:ea typeface="Open Sans" panose="020B0606030504020204" pitchFamily="34" charset="0"/>
                <a:cs typeface="Open Sans" panose="020B0606030504020204" pitchFamily="34" charset="0"/>
              </a:rPr>
              <a:t>You can make good use of this by putting the properties that all values of a given type share into their prototype</a:t>
            </a:r>
            <a:r>
              <a:rPr lang="en-US" dirty="0" smtClean="0">
                <a:latin typeface="Open Sans" panose="020B0606030504020204" pitchFamily="34" charset="0"/>
                <a:ea typeface="Open Sans" panose="020B0606030504020204" pitchFamily="34" charset="0"/>
                <a:cs typeface="Open Sans" panose="020B0606030504020204" pitchFamily="34" charset="0"/>
              </a:rPr>
              <a:t>.</a:t>
            </a:r>
          </a:p>
          <a:p>
            <a:r>
              <a:rPr lang="en-US" dirty="0">
                <a:latin typeface="Open Sans" panose="020B0606030504020204" pitchFamily="34" charset="0"/>
                <a:ea typeface="Open Sans" panose="020B0606030504020204" pitchFamily="34" charset="0"/>
                <a:cs typeface="Open Sans" panose="020B0606030504020204" pitchFamily="34" charset="0"/>
              </a:rPr>
              <a:t>There’s a class notation that provides a clear way to define a </a:t>
            </a:r>
            <a:r>
              <a:rPr lang="en-US" b="1" dirty="0">
                <a:latin typeface="Open Sans" panose="020B0606030504020204" pitchFamily="34" charset="0"/>
                <a:ea typeface="Open Sans" panose="020B0606030504020204" pitchFamily="34" charset="0"/>
                <a:cs typeface="Open Sans" panose="020B0606030504020204" pitchFamily="34" charset="0"/>
              </a:rPr>
              <a:t>constructor</a:t>
            </a:r>
            <a:r>
              <a:rPr lang="en-US" dirty="0">
                <a:latin typeface="Open Sans" panose="020B0606030504020204" pitchFamily="34" charset="0"/>
                <a:ea typeface="Open Sans" panose="020B0606030504020204" pitchFamily="34" charset="0"/>
                <a:cs typeface="Open Sans" panose="020B0606030504020204" pitchFamily="34" charset="0"/>
              </a:rPr>
              <a:t> and its </a:t>
            </a:r>
            <a:r>
              <a:rPr lang="en-US" b="1" dirty="0">
                <a:latin typeface="Open Sans" panose="020B0606030504020204" pitchFamily="34" charset="0"/>
                <a:ea typeface="Open Sans" panose="020B0606030504020204" pitchFamily="34" charset="0"/>
                <a:cs typeface="Open Sans" panose="020B0606030504020204" pitchFamily="34" charset="0"/>
              </a:rPr>
              <a:t>prototype</a:t>
            </a:r>
            <a:r>
              <a:rPr lang="en-US" dirty="0">
                <a:latin typeface="Open Sans" panose="020B0606030504020204" pitchFamily="34" charset="0"/>
                <a:ea typeface="Open Sans" panose="020B0606030504020204" pitchFamily="34" charset="0"/>
                <a:cs typeface="Open Sans" panose="020B0606030504020204" pitchFamily="34" charset="0"/>
              </a:rPr>
              <a:t>.</a:t>
            </a:r>
            <a:endParaRPr lang="en-GB"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7" name="Group 6"/>
          <p:cNvGrpSpPr/>
          <p:nvPr/>
        </p:nvGrpSpPr>
        <p:grpSpPr>
          <a:xfrm>
            <a:off x="0" y="6626620"/>
            <a:ext cx="12192000" cy="253916"/>
            <a:chOff x="0" y="6626620"/>
            <a:chExt cx="12192000" cy="253916"/>
          </a:xfrm>
        </p:grpSpPr>
        <p:sp>
          <p:nvSpPr>
            <p:cNvPr id="4" name="Rectangle 3"/>
            <p:cNvSpPr/>
            <p:nvPr/>
          </p:nvSpPr>
          <p:spPr>
            <a:xfrm>
              <a:off x="0" y="6649156"/>
              <a:ext cx="12192000" cy="2088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extBox 5"/>
            <p:cNvSpPr txBox="1"/>
            <p:nvPr/>
          </p:nvSpPr>
          <p:spPr>
            <a:xfrm>
              <a:off x="7191023" y="6626620"/>
              <a:ext cx="5000977" cy="253916"/>
            </a:xfrm>
            <a:prstGeom prst="rect">
              <a:avLst/>
            </a:prstGeom>
            <a:noFill/>
            <a:ln>
              <a:noFill/>
            </a:ln>
          </p:spPr>
          <p:txBody>
            <a:bodyPr wrap="square" rtlCol="0">
              <a:spAutoFit/>
            </a:bodyPr>
            <a:lstStyle/>
            <a:p>
              <a:pPr algn="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Lesson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9</a:t>
              </a:r>
              <a:r>
                <a:rPr lang="lt-LT"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OOP in JavaScript (part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II)</a:t>
              </a:r>
              <a:endParaRPr lang="en-GB" sz="1050" dirty="0">
                <a:solidFill>
                  <a:schemeClr val="bg1"/>
                </a:solidFill>
              </a:endParaRPr>
            </a:p>
          </p:txBody>
        </p:sp>
      </p:grpSp>
      <p:sp>
        <p:nvSpPr>
          <p:cNvPr id="8" name="Slide Number Placeholder 7"/>
          <p:cNvSpPr>
            <a:spLocks noGrp="1"/>
          </p:cNvSpPr>
          <p:nvPr>
            <p:ph type="sldNum" sz="quarter" idx="12"/>
          </p:nvPr>
        </p:nvSpPr>
        <p:spPr/>
        <p:txBody>
          <a:bodyPr/>
          <a:lstStyle/>
          <a:p>
            <a:fld id="{CD81D244-7464-40F3-9372-70D73694CF74}" type="slidenum">
              <a:rPr lang="en-GB" smtClean="0"/>
              <a:t>27</a:t>
            </a:fld>
            <a:endParaRPr lang="en-GB" dirty="0"/>
          </a:p>
        </p:txBody>
      </p:sp>
    </p:spTree>
    <p:extLst>
      <p:ext uri="{BB962C8B-B14F-4D97-AF65-F5344CB8AC3E}">
        <p14:creationId xmlns:p14="http://schemas.microsoft.com/office/powerpoint/2010/main" val="33164922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7DF1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Open Sans" panose="020B0606030504020204" pitchFamily="34" charset="0"/>
                <a:ea typeface="Open Sans" panose="020B0606030504020204" pitchFamily="34" charset="0"/>
                <a:cs typeface="Open Sans" panose="020B0606030504020204" pitchFamily="34" charset="0"/>
              </a:rPr>
              <a:t>Summary</a:t>
            </a:r>
            <a:endParaRPr lang="en-GB" b="1"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p:cNvSpPr>
            <a:spLocks noGrp="1"/>
          </p:cNvSpPr>
          <p:nvPr>
            <p:ph idx="1"/>
          </p:nvPr>
        </p:nvSpPr>
        <p:spPr>
          <a:solidFill>
            <a:srgbClr val="F7DF1E"/>
          </a:solidFill>
        </p:spPr>
        <p:txBody>
          <a:bodyPr>
            <a:normAutofit/>
          </a:bodyPr>
          <a:lstStyle/>
          <a:p>
            <a:r>
              <a:rPr lang="en-US" dirty="0">
                <a:latin typeface="Open Sans" panose="020B0606030504020204" pitchFamily="34" charset="0"/>
                <a:ea typeface="Open Sans" panose="020B0606030504020204" pitchFamily="34" charset="0"/>
                <a:cs typeface="Open Sans" panose="020B0606030504020204" pitchFamily="34" charset="0"/>
              </a:rPr>
              <a:t>You can define </a:t>
            </a:r>
            <a:r>
              <a:rPr lang="en-US" b="1" dirty="0">
                <a:latin typeface="Open Sans" panose="020B0606030504020204" pitchFamily="34" charset="0"/>
                <a:ea typeface="Open Sans" panose="020B0606030504020204" pitchFamily="34" charset="0"/>
                <a:cs typeface="Open Sans" panose="020B0606030504020204" pitchFamily="34" charset="0"/>
              </a:rPr>
              <a:t>getters</a:t>
            </a:r>
            <a:r>
              <a:rPr lang="en-US" dirty="0">
                <a:latin typeface="Open Sans" panose="020B0606030504020204" pitchFamily="34" charset="0"/>
                <a:ea typeface="Open Sans" panose="020B0606030504020204" pitchFamily="34" charset="0"/>
                <a:cs typeface="Open Sans" panose="020B0606030504020204" pitchFamily="34" charset="0"/>
              </a:rPr>
              <a:t> and </a:t>
            </a:r>
            <a:r>
              <a:rPr lang="en-US" b="1" dirty="0">
                <a:latin typeface="Open Sans" panose="020B0606030504020204" pitchFamily="34" charset="0"/>
                <a:ea typeface="Open Sans" panose="020B0606030504020204" pitchFamily="34" charset="0"/>
                <a:cs typeface="Open Sans" panose="020B0606030504020204" pitchFamily="34" charset="0"/>
              </a:rPr>
              <a:t>setters</a:t>
            </a:r>
            <a:r>
              <a:rPr lang="en-US" dirty="0">
                <a:latin typeface="Open Sans" panose="020B0606030504020204" pitchFamily="34" charset="0"/>
                <a:ea typeface="Open Sans" panose="020B0606030504020204" pitchFamily="34" charset="0"/>
                <a:cs typeface="Open Sans" panose="020B0606030504020204" pitchFamily="34" charset="0"/>
              </a:rPr>
              <a:t> to secretly call methods every time an object’s property is accessed. </a:t>
            </a:r>
            <a:r>
              <a:rPr lang="en-US" b="1" dirty="0">
                <a:latin typeface="Open Sans" panose="020B0606030504020204" pitchFamily="34" charset="0"/>
                <a:ea typeface="Open Sans" panose="020B0606030504020204" pitchFamily="34" charset="0"/>
                <a:cs typeface="Open Sans" panose="020B0606030504020204" pitchFamily="34" charset="0"/>
              </a:rPr>
              <a:t>Static</a:t>
            </a:r>
            <a:r>
              <a:rPr lang="en-US" dirty="0">
                <a:latin typeface="Open Sans" panose="020B0606030504020204" pitchFamily="34" charset="0"/>
                <a:ea typeface="Open Sans" panose="020B0606030504020204" pitchFamily="34" charset="0"/>
                <a:cs typeface="Open Sans" panose="020B0606030504020204" pitchFamily="34" charset="0"/>
              </a:rPr>
              <a:t> methods are methods stored in a class’s constructor, rather than its prototype</a:t>
            </a:r>
            <a:r>
              <a:rPr lang="en-US" dirty="0" smtClean="0">
                <a:latin typeface="Open Sans" panose="020B0606030504020204" pitchFamily="34" charset="0"/>
                <a:ea typeface="Open Sans" panose="020B0606030504020204" pitchFamily="34" charset="0"/>
                <a:cs typeface="Open Sans" panose="020B0606030504020204" pitchFamily="34" charset="0"/>
              </a:rPr>
              <a:t>.</a:t>
            </a:r>
          </a:p>
          <a:p>
            <a:r>
              <a:rPr lang="en-US" dirty="0">
                <a:latin typeface="Open Sans" panose="020B0606030504020204" pitchFamily="34" charset="0"/>
                <a:ea typeface="Open Sans" panose="020B0606030504020204" pitchFamily="34" charset="0"/>
                <a:cs typeface="Open Sans" panose="020B0606030504020204" pitchFamily="34" charset="0"/>
              </a:rPr>
              <a:t>One useful thing to do with objects is to specify an </a:t>
            </a:r>
            <a:r>
              <a:rPr lang="en-US" b="1" dirty="0">
                <a:latin typeface="Open Sans" panose="020B0606030504020204" pitchFamily="34" charset="0"/>
                <a:ea typeface="Open Sans" panose="020B0606030504020204" pitchFamily="34" charset="0"/>
                <a:cs typeface="Open Sans" panose="020B0606030504020204" pitchFamily="34" charset="0"/>
              </a:rPr>
              <a:t>interface</a:t>
            </a:r>
            <a:r>
              <a:rPr lang="en-US" dirty="0">
                <a:latin typeface="Open Sans" panose="020B0606030504020204" pitchFamily="34" charset="0"/>
                <a:ea typeface="Open Sans" panose="020B0606030504020204" pitchFamily="34" charset="0"/>
                <a:cs typeface="Open Sans" panose="020B0606030504020204" pitchFamily="34" charset="0"/>
              </a:rPr>
              <a:t> for them and tell everybody that they are supposed to talk to your object only through that interface</a:t>
            </a:r>
            <a:r>
              <a:rPr lang="en-US" dirty="0" smtClean="0">
                <a:latin typeface="Open Sans" panose="020B0606030504020204" pitchFamily="34" charset="0"/>
                <a:ea typeface="Open Sans" panose="020B0606030504020204" pitchFamily="34" charset="0"/>
                <a:cs typeface="Open Sans" panose="020B0606030504020204" pitchFamily="34" charset="0"/>
              </a:rPr>
              <a:t>.</a:t>
            </a:r>
          </a:p>
          <a:p>
            <a:r>
              <a:rPr lang="en-US" dirty="0">
                <a:latin typeface="Open Sans" panose="020B0606030504020204" pitchFamily="34" charset="0"/>
                <a:ea typeface="Open Sans" panose="020B0606030504020204" pitchFamily="34" charset="0"/>
                <a:cs typeface="Open Sans" panose="020B0606030504020204" pitchFamily="34" charset="0"/>
              </a:rPr>
              <a:t>The rest of the details that make up your object are now encapsulated, hidden behind the interface.</a:t>
            </a:r>
            <a:endParaRPr lang="en-GB"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7" name="Group 6"/>
          <p:cNvGrpSpPr/>
          <p:nvPr/>
        </p:nvGrpSpPr>
        <p:grpSpPr>
          <a:xfrm>
            <a:off x="0" y="6626620"/>
            <a:ext cx="12192000" cy="253916"/>
            <a:chOff x="0" y="6626620"/>
            <a:chExt cx="12192000" cy="253916"/>
          </a:xfrm>
        </p:grpSpPr>
        <p:sp>
          <p:nvSpPr>
            <p:cNvPr id="4" name="Rectangle 3"/>
            <p:cNvSpPr/>
            <p:nvPr/>
          </p:nvSpPr>
          <p:spPr>
            <a:xfrm>
              <a:off x="0" y="6649156"/>
              <a:ext cx="12192000" cy="2088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extBox 5"/>
            <p:cNvSpPr txBox="1"/>
            <p:nvPr/>
          </p:nvSpPr>
          <p:spPr>
            <a:xfrm>
              <a:off x="7191023" y="6626620"/>
              <a:ext cx="5000977" cy="253916"/>
            </a:xfrm>
            <a:prstGeom prst="rect">
              <a:avLst/>
            </a:prstGeom>
            <a:noFill/>
            <a:ln>
              <a:noFill/>
            </a:ln>
          </p:spPr>
          <p:txBody>
            <a:bodyPr wrap="square" rtlCol="0">
              <a:spAutoFit/>
            </a:bodyPr>
            <a:lstStyle/>
            <a:p>
              <a:pPr algn="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Lesson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9</a:t>
              </a:r>
              <a:r>
                <a:rPr lang="lt-LT"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OOP in JavaScript (part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II)</a:t>
              </a:r>
              <a:endParaRPr lang="en-GB" sz="1050" dirty="0">
                <a:solidFill>
                  <a:schemeClr val="bg1"/>
                </a:solidFill>
              </a:endParaRPr>
            </a:p>
          </p:txBody>
        </p:sp>
      </p:grpSp>
      <p:sp>
        <p:nvSpPr>
          <p:cNvPr id="8" name="Slide Number Placeholder 7"/>
          <p:cNvSpPr>
            <a:spLocks noGrp="1"/>
          </p:cNvSpPr>
          <p:nvPr>
            <p:ph type="sldNum" sz="quarter" idx="12"/>
          </p:nvPr>
        </p:nvSpPr>
        <p:spPr/>
        <p:txBody>
          <a:bodyPr/>
          <a:lstStyle/>
          <a:p>
            <a:fld id="{CD81D244-7464-40F3-9372-70D73694CF74}" type="slidenum">
              <a:rPr lang="en-GB" smtClean="0"/>
              <a:t>28</a:t>
            </a:fld>
            <a:endParaRPr lang="en-GB" dirty="0"/>
          </a:p>
        </p:txBody>
      </p:sp>
    </p:spTree>
    <p:extLst>
      <p:ext uri="{BB962C8B-B14F-4D97-AF65-F5344CB8AC3E}">
        <p14:creationId xmlns:p14="http://schemas.microsoft.com/office/powerpoint/2010/main" val="40837224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7DF1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Open Sans" panose="020B0606030504020204" pitchFamily="34" charset="0"/>
                <a:ea typeface="Open Sans" panose="020B0606030504020204" pitchFamily="34" charset="0"/>
                <a:cs typeface="Open Sans" panose="020B0606030504020204" pitchFamily="34" charset="0"/>
              </a:rPr>
              <a:t>Summary</a:t>
            </a:r>
            <a:endParaRPr lang="en-GB" b="1"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p:cNvSpPr>
            <a:spLocks noGrp="1"/>
          </p:cNvSpPr>
          <p:nvPr>
            <p:ph idx="1"/>
          </p:nvPr>
        </p:nvSpPr>
        <p:spPr>
          <a:solidFill>
            <a:srgbClr val="F7DF1E"/>
          </a:solidFill>
        </p:spPr>
        <p:txBody>
          <a:bodyPr>
            <a:normAutofit/>
          </a:bodyPr>
          <a:lstStyle/>
          <a:p>
            <a:r>
              <a:rPr lang="en-US" dirty="0">
                <a:latin typeface="Open Sans" panose="020B0606030504020204" pitchFamily="34" charset="0"/>
                <a:ea typeface="Open Sans" panose="020B0606030504020204" pitchFamily="34" charset="0"/>
                <a:cs typeface="Open Sans" panose="020B0606030504020204" pitchFamily="34" charset="0"/>
              </a:rPr>
              <a:t>More than one type may implement the same interface. Code written to use an interface automatically knows how to work with any number of different objects that provide the interface. This is called </a:t>
            </a:r>
            <a:r>
              <a:rPr lang="en-US" b="1" dirty="0">
                <a:latin typeface="Open Sans" panose="020B0606030504020204" pitchFamily="34" charset="0"/>
                <a:ea typeface="Open Sans" panose="020B0606030504020204" pitchFamily="34" charset="0"/>
                <a:cs typeface="Open Sans" panose="020B0606030504020204" pitchFamily="34" charset="0"/>
              </a:rPr>
              <a:t>polymorphism</a:t>
            </a:r>
            <a:r>
              <a:rPr lang="en-US" dirty="0">
                <a:latin typeface="Open Sans" panose="020B0606030504020204" pitchFamily="34" charset="0"/>
                <a:ea typeface="Open Sans" panose="020B0606030504020204" pitchFamily="34" charset="0"/>
                <a:cs typeface="Open Sans" panose="020B0606030504020204" pitchFamily="34" charset="0"/>
              </a:rPr>
              <a:t>.</a:t>
            </a:r>
            <a:endParaRPr lang="en-US" dirty="0" smtClean="0">
              <a:latin typeface="Open Sans" panose="020B0606030504020204" pitchFamily="34" charset="0"/>
              <a:ea typeface="Open Sans" panose="020B0606030504020204" pitchFamily="34" charset="0"/>
              <a:cs typeface="Open Sans" panose="020B0606030504020204" pitchFamily="34" charset="0"/>
            </a:endParaRPr>
          </a:p>
          <a:p>
            <a:r>
              <a:rPr lang="en-US" dirty="0">
                <a:latin typeface="Open Sans" panose="020B0606030504020204" pitchFamily="34" charset="0"/>
                <a:ea typeface="Open Sans" panose="020B0606030504020204" pitchFamily="34" charset="0"/>
                <a:cs typeface="Open Sans" panose="020B0606030504020204" pitchFamily="34" charset="0"/>
              </a:rPr>
              <a:t>When implementing multiple classes that differ in only some details, it can be helpful to write the new classes as </a:t>
            </a:r>
            <a:r>
              <a:rPr lang="en-US" b="1" dirty="0">
                <a:latin typeface="Open Sans" panose="020B0606030504020204" pitchFamily="34" charset="0"/>
                <a:ea typeface="Open Sans" panose="020B0606030504020204" pitchFamily="34" charset="0"/>
                <a:cs typeface="Open Sans" panose="020B0606030504020204" pitchFamily="34" charset="0"/>
              </a:rPr>
              <a:t>subclasses</a:t>
            </a:r>
            <a:r>
              <a:rPr lang="en-US" dirty="0">
                <a:latin typeface="Open Sans" panose="020B0606030504020204" pitchFamily="34" charset="0"/>
                <a:ea typeface="Open Sans" panose="020B0606030504020204" pitchFamily="34" charset="0"/>
                <a:cs typeface="Open Sans" panose="020B0606030504020204" pitchFamily="34" charset="0"/>
              </a:rPr>
              <a:t> of an existing class, </a:t>
            </a:r>
            <a:r>
              <a:rPr lang="en-US" b="1" dirty="0">
                <a:latin typeface="Open Sans" panose="020B0606030504020204" pitchFamily="34" charset="0"/>
                <a:ea typeface="Open Sans" panose="020B0606030504020204" pitchFamily="34" charset="0"/>
                <a:cs typeface="Open Sans" panose="020B0606030504020204" pitchFamily="34" charset="0"/>
              </a:rPr>
              <a:t>inheriting</a:t>
            </a:r>
            <a:r>
              <a:rPr lang="en-US" dirty="0">
                <a:latin typeface="Open Sans" panose="020B0606030504020204" pitchFamily="34" charset="0"/>
                <a:ea typeface="Open Sans" panose="020B0606030504020204" pitchFamily="34" charset="0"/>
                <a:cs typeface="Open Sans" panose="020B0606030504020204" pitchFamily="34" charset="0"/>
              </a:rPr>
              <a:t> part of its behavior.</a:t>
            </a:r>
            <a:endParaRPr lang="en-GB"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7" name="Group 6"/>
          <p:cNvGrpSpPr/>
          <p:nvPr/>
        </p:nvGrpSpPr>
        <p:grpSpPr>
          <a:xfrm>
            <a:off x="0" y="6626620"/>
            <a:ext cx="12192000" cy="253916"/>
            <a:chOff x="0" y="6626620"/>
            <a:chExt cx="12192000" cy="253916"/>
          </a:xfrm>
        </p:grpSpPr>
        <p:sp>
          <p:nvSpPr>
            <p:cNvPr id="4" name="Rectangle 3"/>
            <p:cNvSpPr/>
            <p:nvPr/>
          </p:nvSpPr>
          <p:spPr>
            <a:xfrm>
              <a:off x="0" y="6649156"/>
              <a:ext cx="12192000" cy="2088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extBox 5"/>
            <p:cNvSpPr txBox="1"/>
            <p:nvPr/>
          </p:nvSpPr>
          <p:spPr>
            <a:xfrm>
              <a:off x="7191023" y="6626620"/>
              <a:ext cx="5000977" cy="253916"/>
            </a:xfrm>
            <a:prstGeom prst="rect">
              <a:avLst/>
            </a:prstGeom>
            <a:noFill/>
            <a:ln>
              <a:noFill/>
            </a:ln>
          </p:spPr>
          <p:txBody>
            <a:bodyPr wrap="square" rtlCol="0">
              <a:spAutoFit/>
            </a:bodyPr>
            <a:lstStyle/>
            <a:p>
              <a:pPr algn="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Lesson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9</a:t>
              </a:r>
              <a:r>
                <a:rPr lang="lt-LT"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OOP in JavaScript (part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II)</a:t>
              </a:r>
              <a:endParaRPr lang="en-GB" sz="1050" dirty="0">
                <a:solidFill>
                  <a:schemeClr val="bg1"/>
                </a:solidFill>
              </a:endParaRPr>
            </a:p>
          </p:txBody>
        </p:sp>
      </p:grpSp>
      <p:sp>
        <p:nvSpPr>
          <p:cNvPr id="8" name="Slide Number Placeholder 7"/>
          <p:cNvSpPr>
            <a:spLocks noGrp="1"/>
          </p:cNvSpPr>
          <p:nvPr>
            <p:ph type="sldNum" sz="quarter" idx="12"/>
          </p:nvPr>
        </p:nvSpPr>
        <p:spPr/>
        <p:txBody>
          <a:bodyPr/>
          <a:lstStyle/>
          <a:p>
            <a:fld id="{CD81D244-7464-40F3-9372-70D73694CF74}" type="slidenum">
              <a:rPr lang="en-GB" smtClean="0"/>
              <a:t>29</a:t>
            </a:fld>
            <a:endParaRPr lang="en-GB" dirty="0"/>
          </a:p>
        </p:txBody>
      </p:sp>
    </p:spTree>
    <p:extLst>
      <p:ext uri="{BB962C8B-B14F-4D97-AF65-F5344CB8AC3E}">
        <p14:creationId xmlns:p14="http://schemas.microsoft.com/office/powerpoint/2010/main" val="12291783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7DF1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Open Sans" panose="020B0606030504020204" pitchFamily="34" charset="0"/>
                <a:ea typeface="Open Sans" panose="020B0606030504020204" pitchFamily="34" charset="0"/>
                <a:cs typeface="Open Sans" panose="020B0606030504020204" pitchFamily="34" charset="0"/>
              </a:rPr>
              <a:t>Just to remember the syntax</a:t>
            </a:r>
            <a:endParaRPr lang="en-GB" b="1"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p:cNvSpPr>
            <a:spLocks noGrp="1"/>
          </p:cNvSpPr>
          <p:nvPr>
            <p:ph idx="1"/>
          </p:nvPr>
        </p:nvSpPr>
        <p:spPr>
          <a:solidFill>
            <a:schemeClr val="tx1"/>
          </a:solidFill>
        </p:spPr>
        <p:txBody>
          <a:bodyPr>
            <a:normAutofit/>
          </a:bodyPr>
          <a:lstStyle/>
          <a:p>
            <a:pPr marL="0" indent="0">
              <a:buNone/>
            </a:pPr>
            <a:r>
              <a:rPr lang="en-GB" sz="2400" dirty="0">
                <a:solidFill>
                  <a:srgbClr val="608B4E"/>
                </a:solidFill>
                <a:latin typeface="Consolas" panose="020B0609020204030204" pitchFamily="49" charset="0"/>
              </a:rPr>
              <a:t>// Pre ES6 </a:t>
            </a:r>
            <a:r>
              <a:rPr lang="en-GB" sz="2400" dirty="0" smtClean="0">
                <a:solidFill>
                  <a:srgbClr val="608B4E"/>
                </a:solidFill>
                <a:latin typeface="Consolas" panose="020B0609020204030204" pitchFamily="49" charset="0"/>
              </a:rPr>
              <a:t>class</a:t>
            </a:r>
            <a:endParaRPr lang="en-GB" sz="2400" dirty="0" smtClean="0">
              <a:solidFill>
                <a:srgbClr val="569CD6"/>
              </a:solidFill>
              <a:latin typeface="Consolas" panose="020B0609020204030204" pitchFamily="49" charset="0"/>
            </a:endParaRPr>
          </a:p>
          <a:p>
            <a:pPr marL="0" indent="0">
              <a:buNone/>
            </a:pPr>
            <a:r>
              <a:rPr lang="en-GB" sz="2400" dirty="0" smtClean="0">
                <a:solidFill>
                  <a:srgbClr val="569CD6"/>
                </a:solidFill>
                <a:latin typeface="Consolas" panose="020B0609020204030204" pitchFamily="49" charset="0"/>
              </a:rPr>
              <a:t>function</a:t>
            </a:r>
            <a:r>
              <a:rPr lang="en-GB" sz="2400" dirty="0" smtClean="0">
                <a:solidFill>
                  <a:srgbClr val="D4D4D4"/>
                </a:solidFill>
                <a:latin typeface="Consolas" panose="020B0609020204030204" pitchFamily="49" charset="0"/>
              </a:rPr>
              <a:t> </a:t>
            </a:r>
            <a:r>
              <a:rPr lang="en-GB" sz="2400" dirty="0">
                <a:solidFill>
                  <a:srgbClr val="DCDCAA"/>
                </a:solidFill>
                <a:latin typeface="Consolas" panose="020B0609020204030204" pitchFamily="49" charset="0"/>
              </a:rPr>
              <a:t>Rabbit</a:t>
            </a:r>
            <a:r>
              <a:rPr lang="en-GB" sz="2400" dirty="0">
                <a:solidFill>
                  <a:srgbClr val="D4D4D4"/>
                </a:solidFill>
                <a:latin typeface="Consolas" panose="020B0609020204030204" pitchFamily="49" charset="0"/>
              </a:rPr>
              <a:t>(</a:t>
            </a:r>
            <a:r>
              <a:rPr lang="en-GB" sz="2400" dirty="0">
                <a:solidFill>
                  <a:srgbClr val="9CDCFE"/>
                </a:solidFill>
                <a:latin typeface="Consolas" panose="020B0609020204030204" pitchFamily="49" charset="0"/>
              </a:rPr>
              <a:t>type</a:t>
            </a:r>
            <a:r>
              <a:rPr lang="en-GB" sz="2400" dirty="0">
                <a:solidFill>
                  <a:srgbClr val="D4D4D4"/>
                </a:solidFill>
                <a:latin typeface="Consolas" panose="020B0609020204030204" pitchFamily="49" charset="0"/>
              </a:rPr>
              <a:t>) {</a:t>
            </a:r>
          </a:p>
          <a:p>
            <a:pPr marL="457200" lvl="1" indent="0">
              <a:buNone/>
            </a:pPr>
            <a:r>
              <a:rPr lang="en-GB" dirty="0" err="1">
                <a:solidFill>
                  <a:srgbClr val="569CD6"/>
                </a:solidFill>
                <a:latin typeface="Consolas" panose="020B0609020204030204" pitchFamily="49" charset="0"/>
              </a:rPr>
              <a:t>this</a:t>
            </a:r>
            <a:r>
              <a:rPr lang="en-GB" dirty="0" err="1">
                <a:solidFill>
                  <a:srgbClr val="D4D4D4"/>
                </a:solidFill>
                <a:latin typeface="Consolas" panose="020B0609020204030204" pitchFamily="49" charset="0"/>
              </a:rPr>
              <a:t>.</a:t>
            </a:r>
            <a:r>
              <a:rPr lang="en-GB" dirty="0" err="1">
                <a:solidFill>
                  <a:srgbClr val="9CDCFE"/>
                </a:solidFill>
                <a:latin typeface="Consolas" panose="020B0609020204030204" pitchFamily="49" charset="0"/>
              </a:rPr>
              <a:t>type</a:t>
            </a:r>
            <a:r>
              <a:rPr lang="en-GB" dirty="0">
                <a:solidFill>
                  <a:srgbClr val="D4D4D4"/>
                </a:solidFill>
                <a:latin typeface="Consolas" panose="020B0609020204030204" pitchFamily="49" charset="0"/>
              </a:rPr>
              <a:t> = </a:t>
            </a:r>
            <a:r>
              <a:rPr lang="en-GB" dirty="0">
                <a:solidFill>
                  <a:srgbClr val="9CDCFE"/>
                </a:solidFill>
                <a:latin typeface="Consolas" panose="020B0609020204030204" pitchFamily="49" charset="0"/>
              </a:rPr>
              <a:t>type</a:t>
            </a:r>
            <a:r>
              <a:rPr lang="en-GB" dirty="0">
                <a:solidFill>
                  <a:srgbClr val="D4D4D4"/>
                </a:solidFill>
                <a:latin typeface="Consolas" panose="020B0609020204030204" pitchFamily="49" charset="0"/>
              </a:rPr>
              <a:t>;</a:t>
            </a:r>
          </a:p>
          <a:p>
            <a:pPr marL="0" indent="0">
              <a:buNone/>
            </a:pPr>
            <a:r>
              <a:rPr lang="en-GB" sz="2400" dirty="0">
                <a:solidFill>
                  <a:srgbClr val="D4D4D4"/>
                </a:solidFill>
                <a:latin typeface="Consolas" panose="020B0609020204030204" pitchFamily="49" charset="0"/>
              </a:rPr>
              <a:t>}</a:t>
            </a:r>
          </a:p>
          <a:p>
            <a:pPr marL="0" indent="0">
              <a:buNone/>
            </a:pPr>
            <a:r>
              <a:rPr lang="en-GB" sz="2400" dirty="0" err="1">
                <a:solidFill>
                  <a:srgbClr val="4EC9B0"/>
                </a:solidFill>
                <a:latin typeface="Consolas" panose="020B0609020204030204" pitchFamily="49" charset="0"/>
              </a:rPr>
              <a:t>Rabbit</a:t>
            </a:r>
            <a:r>
              <a:rPr lang="en-GB" sz="2400" dirty="0" err="1">
                <a:solidFill>
                  <a:srgbClr val="D4D4D4"/>
                </a:solidFill>
                <a:latin typeface="Consolas" panose="020B0609020204030204" pitchFamily="49" charset="0"/>
              </a:rPr>
              <a:t>.</a:t>
            </a:r>
            <a:r>
              <a:rPr lang="en-GB" sz="2400" dirty="0" err="1">
                <a:solidFill>
                  <a:srgbClr val="9CDCFE"/>
                </a:solidFill>
                <a:latin typeface="Consolas" panose="020B0609020204030204" pitchFamily="49" charset="0"/>
              </a:rPr>
              <a:t>prototype</a:t>
            </a:r>
            <a:r>
              <a:rPr lang="en-GB" sz="2400" dirty="0" err="1">
                <a:solidFill>
                  <a:srgbClr val="D4D4D4"/>
                </a:solidFill>
                <a:latin typeface="Consolas" panose="020B0609020204030204" pitchFamily="49" charset="0"/>
              </a:rPr>
              <a:t>.</a:t>
            </a:r>
            <a:r>
              <a:rPr lang="en-GB" sz="2400" dirty="0" err="1">
                <a:solidFill>
                  <a:srgbClr val="DCDCAA"/>
                </a:solidFill>
                <a:latin typeface="Consolas" panose="020B0609020204030204" pitchFamily="49" charset="0"/>
              </a:rPr>
              <a:t>speak</a:t>
            </a:r>
            <a:r>
              <a:rPr lang="en-GB" sz="2400" dirty="0">
                <a:solidFill>
                  <a:srgbClr val="D4D4D4"/>
                </a:solidFill>
                <a:latin typeface="Consolas" panose="020B0609020204030204" pitchFamily="49" charset="0"/>
              </a:rPr>
              <a:t> = </a:t>
            </a:r>
            <a:r>
              <a:rPr lang="en-GB" sz="2400" dirty="0">
                <a:solidFill>
                  <a:srgbClr val="569CD6"/>
                </a:solidFill>
                <a:latin typeface="Consolas" panose="020B0609020204030204" pitchFamily="49" charset="0"/>
              </a:rPr>
              <a:t>function</a:t>
            </a:r>
            <a:r>
              <a:rPr lang="en-GB" sz="2400" dirty="0">
                <a:solidFill>
                  <a:srgbClr val="D4D4D4"/>
                </a:solidFill>
                <a:latin typeface="Consolas" panose="020B0609020204030204" pitchFamily="49" charset="0"/>
              </a:rPr>
              <a:t>(</a:t>
            </a:r>
            <a:r>
              <a:rPr lang="en-GB" sz="2400" dirty="0">
                <a:solidFill>
                  <a:srgbClr val="9CDCFE"/>
                </a:solidFill>
                <a:latin typeface="Consolas" panose="020B0609020204030204" pitchFamily="49" charset="0"/>
              </a:rPr>
              <a:t>line</a:t>
            </a:r>
            <a:r>
              <a:rPr lang="en-GB" sz="2400" dirty="0">
                <a:solidFill>
                  <a:srgbClr val="D4D4D4"/>
                </a:solidFill>
                <a:latin typeface="Consolas" panose="020B0609020204030204" pitchFamily="49" charset="0"/>
              </a:rPr>
              <a:t>) {</a:t>
            </a:r>
          </a:p>
          <a:p>
            <a:pPr marL="457200" lvl="1" indent="0">
              <a:buNone/>
            </a:pPr>
            <a:r>
              <a:rPr lang="en-GB" dirty="0">
                <a:solidFill>
                  <a:srgbClr val="4EC9B0"/>
                </a:solidFill>
                <a:latin typeface="Consolas" panose="020B0609020204030204" pitchFamily="49" charset="0"/>
              </a:rPr>
              <a:t>console</a:t>
            </a:r>
            <a:r>
              <a:rPr lang="en-GB" dirty="0">
                <a:solidFill>
                  <a:srgbClr val="D4D4D4"/>
                </a:solidFill>
                <a:latin typeface="Consolas" panose="020B0609020204030204" pitchFamily="49" charset="0"/>
              </a:rPr>
              <a:t>.</a:t>
            </a:r>
            <a:r>
              <a:rPr lang="en-GB" dirty="0">
                <a:solidFill>
                  <a:srgbClr val="DCDCAA"/>
                </a:solidFill>
                <a:latin typeface="Consolas" panose="020B0609020204030204" pitchFamily="49" charset="0"/>
              </a:rPr>
              <a:t>log</a:t>
            </a:r>
            <a:r>
              <a:rPr lang="en-GB" dirty="0">
                <a:solidFill>
                  <a:srgbClr val="D4D4D4"/>
                </a:solidFill>
                <a:latin typeface="Consolas" panose="020B0609020204030204" pitchFamily="49" charset="0"/>
              </a:rPr>
              <a:t>(</a:t>
            </a:r>
            <a:r>
              <a:rPr lang="en-GB" dirty="0">
                <a:solidFill>
                  <a:srgbClr val="CE9178"/>
                </a:solidFill>
                <a:latin typeface="Consolas" panose="020B0609020204030204" pitchFamily="49" charset="0"/>
              </a:rPr>
              <a:t>`The </a:t>
            </a:r>
            <a:r>
              <a:rPr lang="en-GB" dirty="0">
                <a:solidFill>
                  <a:srgbClr val="569CD6"/>
                </a:solidFill>
                <a:latin typeface="Consolas" panose="020B0609020204030204" pitchFamily="49" charset="0"/>
              </a:rPr>
              <a:t>${</a:t>
            </a:r>
            <a:r>
              <a:rPr lang="en-GB" dirty="0" err="1">
                <a:solidFill>
                  <a:srgbClr val="569CD6"/>
                </a:solidFill>
                <a:latin typeface="Consolas" panose="020B0609020204030204" pitchFamily="49" charset="0"/>
              </a:rPr>
              <a:t>this</a:t>
            </a:r>
            <a:r>
              <a:rPr lang="en-GB" dirty="0" err="1">
                <a:solidFill>
                  <a:srgbClr val="D4D4D4"/>
                </a:solidFill>
                <a:latin typeface="Consolas" panose="020B0609020204030204" pitchFamily="49" charset="0"/>
              </a:rPr>
              <a:t>.</a:t>
            </a:r>
            <a:r>
              <a:rPr lang="en-GB" dirty="0" err="1">
                <a:solidFill>
                  <a:srgbClr val="9CDCFE"/>
                </a:solidFill>
                <a:latin typeface="Consolas" panose="020B0609020204030204" pitchFamily="49" charset="0"/>
              </a:rPr>
              <a:t>type</a:t>
            </a:r>
            <a:r>
              <a:rPr lang="en-GB" dirty="0">
                <a:solidFill>
                  <a:srgbClr val="569CD6"/>
                </a:solidFill>
                <a:latin typeface="Consolas" panose="020B0609020204030204" pitchFamily="49" charset="0"/>
              </a:rPr>
              <a:t>}</a:t>
            </a:r>
            <a:r>
              <a:rPr lang="en-GB" dirty="0">
                <a:solidFill>
                  <a:srgbClr val="CE9178"/>
                </a:solidFill>
                <a:latin typeface="Consolas" panose="020B0609020204030204" pitchFamily="49" charset="0"/>
              </a:rPr>
              <a:t> rabbit says '</a:t>
            </a:r>
            <a:r>
              <a:rPr lang="en-GB" dirty="0">
                <a:solidFill>
                  <a:srgbClr val="569CD6"/>
                </a:solidFill>
                <a:latin typeface="Consolas" panose="020B0609020204030204" pitchFamily="49" charset="0"/>
              </a:rPr>
              <a:t>${</a:t>
            </a:r>
            <a:r>
              <a:rPr lang="en-GB" dirty="0">
                <a:solidFill>
                  <a:srgbClr val="9CDCFE"/>
                </a:solidFill>
                <a:latin typeface="Consolas" panose="020B0609020204030204" pitchFamily="49" charset="0"/>
              </a:rPr>
              <a:t>line</a:t>
            </a:r>
            <a:r>
              <a:rPr lang="en-GB" dirty="0">
                <a:solidFill>
                  <a:srgbClr val="569CD6"/>
                </a:solidFill>
                <a:latin typeface="Consolas" panose="020B0609020204030204" pitchFamily="49" charset="0"/>
              </a:rPr>
              <a:t>}</a:t>
            </a:r>
            <a:r>
              <a:rPr lang="en-GB" dirty="0">
                <a:solidFill>
                  <a:srgbClr val="CE9178"/>
                </a:solidFill>
                <a:latin typeface="Consolas" panose="020B0609020204030204" pitchFamily="49" charset="0"/>
              </a:rPr>
              <a:t>'`</a:t>
            </a:r>
            <a:r>
              <a:rPr lang="en-GB" dirty="0">
                <a:solidFill>
                  <a:srgbClr val="D4D4D4"/>
                </a:solidFill>
                <a:latin typeface="Consolas" panose="020B0609020204030204" pitchFamily="49" charset="0"/>
              </a:rPr>
              <a:t>);</a:t>
            </a:r>
          </a:p>
          <a:p>
            <a:pPr marL="0" indent="0">
              <a:buNone/>
            </a:pPr>
            <a:r>
              <a:rPr lang="en-GB" sz="2400" dirty="0">
                <a:solidFill>
                  <a:srgbClr val="D4D4D4"/>
                </a:solidFill>
                <a:latin typeface="Consolas" panose="020B0609020204030204" pitchFamily="49" charset="0"/>
              </a:rPr>
              <a:t>};</a:t>
            </a:r>
          </a:p>
          <a:p>
            <a:pPr marL="0" indent="0">
              <a:buNone/>
            </a:pPr>
            <a:r>
              <a:rPr lang="en-GB" sz="2400" dirty="0">
                <a:solidFill>
                  <a:srgbClr val="D4D4D4"/>
                </a:solidFill>
                <a:latin typeface="Consolas" panose="020B0609020204030204" pitchFamily="49" charset="0"/>
              </a:rPr>
              <a:t/>
            </a:r>
            <a:br>
              <a:rPr lang="en-GB" sz="2400" dirty="0">
                <a:solidFill>
                  <a:srgbClr val="D4D4D4"/>
                </a:solidFill>
                <a:latin typeface="Consolas" panose="020B0609020204030204" pitchFamily="49" charset="0"/>
              </a:rPr>
            </a:br>
            <a:r>
              <a:rPr lang="en-GB" sz="2400" dirty="0">
                <a:solidFill>
                  <a:srgbClr val="569CD6"/>
                </a:solidFill>
                <a:latin typeface="Consolas" panose="020B0609020204030204" pitchFamily="49" charset="0"/>
              </a:rPr>
              <a:t>let</a:t>
            </a:r>
            <a:r>
              <a:rPr lang="en-GB" sz="2400" dirty="0">
                <a:solidFill>
                  <a:srgbClr val="D4D4D4"/>
                </a:solidFill>
                <a:latin typeface="Consolas" panose="020B0609020204030204" pitchFamily="49" charset="0"/>
              </a:rPr>
              <a:t> </a:t>
            </a:r>
            <a:r>
              <a:rPr lang="en-GB" sz="2400" dirty="0" err="1">
                <a:solidFill>
                  <a:srgbClr val="9CDCFE"/>
                </a:solidFill>
                <a:latin typeface="Consolas" panose="020B0609020204030204" pitchFamily="49" charset="0"/>
              </a:rPr>
              <a:t>weirdRabbit</a:t>
            </a:r>
            <a:r>
              <a:rPr lang="en-GB" sz="2400" dirty="0">
                <a:solidFill>
                  <a:srgbClr val="D4D4D4"/>
                </a:solidFill>
                <a:latin typeface="Consolas" panose="020B0609020204030204" pitchFamily="49" charset="0"/>
              </a:rPr>
              <a:t> = </a:t>
            </a:r>
            <a:r>
              <a:rPr lang="en-GB" sz="2400" dirty="0">
                <a:solidFill>
                  <a:srgbClr val="569CD6"/>
                </a:solidFill>
                <a:latin typeface="Consolas" panose="020B0609020204030204" pitchFamily="49" charset="0"/>
              </a:rPr>
              <a:t>new</a:t>
            </a:r>
            <a:r>
              <a:rPr lang="en-GB" sz="2400" dirty="0">
                <a:solidFill>
                  <a:srgbClr val="D4D4D4"/>
                </a:solidFill>
                <a:latin typeface="Consolas" panose="020B0609020204030204" pitchFamily="49" charset="0"/>
              </a:rPr>
              <a:t> </a:t>
            </a:r>
            <a:r>
              <a:rPr lang="en-GB" sz="2400" dirty="0">
                <a:solidFill>
                  <a:srgbClr val="4EC9B0"/>
                </a:solidFill>
                <a:latin typeface="Consolas" panose="020B0609020204030204" pitchFamily="49" charset="0"/>
              </a:rPr>
              <a:t>Rabbit</a:t>
            </a:r>
            <a:r>
              <a:rPr lang="en-GB" sz="2400" dirty="0">
                <a:solidFill>
                  <a:srgbClr val="D4D4D4"/>
                </a:solidFill>
                <a:latin typeface="Consolas" panose="020B0609020204030204" pitchFamily="49" charset="0"/>
              </a:rPr>
              <a:t>(</a:t>
            </a:r>
            <a:r>
              <a:rPr lang="en-GB" sz="2400" dirty="0">
                <a:solidFill>
                  <a:srgbClr val="CE9178"/>
                </a:solidFill>
                <a:latin typeface="Consolas" panose="020B0609020204030204" pitchFamily="49" charset="0"/>
              </a:rPr>
              <a:t>"weird"</a:t>
            </a:r>
            <a:r>
              <a:rPr lang="en-GB" sz="2400" dirty="0">
                <a:solidFill>
                  <a:srgbClr val="D4D4D4"/>
                </a:solidFill>
                <a:latin typeface="Consolas" panose="020B0609020204030204" pitchFamily="49" charset="0"/>
              </a:rPr>
              <a:t>);</a:t>
            </a:r>
          </a:p>
          <a:p>
            <a:pPr marL="0" indent="0">
              <a:buNone/>
            </a:pPr>
            <a:endParaRPr lang="en-GB" sz="2400"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7" name="Group 6"/>
          <p:cNvGrpSpPr/>
          <p:nvPr/>
        </p:nvGrpSpPr>
        <p:grpSpPr>
          <a:xfrm>
            <a:off x="0" y="6626620"/>
            <a:ext cx="12192000" cy="253916"/>
            <a:chOff x="0" y="6626620"/>
            <a:chExt cx="12192000" cy="253916"/>
          </a:xfrm>
        </p:grpSpPr>
        <p:sp>
          <p:nvSpPr>
            <p:cNvPr id="4" name="Rectangle 3"/>
            <p:cNvSpPr/>
            <p:nvPr/>
          </p:nvSpPr>
          <p:spPr>
            <a:xfrm>
              <a:off x="0" y="6649156"/>
              <a:ext cx="12192000" cy="2088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extBox 5"/>
            <p:cNvSpPr txBox="1"/>
            <p:nvPr/>
          </p:nvSpPr>
          <p:spPr>
            <a:xfrm>
              <a:off x="7191023" y="6626620"/>
              <a:ext cx="5000977" cy="253916"/>
            </a:xfrm>
            <a:prstGeom prst="rect">
              <a:avLst/>
            </a:prstGeom>
            <a:noFill/>
            <a:ln>
              <a:noFill/>
            </a:ln>
          </p:spPr>
          <p:txBody>
            <a:bodyPr wrap="square" rtlCol="0">
              <a:spAutoFit/>
            </a:bodyPr>
            <a:lstStyle/>
            <a:p>
              <a:pPr algn="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Lesson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9</a:t>
              </a:r>
              <a:r>
                <a:rPr lang="lt-LT"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OOP in JavaScript (part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II)</a:t>
              </a:r>
              <a:endParaRPr lang="en-GB" sz="1050" dirty="0">
                <a:solidFill>
                  <a:schemeClr val="bg1"/>
                </a:solidFill>
              </a:endParaRPr>
            </a:p>
          </p:txBody>
        </p:sp>
      </p:grpSp>
      <p:sp>
        <p:nvSpPr>
          <p:cNvPr id="8" name="Slide Number Placeholder 7"/>
          <p:cNvSpPr>
            <a:spLocks noGrp="1"/>
          </p:cNvSpPr>
          <p:nvPr>
            <p:ph type="sldNum" sz="quarter" idx="12"/>
          </p:nvPr>
        </p:nvSpPr>
        <p:spPr/>
        <p:txBody>
          <a:bodyPr/>
          <a:lstStyle/>
          <a:p>
            <a:fld id="{CD81D244-7464-40F3-9372-70D73694CF74}" type="slidenum">
              <a:rPr lang="en-GB" smtClean="0"/>
              <a:t>3</a:t>
            </a:fld>
            <a:endParaRPr lang="en-GB" dirty="0"/>
          </a:p>
        </p:txBody>
      </p:sp>
    </p:spTree>
    <p:extLst>
      <p:ext uri="{BB962C8B-B14F-4D97-AF65-F5344CB8AC3E}">
        <p14:creationId xmlns:p14="http://schemas.microsoft.com/office/powerpoint/2010/main" val="23793224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7DF1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Open Sans" panose="020B0606030504020204" pitchFamily="34" charset="0"/>
                <a:ea typeface="Open Sans" panose="020B0606030504020204" pitchFamily="34" charset="0"/>
                <a:cs typeface="Open Sans" panose="020B0606030504020204" pitchFamily="34" charset="0"/>
              </a:rPr>
              <a:t>Exercise. </a:t>
            </a:r>
            <a:r>
              <a:rPr lang="en-GB" b="1" dirty="0">
                <a:latin typeface="Open Sans" panose="020B0606030504020204" pitchFamily="34" charset="0"/>
                <a:ea typeface="Open Sans" panose="020B0606030504020204" pitchFamily="34" charset="0"/>
                <a:cs typeface="Open Sans" panose="020B0606030504020204" pitchFamily="34" charset="0"/>
              </a:rPr>
              <a:t>A vector </a:t>
            </a:r>
            <a:r>
              <a:rPr lang="en-GB" b="1" dirty="0" smtClean="0">
                <a:latin typeface="Open Sans" panose="020B0606030504020204" pitchFamily="34" charset="0"/>
                <a:ea typeface="Open Sans" panose="020B0606030504020204" pitchFamily="34" charset="0"/>
                <a:cs typeface="Open Sans" panose="020B0606030504020204" pitchFamily="34" charset="0"/>
              </a:rPr>
              <a:t>type</a:t>
            </a:r>
            <a:endParaRPr lang="en-GB" b="1"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p:cNvSpPr>
            <a:spLocks noGrp="1"/>
          </p:cNvSpPr>
          <p:nvPr>
            <p:ph idx="1"/>
          </p:nvPr>
        </p:nvSpPr>
        <p:spPr>
          <a:solidFill>
            <a:srgbClr val="F7DF1E"/>
          </a:solidFill>
        </p:spPr>
        <p:txBody>
          <a:bodyPr>
            <a:normAutofit/>
          </a:bodyPr>
          <a:lstStyle/>
          <a:p>
            <a:pPr marL="0" indent="0">
              <a:buNone/>
            </a:pPr>
            <a:r>
              <a:rPr lang="en-GB" dirty="0" smtClean="0">
                <a:latin typeface="Open Sans" panose="020B0606030504020204" pitchFamily="34" charset="0"/>
                <a:ea typeface="Open Sans" panose="020B0606030504020204" pitchFamily="34" charset="0"/>
                <a:cs typeface="Open Sans" panose="020B0606030504020204" pitchFamily="34" charset="0"/>
              </a:rPr>
              <a:t>Try to implement a </a:t>
            </a:r>
            <a:r>
              <a:rPr lang="en-GB" b="1" dirty="0" smtClean="0">
                <a:latin typeface="Open Sans" panose="020B0606030504020204" pitchFamily="34" charset="0"/>
                <a:ea typeface="Open Sans" panose="020B0606030504020204" pitchFamily="34" charset="0"/>
                <a:cs typeface="Open Sans" panose="020B0606030504020204" pitchFamily="34" charset="0"/>
              </a:rPr>
              <a:t>Vector class</a:t>
            </a:r>
            <a:r>
              <a:rPr lang="en-GB" dirty="0" smtClean="0">
                <a:latin typeface="Open Sans" panose="020B0606030504020204" pitchFamily="34" charset="0"/>
                <a:ea typeface="Open Sans" panose="020B0606030504020204" pitchFamily="34" charset="0"/>
                <a:cs typeface="Open Sans" panose="020B0606030504020204" pitchFamily="34" charset="0"/>
              </a:rPr>
              <a:t>.</a:t>
            </a:r>
          </a:p>
          <a:p>
            <a:pPr marL="0" indent="0">
              <a:buNone/>
            </a:pPr>
            <a:endParaRPr lang="en-GB" dirty="0" smtClean="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lt-LT" dirty="0" smtClean="0">
                <a:latin typeface="Open Sans" panose="020B0606030504020204" pitchFamily="34" charset="0"/>
                <a:ea typeface="Open Sans" panose="020B0606030504020204" pitchFamily="34" charset="0"/>
                <a:cs typeface="Open Sans" panose="020B0606030504020204" pitchFamily="34" charset="0"/>
              </a:rPr>
              <a:t>Y</a:t>
            </a:r>
            <a:r>
              <a:rPr lang="en-GB" dirty="0" err="1" smtClean="0">
                <a:latin typeface="Open Sans" panose="020B0606030504020204" pitchFamily="34" charset="0"/>
                <a:ea typeface="Open Sans" panose="020B0606030504020204" pitchFamily="34" charset="0"/>
                <a:cs typeface="Open Sans" panose="020B0606030504020204" pitchFamily="34" charset="0"/>
              </a:rPr>
              <a:t>ou</a:t>
            </a:r>
            <a:r>
              <a:rPr lang="en-GB" dirty="0" smtClean="0">
                <a:latin typeface="Open Sans" panose="020B0606030504020204" pitchFamily="34" charset="0"/>
                <a:ea typeface="Open Sans" panose="020B0606030504020204" pitchFamily="34" charset="0"/>
                <a:cs typeface="Open Sans" panose="020B0606030504020204" pitchFamily="34" charset="0"/>
              </a:rPr>
              <a:t> </a:t>
            </a:r>
            <a:r>
              <a:rPr lang="en-GB" dirty="0">
                <a:latin typeface="Open Sans" panose="020B0606030504020204" pitchFamily="34" charset="0"/>
                <a:ea typeface="Open Sans" panose="020B0606030504020204" pitchFamily="34" charset="0"/>
                <a:cs typeface="Open Sans" panose="020B0606030504020204" pitchFamily="34" charset="0"/>
              </a:rPr>
              <a:t>can find </a:t>
            </a:r>
            <a:r>
              <a:rPr lang="lt-LT" dirty="0" smtClean="0">
                <a:latin typeface="Open Sans" panose="020B0606030504020204" pitchFamily="34" charset="0"/>
                <a:ea typeface="Open Sans" panose="020B0606030504020204" pitchFamily="34" charset="0"/>
                <a:cs typeface="Open Sans" panose="020B0606030504020204" pitchFamily="34" charset="0"/>
              </a:rPr>
              <a:t>t</a:t>
            </a:r>
            <a:r>
              <a:rPr lang="en-GB" dirty="0" smtClean="0">
                <a:latin typeface="Open Sans" panose="020B0606030504020204" pitchFamily="34" charset="0"/>
                <a:ea typeface="Open Sans" panose="020B0606030504020204" pitchFamily="34" charset="0"/>
                <a:cs typeface="Open Sans" panose="020B0606030504020204" pitchFamily="34" charset="0"/>
              </a:rPr>
              <a:t>he whole exercise at:</a:t>
            </a:r>
          </a:p>
          <a:p>
            <a:pPr marL="0" indent="0">
              <a:buNone/>
            </a:pPr>
            <a:r>
              <a:rPr lang="en-GB" dirty="0">
                <a:latin typeface="Open Sans" panose="020B0606030504020204" pitchFamily="34" charset="0"/>
                <a:ea typeface="Open Sans" panose="020B0606030504020204" pitchFamily="34" charset="0"/>
                <a:cs typeface="Open Sans" panose="020B0606030504020204" pitchFamily="34" charset="0"/>
                <a:hlinkClick r:id="rId3"/>
              </a:rPr>
              <a:t>https://</a:t>
            </a:r>
            <a:r>
              <a:rPr lang="en-GB" dirty="0" smtClean="0">
                <a:latin typeface="Open Sans" panose="020B0606030504020204" pitchFamily="34" charset="0"/>
                <a:ea typeface="Open Sans" panose="020B0606030504020204" pitchFamily="34" charset="0"/>
                <a:cs typeface="Open Sans" panose="020B0606030504020204" pitchFamily="34" charset="0"/>
                <a:hlinkClick r:id="rId3"/>
              </a:rPr>
              <a:t>eloquentjavascript.net/06_object.html</a:t>
            </a:r>
            <a:endParaRPr lang="en-GB" dirty="0" smtClean="0">
              <a:latin typeface="Open Sans" panose="020B0606030504020204" pitchFamily="34" charset="0"/>
              <a:ea typeface="Open Sans" panose="020B0606030504020204" pitchFamily="34" charset="0"/>
              <a:cs typeface="Open Sans" panose="020B0606030504020204" pitchFamily="34" charset="0"/>
            </a:endParaRPr>
          </a:p>
        </p:txBody>
      </p:sp>
      <p:grpSp>
        <p:nvGrpSpPr>
          <p:cNvPr id="7" name="Group 6"/>
          <p:cNvGrpSpPr/>
          <p:nvPr/>
        </p:nvGrpSpPr>
        <p:grpSpPr>
          <a:xfrm>
            <a:off x="0" y="6626620"/>
            <a:ext cx="12192000" cy="253916"/>
            <a:chOff x="0" y="6626620"/>
            <a:chExt cx="12192000" cy="253916"/>
          </a:xfrm>
        </p:grpSpPr>
        <p:sp>
          <p:nvSpPr>
            <p:cNvPr id="4" name="Rectangle 3"/>
            <p:cNvSpPr/>
            <p:nvPr/>
          </p:nvSpPr>
          <p:spPr>
            <a:xfrm>
              <a:off x="0" y="6649156"/>
              <a:ext cx="12192000" cy="2088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extBox 5"/>
            <p:cNvSpPr txBox="1"/>
            <p:nvPr/>
          </p:nvSpPr>
          <p:spPr>
            <a:xfrm>
              <a:off x="7191023" y="6626620"/>
              <a:ext cx="5000977" cy="253916"/>
            </a:xfrm>
            <a:prstGeom prst="rect">
              <a:avLst/>
            </a:prstGeom>
            <a:noFill/>
            <a:ln>
              <a:noFill/>
            </a:ln>
          </p:spPr>
          <p:txBody>
            <a:bodyPr wrap="square" rtlCol="0">
              <a:spAutoFit/>
            </a:bodyPr>
            <a:lstStyle/>
            <a:p>
              <a:pPr algn="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Lesson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9</a:t>
              </a:r>
              <a:r>
                <a:rPr lang="lt-LT"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OOP in JavaScript (part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II)</a:t>
              </a:r>
              <a:endParaRPr lang="en-GB" sz="1050" dirty="0">
                <a:solidFill>
                  <a:schemeClr val="bg1"/>
                </a:solidFill>
              </a:endParaRPr>
            </a:p>
          </p:txBody>
        </p:sp>
      </p:grpSp>
      <p:sp>
        <p:nvSpPr>
          <p:cNvPr id="8" name="Slide Number Placeholder 7"/>
          <p:cNvSpPr>
            <a:spLocks noGrp="1"/>
          </p:cNvSpPr>
          <p:nvPr>
            <p:ph type="sldNum" sz="quarter" idx="12"/>
          </p:nvPr>
        </p:nvSpPr>
        <p:spPr/>
        <p:txBody>
          <a:bodyPr/>
          <a:lstStyle/>
          <a:p>
            <a:fld id="{CD81D244-7464-40F3-9372-70D73694CF74}" type="slidenum">
              <a:rPr lang="en-GB" smtClean="0"/>
              <a:t>30</a:t>
            </a:fld>
            <a:endParaRPr lang="en-GB" dirty="0"/>
          </a:p>
        </p:txBody>
      </p:sp>
    </p:spTree>
    <p:extLst>
      <p:ext uri="{BB962C8B-B14F-4D97-AF65-F5344CB8AC3E}">
        <p14:creationId xmlns:p14="http://schemas.microsoft.com/office/powerpoint/2010/main" val="5600289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7DF1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Open Sans" panose="020B0606030504020204" pitchFamily="34" charset="0"/>
                <a:ea typeface="Open Sans" panose="020B0606030504020204" pitchFamily="34" charset="0"/>
                <a:cs typeface="Open Sans" panose="020B0606030504020204" pitchFamily="34" charset="0"/>
              </a:rPr>
              <a:t>Just to remember the syntax</a:t>
            </a:r>
            <a:endParaRPr lang="en-GB" b="1"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p:cNvSpPr>
            <a:spLocks noGrp="1"/>
          </p:cNvSpPr>
          <p:nvPr>
            <p:ph idx="1"/>
          </p:nvPr>
        </p:nvSpPr>
        <p:spPr>
          <a:solidFill>
            <a:schemeClr val="tx1"/>
          </a:solidFill>
        </p:spPr>
        <p:txBody>
          <a:bodyPr>
            <a:normAutofit/>
          </a:bodyPr>
          <a:lstStyle/>
          <a:p>
            <a:pPr marL="0" indent="0">
              <a:buNone/>
            </a:pPr>
            <a:r>
              <a:rPr lang="en-GB" sz="2000" dirty="0">
                <a:solidFill>
                  <a:srgbClr val="608B4E"/>
                </a:solidFill>
                <a:latin typeface="Consolas" panose="020B0609020204030204" pitchFamily="49" charset="0"/>
              </a:rPr>
              <a:t>// ES6 class notation</a:t>
            </a:r>
            <a:endParaRPr lang="en-GB" sz="2000" dirty="0">
              <a:solidFill>
                <a:srgbClr val="D4D4D4"/>
              </a:solidFill>
              <a:latin typeface="Consolas" panose="020B0609020204030204" pitchFamily="49" charset="0"/>
            </a:endParaRPr>
          </a:p>
          <a:p>
            <a:pPr marL="0" indent="0">
              <a:buNone/>
            </a:pPr>
            <a:r>
              <a:rPr lang="en-GB" sz="2000" dirty="0">
                <a:solidFill>
                  <a:srgbClr val="569CD6"/>
                </a:solidFill>
                <a:latin typeface="Consolas" panose="020B0609020204030204" pitchFamily="49" charset="0"/>
              </a:rPr>
              <a:t>class</a:t>
            </a:r>
            <a:r>
              <a:rPr lang="en-GB" sz="2000" dirty="0">
                <a:solidFill>
                  <a:srgbClr val="D4D4D4"/>
                </a:solidFill>
                <a:latin typeface="Consolas" panose="020B0609020204030204" pitchFamily="49" charset="0"/>
              </a:rPr>
              <a:t> </a:t>
            </a:r>
            <a:r>
              <a:rPr lang="en-GB" sz="2000" dirty="0">
                <a:solidFill>
                  <a:srgbClr val="4EC9B0"/>
                </a:solidFill>
                <a:latin typeface="Consolas" panose="020B0609020204030204" pitchFamily="49" charset="0"/>
              </a:rPr>
              <a:t>Rabbit</a:t>
            </a:r>
            <a:r>
              <a:rPr lang="en-GB" sz="2000" dirty="0">
                <a:solidFill>
                  <a:srgbClr val="D4D4D4"/>
                </a:solidFill>
                <a:latin typeface="Consolas" panose="020B0609020204030204" pitchFamily="49" charset="0"/>
              </a:rPr>
              <a:t> {</a:t>
            </a:r>
          </a:p>
          <a:p>
            <a:pPr marL="457200" lvl="1" indent="0">
              <a:buNone/>
            </a:pPr>
            <a:r>
              <a:rPr lang="en-GB" sz="2000" dirty="0">
                <a:solidFill>
                  <a:srgbClr val="569CD6"/>
                </a:solidFill>
                <a:latin typeface="Consolas" panose="020B0609020204030204" pitchFamily="49" charset="0"/>
              </a:rPr>
              <a:t>constructor</a:t>
            </a:r>
            <a:r>
              <a:rPr lang="en-GB" sz="2000" dirty="0">
                <a:solidFill>
                  <a:srgbClr val="D4D4D4"/>
                </a:solidFill>
                <a:latin typeface="Consolas" panose="020B0609020204030204" pitchFamily="49" charset="0"/>
              </a:rPr>
              <a:t>(</a:t>
            </a:r>
            <a:r>
              <a:rPr lang="en-GB" sz="2000" dirty="0">
                <a:solidFill>
                  <a:srgbClr val="9CDCFE"/>
                </a:solidFill>
                <a:latin typeface="Consolas" panose="020B0609020204030204" pitchFamily="49" charset="0"/>
              </a:rPr>
              <a:t>type</a:t>
            </a:r>
            <a:r>
              <a:rPr lang="en-GB" sz="2000" dirty="0">
                <a:solidFill>
                  <a:srgbClr val="D4D4D4"/>
                </a:solidFill>
                <a:latin typeface="Consolas" panose="020B0609020204030204" pitchFamily="49" charset="0"/>
              </a:rPr>
              <a:t>) {</a:t>
            </a:r>
          </a:p>
          <a:p>
            <a:pPr marL="914400" lvl="2" indent="0">
              <a:buNone/>
            </a:pPr>
            <a:r>
              <a:rPr lang="en-GB" dirty="0" err="1">
                <a:solidFill>
                  <a:srgbClr val="569CD6"/>
                </a:solidFill>
                <a:latin typeface="Consolas" panose="020B0609020204030204" pitchFamily="49" charset="0"/>
              </a:rPr>
              <a:t>this</a:t>
            </a:r>
            <a:r>
              <a:rPr lang="en-GB" dirty="0" err="1">
                <a:solidFill>
                  <a:srgbClr val="D4D4D4"/>
                </a:solidFill>
                <a:latin typeface="Consolas" panose="020B0609020204030204" pitchFamily="49" charset="0"/>
              </a:rPr>
              <a:t>.</a:t>
            </a:r>
            <a:r>
              <a:rPr lang="en-GB" dirty="0" err="1">
                <a:solidFill>
                  <a:srgbClr val="9CDCFE"/>
                </a:solidFill>
                <a:latin typeface="Consolas" panose="020B0609020204030204" pitchFamily="49" charset="0"/>
              </a:rPr>
              <a:t>type</a:t>
            </a:r>
            <a:r>
              <a:rPr lang="en-GB" dirty="0">
                <a:solidFill>
                  <a:srgbClr val="D4D4D4"/>
                </a:solidFill>
                <a:latin typeface="Consolas" panose="020B0609020204030204" pitchFamily="49" charset="0"/>
              </a:rPr>
              <a:t> = </a:t>
            </a:r>
            <a:r>
              <a:rPr lang="en-GB" dirty="0">
                <a:solidFill>
                  <a:srgbClr val="9CDCFE"/>
                </a:solidFill>
                <a:latin typeface="Consolas" panose="020B0609020204030204" pitchFamily="49" charset="0"/>
              </a:rPr>
              <a:t>type</a:t>
            </a:r>
            <a:r>
              <a:rPr lang="en-GB" dirty="0">
                <a:solidFill>
                  <a:srgbClr val="D4D4D4"/>
                </a:solidFill>
                <a:latin typeface="Consolas" panose="020B0609020204030204" pitchFamily="49" charset="0"/>
              </a:rPr>
              <a:t>;</a:t>
            </a:r>
          </a:p>
          <a:p>
            <a:pPr marL="457200" lvl="1" indent="0">
              <a:buNone/>
            </a:pPr>
            <a:r>
              <a:rPr lang="en-GB" sz="2000" dirty="0">
                <a:solidFill>
                  <a:srgbClr val="D4D4D4"/>
                </a:solidFill>
                <a:latin typeface="Consolas" panose="020B0609020204030204" pitchFamily="49" charset="0"/>
              </a:rPr>
              <a:t>}</a:t>
            </a:r>
          </a:p>
          <a:p>
            <a:pPr marL="457200" lvl="1" indent="0">
              <a:buNone/>
            </a:pPr>
            <a:r>
              <a:rPr lang="en-GB" sz="2000" dirty="0">
                <a:solidFill>
                  <a:srgbClr val="DCDCAA"/>
                </a:solidFill>
                <a:latin typeface="Consolas" panose="020B0609020204030204" pitchFamily="49" charset="0"/>
              </a:rPr>
              <a:t>speak</a:t>
            </a:r>
            <a:r>
              <a:rPr lang="en-GB" sz="2000" dirty="0">
                <a:solidFill>
                  <a:srgbClr val="D4D4D4"/>
                </a:solidFill>
                <a:latin typeface="Consolas" panose="020B0609020204030204" pitchFamily="49" charset="0"/>
              </a:rPr>
              <a:t>(</a:t>
            </a:r>
            <a:r>
              <a:rPr lang="en-GB" sz="2000" dirty="0">
                <a:solidFill>
                  <a:srgbClr val="9CDCFE"/>
                </a:solidFill>
                <a:latin typeface="Consolas" panose="020B0609020204030204" pitchFamily="49" charset="0"/>
              </a:rPr>
              <a:t>line</a:t>
            </a:r>
            <a:r>
              <a:rPr lang="en-GB" sz="2000" dirty="0">
                <a:solidFill>
                  <a:srgbClr val="D4D4D4"/>
                </a:solidFill>
                <a:latin typeface="Consolas" panose="020B0609020204030204" pitchFamily="49" charset="0"/>
              </a:rPr>
              <a:t>) {</a:t>
            </a:r>
          </a:p>
          <a:p>
            <a:pPr marL="914400" lvl="2" indent="0">
              <a:buNone/>
            </a:pPr>
            <a:r>
              <a:rPr lang="en-GB" dirty="0">
                <a:solidFill>
                  <a:srgbClr val="4EC9B0"/>
                </a:solidFill>
                <a:latin typeface="Consolas" panose="020B0609020204030204" pitchFamily="49" charset="0"/>
              </a:rPr>
              <a:t>console</a:t>
            </a:r>
            <a:r>
              <a:rPr lang="en-GB" dirty="0">
                <a:solidFill>
                  <a:srgbClr val="D4D4D4"/>
                </a:solidFill>
                <a:latin typeface="Consolas" panose="020B0609020204030204" pitchFamily="49" charset="0"/>
              </a:rPr>
              <a:t>.</a:t>
            </a:r>
            <a:r>
              <a:rPr lang="en-GB" dirty="0">
                <a:solidFill>
                  <a:srgbClr val="DCDCAA"/>
                </a:solidFill>
                <a:latin typeface="Consolas" panose="020B0609020204030204" pitchFamily="49" charset="0"/>
              </a:rPr>
              <a:t>log</a:t>
            </a:r>
            <a:r>
              <a:rPr lang="en-GB" dirty="0">
                <a:solidFill>
                  <a:srgbClr val="D4D4D4"/>
                </a:solidFill>
                <a:latin typeface="Consolas" panose="020B0609020204030204" pitchFamily="49" charset="0"/>
              </a:rPr>
              <a:t>(</a:t>
            </a:r>
            <a:r>
              <a:rPr lang="en-GB" dirty="0">
                <a:solidFill>
                  <a:srgbClr val="CE9178"/>
                </a:solidFill>
                <a:latin typeface="Consolas" panose="020B0609020204030204" pitchFamily="49" charset="0"/>
              </a:rPr>
              <a:t>`The </a:t>
            </a:r>
            <a:r>
              <a:rPr lang="en-GB" dirty="0">
                <a:solidFill>
                  <a:srgbClr val="569CD6"/>
                </a:solidFill>
                <a:latin typeface="Consolas" panose="020B0609020204030204" pitchFamily="49" charset="0"/>
              </a:rPr>
              <a:t>${</a:t>
            </a:r>
            <a:r>
              <a:rPr lang="en-GB" dirty="0" err="1">
                <a:solidFill>
                  <a:srgbClr val="569CD6"/>
                </a:solidFill>
                <a:latin typeface="Consolas" panose="020B0609020204030204" pitchFamily="49" charset="0"/>
              </a:rPr>
              <a:t>this</a:t>
            </a:r>
            <a:r>
              <a:rPr lang="en-GB" dirty="0" err="1">
                <a:solidFill>
                  <a:srgbClr val="D4D4D4"/>
                </a:solidFill>
                <a:latin typeface="Consolas" panose="020B0609020204030204" pitchFamily="49" charset="0"/>
              </a:rPr>
              <a:t>.</a:t>
            </a:r>
            <a:r>
              <a:rPr lang="en-GB" dirty="0" err="1">
                <a:solidFill>
                  <a:srgbClr val="9CDCFE"/>
                </a:solidFill>
                <a:latin typeface="Consolas" panose="020B0609020204030204" pitchFamily="49" charset="0"/>
              </a:rPr>
              <a:t>type</a:t>
            </a:r>
            <a:r>
              <a:rPr lang="en-GB" dirty="0">
                <a:solidFill>
                  <a:srgbClr val="569CD6"/>
                </a:solidFill>
                <a:latin typeface="Consolas" panose="020B0609020204030204" pitchFamily="49" charset="0"/>
              </a:rPr>
              <a:t>}</a:t>
            </a:r>
            <a:r>
              <a:rPr lang="en-GB" dirty="0">
                <a:solidFill>
                  <a:srgbClr val="CE9178"/>
                </a:solidFill>
                <a:latin typeface="Consolas" panose="020B0609020204030204" pitchFamily="49" charset="0"/>
              </a:rPr>
              <a:t> rabbit says '</a:t>
            </a:r>
            <a:r>
              <a:rPr lang="en-GB" dirty="0">
                <a:solidFill>
                  <a:srgbClr val="569CD6"/>
                </a:solidFill>
                <a:latin typeface="Consolas" panose="020B0609020204030204" pitchFamily="49" charset="0"/>
              </a:rPr>
              <a:t>${</a:t>
            </a:r>
            <a:r>
              <a:rPr lang="en-GB" dirty="0">
                <a:solidFill>
                  <a:srgbClr val="9CDCFE"/>
                </a:solidFill>
                <a:latin typeface="Consolas" panose="020B0609020204030204" pitchFamily="49" charset="0"/>
              </a:rPr>
              <a:t>line</a:t>
            </a:r>
            <a:r>
              <a:rPr lang="en-GB" dirty="0">
                <a:solidFill>
                  <a:srgbClr val="569CD6"/>
                </a:solidFill>
                <a:latin typeface="Consolas" panose="020B0609020204030204" pitchFamily="49" charset="0"/>
              </a:rPr>
              <a:t>}</a:t>
            </a:r>
            <a:r>
              <a:rPr lang="en-GB" dirty="0">
                <a:solidFill>
                  <a:srgbClr val="CE9178"/>
                </a:solidFill>
                <a:latin typeface="Consolas" panose="020B0609020204030204" pitchFamily="49" charset="0"/>
              </a:rPr>
              <a:t>'`</a:t>
            </a:r>
            <a:r>
              <a:rPr lang="en-GB" dirty="0">
                <a:solidFill>
                  <a:srgbClr val="D4D4D4"/>
                </a:solidFill>
                <a:latin typeface="Consolas" panose="020B0609020204030204" pitchFamily="49" charset="0"/>
              </a:rPr>
              <a:t>);</a:t>
            </a:r>
          </a:p>
          <a:p>
            <a:pPr marL="457200" lvl="1" indent="0">
              <a:buNone/>
            </a:pPr>
            <a:r>
              <a:rPr lang="en-GB" sz="2000" dirty="0">
                <a:solidFill>
                  <a:srgbClr val="D4D4D4"/>
                </a:solidFill>
                <a:latin typeface="Consolas" panose="020B0609020204030204" pitchFamily="49" charset="0"/>
              </a:rPr>
              <a:t>}</a:t>
            </a:r>
          </a:p>
          <a:p>
            <a:pPr marL="0" indent="0">
              <a:buNone/>
            </a:pPr>
            <a:r>
              <a:rPr lang="en-GB" sz="2000" dirty="0">
                <a:solidFill>
                  <a:srgbClr val="D4D4D4"/>
                </a:solidFill>
                <a:latin typeface="Consolas" panose="020B0609020204030204" pitchFamily="49" charset="0"/>
              </a:rPr>
              <a:t>}</a:t>
            </a:r>
          </a:p>
          <a:p>
            <a:pPr marL="0" indent="0">
              <a:buNone/>
            </a:pPr>
            <a:r>
              <a:rPr lang="en-GB" sz="2000" dirty="0">
                <a:solidFill>
                  <a:srgbClr val="D4D4D4"/>
                </a:solidFill>
                <a:latin typeface="Consolas" panose="020B0609020204030204" pitchFamily="49" charset="0"/>
              </a:rPr>
              <a:t/>
            </a:r>
            <a:br>
              <a:rPr lang="en-GB" sz="2000" dirty="0">
                <a:solidFill>
                  <a:srgbClr val="D4D4D4"/>
                </a:solidFill>
                <a:latin typeface="Consolas" panose="020B0609020204030204" pitchFamily="49" charset="0"/>
              </a:rPr>
            </a:br>
            <a:r>
              <a:rPr lang="en-GB" sz="2000" dirty="0">
                <a:solidFill>
                  <a:srgbClr val="569CD6"/>
                </a:solidFill>
                <a:latin typeface="Consolas" panose="020B0609020204030204" pitchFamily="49" charset="0"/>
              </a:rPr>
              <a:t>let</a:t>
            </a:r>
            <a:r>
              <a:rPr lang="en-GB" sz="2000" dirty="0">
                <a:solidFill>
                  <a:srgbClr val="D4D4D4"/>
                </a:solidFill>
                <a:latin typeface="Consolas" panose="020B0609020204030204" pitchFamily="49" charset="0"/>
              </a:rPr>
              <a:t> </a:t>
            </a:r>
            <a:r>
              <a:rPr lang="en-GB" sz="2000" dirty="0" err="1">
                <a:solidFill>
                  <a:srgbClr val="9CDCFE"/>
                </a:solidFill>
                <a:latin typeface="Consolas" panose="020B0609020204030204" pitchFamily="49" charset="0"/>
              </a:rPr>
              <a:t>killerRabbit</a:t>
            </a:r>
            <a:r>
              <a:rPr lang="en-GB" sz="2000" dirty="0">
                <a:solidFill>
                  <a:srgbClr val="D4D4D4"/>
                </a:solidFill>
                <a:latin typeface="Consolas" panose="020B0609020204030204" pitchFamily="49" charset="0"/>
              </a:rPr>
              <a:t> = </a:t>
            </a:r>
            <a:r>
              <a:rPr lang="en-GB" sz="2000" dirty="0">
                <a:solidFill>
                  <a:srgbClr val="569CD6"/>
                </a:solidFill>
                <a:latin typeface="Consolas" panose="020B0609020204030204" pitchFamily="49" charset="0"/>
              </a:rPr>
              <a:t>new</a:t>
            </a:r>
            <a:r>
              <a:rPr lang="en-GB" sz="2000" dirty="0">
                <a:solidFill>
                  <a:srgbClr val="D4D4D4"/>
                </a:solidFill>
                <a:latin typeface="Consolas" panose="020B0609020204030204" pitchFamily="49" charset="0"/>
              </a:rPr>
              <a:t> </a:t>
            </a:r>
            <a:r>
              <a:rPr lang="en-GB" sz="2000" dirty="0">
                <a:solidFill>
                  <a:srgbClr val="4EC9B0"/>
                </a:solidFill>
                <a:latin typeface="Consolas" panose="020B0609020204030204" pitchFamily="49" charset="0"/>
              </a:rPr>
              <a:t>Rabbit</a:t>
            </a:r>
            <a:r>
              <a:rPr lang="en-GB" sz="2000" dirty="0">
                <a:solidFill>
                  <a:srgbClr val="D4D4D4"/>
                </a:solidFill>
                <a:latin typeface="Consolas" panose="020B0609020204030204" pitchFamily="49" charset="0"/>
              </a:rPr>
              <a:t>(</a:t>
            </a:r>
            <a:r>
              <a:rPr lang="en-GB" sz="2000" dirty="0">
                <a:solidFill>
                  <a:srgbClr val="CE9178"/>
                </a:solidFill>
                <a:latin typeface="Consolas" panose="020B0609020204030204" pitchFamily="49" charset="0"/>
              </a:rPr>
              <a:t>"killer"</a:t>
            </a:r>
            <a:r>
              <a:rPr lang="en-GB" sz="2000" dirty="0">
                <a:solidFill>
                  <a:srgbClr val="D4D4D4"/>
                </a:solidFill>
                <a:latin typeface="Consolas" panose="020B0609020204030204" pitchFamily="49" charset="0"/>
              </a:rPr>
              <a:t>);</a:t>
            </a:r>
          </a:p>
          <a:p>
            <a:pPr marL="0" indent="0">
              <a:buNone/>
            </a:pPr>
            <a:r>
              <a:rPr lang="en-GB" sz="2000" dirty="0">
                <a:solidFill>
                  <a:srgbClr val="569CD6"/>
                </a:solidFill>
                <a:latin typeface="Consolas" panose="020B0609020204030204" pitchFamily="49" charset="0"/>
              </a:rPr>
              <a:t>let</a:t>
            </a:r>
            <a:r>
              <a:rPr lang="en-GB" sz="2000" dirty="0">
                <a:solidFill>
                  <a:srgbClr val="D4D4D4"/>
                </a:solidFill>
                <a:latin typeface="Consolas" panose="020B0609020204030204" pitchFamily="49" charset="0"/>
              </a:rPr>
              <a:t> </a:t>
            </a:r>
            <a:r>
              <a:rPr lang="en-GB" sz="2000" dirty="0" err="1">
                <a:solidFill>
                  <a:srgbClr val="9CDCFE"/>
                </a:solidFill>
                <a:latin typeface="Consolas" panose="020B0609020204030204" pitchFamily="49" charset="0"/>
              </a:rPr>
              <a:t>blackRabbit</a:t>
            </a:r>
            <a:r>
              <a:rPr lang="en-GB" sz="2000" dirty="0">
                <a:solidFill>
                  <a:srgbClr val="D4D4D4"/>
                </a:solidFill>
                <a:latin typeface="Consolas" panose="020B0609020204030204" pitchFamily="49" charset="0"/>
              </a:rPr>
              <a:t> = </a:t>
            </a:r>
            <a:r>
              <a:rPr lang="en-GB" sz="2000" dirty="0">
                <a:solidFill>
                  <a:srgbClr val="569CD6"/>
                </a:solidFill>
                <a:latin typeface="Consolas" panose="020B0609020204030204" pitchFamily="49" charset="0"/>
              </a:rPr>
              <a:t>new</a:t>
            </a:r>
            <a:r>
              <a:rPr lang="en-GB" sz="2000" dirty="0">
                <a:solidFill>
                  <a:srgbClr val="D4D4D4"/>
                </a:solidFill>
                <a:latin typeface="Consolas" panose="020B0609020204030204" pitchFamily="49" charset="0"/>
              </a:rPr>
              <a:t> </a:t>
            </a:r>
            <a:r>
              <a:rPr lang="en-GB" sz="2000" dirty="0">
                <a:solidFill>
                  <a:srgbClr val="4EC9B0"/>
                </a:solidFill>
                <a:latin typeface="Consolas" panose="020B0609020204030204" pitchFamily="49" charset="0"/>
              </a:rPr>
              <a:t>Rabbit</a:t>
            </a:r>
            <a:r>
              <a:rPr lang="en-GB" sz="2000" dirty="0">
                <a:solidFill>
                  <a:srgbClr val="D4D4D4"/>
                </a:solidFill>
                <a:latin typeface="Consolas" panose="020B0609020204030204" pitchFamily="49" charset="0"/>
              </a:rPr>
              <a:t>(</a:t>
            </a:r>
            <a:r>
              <a:rPr lang="en-GB" sz="2000" dirty="0">
                <a:solidFill>
                  <a:srgbClr val="CE9178"/>
                </a:solidFill>
                <a:latin typeface="Consolas" panose="020B0609020204030204" pitchFamily="49" charset="0"/>
              </a:rPr>
              <a:t>"black"</a:t>
            </a:r>
            <a:r>
              <a:rPr lang="en-GB" sz="2000" dirty="0">
                <a:solidFill>
                  <a:srgbClr val="D4D4D4"/>
                </a:solidFill>
                <a:latin typeface="Consolas" panose="020B0609020204030204" pitchFamily="49" charset="0"/>
              </a:rPr>
              <a:t>);</a:t>
            </a:r>
          </a:p>
          <a:p>
            <a:pPr marL="0" indent="0">
              <a:buNone/>
            </a:pPr>
            <a:endParaRPr lang="en-GB" sz="2000"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7" name="Group 6"/>
          <p:cNvGrpSpPr/>
          <p:nvPr/>
        </p:nvGrpSpPr>
        <p:grpSpPr>
          <a:xfrm>
            <a:off x="0" y="6626620"/>
            <a:ext cx="12192000" cy="253916"/>
            <a:chOff x="0" y="6626620"/>
            <a:chExt cx="12192000" cy="253916"/>
          </a:xfrm>
        </p:grpSpPr>
        <p:sp>
          <p:nvSpPr>
            <p:cNvPr id="4" name="Rectangle 3"/>
            <p:cNvSpPr/>
            <p:nvPr/>
          </p:nvSpPr>
          <p:spPr>
            <a:xfrm>
              <a:off x="0" y="6649156"/>
              <a:ext cx="12192000" cy="2088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extBox 5"/>
            <p:cNvSpPr txBox="1"/>
            <p:nvPr/>
          </p:nvSpPr>
          <p:spPr>
            <a:xfrm>
              <a:off x="7191023" y="6626620"/>
              <a:ext cx="5000977" cy="253916"/>
            </a:xfrm>
            <a:prstGeom prst="rect">
              <a:avLst/>
            </a:prstGeom>
            <a:noFill/>
            <a:ln>
              <a:noFill/>
            </a:ln>
          </p:spPr>
          <p:txBody>
            <a:bodyPr wrap="square" rtlCol="0">
              <a:spAutoFit/>
            </a:bodyPr>
            <a:lstStyle/>
            <a:p>
              <a:pPr algn="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Lesson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9</a:t>
              </a:r>
              <a:r>
                <a:rPr lang="lt-LT"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OOP in JavaScript (part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II)</a:t>
              </a:r>
              <a:endParaRPr lang="en-GB" sz="1050" dirty="0">
                <a:solidFill>
                  <a:schemeClr val="bg1"/>
                </a:solidFill>
              </a:endParaRPr>
            </a:p>
          </p:txBody>
        </p:sp>
      </p:grpSp>
      <p:sp>
        <p:nvSpPr>
          <p:cNvPr id="8" name="Slide Number Placeholder 7"/>
          <p:cNvSpPr>
            <a:spLocks noGrp="1"/>
          </p:cNvSpPr>
          <p:nvPr>
            <p:ph type="sldNum" sz="quarter" idx="12"/>
          </p:nvPr>
        </p:nvSpPr>
        <p:spPr/>
        <p:txBody>
          <a:bodyPr/>
          <a:lstStyle/>
          <a:p>
            <a:fld id="{CD81D244-7464-40F3-9372-70D73694CF74}" type="slidenum">
              <a:rPr lang="en-GB" smtClean="0"/>
              <a:t>4</a:t>
            </a:fld>
            <a:endParaRPr lang="en-GB" dirty="0"/>
          </a:p>
        </p:txBody>
      </p:sp>
    </p:spTree>
    <p:extLst>
      <p:ext uri="{BB962C8B-B14F-4D97-AF65-F5344CB8AC3E}">
        <p14:creationId xmlns:p14="http://schemas.microsoft.com/office/powerpoint/2010/main" val="13264876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7DF1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Open Sans" panose="020B0606030504020204" pitchFamily="34" charset="0"/>
                <a:ea typeface="Open Sans" panose="020B0606030504020204" pitchFamily="34" charset="0"/>
                <a:cs typeface="Open Sans" panose="020B0606030504020204" pitchFamily="34" charset="0"/>
              </a:rPr>
              <a:t>Overriding derived properties</a:t>
            </a:r>
            <a:endParaRPr lang="en-GB" b="1"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p:cNvSpPr>
            <a:spLocks noGrp="1"/>
          </p:cNvSpPr>
          <p:nvPr>
            <p:ph idx="1"/>
          </p:nvPr>
        </p:nvSpPr>
        <p:spPr>
          <a:solidFill>
            <a:srgbClr val="F7DF1E"/>
          </a:solidFill>
        </p:spPr>
        <p:txBody>
          <a:bodyPr>
            <a:normAutofit/>
          </a:bodyPr>
          <a:lstStyle/>
          <a:p>
            <a:pPr marL="0" indent="0">
              <a:buNone/>
            </a:pPr>
            <a:r>
              <a:rPr lang="en-US" dirty="0">
                <a:latin typeface="Open Sans" panose="020B0606030504020204" pitchFamily="34" charset="0"/>
                <a:ea typeface="Open Sans" panose="020B0606030504020204" pitchFamily="34" charset="0"/>
                <a:cs typeface="Open Sans" panose="020B0606030504020204" pitchFamily="34" charset="0"/>
              </a:rPr>
              <a:t>When you add a property to an object, whether it is present in the prototype or not, the property is added to the object itself</a:t>
            </a:r>
            <a:r>
              <a:rPr lang="en-US" dirty="0" smtClean="0">
                <a:latin typeface="Open Sans" panose="020B0606030504020204" pitchFamily="34" charset="0"/>
                <a:ea typeface="Open Sans" panose="020B0606030504020204" pitchFamily="34" charset="0"/>
                <a:cs typeface="Open Sans" panose="020B0606030504020204" pitchFamily="34" charset="0"/>
              </a:rPr>
              <a:t>.</a:t>
            </a:r>
          </a:p>
          <a:p>
            <a:pPr marL="0" indent="0">
              <a:buNone/>
            </a:pPr>
            <a:endParaRPr lang="en-US" dirty="0" smtClean="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n-US" dirty="0" smtClean="0">
                <a:latin typeface="Open Sans" panose="020B0606030504020204" pitchFamily="34" charset="0"/>
                <a:ea typeface="Open Sans" panose="020B0606030504020204" pitchFamily="34" charset="0"/>
                <a:cs typeface="Open Sans" panose="020B0606030504020204" pitchFamily="34" charset="0"/>
              </a:rPr>
              <a:t>If </a:t>
            </a:r>
            <a:r>
              <a:rPr lang="en-US" dirty="0">
                <a:latin typeface="Open Sans" panose="020B0606030504020204" pitchFamily="34" charset="0"/>
                <a:ea typeface="Open Sans" panose="020B0606030504020204" pitchFamily="34" charset="0"/>
                <a:cs typeface="Open Sans" panose="020B0606030504020204" pitchFamily="34" charset="0"/>
              </a:rPr>
              <a:t>there was already a property with the same name in the prototype, this property will no longer affect the object, as it is now hidden behind the object’s own property.</a:t>
            </a:r>
            <a:endParaRPr lang="en-GB"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7" name="Group 6"/>
          <p:cNvGrpSpPr/>
          <p:nvPr/>
        </p:nvGrpSpPr>
        <p:grpSpPr>
          <a:xfrm>
            <a:off x="0" y="6626620"/>
            <a:ext cx="12192000" cy="253916"/>
            <a:chOff x="0" y="6626620"/>
            <a:chExt cx="12192000" cy="253916"/>
          </a:xfrm>
        </p:grpSpPr>
        <p:sp>
          <p:nvSpPr>
            <p:cNvPr id="4" name="Rectangle 3"/>
            <p:cNvSpPr/>
            <p:nvPr/>
          </p:nvSpPr>
          <p:spPr>
            <a:xfrm>
              <a:off x="0" y="6649156"/>
              <a:ext cx="12192000" cy="2088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extBox 5"/>
            <p:cNvSpPr txBox="1"/>
            <p:nvPr/>
          </p:nvSpPr>
          <p:spPr>
            <a:xfrm>
              <a:off x="7191023" y="6626620"/>
              <a:ext cx="5000977" cy="253916"/>
            </a:xfrm>
            <a:prstGeom prst="rect">
              <a:avLst/>
            </a:prstGeom>
            <a:noFill/>
            <a:ln>
              <a:noFill/>
            </a:ln>
          </p:spPr>
          <p:txBody>
            <a:bodyPr wrap="square" rtlCol="0">
              <a:spAutoFit/>
            </a:bodyPr>
            <a:lstStyle/>
            <a:p>
              <a:pPr algn="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Lesson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9</a:t>
              </a:r>
              <a:r>
                <a:rPr lang="lt-LT"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OOP in JavaScript (part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II)</a:t>
              </a:r>
              <a:endParaRPr lang="en-GB" sz="1050" dirty="0">
                <a:solidFill>
                  <a:schemeClr val="bg1"/>
                </a:solidFill>
              </a:endParaRPr>
            </a:p>
          </p:txBody>
        </p:sp>
      </p:grpSp>
      <p:sp>
        <p:nvSpPr>
          <p:cNvPr id="8" name="Slide Number Placeholder 7"/>
          <p:cNvSpPr>
            <a:spLocks noGrp="1"/>
          </p:cNvSpPr>
          <p:nvPr>
            <p:ph type="sldNum" sz="quarter" idx="12"/>
          </p:nvPr>
        </p:nvSpPr>
        <p:spPr/>
        <p:txBody>
          <a:bodyPr/>
          <a:lstStyle/>
          <a:p>
            <a:fld id="{CD81D244-7464-40F3-9372-70D73694CF74}" type="slidenum">
              <a:rPr lang="en-GB" smtClean="0"/>
              <a:t>5</a:t>
            </a:fld>
            <a:endParaRPr lang="en-GB" dirty="0"/>
          </a:p>
        </p:txBody>
      </p:sp>
    </p:spTree>
    <p:extLst>
      <p:ext uri="{BB962C8B-B14F-4D97-AF65-F5344CB8AC3E}">
        <p14:creationId xmlns:p14="http://schemas.microsoft.com/office/powerpoint/2010/main" val="17266578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7DF1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Open Sans" panose="020B0606030504020204" pitchFamily="34" charset="0"/>
                <a:ea typeface="Open Sans" panose="020B0606030504020204" pitchFamily="34" charset="0"/>
                <a:cs typeface="Open Sans" panose="020B0606030504020204" pitchFamily="34" charset="0"/>
              </a:rPr>
              <a:t>Overriding derived properties</a:t>
            </a:r>
            <a:endParaRPr lang="en-GB" b="1"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p:cNvSpPr>
            <a:spLocks noGrp="1"/>
          </p:cNvSpPr>
          <p:nvPr>
            <p:ph idx="1"/>
          </p:nvPr>
        </p:nvSpPr>
        <p:spPr>
          <a:solidFill>
            <a:schemeClr val="tx1"/>
          </a:solidFill>
        </p:spPr>
        <p:txBody>
          <a:bodyPr>
            <a:normAutofit/>
          </a:bodyPr>
          <a:lstStyle/>
          <a:p>
            <a:pPr marL="0" indent="0">
              <a:buNone/>
            </a:pPr>
            <a:r>
              <a:rPr lang="en-GB" sz="2000" dirty="0" err="1">
                <a:solidFill>
                  <a:srgbClr val="4EC9B0"/>
                </a:solidFill>
                <a:latin typeface="Consolas" panose="020B0609020204030204" pitchFamily="49" charset="0"/>
              </a:rPr>
              <a:t>Rabbit</a:t>
            </a:r>
            <a:r>
              <a:rPr lang="en-GB" sz="2000" dirty="0" err="1">
                <a:solidFill>
                  <a:srgbClr val="D4D4D4"/>
                </a:solidFill>
                <a:latin typeface="Consolas" panose="020B0609020204030204" pitchFamily="49" charset="0"/>
              </a:rPr>
              <a:t>.</a:t>
            </a:r>
            <a:r>
              <a:rPr lang="en-GB" sz="2000" dirty="0" err="1">
                <a:solidFill>
                  <a:srgbClr val="9CDCFE"/>
                </a:solidFill>
                <a:latin typeface="Consolas" panose="020B0609020204030204" pitchFamily="49" charset="0"/>
              </a:rPr>
              <a:t>prototype</a:t>
            </a:r>
            <a:r>
              <a:rPr lang="en-GB" sz="2000" dirty="0" err="1">
                <a:solidFill>
                  <a:srgbClr val="D4D4D4"/>
                </a:solidFill>
                <a:latin typeface="Consolas" panose="020B0609020204030204" pitchFamily="49" charset="0"/>
              </a:rPr>
              <a:t>.</a:t>
            </a:r>
            <a:r>
              <a:rPr lang="en-GB" sz="2000" dirty="0" err="1">
                <a:solidFill>
                  <a:srgbClr val="9CDCFE"/>
                </a:solidFill>
                <a:latin typeface="Consolas" panose="020B0609020204030204" pitchFamily="49" charset="0"/>
              </a:rPr>
              <a:t>teeth</a:t>
            </a:r>
            <a:r>
              <a:rPr lang="en-GB" sz="2000" dirty="0">
                <a:solidFill>
                  <a:srgbClr val="D4D4D4"/>
                </a:solidFill>
                <a:latin typeface="Consolas" panose="020B0609020204030204" pitchFamily="49" charset="0"/>
              </a:rPr>
              <a:t> = </a:t>
            </a:r>
            <a:r>
              <a:rPr lang="en-GB" sz="2000" dirty="0">
                <a:solidFill>
                  <a:srgbClr val="CE9178"/>
                </a:solidFill>
                <a:latin typeface="Consolas" panose="020B0609020204030204" pitchFamily="49" charset="0"/>
              </a:rPr>
              <a:t>"small"</a:t>
            </a:r>
            <a:r>
              <a:rPr lang="en-GB" sz="2000" dirty="0">
                <a:solidFill>
                  <a:srgbClr val="D4D4D4"/>
                </a:solidFill>
                <a:latin typeface="Consolas" panose="020B0609020204030204" pitchFamily="49" charset="0"/>
              </a:rPr>
              <a:t>;</a:t>
            </a:r>
          </a:p>
          <a:p>
            <a:pPr marL="0" indent="0">
              <a:buNone/>
            </a:pPr>
            <a:r>
              <a:rPr lang="en-GB" sz="2000" dirty="0">
                <a:solidFill>
                  <a:srgbClr val="4EC9B0"/>
                </a:solidFill>
                <a:latin typeface="Consolas" panose="020B0609020204030204" pitchFamily="49" charset="0"/>
              </a:rPr>
              <a:t>console</a:t>
            </a:r>
            <a:r>
              <a:rPr lang="en-GB" sz="2000" dirty="0">
                <a:solidFill>
                  <a:srgbClr val="D4D4D4"/>
                </a:solidFill>
                <a:latin typeface="Consolas" panose="020B0609020204030204" pitchFamily="49" charset="0"/>
              </a:rPr>
              <a:t>.</a:t>
            </a:r>
            <a:r>
              <a:rPr lang="en-GB" sz="2000" dirty="0">
                <a:solidFill>
                  <a:srgbClr val="DCDCAA"/>
                </a:solidFill>
                <a:latin typeface="Consolas" panose="020B0609020204030204" pitchFamily="49" charset="0"/>
              </a:rPr>
              <a:t>log</a:t>
            </a:r>
            <a:r>
              <a:rPr lang="en-GB" sz="2000" dirty="0">
                <a:solidFill>
                  <a:srgbClr val="D4D4D4"/>
                </a:solidFill>
                <a:latin typeface="Consolas" panose="020B0609020204030204" pitchFamily="49" charset="0"/>
              </a:rPr>
              <a:t>(</a:t>
            </a:r>
            <a:r>
              <a:rPr lang="en-GB" sz="2000" dirty="0" err="1">
                <a:solidFill>
                  <a:srgbClr val="9CDCFE"/>
                </a:solidFill>
                <a:latin typeface="Consolas" panose="020B0609020204030204" pitchFamily="49" charset="0"/>
              </a:rPr>
              <a:t>killerRabbit</a:t>
            </a:r>
            <a:r>
              <a:rPr lang="en-GB" sz="2000" dirty="0" err="1">
                <a:solidFill>
                  <a:srgbClr val="D4D4D4"/>
                </a:solidFill>
                <a:latin typeface="Consolas" panose="020B0609020204030204" pitchFamily="49" charset="0"/>
              </a:rPr>
              <a:t>.</a:t>
            </a:r>
            <a:r>
              <a:rPr lang="en-GB" sz="2000" dirty="0" err="1">
                <a:solidFill>
                  <a:srgbClr val="9CDCFE"/>
                </a:solidFill>
                <a:latin typeface="Consolas" panose="020B0609020204030204" pitchFamily="49" charset="0"/>
              </a:rPr>
              <a:t>teeth</a:t>
            </a:r>
            <a:r>
              <a:rPr lang="en-GB" sz="2000" dirty="0">
                <a:solidFill>
                  <a:srgbClr val="D4D4D4"/>
                </a:solidFill>
                <a:latin typeface="Consolas" panose="020B0609020204030204" pitchFamily="49" charset="0"/>
              </a:rPr>
              <a:t>);</a:t>
            </a:r>
          </a:p>
          <a:p>
            <a:pPr marL="0" indent="0">
              <a:buNone/>
            </a:pPr>
            <a:r>
              <a:rPr lang="en-GB" sz="2000" dirty="0">
                <a:solidFill>
                  <a:srgbClr val="608B4E"/>
                </a:solidFill>
                <a:latin typeface="Consolas" panose="020B0609020204030204" pitchFamily="49" charset="0"/>
              </a:rPr>
              <a:t>// → small</a:t>
            </a:r>
            <a:endParaRPr lang="en-GB" sz="2000" dirty="0">
              <a:solidFill>
                <a:srgbClr val="D4D4D4"/>
              </a:solidFill>
              <a:latin typeface="Consolas" panose="020B0609020204030204" pitchFamily="49" charset="0"/>
            </a:endParaRPr>
          </a:p>
          <a:p>
            <a:pPr marL="0" indent="0">
              <a:buNone/>
            </a:pPr>
            <a:r>
              <a:rPr lang="en-GB" sz="2000" dirty="0" err="1">
                <a:solidFill>
                  <a:srgbClr val="9CDCFE"/>
                </a:solidFill>
                <a:latin typeface="Consolas" panose="020B0609020204030204" pitchFamily="49" charset="0"/>
              </a:rPr>
              <a:t>killerRabbit</a:t>
            </a:r>
            <a:r>
              <a:rPr lang="en-GB" sz="2000" dirty="0" err="1">
                <a:solidFill>
                  <a:srgbClr val="D4D4D4"/>
                </a:solidFill>
                <a:latin typeface="Consolas" panose="020B0609020204030204" pitchFamily="49" charset="0"/>
              </a:rPr>
              <a:t>.</a:t>
            </a:r>
            <a:r>
              <a:rPr lang="en-GB" sz="2000" dirty="0" err="1">
                <a:solidFill>
                  <a:srgbClr val="9CDCFE"/>
                </a:solidFill>
                <a:latin typeface="Consolas" panose="020B0609020204030204" pitchFamily="49" charset="0"/>
              </a:rPr>
              <a:t>teeth</a:t>
            </a:r>
            <a:r>
              <a:rPr lang="en-GB" sz="2000" dirty="0">
                <a:solidFill>
                  <a:srgbClr val="D4D4D4"/>
                </a:solidFill>
                <a:latin typeface="Consolas" panose="020B0609020204030204" pitchFamily="49" charset="0"/>
              </a:rPr>
              <a:t> = </a:t>
            </a:r>
            <a:r>
              <a:rPr lang="en-GB" sz="2000" dirty="0">
                <a:solidFill>
                  <a:srgbClr val="CE9178"/>
                </a:solidFill>
                <a:latin typeface="Consolas" panose="020B0609020204030204" pitchFamily="49" charset="0"/>
              </a:rPr>
              <a:t>"long, sharp, and bloody"</a:t>
            </a:r>
            <a:r>
              <a:rPr lang="en-GB" sz="2000" dirty="0">
                <a:solidFill>
                  <a:srgbClr val="D4D4D4"/>
                </a:solidFill>
                <a:latin typeface="Consolas" panose="020B0609020204030204" pitchFamily="49" charset="0"/>
              </a:rPr>
              <a:t>;</a:t>
            </a:r>
          </a:p>
          <a:p>
            <a:pPr marL="0" indent="0">
              <a:buNone/>
            </a:pPr>
            <a:r>
              <a:rPr lang="en-GB" sz="2000" dirty="0">
                <a:solidFill>
                  <a:srgbClr val="4EC9B0"/>
                </a:solidFill>
                <a:latin typeface="Consolas" panose="020B0609020204030204" pitchFamily="49" charset="0"/>
              </a:rPr>
              <a:t>console</a:t>
            </a:r>
            <a:r>
              <a:rPr lang="en-GB" sz="2000" dirty="0">
                <a:solidFill>
                  <a:srgbClr val="D4D4D4"/>
                </a:solidFill>
                <a:latin typeface="Consolas" panose="020B0609020204030204" pitchFamily="49" charset="0"/>
              </a:rPr>
              <a:t>.</a:t>
            </a:r>
            <a:r>
              <a:rPr lang="en-GB" sz="2000" dirty="0">
                <a:solidFill>
                  <a:srgbClr val="DCDCAA"/>
                </a:solidFill>
                <a:latin typeface="Consolas" panose="020B0609020204030204" pitchFamily="49" charset="0"/>
              </a:rPr>
              <a:t>log</a:t>
            </a:r>
            <a:r>
              <a:rPr lang="en-GB" sz="2000" dirty="0">
                <a:solidFill>
                  <a:srgbClr val="D4D4D4"/>
                </a:solidFill>
                <a:latin typeface="Consolas" panose="020B0609020204030204" pitchFamily="49" charset="0"/>
              </a:rPr>
              <a:t>(</a:t>
            </a:r>
            <a:r>
              <a:rPr lang="en-GB" sz="2000" dirty="0" err="1">
                <a:solidFill>
                  <a:srgbClr val="9CDCFE"/>
                </a:solidFill>
                <a:latin typeface="Consolas" panose="020B0609020204030204" pitchFamily="49" charset="0"/>
              </a:rPr>
              <a:t>killerRabbit</a:t>
            </a:r>
            <a:r>
              <a:rPr lang="en-GB" sz="2000" dirty="0" err="1">
                <a:solidFill>
                  <a:srgbClr val="D4D4D4"/>
                </a:solidFill>
                <a:latin typeface="Consolas" panose="020B0609020204030204" pitchFamily="49" charset="0"/>
              </a:rPr>
              <a:t>.</a:t>
            </a:r>
            <a:r>
              <a:rPr lang="en-GB" sz="2000" dirty="0" err="1">
                <a:solidFill>
                  <a:srgbClr val="9CDCFE"/>
                </a:solidFill>
                <a:latin typeface="Consolas" panose="020B0609020204030204" pitchFamily="49" charset="0"/>
              </a:rPr>
              <a:t>teeth</a:t>
            </a:r>
            <a:r>
              <a:rPr lang="en-GB" sz="2000" dirty="0">
                <a:solidFill>
                  <a:srgbClr val="D4D4D4"/>
                </a:solidFill>
                <a:latin typeface="Consolas" panose="020B0609020204030204" pitchFamily="49" charset="0"/>
              </a:rPr>
              <a:t>);</a:t>
            </a:r>
          </a:p>
          <a:p>
            <a:pPr marL="0" indent="0">
              <a:buNone/>
            </a:pPr>
            <a:r>
              <a:rPr lang="en-GB" sz="2000" dirty="0">
                <a:solidFill>
                  <a:srgbClr val="608B4E"/>
                </a:solidFill>
                <a:latin typeface="Consolas" panose="020B0609020204030204" pitchFamily="49" charset="0"/>
              </a:rPr>
              <a:t>// → long, sharp, and bloody</a:t>
            </a:r>
            <a:endParaRPr lang="en-GB" sz="2000" dirty="0">
              <a:solidFill>
                <a:srgbClr val="D4D4D4"/>
              </a:solidFill>
              <a:latin typeface="Consolas" panose="020B0609020204030204" pitchFamily="49" charset="0"/>
            </a:endParaRPr>
          </a:p>
          <a:p>
            <a:pPr marL="0" indent="0">
              <a:buNone/>
            </a:pPr>
            <a:r>
              <a:rPr lang="en-GB" sz="2000" dirty="0">
                <a:solidFill>
                  <a:srgbClr val="4EC9B0"/>
                </a:solidFill>
                <a:latin typeface="Consolas" panose="020B0609020204030204" pitchFamily="49" charset="0"/>
              </a:rPr>
              <a:t>console</a:t>
            </a:r>
            <a:r>
              <a:rPr lang="en-GB" sz="2000" dirty="0">
                <a:solidFill>
                  <a:srgbClr val="D4D4D4"/>
                </a:solidFill>
                <a:latin typeface="Consolas" panose="020B0609020204030204" pitchFamily="49" charset="0"/>
              </a:rPr>
              <a:t>.</a:t>
            </a:r>
            <a:r>
              <a:rPr lang="en-GB" sz="2000" dirty="0">
                <a:solidFill>
                  <a:srgbClr val="DCDCAA"/>
                </a:solidFill>
                <a:latin typeface="Consolas" panose="020B0609020204030204" pitchFamily="49" charset="0"/>
              </a:rPr>
              <a:t>log</a:t>
            </a:r>
            <a:r>
              <a:rPr lang="en-GB" sz="2000" dirty="0">
                <a:solidFill>
                  <a:srgbClr val="D4D4D4"/>
                </a:solidFill>
                <a:latin typeface="Consolas" panose="020B0609020204030204" pitchFamily="49" charset="0"/>
              </a:rPr>
              <a:t>(</a:t>
            </a:r>
            <a:r>
              <a:rPr lang="en-GB" sz="2000" dirty="0" err="1">
                <a:solidFill>
                  <a:srgbClr val="9CDCFE"/>
                </a:solidFill>
                <a:latin typeface="Consolas" panose="020B0609020204030204" pitchFamily="49" charset="0"/>
              </a:rPr>
              <a:t>blackRabbit</a:t>
            </a:r>
            <a:r>
              <a:rPr lang="en-GB" sz="2000" dirty="0" err="1">
                <a:solidFill>
                  <a:srgbClr val="D4D4D4"/>
                </a:solidFill>
                <a:latin typeface="Consolas" panose="020B0609020204030204" pitchFamily="49" charset="0"/>
              </a:rPr>
              <a:t>.</a:t>
            </a:r>
            <a:r>
              <a:rPr lang="en-GB" sz="2000" dirty="0" err="1">
                <a:solidFill>
                  <a:srgbClr val="9CDCFE"/>
                </a:solidFill>
                <a:latin typeface="Consolas" panose="020B0609020204030204" pitchFamily="49" charset="0"/>
              </a:rPr>
              <a:t>teeth</a:t>
            </a:r>
            <a:r>
              <a:rPr lang="en-GB" sz="2000" dirty="0">
                <a:solidFill>
                  <a:srgbClr val="D4D4D4"/>
                </a:solidFill>
                <a:latin typeface="Consolas" panose="020B0609020204030204" pitchFamily="49" charset="0"/>
              </a:rPr>
              <a:t>);</a:t>
            </a:r>
          </a:p>
          <a:p>
            <a:pPr marL="0" indent="0">
              <a:buNone/>
            </a:pPr>
            <a:r>
              <a:rPr lang="en-GB" sz="2000" dirty="0">
                <a:solidFill>
                  <a:srgbClr val="608B4E"/>
                </a:solidFill>
                <a:latin typeface="Consolas" panose="020B0609020204030204" pitchFamily="49" charset="0"/>
              </a:rPr>
              <a:t>// → small</a:t>
            </a:r>
            <a:endParaRPr lang="en-GB" sz="2000" dirty="0">
              <a:solidFill>
                <a:srgbClr val="D4D4D4"/>
              </a:solidFill>
              <a:latin typeface="Consolas" panose="020B0609020204030204" pitchFamily="49" charset="0"/>
            </a:endParaRPr>
          </a:p>
          <a:p>
            <a:pPr marL="0" indent="0">
              <a:buNone/>
            </a:pPr>
            <a:r>
              <a:rPr lang="en-GB" sz="2000" dirty="0">
                <a:solidFill>
                  <a:srgbClr val="4EC9B0"/>
                </a:solidFill>
                <a:latin typeface="Consolas" panose="020B0609020204030204" pitchFamily="49" charset="0"/>
              </a:rPr>
              <a:t>console</a:t>
            </a:r>
            <a:r>
              <a:rPr lang="en-GB" sz="2000" dirty="0">
                <a:solidFill>
                  <a:srgbClr val="D4D4D4"/>
                </a:solidFill>
                <a:latin typeface="Consolas" panose="020B0609020204030204" pitchFamily="49" charset="0"/>
              </a:rPr>
              <a:t>.</a:t>
            </a:r>
            <a:r>
              <a:rPr lang="en-GB" sz="2000" dirty="0">
                <a:solidFill>
                  <a:srgbClr val="DCDCAA"/>
                </a:solidFill>
                <a:latin typeface="Consolas" panose="020B0609020204030204" pitchFamily="49" charset="0"/>
              </a:rPr>
              <a:t>log</a:t>
            </a:r>
            <a:r>
              <a:rPr lang="en-GB" sz="2000" dirty="0">
                <a:solidFill>
                  <a:srgbClr val="D4D4D4"/>
                </a:solidFill>
                <a:latin typeface="Consolas" panose="020B0609020204030204" pitchFamily="49" charset="0"/>
              </a:rPr>
              <a:t>(</a:t>
            </a:r>
            <a:r>
              <a:rPr lang="en-GB" sz="2000" dirty="0" err="1">
                <a:solidFill>
                  <a:srgbClr val="4EC9B0"/>
                </a:solidFill>
                <a:latin typeface="Consolas" panose="020B0609020204030204" pitchFamily="49" charset="0"/>
              </a:rPr>
              <a:t>Rabbit</a:t>
            </a:r>
            <a:r>
              <a:rPr lang="en-GB" sz="2000" dirty="0" err="1">
                <a:solidFill>
                  <a:srgbClr val="D4D4D4"/>
                </a:solidFill>
                <a:latin typeface="Consolas" panose="020B0609020204030204" pitchFamily="49" charset="0"/>
              </a:rPr>
              <a:t>.</a:t>
            </a:r>
            <a:r>
              <a:rPr lang="en-GB" sz="2000" dirty="0" err="1">
                <a:solidFill>
                  <a:srgbClr val="9CDCFE"/>
                </a:solidFill>
                <a:latin typeface="Consolas" panose="020B0609020204030204" pitchFamily="49" charset="0"/>
              </a:rPr>
              <a:t>prototype</a:t>
            </a:r>
            <a:r>
              <a:rPr lang="en-GB" sz="2000" dirty="0" err="1">
                <a:solidFill>
                  <a:srgbClr val="D4D4D4"/>
                </a:solidFill>
                <a:latin typeface="Consolas" panose="020B0609020204030204" pitchFamily="49" charset="0"/>
              </a:rPr>
              <a:t>.</a:t>
            </a:r>
            <a:r>
              <a:rPr lang="en-GB" sz="2000" dirty="0" err="1">
                <a:solidFill>
                  <a:srgbClr val="9CDCFE"/>
                </a:solidFill>
                <a:latin typeface="Consolas" panose="020B0609020204030204" pitchFamily="49" charset="0"/>
              </a:rPr>
              <a:t>teeth</a:t>
            </a:r>
            <a:r>
              <a:rPr lang="en-GB" sz="2000" dirty="0">
                <a:solidFill>
                  <a:srgbClr val="D4D4D4"/>
                </a:solidFill>
                <a:latin typeface="Consolas" panose="020B0609020204030204" pitchFamily="49" charset="0"/>
              </a:rPr>
              <a:t>);</a:t>
            </a:r>
          </a:p>
          <a:p>
            <a:pPr marL="0" indent="0">
              <a:buNone/>
            </a:pPr>
            <a:r>
              <a:rPr lang="en-GB" sz="2000" dirty="0">
                <a:solidFill>
                  <a:srgbClr val="608B4E"/>
                </a:solidFill>
                <a:latin typeface="Consolas" panose="020B0609020204030204" pitchFamily="49" charset="0"/>
              </a:rPr>
              <a:t>// → small</a:t>
            </a:r>
            <a:endParaRPr lang="en-GB" sz="2000" dirty="0">
              <a:solidFill>
                <a:srgbClr val="D4D4D4"/>
              </a:solidFill>
              <a:latin typeface="Consolas" panose="020B0609020204030204" pitchFamily="49" charset="0"/>
            </a:endParaRPr>
          </a:p>
          <a:p>
            <a:pPr marL="0" indent="0">
              <a:buNone/>
            </a:pPr>
            <a:endParaRPr lang="en-GB" sz="2000"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7" name="Group 6"/>
          <p:cNvGrpSpPr/>
          <p:nvPr/>
        </p:nvGrpSpPr>
        <p:grpSpPr>
          <a:xfrm>
            <a:off x="0" y="6626620"/>
            <a:ext cx="12192000" cy="253916"/>
            <a:chOff x="0" y="6626620"/>
            <a:chExt cx="12192000" cy="253916"/>
          </a:xfrm>
        </p:grpSpPr>
        <p:sp>
          <p:nvSpPr>
            <p:cNvPr id="4" name="Rectangle 3"/>
            <p:cNvSpPr/>
            <p:nvPr/>
          </p:nvSpPr>
          <p:spPr>
            <a:xfrm>
              <a:off x="0" y="6649156"/>
              <a:ext cx="12192000" cy="2088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extBox 5"/>
            <p:cNvSpPr txBox="1"/>
            <p:nvPr/>
          </p:nvSpPr>
          <p:spPr>
            <a:xfrm>
              <a:off x="7191023" y="6626620"/>
              <a:ext cx="5000977" cy="253916"/>
            </a:xfrm>
            <a:prstGeom prst="rect">
              <a:avLst/>
            </a:prstGeom>
            <a:noFill/>
            <a:ln>
              <a:noFill/>
            </a:ln>
          </p:spPr>
          <p:txBody>
            <a:bodyPr wrap="square" rtlCol="0">
              <a:spAutoFit/>
            </a:bodyPr>
            <a:lstStyle/>
            <a:p>
              <a:pPr algn="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Lesson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9</a:t>
              </a:r>
              <a:r>
                <a:rPr lang="lt-LT"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OOP in JavaScript (part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II)</a:t>
              </a:r>
              <a:endParaRPr lang="en-GB" sz="1050" dirty="0">
                <a:solidFill>
                  <a:schemeClr val="bg1"/>
                </a:solidFill>
              </a:endParaRPr>
            </a:p>
          </p:txBody>
        </p:sp>
      </p:grpSp>
      <p:sp>
        <p:nvSpPr>
          <p:cNvPr id="8" name="Slide Number Placeholder 7"/>
          <p:cNvSpPr>
            <a:spLocks noGrp="1"/>
          </p:cNvSpPr>
          <p:nvPr>
            <p:ph type="sldNum" sz="quarter" idx="12"/>
          </p:nvPr>
        </p:nvSpPr>
        <p:spPr/>
        <p:txBody>
          <a:bodyPr/>
          <a:lstStyle/>
          <a:p>
            <a:fld id="{CD81D244-7464-40F3-9372-70D73694CF74}" type="slidenum">
              <a:rPr lang="en-GB" smtClean="0"/>
              <a:t>6</a:t>
            </a:fld>
            <a:endParaRPr lang="en-GB" dirty="0"/>
          </a:p>
        </p:txBody>
      </p:sp>
    </p:spTree>
    <p:extLst>
      <p:ext uri="{BB962C8B-B14F-4D97-AF65-F5344CB8AC3E}">
        <p14:creationId xmlns:p14="http://schemas.microsoft.com/office/powerpoint/2010/main" val="1049217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7DF1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Open Sans" panose="020B0606030504020204" pitchFamily="34" charset="0"/>
                <a:ea typeface="Open Sans" panose="020B0606030504020204" pitchFamily="34" charset="0"/>
                <a:cs typeface="Open Sans" panose="020B0606030504020204" pitchFamily="34" charset="0"/>
              </a:rPr>
              <a:t>Analysing the example</a:t>
            </a:r>
            <a:endParaRPr lang="en-GB" b="1" dirty="0">
              <a:latin typeface="Open Sans" panose="020B0606030504020204" pitchFamily="34" charset="0"/>
              <a:ea typeface="Open Sans" panose="020B0606030504020204" pitchFamily="34" charset="0"/>
              <a:cs typeface="Open Sans" panose="020B0606030504020204" pitchFamily="34" charset="0"/>
            </a:endParaRPr>
          </a:p>
        </p:txBody>
      </p:sp>
      <p:pic>
        <p:nvPicPr>
          <p:cNvPr id="9" name="Content Placeholder 8"/>
          <p:cNvPicPr>
            <a:picLocks noGrp="1" noChangeAspect="1"/>
          </p:cNvPicPr>
          <p:nvPr>
            <p:ph idx="1"/>
          </p:nvPr>
        </p:nvPicPr>
        <p:blipFill>
          <a:blip r:embed="rId3"/>
          <a:stretch>
            <a:fillRect/>
          </a:stretch>
        </p:blipFill>
        <p:spPr>
          <a:xfrm>
            <a:off x="2043465" y="2085136"/>
            <a:ext cx="7581778" cy="3345261"/>
          </a:xfrm>
          <a:prstGeom prst="rect">
            <a:avLst/>
          </a:prstGeom>
        </p:spPr>
      </p:pic>
      <p:grpSp>
        <p:nvGrpSpPr>
          <p:cNvPr id="7" name="Group 6"/>
          <p:cNvGrpSpPr/>
          <p:nvPr/>
        </p:nvGrpSpPr>
        <p:grpSpPr>
          <a:xfrm>
            <a:off x="0" y="6626620"/>
            <a:ext cx="12192000" cy="253916"/>
            <a:chOff x="0" y="6626620"/>
            <a:chExt cx="12192000" cy="253916"/>
          </a:xfrm>
        </p:grpSpPr>
        <p:sp>
          <p:nvSpPr>
            <p:cNvPr id="4" name="Rectangle 3"/>
            <p:cNvSpPr/>
            <p:nvPr/>
          </p:nvSpPr>
          <p:spPr>
            <a:xfrm>
              <a:off x="0" y="6649156"/>
              <a:ext cx="12192000" cy="2088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extBox 5"/>
            <p:cNvSpPr txBox="1"/>
            <p:nvPr/>
          </p:nvSpPr>
          <p:spPr>
            <a:xfrm>
              <a:off x="7191023" y="6626620"/>
              <a:ext cx="5000977" cy="253916"/>
            </a:xfrm>
            <a:prstGeom prst="rect">
              <a:avLst/>
            </a:prstGeom>
            <a:noFill/>
            <a:ln>
              <a:noFill/>
            </a:ln>
          </p:spPr>
          <p:txBody>
            <a:bodyPr wrap="square" rtlCol="0">
              <a:spAutoFit/>
            </a:bodyPr>
            <a:lstStyle/>
            <a:p>
              <a:pPr algn="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Lesson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9</a:t>
              </a:r>
              <a:r>
                <a:rPr lang="lt-LT"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OOP in JavaScript (part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II)</a:t>
              </a:r>
              <a:endParaRPr lang="en-GB" sz="1050" dirty="0">
                <a:solidFill>
                  <a:schemeClr val="bg1"/>
                </a:solidFill>
              </a:endParaRPr>
            </a:p>
          </p:txBody>
        </p:sp>
      </p:grpSp>
      <p:sp>
        <p:nvSpPr>
          <p:cNvPr id="8" name="Slide Number Placeholder 7"/>
          <p:cNvSpPr>
            <a:spLocks noGrp="1"/>
          </p:cNvSpPr>
          <p:nvPr>
            <p:ph type="sldNum" sz="quarter" idx="12"/>
          </p:nvPr>
        </p:nvSpPr>
        <p:spPr/>
        <p:txBody>
          <a:bodyPr/>
          <a:lstStyle/>
          <a:p>
            <a:fld id="{CD81D244-7464-40F3-9372-70D73694CF74}" type="slidenum">
              <a:rPr lang="en-GB" smtClean="0"/>
              <a:t>7</a:t>
            </a:fld>
            <a:endParaRPr lang="en-GB" dirty="0"/>
          </a:p>
        </p:txBody>
      </p:sp>
    </p:spTree>
    <p:extLst>
      <p:ext uri="{BB962C8B-B14F-4D97-AF65-F5344CB8AC3E}">
        <p14:creationId xmlns:p14="http://schemas.microsoft.com/office/powerpoint/2010/main" val="20322964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7DF1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Open Sans" panose="020B0606030504020204" pitchFamily="34" charset="0"/>
                <a:ea typeface="Open Sans" panose="020B0606030504020204" pitchFamily="34" charset="0"/>
                <a:cs typeface="Open Sans" panose="020B0606030504020204" pitchFamily="34" charset="0"/>
              </a:rPr>
              <a:t>Overriding derived properties</a:t>
            </a:r>
            <a:endParaRPr lang="en-GB" b="1"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p:cNvSpPr>
            <a:spLocks noGrp="1"/>
          </p:cNvSpPr>
          <p:nvPr>
            <p:ph idx="1"/>
          </p:nvPr>
        </p:nvSpPr>
        <p:spPr>
          <a:xfrm>
            <a:off x="838200" y="1825625"/>
            <a:ext cx="10515600" cy="1301397"/>
          </a:xfrm>
          <a:solidFill>
            <a:srgbClr val="F7DF1E"/>
          </a:solidFill>
        </p:spPr>
        <p:txBody>
          <a:bodyPr>
            <a:normAutofit/>
          </a:bodyPr>
          <a:lstStyle/>
          <a:p>
            <a:pPr marL="0" indent="0">
              <a:buNone/>
            </a:pPr>
            <a:r>
              <a:rPr lang="en-US" dirty="0">
                <a:latin typeface="Open Sans" panose="020B0606030504020204" pitchFamily="34" charset="0"/>
                <a:ea typeface="Open Sans" panose="020B0606030504020204" pitchFamily="34" charset="0"/>
                <a:cs typeface="Open Sans" panose="020B0606030504020204" pitchFamily="34" charset="0"/>
              </a:rPr>
              <a:t>Overriding is also used to give the standard function and array prototypes a different </a:t>
            </a:r>
            <a:r>
              <a:rPr lang="en-US" b="1" dirty="0" err="1">
                <a:latin typeface="Open Sans" panose="020B0606030504020204" pitchFamily="34" charset="0"/>
                <a:ea typeface="Open Sans" panose="020B0606030504020204" pitchFamily="34" charset="0"/>
                <a:cs typeface="Open Sans" panose="020B0606030504020204" pitchFamily="34" charset="0"/>
              </a:rPr>
              <a:t>toString</a:t>
            </a:r>
            <a:r>
              <a:rPr lang="en-US" dirty="0">
                <a:latin typeface="Open Sans" panose="020B0606030504020204" pitchFamily="34" charset="0"/>
                <a:ea typeface="Open Sans" panose="020B0606030504020204" pitchFamily="34" charset="0"/>
                <a:cs typeface="Open Sans" panose="020B0606030504020204" pitchFamily="34" charset="0"/>
              </a:rPr>
              <a:t> method than the basic object prototype.</a:t>
            </a:r>
            <a:endParaRPr lang="en-GB"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7" name="Group 6"/>
          <p:cNvGrpSpPr/>
          <p:nvPr/>
        </p:nvGrpSpPr>
        <p:grpSpPr>
          <a:xfrm>
            <a:off x="0" y="6626620"/>
            <a:ext cx="12192000" cy="253916"/>
            <a:chOff x="0" y="6626620"/>
            <a:chExt cx="12192000" cy="253916"/>
          </a:xfrm>
        </p:grpSpPr>
        <p:sp>
          <p:nvSpPr>
            <p:cNvPr id="4" name="Rectangle 3"/>
            <p:cNvSpPr/>
            <p:nvPr/>
          </p:nvSpPr>
          <p:spPr>
            <a:xfrm>
              <a:off x="0" y="6649156"/>
              <a:ext cx="12192000" cy="2088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extBox 5"/>
            <p:cNvSpPr txBox="1"/>
            <p:nvPr/>
          </p:nvSpPr>
          <p:spPr>
            <a:xfrm>
              <a:off x="7191023" y="6626620"/>
              <a:ext cx="5000977" cy="253916"/>
            </a:xfrm>
            <a:prstGeom prst="rect">
              <a:avLst/>
            </a:prstGeom>
            <a:noFill/>
            <a:ln>
              <a:noFill/>
            </a:ln>
          </p:spPr>
          <p:txBody>
            <a:bodyPr wrap="square" rtlCol="0">
              <a:spAutoFit/>
            </a:bodyPr>
            <a:lstStyle/>
            <a:p>
              <a:pPr algn="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Lesson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9</a:t>
              </a:r>
              <a:r>
                <a:rPr lang="lt-LT"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OOP in JavaScript (part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II)</a:t>
              </a:r>
              <a:endParaRPr lang="en-GB" sz="1050" dirty="0">
                <a:solidFill>
                  <a:schemeClr val="bg1"/>
                </a:solidFill>
              </a:endParaRPr>
            </a:p>
          </p:txBody>
        </p:sp>
      </p:grpSp>
      <p:sp>
        <p:nvSpPr>
          <p:cNvPr id="8" name="Slide Number Placeholder 7"/>
          <p:cNvSpPr>
            <a:spLocks noGrp="1"/>
          </p:cNvSpPr>
          <p:nvPr>
            <p:ph type="sldNum" sz="quarter" idx="12"/>
          </p:nvPr>
        </p:nvSpPr>
        <p:spPr/>
        <p:txBody>
          <a:bodyPr/>
          <a:lstStyle/>
          <a:p>
            <a:fld id="{CD81D244-7464-40F3-9372-70D73694CF74}" type="slidenum">
              <a:rPr lang="en-GB" smtClean="0"/>
              <a:t>8</a:t>
            </a:fld>
            <a:endParaRPr lang="en-GB" dirty="0"/>
          </a:p>
        </p:txBody>
      </p:sp>
      <p:sp>
        <p:nvSpPr>
          <p:cNvPr id="9" name="TextBox 8"/>
          <p:cNvSpPr txBox="1"/>
          <p:nvPr/>
        </p:nvSpPr>
        <p:spPr>
          <a:xfrm>
            <a:off x="838200" y="3533422"/>
            <a:ext cx="10515600" cy="1200329"/>
          </a:xfrm>
          <a:prstGeom prst="rect">
            <a:avLst/>
          </a:prstGeom>
          <a:solidFill>
            <a:schemeClr val="tx1"/>
          </a:solidFill>
        </p:spPr>
        <p:txBody>
          <a:bodyPr wrap="square" rtlCol="0">
            <a:spAutoFit/>
          </a:bodyPr>
          <a:lstStyle/>
          <a:p>
            <a:r>
              <a:rPr lang="en-GB" dirty="0">
                <a:solidFill>
                  <a:srgbClr val="4EC9B0"/>
                </a:solidFill>
                <a:latin typeface="Consolas" panose="020B0609020204030204" pitchFamily="49" charset="0"/>
              </a:rPr>
              <a:t>console</a:t>
            </a:r>
            <a:r>
              <a:rPr lang="en-GB" dirty="0">
                <a:solidFill>
                  <a:srgbClr val="D4D4D4"/>
                </a:solidFill>
                <a:latin typeface="Consolas" panose="020B0609020204030204" pitchFamily="49" charset="0"/>
              </a:rPr>
              <a:t>.</a:t>
            </a:r>
            <a:r>
              <a:rPr lang="en-GB" dirty="0">
                <a:solidFill>
                  <a:srgbClr val="DCDCAA"/>
                </a:solidFill>
                <a:latin typeface="Consolas" panose="020B0609020204030204" pitchFamily="49" charset="0"/>
              </a:rPr>
              <a:t>log</a:t>
            </a:r>
            <a:r>
              <a:rPr lang="en-GB" dirty="0">
                <a:solidFill>
                  <a:srgbClr val="D4D4D4"/>
                </a:solidFill>
                <a:latin typeface="Consolas" panose="020B0609020204030204" pitchFamily="49" charset="0"/>
              </a:rPr>
              <a:t>(</a:t>
            </a:r>
            <a:r>
              <a:rPr lang="en-GB" dirty="0" err="1">
                <a:solidFill>
                  <a:srgbClr val="4EC9B0"/>
                </a:solidFill>
                <a:latin typeface="Consolas" panose="020B0609020204030204" pitchFamily="49" charset="0"/>
              </a:rPr>
              <a:t>Array</a:t>
            </a:r>
            <a:r>
              <a:rPr lang="en-GB" dirty="0" err="1">
                <a:solidFill>
                  <a:srgbClr val="D4D4D4"/>
                </a:solidFill>
                <a:latin typeface="Consolas" panose="020B0609020204030204" pitchFamily="49" charset="0"/>
              </a:rPr>
              <a:t>.</a:t>
            </a:r>
            <a:r>
              <a:rPr lang="en-GB" dirty="0" err="1">
                <a:solidFill>
                  <a:srgbClr val="9CDCFE"/>
                </a:solidFill>
                <a:latin typeface="Consolas" panose="020B0609020204030204" pitchFamily="49" charset="0"/>
              </a:rPr>
              <a:t>prototype</a:t>
            </a:r>
            <a:r>
              <a:rPr lang="en-GB" dirty="0" err="1">
                <a:solidFill>
                  <a:srgbClr val="D4D4D4"/>
                </a:solidFill>
                <a:latin typeface="Consolas" panose="020B0609020204030204" pitchFamily="49" charset="0"/>
              </a:rPr>
              <a:t>.</a:t>
            </a:r>
            <a:r>
              <a:rPr lang="en-GB" dirty="0" err="1">
                <a:solidFill>
                  <a:srgbClr val="9CDCFE"/>
                </a:solidFill>
                <a:latin typeface="Consolas" panose="020B0609020204030204" pitchFamily="49" charset="0"/>
              </a:rPr>
              <a:t>toString</a:t>
            </a:r>
            <a:r>
              <a:rPr lang="en-GB" dirty="0">
                <a:solidFill>
                  <a:srgbClr val="D4D4D4"/>
                </a:solidFill>
                <a:latin typeface="Consolas" panose="020B0609020204030204" pitchFamily="49" charset="0"/>
              </a:rPr>
              <a:t> == </a:t>
            </a:r>
            <a:r>
              <a:rPr lang="en-GB" dirty="0" err="1">
                <a:solidFill>
                  <a:srgbClr val="4EC9B0"/>
                </a:solidFill>
                <a:latin typeface="Consolas" panose="020B0609020204030204" pitchFamily="49" charset="0"/>
              </a:rPr>
              <a:t>Object</a:t>
            </a:r>
            <a:r>
              <a:rPr lang="en-GB" dirty="0" err="1">
                <a:solidFill>
                  <a:srgbClr val="D4D4D4"/>
                </a:solidFill>
                <a:latin typeface="Consolas" panose="020B0609020204030204" pitchFamily="49" charset="0"/>
              </a:rPr>
              <a:t>.</a:t>
            </a:r>
            <a:r>
              <a:rPr lang="en-GB" dirty="0" err="1">
                <a:solidFill>
                  <a:srgbClr val="9CDCFE"/>
                </a:solidFill>
                <a:latin typeface="Consolas" panose="020B0609020204030204" pitchFamily="49" charset="0"/>
              </a:rPr>
              <a:t>prototype</a:t>
            </a:r>
            <a:r>
              <a:rPr lang="en-GB" dirty="0" err="1">
                <a:solidFill>
                  <a:srgbClr val="D4D4D4"/>
                </a:solidFill>
                <a:latin typeface="Consolas" panose="020B0609020204030204" pitchFamily="49" charset="0"/>
              </a:rPr>
              <a:t>.</a:t>
            </a:r>
            <a:r>
              <a:rPr lang="en-GB" dirty="0" err="1">
                <a:solidFill>
                  <a:srgbClr val="9CDCFE"/>
                </a:solidFill>
                <a:latin typeface="Consolas" panose="020B0609020204030204" pitchFamily="49" charset="0"/>
              </a:rPr>
              <a:t>toString</a:t>
            </a:r>
            <a:r>
              <a:rPr lang="en-GB" dirty="0">
                <a:solidFill>
                  <a:srgbClr val="D4D4D4"/>
                </a:solidFill>
                <a:latin typeface="Consolas" panose="020B0609020204030204" pitchFamily="49" charset="0"/>
              </a:rPr>
              <a:t>);</a:t>
            </a:r>
          </a:p>
          <a:p>
            <a:r>
              <a:rPr lang="en-GB" dirty="0">
                <a:solidFill>
                  <a:srgbClr val="608B4E"/>
                </a:solidFill>
                <a:latin typeface="Consolas" panose="020B0609020204030204" pitchFamily="49" charset="0"/>
              </a:rPr>
              <a:t>// → false</a:t>
            </a:r>
            <a:endParaRPr lang="en-GB" dirty="0">
              <a:solidFill>
                <a:srgbClr val="D4D4D4"/>
              </a:solidFill>
              <a:latin typeface="Consolas" panose="020B0609020204030204" pitchFamily="49" charset="0"/>
            </a:endParaRPr>
          </a:p>
          <a:p>
            <a:r>
              <a:rPr lang="en-GB" dirty="0">
                <a:solidFill>
                  <a:srgbClr val="4EC9B0"/>
                </a:solidFill>
                <a:latin typeface="Consolas" panose="020B0609020204030204" pitchFamily="49" charset="0"/>
              </a:rPr>
              <a:t>console</a:t>
            </a:r>
            <a:r>
              <a:rPr lang="en-GB" dirty="0">
                <a:solidFill>
                  <a:srgbClr val="D4D4D4"/>
                </a:solidFill>
                <a:latin typeface="Consolas" panose="020B0609020204030204" pitchFamily="49" charset="0"/>
              </a:rPr>
              <a:t>.</a:t>
            </a:r>
            <a:r>
              <a:rPr lang="en-GB" dirty="0">
                <a:solidFill>
                  <a:srgbClr val="DCDCAA"/>
                </a:solidFill>
                <a:latin typeface="Consolas" panose="020B0609020204030204" pitchFamily="49" charset="0"/>
              </a:rPr>
              <a:t>log</a:t>
            </a:r>
            <a:r>
              <a:rPr lang="en-GB" dirty="0">
                <a:solidFill>
                  <a:srgbClr val="D4D4D4"/>
                </a:solidFill>
                <a:latin typeface="Consolas" panose="020B0609020204030204" pitchFamily="49" charset="0"/>
              </a:rPr>
              <a:t>([</a:t>
            </a:r>
            <a:r>
              <a:rPr lang="en-GB" dirty="0">
                <a:solidFill>
                  <a:srgbClr val="B5CEA8"/>
                </a:solidFill>
                <a:latin typeface="Consolas" panose="020B0609020204030204" pitchFamily="49" charset="0"/>
              </a:rPr>
              <a:t>1</a:t>
            </a:r>
            <a:r>
              <a:rPr lang="en-GB" dirty="0">
                <a:solidFill>
                  <a:srgbClr val="D4D4D4"/>
                </a:solidFill>
                <a:latin typeface="Consolas" panose="020B0609020204030204" pitchFamily="49" charset="0"/>
              </a:rPr>
              <a:t>, </a:t>
            </a:r>
            <a:r>
              <a:rPr lang="en-GB" dirty="0">
                <a:solidFill>
                  <a:srgbClr val="B5CEA8"/>
                </a:solidFill>
                <a:latin typeface="Consolas" panose="020B0609020204030204" pitchFamily="49" charset="0"/>
              </a:rPr>
              <a:t>2</a:t>
            </a:r>
            <a:r>
              <a:rPr lang="en-GB" dirty="0">
                <a:solidFill>
                  <a:srgbClr val="D4D4D4"/>
                </a:solidFill>
                <a:latin typeface="Consolas" panose="020B0609020204030204" pitchFamily="49" charset="0"/>
              </a:rPr>
              <a:t>].</a:t>
            </a:r>
            <a:r>
              <a:rPr lang="en-GB" dirty="0" err="1">
                <a:solidFill>
                  <a:srgbClr val="DCDCAA"/>
                </a:solidFill>
                <a:latin typeface="Consolas" panose="020B0609020204030204" pitchFamily="49" charset="0"/>
              </a:rPr>
              <a:t>toString</a:t>
            </a:r>
            <a:r>
              <a:rPr lang="en-GB" dirty="0">
                <a:solidFill>
                  <a:srgbClr val="D4D4D4"/>
                </a:solidFill>
                <a:latin typeface="Consolas" panose="020B0609020204030204" pitchFamily="49" charset="0"/>
              </a:rPr>
              <a:t>());</a:t>
            </a:r>
          </a:p>
          <a:p>
            <a:r>
              <a:rPr lang="en-GB" dirty="0">
                <a:solidFill>
                  <a:srgbClr val="608B4E"/>
                </a:solidFill>
                <a:latin typeface="Consolas" panose="020B0609020204030204" pitchFamily="49" charset="0"/>
              </a:rPr>
              <a:t>// → 1,2</a:t>
            </a:r>
            <a:endParaRPr lang="en-GB"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7086927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7DF1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Open Sans" panose="020B0606030504020204" pitchFamily="34" charset="0"/>
                <a:ea typeface="Open Sans" panose="020B0606030504020204" pitchFamily="34" charset="0"/>
                <a:cs typeface="Open Sans" panose="020B0606030504020204" pitchFamily="34" charset="0"/>
              </a:rPr>
              <a:t>Maps</a:t>
            </a:r>
            <a:endParaRPr lang="en-GB" b="1"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p:cNvSpPr>
            <a:spLocks noGrp="1"/>
          </p:cNvSpPr>
          <p:nvPr>
            <p:ph idx="1"/>
          </p:nvPr>
        </p:nvSpPr>
        <p:spPr>
          <a:xfrm>
            <a:off x="838200" y="1825626"/>
            <a:ext cx="10515600" cy="1357842"/>
          </a:xfrm>
          <a:solidFill>
            <a:srgbClr val="F7DF1E"/>
          </a:solidFill>
        </p:spPr>
        <p:txBody>
          <a:bodyPr>
            <a:normAutofit/>
          </a:bodyPr>
          <a:lstStyle/>
          <a:p>
            <a:pPr marL="0" indent="0">
              <a:buNone/>
            </a:pPr>
            <a:r>
              <a:rPr lang="en-US" dirty="0"/>
              <a:t>A </a:t>
            </a:r>
            <a:r>
              <a:rPr lang="en-US" i="1" dirty="0"/>
              <a:t>map</a:t>
            </a:r>
            <a:r>
              <a:rPr lang="en-US" dirty="0"/>
              <a:t> (noun) is a data structure that associates values (the keys) with other values. For example, you might want to map names to ages. It is possible to use objects for this.</a:t>
            </a:r>
            <a:endParaRPr lang="en-GB"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7" name="Group 6"/>
          <p:cNvGrpSpPr/>
          <p:nvPr/>
        </p:nvGrpSpPr>
        <p:grpSpPr>
          <a:xfrm>
            <a:off x="0" y="6626620"/>
            <a:ext cx="12192000" cy="253916"/>
            <a:chOff x="0" y="6626620"/>
            <a:chExt cx="12192000" cy="253916"/>
          </a:xfrm>
        </p:grpSpPr>
        <p:sp>
          <p:nvSpPr>
            <p:cNvPr id="4" name="Rectangle 3"/>
            <p:cNvSpPr/>
            <p:nvPr/>
          </p:nvSpPr>
          <p:spPr>
            <a:xfrm>
              <a:off x="0" y="6649156"/>
              <a:ext cx="12192000" cy="2088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extBox 5"/>
            <p:cNvSpPr txBox="1"/>
            <p:nvPr/>
          </p:nvSpPr>
          <p:spPr>
            <a:xfrm>
              <a:off x="7191023" y="6626620"/>
              <a:ext cx="5000977" cy="253916"/>
            </a:xfrm>
            <a:prstGeom prst="rect">
              <a:avLst/>
            </a:prstGeom>
            <a:noFill/>
            <a:ln>
              <a:noFill/>
            </a:ln>
          </p:spPr>
          <p:txBody>
            <a:bodyPr wrap="square" rtlCol="0">
              <a:spAutoFit/>
            </a:bodyPr>
            <a:lstStyle/>
            <a:p>
              <a:pPr algn="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Lesson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9</a:t>
              </a:r>
              <a:r>
                <a:rPr lang="lt-LT"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OOP in JavaScript (part </a:t>
              </a:r>
              <a:r>
                <a:rPr lang="en-US" sz="1050" dirty="0" smtClean="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II)</a:t>
              </a:r>
              <a:endParaRPr lang="en-GB" sz="1050" dirty="0">
                <a:solidFill>
                  <a:schemeClr val="bg1"/>
                </a:solidFill>
              </a:endParaRPr>
            </a:p>
          </p:txBody>
        </p:sp>
      </p:grpSp>
      <p:sp>
        <p:nvSpPr>
          <p:cNvPr id="8" name="Slide Number Placeholder 7"/>
          <p:cNvSpPr>
            <a:spLocks noGrp="1"/>
          </p:cNvSpPr>
          <p:nvPr>
            <p:ph type="sldNum" sz="quarter" idx="12"/>
          </p:nvPr>
        </p:nvSpPr>
        <p:spPr/>
        <p:txBody>
          <a:bodyPr/>
          <a:lstStyle/>
          <a:p>
            <a:fld id="{CD81D244-7464-40F3-9372-70D73694CF74}" type="slidenum">
              <a:rPr lang="en-GB" smtClean="0"/>
              <a:t>9</a:t>
            </a:fld>
            <a:endParaRPr lang="en-GB" dirty="0"/>
          </a:p>
        </p:txBody>
      </p:sp>
      <p:sp>
        <p:nvSpPr>
          <p:cNvPr id="5" name="TextBox 4"/>
          <p:cNvSpPr txBox="1"/>
          <p:nvPr/>
        </p:nvSpPr>
        <p:spPr>
          <a:xfrm>
            <a:off x="838200" y="3115735"/>
            <a:ext cx="10732911" cy="3139321"/>
          </a:xfrm>
          <a:prstGeom prst="rect">
            <a:avLst/>
          </a:prstGeom>
          <a:solidFill>
            <a:schemeClr val="tx1"/>
          </a:solidFill>
        </p:spPr>
        <p:txBody>
          <a:bodyPr wrap="square" rtlCol="0">
            <a:spAutoFit/>
          </a:bodyPr>
          <a:lstStyle/>
          <a:p>
            <a:r>
              <a:rPr lang="en-GB" dirty="0">
                <a:solidFill>
                  <a:srgbClr val="569CD6"/>
                </a:solidFill>
                <a:latin typeface="Consolas" panose="020B0609020204030204" pitchFamily="49" charset="0"/>
              </a:rPr>
              <a:t>let</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ages</a:t>
            </a:r>
            <a:r>
              <a:rPr lang="en-GB" dirty="0">
                <a:solidFill>
                  <a:srgbClr val="D4D4D4"/>
                </a:solidFill>
                <a:latin typeface="Consolas" panose="020B0609020204030204" pitchFamily="49" charset="0"/>
              </a:rPr>
              <a:t> = {</a:t>
            </a:r>
          </a:p>
          <a:p>
            <a:pPr lvl="1"/>
            <a:r>
              <a:rPr lang="en-GB" dirty="0">
                <a:solidFill>
                  <a:srgbClr val="9CDCFE"/>
                </a:solidFill>
                <a:latin typeface="Consolas" panose="020B0609020204030204" pitchFamily="49" charset="0"/>
              </a:rPr>
              <a:t>Boris:</a:t>
            </a:r>
            <a:r>
              <a:rPr lang="en-GB" dirty="0">
                <a:solidFill>
                  <a:srgbClr val="D4D4D4"/>
                </a:solidFill>
                <a:latin typeface="Consolas" panose="020B0609020204030204" pitchFamily="49" charset="0"/>
              </a:rPr>
              <a:t> </a:t>
            </a:r>
            <a:r>
              <a:rPr lang="en-GB" dirty="0">
                <a:solidFill>
                  <a:srgbClr val="B5CEA8"/>
                </a:solidFill>
                <a:latin typeface="Consolas" panose="020B0609020204030204" pitchFamily="49" charset="0"/>
              </a:rPr>
              <a:t>39</a:t>
            </a:r>
            <a:r>
              <a:rPr lang="en-GB" dirty="0">
                <a:solidFill>
                  <a:srgbClr val="D4D4D4"/>
                </a:solidFill>
                <a:latin typeface="Consolas" panose="020B0609020204030204" pitchFamily="49" charset="0"/>
              </a:rPr>
              <a:t>,</a:t>
            </a:r>
          </a:p>
          <a:p>
            <a:pPr lvl="1"/>
            <a:r>
              <a:rPr lang="en-GB" dirty="0">
                <a:solidFill>
                  <a:srgbClr val="9CDCFE"/>
                </a:solidFill>
                <a:latin typeface="Consolas" panose="020B0609020204030204" pitchFamily="49" charset="0"/>
              </a:rPr>
              <a:t>Liang:</a:t>
            </a:r>
            <a:r>
              <a:rPr lang="en-GB" dirty="0">
                <a:solidFill>
                  <a:srgbClr val="D4D4D4"/>
                </a:solidFill>
                <a:latin typeface="Consolas" panose="020B0609020204030204" pitchFamily="49" charset="0"/>
              </a:rPr>
              <a:t> </a:t>
            </a:r>
            <a:r>
              <a:rPr lang="en-GB" dirty="0">
                <a:solidFill>
                  <a:srgbClr val="B5CEA8"/>
                </a:solidFill>
                <a:latin typeface="Consolas" panose="020B0609020204030204" pitchFamily="49" charset="0"/>
              </a:rPr>
              <a:t>22</a:t>
            </a:r>
            <a:r>
              <a:rPr lang="en-GB" dirty="0">
                <a:solidFill>
                  <a:srgbClr val="D4D4D4"/>
                </a:solidFill>
                <a:latin typeface="Consolas" panose="020B0609020204030204" pitchFamily="49" charset="0"/>
              </a:rPr>
              <a:t>,</a:t>
            </a:r>
          </a:p>
          <a:p>
            <a:pPr lvl="1"/>
            <a:r>
              <a:rPr lang="en-GB" dirty="0" err="1">
                <a:solidFill>
                  <a:srgbClr val="9CDCFE"/>
                </a:solidFill>
                <a:latin typeface="Consolas" panose="020B0609020204030204" pitchFamily="49" charset="0"/>
              </a:rPr>
              <a:t>Júlia</a:t>
            </a:r>
            <a:r>
              <a:rPr lang="en-GB" dirty="0">
                <a:solidFill>
                  <a:srgbClr val="9CDCFE"/>
                </a:solidFill>
                <a:latin typeface="Consolas" panose="020B0609020204030204" pitchFamily="49" charset="0"/>
              </a:rPr>
              <a:t>:</a:t>
            </a:r>
            <a:r>
              <a:rPr lang="en-GB" dirty="0">
                <a:solidFill>
                  <a:srgbClr val="D4D4D4"/>
                </a:solidFill>
                <a:latin typeface="Consolas" panose="020B0609020204030204" pitchFamily="49" charset="0"/>
              </a:rPr>
              <a:t> </a:t>
            </a:r>
            <a:r>
              <a:rPr lang="en-GB" dirty="0">
                <a:solidFill>
                  <a:srgbClr val="B5CEA8"/>
                </a:solidFill>
                <a:latin typeface="Consolas" panose="020B0609020204030204" pitchFamily="49" charset="0"/>
              </a:rPr>
              <a:t>62</a:t>
            </a:r>
            <a:endParaRPr lang="en-GB" dirty="0">
              <a:solidFill>
                <a:srgbClr val="D4D4D4"/>
              </a:solidFill>
              <a:latin typeface="Consolas" panose="020B0609020204030204" pitchFamily="49" charset="0"/>
            </a:endParaRPr>
          </a:p>
          <a:p>
            <a:r>
              <a:rPr lang="en-GB" dirty="0" smtClean="0">
                <a:solidFill>
                  <a:srgbClr val="D4D4D4"/>
                </a:solidFill>
                <a:latin typeface="Consolas" panose="020B0609020204030204" pitchFamily="49" charset="0"/>
              </a:rPr>
              <a:t>};</a:t>
            </a:r>
            <a:r>
              <a:rPr lang="en-GB" dirty="0">
                <a:solidFill>
                  <a:srgbClr val="D4D4D4"/>
                </a:solidFill>
                <a:latin typeface="Consolas" panose="020B0609020204030204" pitchFamily="49" charset="0"/>
              </a:rPr>
              <a:t/>
            </a:r>
            <a:br>
              <a:rPr lang="en-GB" dirty="0">
                <a:solidFill>
                  <a:srgbClr val="D4D4D4"/>
                </a:solidFill>
                <a:latin typeface="Consolas" panose="020B0609020204030204" pitchFamily="49" charset="0"/>
              </a:rPr>
            </a:br>
            <a:r>
              <a:rPr lang="en-GB" dirty="0">
                <a:solidFill>
                  <a:srgbClr val="4EC9B0"/>
                </a:solidFill>
                <a:latin typeface="Consolas" panose="020B0609020204030204" pitchFamily="49" charset="0"/>
              </a:rPr>
              <a:t>console</a:t>
            </a:r>
            <a:r>
              <a:rPr lang="en-GB" dirty="0">
                <a:solidFill>
                  <a:srgbClr val="D4D4D4"/>
                </a:solidFill>
                <a:latin typeface="Consolas" panose="020B0609020204030204" pitchFamily="49" charset="0"/>
              </a:rPr>
              <a:t>.</a:t>
            </a:r>
            <a:r>
              <a:rPr lang="en-GB" dirty="0">
                <a:solidFill>
                  <a:srgbClr val="DCDCAA"/>
                </a:solidFill>
                <a:latin typeface="Consolas" panose="020B0609020204030204" pitchFamily="49" charset="0"/>
              </a:rPr>
              <a:t>log</a:t>
            </a:r>
            <a:r>
              <a:rPr lang="en-GB" dirty="0">
                <a:solidFill>
                  <a:srgbClr val="D4D4D4"/>
                </a:solidFill>
                <a:latin typeface="Consolas" panose="020B0609020204030204" pitchFamily="49" charset="0"/>
              </a:rPr>
              <a:t>(</a:t>
            </a:r>
            <a:r>
              <a:rPr lang="en-GB" dirty="0">
                <a:solidFill>
                  <a:srgbClr val="CE9178"/>
                </a:solidFill>
                <a:latin typeface="Consolas" panose="020B0609020204030204" pitchFamily="49" charset="0"/>
              </a:rPr>
              <a:t>`</a:t>
            </a:r>
            <a:r>
              <a:rPr lang="en-GB" dirty="0" err="1">
                <a:solidFill>
                  <a:srgbClr val="CE9178"/>
                </a:solidFill>
                <a:latin typeface="Consolas" panose="020B0609020204030204" pitchFamily="49" charset="0"/>
              </a:rPr>
              <a:t>Júlia</a:t>
            </a:r>
            <a:r>
              <a:rPr lang="en-GB" dirty="0">
                <a:solidFill>
                  <a:srgbClr val="CE9178"/>
                </a:solidFill>
                <a:latin typeface="Consolas" panose="020B0609020204030204" pitchFamily="49" charset="0"/>
              </a:rPr>
              <a:t> is </a:t>
            </a:r>
            <a:r>
              <a:rPr lang="en-GB" dirty="0">
                <a:solidFill>
                  <a:srgbClr val="569CD6"/>
                </a:solidFill>
                <a:latin typeface="Consolas" panose="020B0609020204030204" pitchFamily="49" charset="0"/>
              </a:rPr>
              <a:t>${</a:t>
            </a:r>
            <a:r>
              <a:rPr lang="en-GB" dirty="0">
                <a:solidFill>
                  <a:srgbClr val="9CDCFE"/>
                </a:solidFill>
                <a:latin typeface="Consolas" panose="020B0609020204030204" pitchFamily="49" charset="0"/>
              </a:rPr>
              <a:t>ages</a:t>
            </a:r>
            <a:r>
              <a:rPr lang="en-GB" dirty="0">
                <a:solidFill>
                  <a:srgbClr val="D4D4D4"/>
                </a:solidFill>
                <a:latin typeface="Consolas" panose="020B0609020204030204" pitchFamily="49" charset="0"/>
              </a:rPr>
              <a:t>[</a:t>
            </a:r>
            <a:r>
              <a:rPr lang="en-GB" dirty="0">
                <a:solidFill>
                  <a:srgbClr val="CE9178"/>
                </a:solidFill>
                <a:latin typeface="Consolas" panose="020B0609020204030204" pitchFamily="49" charset="0"/>
              </a:rPr>
              <a:t>"</a:t>
            </a:r>
            <a:r>
              <a:rPr lang="en-GB" dirty="0" err="1">
                <a:solidFill>
                  <a:srgbClr val="CE9178"/>
                </a:solidFill>
                <a:latin typeface="Consolas" panose="020B0609020204030204" pitchFamily="49" charset="0"/>
              </a:rPr>
              <a:t>Júlia</a:t>
            </a:r>
            <a:r>
              <a:rPr lang="en-GB" dirty="0">
                <a:solidFill>
                  <a:srgbClr val="CE9178"/>
                </a:solidFill>
                <a:latin typeface="Consolas" panose="020B0609020204030204" pitchFamily="49" charset="0"/>
              </a:rPr>
              <a:t>"</a:t>
            </a:r>
            <a:r>
              <a:rPr lang="en-GB" dirty="0">
                <a:solidFill>
                  <a:srgbClr val="D4D4D4"/>
                </a:solidFill>
                <a:latin typeface="Consolas" panose="020B0609020204030204" pitchFamily="49" charset="0"/>
              </a:rPr>
              <a:t>]</a:t>
            </a:r>
            <a:r>
              <a:rPr lang="en-GB" dirty="0">
                <a:solidFill>
                  <a:srgbClr val="569CD6"/>
                </a:solidFill>
                <a:latin typeface="Consolas" panose="020B0609020204030204" pitchFamily="49" charset="0"/>
              </a:rPr>
              <a:t>}</a:t>
            </a:r>
            <a:r>
              <a:rPr lang="en-GB" dirty="0">
                <a:solidFill>
                  <a:srgbClr val="CE9178"/>
                </a:solidFill>
                <a:latin typeface="Consolas" panose="020B0609020204030204" pitchFamily="49" charset="0"/>
              </a:rPr>
              <a:t>`</a:t>
            </a:r>
            <a:r>
              <a:rPr lang="en-GB" dirty="0">
                <a:solidFill>
                  <a:srgbClr val="D4D4D4"/>
                </a:solidFill>
                <a:latin typeface="Consolas" panose="020B0609020204030204" pitchFamily="49" charset="0"/>
              </a:rPr>
              <a:t>);</a:t>
            </a:r>
          </a:p>
          <a:p>
            <a:r>
              <a:rPr lang="en-GB" dirty="0">
                <a:solidFill>
                  <a:srgbClr val="608B4E"/>
                </a:solidFill>
                <a:latin typeface="Consolas" panose="020B0609020204030204" pitchFamily="49" charset="0"/>
              </a:rPr>
              <a:t>// → </a:t>
            </a:r>
            <a:r>
              <a:rPr lang="en-GB" dirty="0" err="1">
                <a:solidFill>
                  <a:srgbClr val="608B4E"/>
                </a:solidFill>
                <a:latin typeface="Consolas" panose="020B0609020204030204" pitchFamily="49" charset="0"/>
              </a:rPr>
              <a:t>Júlia</a:t>
            </a:r>
            <a:r>
              <a:rPr lang="en-GB" dirty="0">
                <a:solidFill>
                  <a:srgbClr val="608B4E"/>
                </a:solidFill>
                <a:latin typeface="Consolas" panose="020B0609020204030204" pitchFamily="49" charset="0"/>
              </a:rPr>
              <a:t> is 62</a:t>
            </a:r>
            <a:endParaRPr lang="en-GB" dirty="0">
              <a:solidFill>
                <a:srgbClr val="D4D4D4"/>
              </a:solidFill>
              <a:latin typeface="Consolas" panose="020B0609020204030204" pitchFamily="49" charset="0"/>
            </a:endParaRPr>
          </a:p>
          <a:p>
            <a:r>
              <a:rPr lang="en-GB" dirty="0">
                <a:solidFill>
                  <a:srgbClr val="4EC9B0"/>
                </a:solidFill>
                <a:latin typeface="Consolas" panose="020B0609020204030204" pitchFamily="49" charset="0"/>
              </a:rPr>
              <a:t>console</a:t>
            </a:r>
            <a:r>
              <a:rPr lang="en-GB" dirty="0">
                <a:solidFill>
                  <a:srgbClr val="D4D4D4"/>
                </a:solidFill>
                <a:latin typeface="Consolas" panose="020B0609020204030204" pitchFamily="49" charset="0"/>
              </a:rPr>
              <a:t>.</a:t>
            </a:r>
            <a:r>
              <a:rPr lang="en-GB" dirty="0">
                <a:solidFill>
                  <a:srgbClr val="DCDCAA"/>
                </a:solidFill>
                <a:latin typeface="Consolas" panose="020B0609020204030204" pitchFamily="49" charset="0"/>
              </a:rPr>
              <a:t>log</a:t>
            </a:r>
            <a:r>
              <a:rPr lang="en-GB" dirty="0">
                <a:solidFill>
                  <a:srgbClr val="D4D4D4"/>
                </a:solidFill>
                <a:latin typeface="Consolas" panose="020B0609020204030204" pitchFamily="49" charset="0"/>
              </a:rPr>
              <a:t>(</a:t>
            </a:r>
            <a:r>
              <a:rPr lang="en-GB" dirty="0">
                <a:solidFill>
                  <a:srgbClr val="CE9178"/>
                </a:solidFill>
                <a:latin typeface="Consolas" panose="020B0609020204030204" pitchFamily="49" charset="0"/>
              </a:rPr>
              <a:t>"Is Jack's age known?"</a:t>
            </a:r>
            <a:r>
              <a:rPr lang="en-GB" dirty="0">
                <a:solidFill>
                  <a:srgbClr val="D4D4D4"/>
                </a:solidFill>
                <a:latin typeface="Consolas" panose="020B0609020204030204" pitchFamily="49" charset="0"/>
              </a:rPr>
              <a:t>, </a:t>
            </a:r>
            <a:r>
              <a:rPr lang="en-GB" dirty="0">
                <a:solidFill>
                  <a:srgbClr val="CE9178"/>
                </a:solidFill>
                <a:latin typeface="Consolas" panose="020B0609020204030204" pitchFamily="49" charset="0"/>
              </a:rPr>
              <a:t>"Jack"</a:t>
            </a:r>
            <a:r>
              <a:rPr lang="en-GB" dirty="0">
                <a:solidFill>
                  <a:srgbClr val="D4D4D4"/>
                </a:solidFill>
                <a:latin typeface="Consolas" panose="020B0609020204030204" pitchFamily="49" charset="0"/>
              </a:rPr>
              <a:t> </a:t>
            </a:r>
            <a:r>
              <a:rPr lang="en-GB" dirty="0">
                <a:solidFill>
                  <a:srgbClr val="569CD6"/>
                </a:solidFill>
                <a:latin typeface="Consolas" panose="020B0609020204030204" pitchFamily="49" charset="0"/>
              </a:rPr>
              <a:t>in</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ages</a:t>
            </a:r>
            <a:r>
              <a:rPr lang="en-GB" dirty="0">
                <a:solidFill>
                  <a:srgbClr val="D4D4D4"/>
                </a:solidFill>
                <a:latin typeface="Consolas" panose="020B0609020204030204" pitchFamily="49" charset="0"/>
              </a:rPr>
              <a:t>);</a:t>
            </a:r>
          </a:p>
          <a:p>
            <a:r>
              <a:rPr lang="en-GB" dirty="0">
                <a:solidFill>
                  <a:srgbClr val="608B4E"/>
                </a:solidFill>
                <a:latin typeface="Consolas" panose="020B0609020204030204" pitchFamily="49" charset="0"/>
              </a:rPr>
              <a:t>// → Is Jack's age known? false</a:t>
            </a:r>
            <a:endParaRPr lang="en-GB" dirty="0">
              <a:solidFill>
                <a:srgbClr val="D4D4D4"/>
              </a:solidFill>
              <a:latin typeface="Consolas" panose="020B0609020204030204" pitchFamily="49" charset="0"/>
            </a:endParaRPr>
          </a:p>
          <a:p>
            <a:r>
              <a:rPr lang="en-GB" dirty="0">
                <a:solidFill>
                  <a:srgbClr val="4EC9B0"/>
                </a:solidFill>
                <a:latin typeface="Consolas" panose="020B0609020204030204" pitchFamily="49" charset="0"/>
              </a:rPr>
              <a:t>console</a:t>
            </a:r>
            <a:r>
              <a:rPr lang="en-GB" dirty="0">
                <a:solidFill>
                  <a:srgbClr val="D4D4D4"/>
                </a:solidFill>
                <a:latin typeface="Consolas" panose="020B0609020204030204" pitchFamily="49" charset="0"/>
              </a:rPr>
              <a:t>.</a:t>
            </a:r>
            <a:r>
              <a:rPr lang="en-GB" dirty="0">
                <a:solidFill>
                  <a:srgbClr val="DCDCAA"/>
                </a:solidFill>
                <a:latin typeface="Consolas" panose="020B0609020204030204" pitchFamily="49" charset="0"/>
              </a:rPr>
              <a:t>log</a:t>
            </a:r>
            <a:r>
              <a:rPr lang="en-GB" dirty="0">
                <a:solidFill>
                  <a:srgbClr val="D4D4D4"/>
                </a:solidFill>
                <a:latin typeface="Consolas" panose="020B0609020204030204" pitchFamily="49" charset="0"/>
              </a:rPr>
              <a:t>(</a:t>
            </a:r>
            <a:r>
              <a:rPr lang="en-GB" dirty="0">
                <a:solidFill>
                  <a:srgbClr val="CE9178"/>
                </a:solidFill>
                <a:latin typeface="Consolas" panose="020B0609020204030204" pitchFamily="49" charset="0"/>
              </a:rPr>
              <a:t>"Is </a:t>
            </a:r>
            <a:r>
              <a:rPr lang="en-GB" dirty="0" err="1">
                <a:solidFill>
                  <a:srgbClr val="CE9178"/>
                </a:solidFill>
                <a:latin typeface="Consolas" panose="020B0609020204030204" pitchFamily="49" charset="0"/>
              </a:rPr>
              <a:t>toString's</a:t>
            </a:r>
            <a:r>
              <a:rPr lang="en-GB" dirty="0">
                <a:solidFill>
                  <a:srgbClr val="CE9178"/>
                </a:solidFill>
                <a:latin typeface="Consolas" panose="020B0609020204030204" pitchFamily="49" charset="0"/>
              </a:rPr>
              <a:t> age known?"</a:t>
            </a:r>
            <a:r>
              <a:rPr lang="en-GB" dirty="0">
                <a:solidFill>
                  <a:srgbClr val="D4D4D4"/>
                </a:solidFill>
                <a:latin typeface="Consolas" panose="020B0609020204030204" pitchFamily="49" charset="0"/>
              </a:rPr>
              <a:t>, </a:t>
            </a:r>
            <a:r>
              <a:rPr lang="en-GB" dirty="0">
                <a:solidFill>
                  <a:srgbClr val="CE9178"/>
                </a:solidFill>
                <a:latin typeface="Consolas" panose="020B0609020204030204" pitchFamily="49" charset="0"/>
              </a:rPr>
              <a:t>"</a:t>
            </a:r>
            <a:r>
              <a:rPr lang="en-GB" dirty="0" err="1">
                <a:solidFill>
                  <a:srgbClr val="CE9178"/>
                </a:solidFill>
                <a:latin typeface="Consolas" panose="020B0609020204030204" pitchFamily="49" charset="0"/>
              </a:rPr>
              <a:t>toString</a:t>
            </a:r>
            <a:r>
              <a:rPr lang="en-GB" dirty="0">
                <a:solidFill>
                  <a:srgbClr val="CE9178"/>
                </a:solidFill>
                <a:latin typeface="Consolas" panose="020B0609020204030204" pitchFamily="49" charset="0"/>
              </a:rPr>
              <a:t>"</a:t>
            </a:r>
            <a:r>
              <a:rPr lang="en-GB" dirty="0">
                <a:solidFill>
                  <a:srgbClr val="D4D4D4"/>
                </a:solidFill>
                <a:latin typeface="Consolas" panose="020B0609020204030204" pitchFamily="49" charset="0"/>
              </a:rPr>
              <a:t> </a:t>
            </a:r>
            <a:r>
              <a:rPr lang="en-GB" dirty="0">
                <a:solidFill>
                  <a:srgbClr val="569CD6"/>
                </a:solidFill>
                <a:latin typeface="Consolas" panose="020B0609020204030204" pitchFamily="49" charset="0"/>
              </a:rPr>
              <a:t>in</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ages</a:t>
            </a:r>
            <a:r>
              <a:rPr lang="en-GB" dirty="0">
                <a:solidFill>
                  <a:srgbClr val="D4D4D4"/>
                </a:solidFill>
                <a:latin typeface="Consolas" panose="020B0609020204030204" pitchFamily="49" charset="0"/>
              </a:rPr>
              <a:t>);</a:t>
            </a:r>
          </a:p>
          <a:p>
            <a:r>
              <a:rPr lang="en-GB" dirty="0">
                <a:solidFill>
                  <a:srgbClr val="608B4E"/>
                </a:solidFill>
                <a:latin typeface="Consolas" panose="020B0609020204030204" pitchFamily="49" charset="0"/>
              </a:rPr>
              <a:t>// → Is </a:t>
            </a:r>
            <a:r>
              <a:rPr lang="en-GB" dirty="0" err="1">
                <a:solidFill>
                  <a:srgbClr val="608B4E"/>
                </a:solidFill>
                <a:latin typeface="Consolas" panose="020B0609020204030204" pitchFamily="49" charset="0"/>
              </a:rPr>
              <a:t>toString's</a:t>
            </a:r>
            <a:r>
              <a:rPr lang="en-GB" dirty="0">
                <a:solidFill>
                  <a:srgbClr val="608B4E"/>
                </a:solidFill>
                <a:latin typeface="Consolas" panose="020B0609020204030204" pitchFamily="49" charset="0"/>
              </a:rPr>
              <a:t> age known? true</a:t>
            </a:r>
            <a:endParaRPr lang="en-GB"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7281769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15691</TotalTime>
  <Words>2300</Words>
  <Application>Microsoft Office PowerPoint</Application>
  <PresentationFormat>Widescreen</PresentationFormat>
  <Paragraphs>333</Paragraphs>
  <Slides>30</Slides>
  <Notes>30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Calibri</vt:lpstr>
      <vt:lpstr>Calibri Light</vt:lpstr>
      <vt:lpstr>Consolas</vt:lpstr>
      <vt:lpstr>Open Sans</vt:lpstr>
      <vt:lpstr>Open Sans Light</vt:lpstr>
      <vt:lpstr>Open Sans SemiBold</vt:lpstr>
      <vt:lpstr>Wingdings</vt:lpstr>
      <vt:lpstr>Office Theme</vt:lpstr>
      <vt:lpstr>Lesson 9  OOP in JavaScript (part II)</vt:lpstr>
      <vt:lpstr>What we’ve learned so far</vt:lpstr>
      <vt:lpstr>Just to remember the syntax</vt:lpstr>
      <vt:lpstr>Just to remember the syntax</vt:lpstr>
      <vt:lpstr>Overriding derived properties</vt:lpstr>
      <vt:lpstr>Overriding derived properties</vt:lpstr>
      <vt:lpstr>Analysing the example</vt:lpstr>
      <vt:lpstr>Overriding derived properties</vt:lpstr>
      <vt:lpstr>Maps</vt:lpstr>
      <vt:lpstr>A more native way</vt:lpstr>
      <vt:lpstr>Polymorphism</vt:lpstr>
      <vt:lpstr>Polymorphism</vt:lpstr>
      <vt:lpstr>Symbols</vt:lpstr>
      <vt:lpstr>Symbols</vt:lpstr>
      <vt:lpstr>The iterator interface</vt:lpstr>
      <vt:lpstr>Iterator interface example</vt:lpstr>
      <vt:lpstr>An iterable data structure</vt:lpstr>
      <vt:lpstr>The Matrix iterator</vt:lpstr>
      <vt:lpstr>Now we can iterate our Matrix</vt:lpstr>
      <vt:lpstr>Getters, setters, and statics</vt:lpstr>
      <vt:lpstr>Getters, setters, and statics</vt:lpstr>
      <vt:lpstr>Getters, setters, and statics</vt:lpstr>
      <vt:lpstr>Inheritance</vt:lpstr>
      <vt:lpstr>Inheritance</vt:lpstr>
      <vt:lpstr>Inheritance</vt:lpstr>
      <vt:lpstr>The instanceof operator</vt:lpstr>
      <vt:lpstr>Summary</vt:lpstr>
      <vt:lpstr>Summary</vt:lpstr>
      <vt:lpstr>Summary</vt:lpstr>
      <vt:lpstr>Exercise. A vector type</vt:lpstr>
    </vt:vector>
  </TitlesOfParts>
  <Company>Danske Bank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2 Values, Types and Operators</dc:title>
  <dc:creator>Martynas Bieliakas</dc:creator>
  <cp:lastModifiedBy>Martynas Bieliakas</cp:lastModifiedBy>
  <cp:revision>279</cp:revision>
  <dcterms:created xsi:type="dcterms:W3CDTF">2018-05-03T08:28:56Z</dcterms:created>
  <dcterms:modified xsi:type="dcterms:W3CDTF">2018-07-26T11:31:15Z</dcterms:modified>
</cp:coreProperties>
</file>