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72" r:id="rId5"/>
    <p:sldId id="273" r:id="rId6"/>
    <p:sldId id="259" r:id="rId7"/>
    <p:sldId id="260" r:id="rId8"/>
    <p:sldId id="274" r:id="rId9"/>
    <p:sldId id="275" r:id="rId10"/>
    <p:sldId id="261" r:id="rId11"/>
    <p:sldId id="262" r:id="rId12"/>
    <p:sldId id="276" r:id="rId13"/>
    <p:sldId id="277" r:id="rId14"/>
    <p:sldId id="278" r:id="rId15"/>
    <p:sldId id="263" r:id="rId16"/>
    <p:sldId id="279" r:id="rId17"/>
    <p:sldId id="280" r:id="rId18"/>
    <p:sldId id="265" r:id="rId19"/>
    <p:sldId id="281" r:id="rId20"/>
    <p:sldId id="267" r:id="rId21"/>
    <p:sldId id="282" r:id="rId22"/>
    <p:sldId id="283" r:id="rId23"/>
    <p:sldId id="286" r:id="rId24"/>
    <p:sldId id="287" r:id="rId25"/>
    <p:sldId id="288" r:id="rId26"/>
    <p:sldId id="269" r:id="rId27"/>
    <p:sldId id="284" r:id="rId28"/>
    <p:sldId id="285" r:id="rId29"/>
    <p:sldId id="270" r:id="rId30"/>
    <p:sldId id="271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463B06-92E9-40E0-8527-C11AB382C450}">
          <p14:sldIdLst>
            <p14:sldId id="256"/>
            <p14:sldId id="257"/>
            <p14:sldId id="258"/>
            <p14:sldId id="272"/>
            <p14:sldId id="273"/>
            <p14:sldId id="259"/>
            <p14:sldId id="260"/>
            <p14:sldId id="274"/>
            <p14:sldId id="275"/>
            <p14:sldId id="261"/>
            <p14:sldId id="262"/>
            <p14:sldId id="276"/>
            <p14:sldId id="277"/>
            <p14:sldId id="278"/>
            <p14:sldId id="263"/>
            <p14:sldId id="279"/>
            <p14:sldId id="280"/>
            <p14:sldId id="265"/>
            <p14:sldId id="281"/>
            <p14:sldId id="267"/>
            <p14:sldId id="282"/>
            <p14:sldId id="283"/>
            <p14:sldId id="286"/>
            <p14:sldId id="287"/>
            <p14:sldId id="288"/>
            <p14:sldId id="269"/>
            <p14:sldId id="284"/>
            <p14:sldId id="285"/>
            <p14:sldId id="270"/>
            <p14:sldId id="271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ynas Bieliakas" initials="MB" lastIdx="1" clrIdx="0">
    <p:extLst>
      <p:ext uri="{19B8F6BF-5375-455C-9EA6-DF929625EA0E}">
        <p15:presenceInfo xmlns:p15="http://schemas.microsoft.com/office/powerpoint/2012/main" userId="S-1-5-21-1738030525-1541242273-316617838-19571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3188" autoAdjust="0"/>
  </p:normalViewPr>
  <p:slideViewPr>
    <p:cSldViewPr snapToGrid="0">
      <p:cViewPr varScale="1">
        <p:scale>
          <a:sx n="85" d="100"/>
          <a:sy n="85" d="100"/>
        </p:scale>
        <p:origin x="1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CBE9F-0717-420B-A954-A896DE6153A9}" type="datetimeFigureOut">
              <a:rPr lang="en-GB" smtClean="0"/>
              <a:t>12/07/2018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FC6C1-2903-4F42-985E-8EECC30F2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17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0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0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96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73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11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02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30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57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87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26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0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61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028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043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477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97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80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841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230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335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824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95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627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140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300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903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288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6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17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994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528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49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46C-EEC0-4618-AF42-8F19B649D406}" type="datetime1">
              <a:rPr lang="en-GB" smtClean="0"/>
              <a:t>12/07/2018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7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D45C-44D8-4C54-96B1-81AC863A5FB2}" type="datetime1">
              <a:rPr lang="en-GB" smtClean="0"/>
              <a:t>12/07/2018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8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BB2-C1FC-4217-9CE2-3FB7B1257C01}" type="datetime1">
              <a:rPr lang="en-GB" smtClean="0"/>
              <a:t>12/07/2018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013E-3538-4EF9-B00F-BAF7B29C5FD6}" type="datetime1">
              <a:rPr lang="en-GB" smtClean="0"/>
              <a:t>12/07/2018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8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D465-14BC-4FB2-9D04-FE1A94CB4694}" type="datetime1">
              <a:rPr lang="en-GB" smtClean="0"/>
              <a:t>12/07/2018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80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5597-0F74-4236-9135-B1C42288D794}" type="datetime1">
              <a:rPr lang="en-GB" smtClean="0"/>
              <a:t>12/07/2018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3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C33F-FBF3-4B0E-B24C-ACFFD033B843}" type="datetime1">
              <a:rPr lang="en-GB" smtClean="0"/>
              <a:t>12/07/2018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14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0F74-3132-4AE9-981E-800D14EEBAB8}" type="datetime1">
              <a:rPr lang="en-GB" smtClean="0"/>
              <a:t>12/07/2018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2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8877-4968-4E0D-BF3C-FBCC4F55BC7A}" type="datetime1">
              <a:rPr lang="en-GB" smtClean="0"/>
              <a:t>12/07/2018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83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F1E7-67AB-427A-863D-3DFA70418E90}" type="datetime1">
              <a:rPr lang="en-GB" smtClean="0"/>
              <a:t>12/07/2018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36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9E14-D514-4687-B1F6-BBAF7F9E012C}" type="datetime1">
              <a:rPr lang="en-GB" smtClean="0"/>
              <a:t>12/07/2018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15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D8C7-40A0-4DDB-8B87-9E587037178F}" type="datetime1">
              <a:rPr lang="en-GB" smtClean="0"/>
              <a:t>12/07/2018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07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loquentjavascript.net/code/scripts.j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7557" y="1212674"/>
            <a:ext cx="9620572" cy="3370615"/>
          </a:xfrm>
        </p:spPr>
        <p:txBody>
          <a:bodyPr anchor="ctr">
            <a:normAutofit/>
          </a:bodyPr>
          <a:lstStyle/>
          <a:p>
            <a:r>
              <a:rPr lang="en-US" sz="4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Lesson </a:t>
            </a:r>
            <a:r>
              <a:rPr lang="lt-LT" sz="4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r>
              <a:rPr lang="lt-LT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lt-LT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Higher-order functions</a:t>
            </a:r>
            <a:endParaRPr lang="en-GB" sz="4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4129" y="5428735"/>
            <a:ext cx="9144000" cy="941174"/>
          </a:xfrm>
        </p:spPr>
        <p:txBody>
          <a:bodyPr>
            <a:normAutofit/>
          </a:bodyPr>
          <a:lstStyle/>
          <a:p>
            <a:pPr algn="r"/>
            <a:r>
              <a:rPr lang="lt-LT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Martynas Bieliakas</a:t>
            </a: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1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Higher-order functions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 that operate on other functions, either by taking them as arguments or by returning them, are called 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higher-order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 comes from mathematics, where the distinction between functions and other values is taken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seriously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Higher-order functions allow us to abstract over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actions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not just values.</a:t>
            </a:r>
            <a:endParaRPr lang="en-US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 that create new functions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//Example 3. Higher-order </a:t>
            </a:r>
            <a:r>
              <a:rPr lang="en-US" sz="24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functions that return new functions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greaterThan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greaterThan10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greaterThan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greaterThan10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→ true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 that change other f-</a:t>
            </a:r>
            <a:r>
              <a:rPr lang="en-GB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AA"/>
                </a:solidFill>
                <a:latin typeface="Consolas" panose="020B0609020204030204" pitchFamily="49" charset="0"/>
              </a:rPr>
              <a:t>noisy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GB" sz="2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(...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"calling with"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(...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"called with"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", returned"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DCDCAA"/>
                </a:solidFill>
                <a:latin typeface="Consolas" panose="020B0609020204030204" pitchFamily="49" charset="0"/>
              </a:rPr>
              <a:t>noisy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GB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608B4E"/>
                </a:solidFill>
                <a:latin typeface="Consolas" panose="020B0609020204030204" pitchFamily="49" charset="0"/>
              </a:rPr>
              <a:t>// → calling with [3, 2, 1]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608B4E"/>
                </a:solidFill>
                <a:latin typeface="Consolas" panose="020B0609020204030204" pitchFamily="49" charset="0"/>
              </a:rPr>
              <a:t>// → called with [3, 2, 1] , returned 1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6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 that change control flow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 Example 5. Higher-order </a:t>
            </a:r>
            <a:r>
              <a:rPr lang="en-US" sz="20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functions 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that provide control flow.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unless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test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en-US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test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repeatAction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unless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%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"is even"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 → 0 is even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 → 2 is even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learn by doing.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 to: </a:t>
            </a:r>
          </a:p>
          <a:p>
            <a:pPr marL="0" indent="0">
              <a:buNone/>
            </a:pPr>
            <a:r>
              <a:rPr lang="en-US" sz="3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://</a:t>
            </a:r>
            <a:r>
              <a:rPr lang="en-US" sz="3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eloquentjavascript.net/code/scripts.js</a:t>
            </a:r>
            <a:endParaRPr lang="en-US" sz="34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click in the background, select “Save As” and save it on your computer.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Set-up a dummy page .html page where you import this script.</a:t>
            </a: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Either work on the same scripts.js file or create your own.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a filter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need a function that can filter out the values that we want.</a:t>
            </a:r>
          </a:p>
          <a:p>
            <a:pPr marL="0" indent="0">
              <a:buNone/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take the SCRIPTS array and a function that we will test the values by. So something like:</a:t>
            </a:r>
          </a:p>
          <a:p>
            <a:pPr marL="0" indent="0">
              <a:buNone/>
            </a:pPr>
            <a:endParaRPr lang="en-GB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function filter(array, test)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GB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once implemented let filter out the SCRIPTS array to give only living languages.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4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 filter method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//There is an already built-in method that can perform array filtering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SCRIPTS</a:t>
            </a:r>
            <a:r>
              <a:rPr lang="en-GB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GB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living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6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map transformation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need a method that can </a:t>
            </a:r>
            <a:r>
              <a:rPr lang="en-GB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 a given array into something else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transforms an array by applying a function to all of its elements and building a new array from the returned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array will have the same length as the input array, but its content will have been mapped to a new form by the function.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9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map function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should create our own implementation of map function.</a:t>
            </a:r>
          </a:p>
          <a:p>
            <a:pPr marL="0" indent="0">
              <a:buNone/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should:</a:t>
            </a:r>
          </a:p>
          <a:p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an array argument</a:t>
            </a:r>
          </a:p>
          <a:p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transformation function</a:t>
            </a:r>
          </a:p>
          <a:p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the transformation function to every item</a:t>
            </a:r>
          </a:p>
          <a:p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the transformed items to a new array</a:t>
            </a:r>
          </a:p>
          <a:p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 the newly created array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implemented let’s get an array with language names.</a:t>
            </a:r>
            <a:endParaRPr lang="en-GB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0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 map method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//There is an already built-in method that can perform array </a:t>
            </a:r>
            <a:r>
              <a:rPr lang="en-US" sz="24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mapping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SCRIPTS</a:t>
            </a:r>
            <a:r>
              <a:rPr lang="en-GB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GB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10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software design…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“There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two ways of constructing a software design: 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way is to make it 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there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obviously no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deficiencies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other way is to make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complicated that there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no obvious deficiencies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.”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r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C.A.R. Hoare, 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1980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ACM Turing Award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</a:p>
          <a:p>
            <a:pPr marL="0" indent="0" algn="r">
              <a:buNone/>
            </a:pPr>
            <a:endParaRPr 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Complex !== Better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7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Summarizing with reduce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common thing to do with arrays is to compute a single value from them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Example: summing collection of numbers.</a:t>
            </a:r>
          </a:p>
          <a:p>
            <a:pPr marL="0" indent="0">
              <a:buNone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higher-order operation that represents this pattern is called 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builds a value by repeatedly taking a single element from the array and combining it with the current value.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summing numbers, you’d start with the number zero and, for each element, add that to the sum.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7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implement reduce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should create our own implementation of reduce function.</a:t>
            </a:r>
          </a:p>
          <a:p>
            <a:pPr marL="0" indent="0">
              <a:buNone/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should:</a:t>
            </a:r>
          </a:p>
          <a:p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an array argument</a:t>
            </a:r>
          </a:p>
          <a:p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combine function</a:t>
            </a:r>
          </a:p>
          <a:p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initial value</a:t>
            </a:r>
          </a:p>
          <a:p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for each array element the combine function with the current value (accumulator)</a:t>
            </a:r>
          </a:p>
          <a:p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 the accumulator 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implemented: get a long string with each language name in a new line.</a:t>
            </a:r>
            <a:endParaRPr lang="en-GB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 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method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608B4E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The standard array method reduce, which of course corresponds to this function, has an added </a:t>
            </a:r>
            <a:r>
              <a:rPr lang="en-US" dirty="0" smtClean="0">
                <a:solidFill>
                  <a:srgbClr val="608B4E"/>
                </a:solidFill>
                <a:latin typeface="Consolas" panose="020B0609020204030204" pitchFamily="49" charset="0"/>
              </a:rPr>
              <a:t>convenience.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08B4E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your array contains at least one element, you are allowed to leave off the start argument.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10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9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The </a:t>
            </a:r>
            <a:r>
              <a:rPr lang="en-US" dirty="0" err="1">
                <a:solidFill>
                  <a:srgbClr val="608B4E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() method executes a provided function once for each array element</a:t>
            </a:r>
            <a:r>
              <a:rPr lang="en-US" dirty="0" smtClean="0">
                <a:solidFill>
                  <a:srgbClr val="608B4E"/>
                </a:solidFill>
                <a:latin typeface="Consolas" panose="020B0609020204030204" pitchFamily="49" charset="0"/>
              </a:rPr>
              <a:t>.</a:t>
            </a:r>
            <a:endParaRPr lang="lt-LT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lt-LT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array1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array1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GB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608B4E"/>
                </a:solidFill>
                <a:latin typeface="Consolas" panose="020B0609020204030204" pitchFamily="49" charset="0"/>
              </a:rPr>
              <a:t>// "a"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608B4E"/>
                </a:solidFill>
                <a:latin typeface="Consolas" panose="020B0609020204030204" pitchFamily="49" charset="0"/>
              </a:rPr>
              <a:t>// "b"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608B4E"/>
                </a:solidFill>
                <a:latin typeface="Consolas" panose="020B0609020204030204" pitchFamily="49" charset="0"/>
              </a:rPr>
              <a:t>// "c"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 The some() method tests whether at least one element in the array passes the test implemented by the provided function.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even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 checks whether an element is even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some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even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3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 The </a:t>
            </a:r>
            <a:r>
              <a:rPr lang="en-US" sz="2000" dirty="0" err="1">
                <a:solidFill>
                  <a:srgbClr val="608B4E"/>
                </a:solidFill>
                <a:latin typeface="Consolas" panose="020B0609020204030204" pitchFamily="49" charset="0"/>
              </a:rPr>
              <a:t>findIndex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() method returns the index of the first element in the array that satisfies the provided testing function. Otherwise -1 is returned.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array1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130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findFirstLargeNumber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array1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findIndex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findFirstLargeNumber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3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1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 of composability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Higher-order functions start to shine when you need to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operations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try to write code that finds the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average year of origin for living and dead scripts in the data set.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1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way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SCRIPTS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script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living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script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year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9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Higher-order 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way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average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GB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GB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GB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/ </a:t>
            </a:r>
            <a:r>
              <a:rPr lang="en-GB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GB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GB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round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average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GB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SCRIPTS</a:t>
            </a:r>
            <a:r>
              <a:rPr lang="en-GB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GB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living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GB" dirty="0" smtClean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GB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year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))));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// → 1188</a:t>
            </a:r>
            <a:endParaRPr lang="en-GB" sz="2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GB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round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average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SCRIPTS</a:t>
            </a:r>
            <a:r>
              <a:rPr lang="en-GB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!</a:t>
            </a:r>
            <a:r>
              <a:rPr lang="en-GB" sz="2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GB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living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GB" sz="2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GB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year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))));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// → </a:t>
            </a:r>
            <a:r>
              <a:rPr lang="en-GB" sz="24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188</a:t>
            </a:r>
            <a:endParaRPr lang="en-GB" sz="2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3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Being able to pass function values to other functions is a deeply useful aspect of JavaScript</a:t>
            </a:r>
            <a:r>
              <a:rPr lang="en-US" sz="19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sz="19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9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forEach</a:t>
            </a:r>
            <a:r>
              <a:rPr lang="en-US" sz="19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9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sz="19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9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 over the elements in an array. </a:t>
            </a:r>
            <a:endParaRPr lang="en-US" sz="19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9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filter </a:t>
            </a:r>
            <a:r>
              <a:rPr lang="en-US" sz="19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returns </a:t>
            </a: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new array containing only the elements that pass the predicate function. </a:t>
            </a:r>
            <a:endParaRPr lang="en-US" sz="19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9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 </a:t>
            </a:r>
            <a:r>
              <a:rPr lang="en-US" sz="19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transforms an </a:t>
            </a: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 by putting each element through a </a:t>
            </a:r>
            <a:r>
              <a:rPr lang="en-US" sz="19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9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</a:t>
            </a:r>
            <a:r>
              <a:rPr lang="en-US" sz="19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combines all </a:t>
            </a: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elements in an array into a single value. </a:t>
            </a:r>
            <a:endParaRPr lang="en-US" sz="19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9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</a:t>
            </a:r>
            <a:r>
              <a:rPr lang="en-US" sz="19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method </a:t>
            </a: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whether any element matches a given predicate function. </a:t>
            </a:r>
            <a:endParaRPr lang="en-US" sz="19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9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findIndex</a:t>
            </a:r>
            <a:r>
              <a:rPr lang="en-US" sz="19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9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finds the position of the first element that matches a predicate.</a:t>
            </a:r>
            <a:endParaRPr lang="en-GB" sz="19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0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Problems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 programs are costly: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take time to build;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hey are usually big in size and scope;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hey are </a:t>
            </a:r>
            <a:r>
              <a:rPr lang="en-US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complex.</a:t>
            </a:r>
          </a:p>
          <a:p>
            <a:endParaRPr lang="en-US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Complexity introduces bugs.</a:t>
            </a: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0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Flattening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reduce method in combination with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to “flatten” an array of arrays into a single array that has all the elements of the original arrays.</a:t>
            </a:r>
          </a:p>
          <a:p>
            <a:pPr marL="0" indent="0">
              <a:buNone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arrays = [[1, 2, 3], [4, 5], [6]];</a:t>
            </a: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Your code here.</a:t>
            </a: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→ [1, 2, 3, 4, 5, 6]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our own loop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a higher-order function loop that provides something like a for loop statement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takes a value, a test function, an update function, and a body function. 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defining the function, you can use a regular loop to do the actual looping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Something like:</a:t>
            </a: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pt-B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loop(3, n =&gt; n &gt; 0, n =&gt; n - 1, console.log);</a:t>
            </a:r>
          </a:p>
          <a:p>
            <a:pPr marL="0" indent="0">
              <a:buNone/>
            </a:pPr>
            <a:r>
              <a:rPr lang="pt-B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→ 3</a:t>
            </a:r>
          </a:p>
          <a:p>
            <a:pPr marL="0" indent="0">
              <a:buNone/>
            </a:pPr>
            <a:r>
              <a:rPr lang="pt-B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→ 2</a:t>
            </a:r>
          </a:p>
          <a:p>
            <a:pPr marL="0" indent="0">
              <a:buNone/>
            </a:pPr>
            <a:r>
              <a:rPr lang="pt-B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→ 1</a:t>
            </a:r>
            <a:endParaRPr lang="en-US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4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our own loop -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test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18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you guess?</a:t>
            </a:r>
            <a:endParaRPr lang="en-GB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Example 1. Which is more likely to contain a bug?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//This 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//Or this 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26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</a:t>
            </a:r>
            <a:endParaRPr lang="en-US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Abstractions hide details and give us the ability to talk about problems at a higher (or more abstract) level.</a:t>
            </a: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It‘s all good, but you need: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to understand all the underlying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steps in a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program;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then be able to spot when we can abstract them.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4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6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</a:t>
            </a:r>
            <a:r>
              <a:rPr lang="lt-LT" sz="3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6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</a:t>
            </a:r>
            <a:r>
              <a:rPr lang="lt-LT" sz="3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6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lt-LT" sz="3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6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repetition</a:t>
            </a:r>
            <a:r>
              <a:rPr lang="lt-LT" sz="3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6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endParaRPr lang="en-GB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 are great for implementing abstractions.</a:t>
            </a: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on their own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sometime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fall short and we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to give some effort to abstract things.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see how abstraction process works.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4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Abstracting in progress…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Example 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2. </a:t>
            </a:r>
            <a:r>
              <a:rPr lang="en-US" sz="20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Abstracting repetition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 Let's say we need to loop something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++) 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 We can write a function that abstracts the looping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repeatLog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2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Abstracting in progress…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 But </a:t>
            </a:r>
            <a:r>
              <a:rPr lang="en-US" sz="20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that was 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not very useful. What about a function that can </a:t>
            </a:r>
            <a:r>
              <a:rPr lang="en-US" sz="20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do any action with the given numbers?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repeatAction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action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repeatAction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→ 0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→ 1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→ </a:t>
            </a:r>
            <a:r>
              <a:rPr lang="en-GB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Abstracting in progress…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What about not using a predefined </a:t>
            </a:r>
            <a:r>
              <a:rPr lang="en-US" sz="20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function for the action?</a:t>
            </a:r>
            <a:endParaRPr lang="en-US" sz="2000" dirty="0" smtClean="0">
              <a:solidFill>
                <a:srgbClr val="608B4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pPr marL="0" indent="0">
              <a:buNone/>
            </a:pPr>
            <a:r>
              <a:rPr lang="en-GB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repeatAction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`Unit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GB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// → ["Unit 1", "Unit 2", "Unit 3", "Unit 4", "Unit 5"]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6: Higher-order functions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10701</TotalTime>
  <Words>1733</Words>
  <Application>Microsoft Office PowerPoint</Application>
  <PresentationFormat>Widescreen</PresentationFormat>
  <Paragraphs>344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Open Sans</vt:lpstr>
      <vt:lpstr>Open Sans Light</vt:lpstr>
      <vt:lpstr>Open Sans SemiBold</vt:lpstr>
      <vt:lpstr>Office Theme</vt:lpstr>
      <vt:lpstr>Lesson 6  Higher-order functions</vt:lpstr>
      <vt:lpstr>About software design…</vt:lpstr>
      <vt:lpstr>Problems with big programs</vt:lpstr>
      <vt:lpstr>Can you guess?</vt:lpstr>
      <vt:lpstr>Abstraction</vt:lpstr>
      <vt:lpstr>Creating abstraction for repetition example</vt:lpstr>
      <vt:lpstr>Abstracting in progress…</vt:lpstr>
      <vt:lpstr>Abstracting in progress…</vt:lpstr>
      <vt:lpstr>Abstracting in progress…</vt:lpstr>
      <vt:lpstr>Higher-order functions</vt:lpstr>
      <vt:lpstr>Functions that create new functions</vt:lpstr>
      <vt:lpstr>Functions that change other f-tions</vt:lpstr>
      <vt:lpstr>Functions that change control flow</vt:lpstr>
      <vt:lpstr>Let’s learn by doing.</vt:lpstr>
      <vt:lpstr>Implementing a filter</vt:lpstr>
      <vt:lpstr>Array filter method</vt:lpstr>
      <vt:lpstr>Implementing map transformation</vt:lpstr>
      <vt:lpstr>Implementing map function</vt:lpstr>
      <vt:lpstr>Array map method</vt:lpstr>
      <vt:lpstr>Summarizing with reduce</vt:lpstr>
      <vt:lpstr>Let’s implement reduce</vt:lpstr>
      <vt:lpstr>Array reduce method</vt:lpstr>
      <vt:lpstr>Some other array methods</vt:lpstr>
      <vt:lpstr>Some other array methods</vt:lpstr>
      <vt:lpstr>Some other array methods</vt:lpstr>
      <vt:lpstr>Benefits of composability</vt:lpstr>
      <vt:lpstr>Simple way</vt:lpstr>
      <vt:lpstr>Higher-order function way</vt:lpstr>
      <vt:lpstr>Summary</vt:lpstr>
      <vt:lpstr>Exercise</vt:lpstr>
      <vt:lpstr>Exercise</vt:lpstr>
      <vt:lpstr>Creating our own loop - SOLUTION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Values, Types and Operators</dc:title>
  <dc:creator>Martynas Bieliakas</dc:creator>
  <cp:lastModifiedBy>Martynas Bieliakas</cp:lastModifiedBy>
  <cp:revision>233</cp:revision>
  <dcterms:created xsi:type="dcterms:W3CDTF">2018-05-03T08:28:56Z</dcterms:created>
  <dcterms:modified xsi:type="dcterms:W3CDTF">2018-07-12T08:59:44Z</dcterms:modified>
</cp:coreProperties>
</file>