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9" r:id="rId4"/>
    <p:sldId id="258" r:id="rId5"/>
    <p:sldId id="260" r:id="rId6"/>
    <p:sldId id="263" r:id="rId7"/>
    <p:sldId id="264" r:id="rId8"/>
    <p:sldId id="274" r:id="rId9"/>
    <p:sldId id="276" r:id="rId10"/>
    <p:sldId id="265" r:id="rId11"/>
    <p:sldId id="277" r:id="rId12"/>
    <p:sldId id="267" r:id="rId13"/>
    <p:sldId id="278" r:id="rId14"/>
    <p:sldId id="279" r:id="rId15"/>
    <p:sldId id="280" r:id="rId16"/>
    <p:sldId id="281" r:id="rId17"/>
    <p:sldId id="268" r:id="rId18"/>
    <p:sldId id="269" r:id="rId19"/>
    <p:sldId id="270" r:id="rId20"/>
    <p:sldId id="282" r:id="rId21"/>
    <p:sldId id="275" r:id="rId22"/>
    <p:sldId id="283" r:id="rId23"/>
    <p:sldId id="271" r:id="rId24"/>
    <p:sldId id="272" r:id="rId25"/>
    <p:sldId id="284" r:id="rId26"/>
    <p:sldId id="27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tynas Bieliakas" initials="MB" lastIdx="1" clrIdx="0">
    <p:extLst>
      <p:ext uri="{19B8F6BF-5375-455C-9EA6-DF929625EA0E}">
        <p15:presenceInfo xmlns:p15="http://schemas.microsoft.com/office/powerpoint/2012/main" userId="S-1-5-21-1738030525-1541242273-316617838-195713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7DF1E"/>
    <a:srgbClr val="D1D1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73188" autoAdjust="0"/>
  </p:normalViewPr>
  <p:slideViewPr>
    <p:cSldViewPr snapToGrid="0">
      <p:cViewPr varScale="1">
        <p:scale>
          <a:sx n="85" d="100"/>
          <a:sy n="85" d="100"/>
        </p:scale>
        <p:origin x="1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7CBE9F-0717-420B-A954-A896DE6153A9}" type="datetimeFigureOut">
              <a:rPr lang="en-GB" smtClean="0"/>
              <a:t>30/05/2018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BFC6C1-2903-4F42-985E-8EECC30F2BAA}" type="slidenum">
              <a:rPr lang="en-GB" smtClean="0"/>
              <a:t>‹#›</a:t>
            </a:fld>
            <a:endParaRPr lang="en-GB"/>
          </a:p>
        </p:txBody>
      </p:sp>
    </p:spTree>
    <p:extLst>
      <p:ext uri="{BB962C8B-B14F-4D97-AF65-F5344CB8AC3E}">
        <p14:creationId xmlns:p14="http://schemas.microsoft.com/office/powerpoint/2010/main" val="2842178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HTML</a:t>
            </a:r>
            <a:r>
              <a:rPr lang="en-US" dirty="0" smtClean="0"/>
              <a:t> is the markup language that we use to structure and give meaning to our web content, for example defining paragraphs, headings, and data tables, or embedding images and videos in the page.</a:t>
            </a:r>
          </a:p>
          <a:p>
            <a:r>
              <a:rPr lang="en-US" b="1" dirty="0" smtClean="0"/>
              <a:t>CSS</a:t>
            </a:r>
            <a:r>
              <a:rPr lang="en-US" dirty="0" smtClean="0"/>
              <a:t> is a language of style rules that we use to apply styling to our HTML content, for example setting background colors and fonts, and laying out our content in multiple columns.</a:t>
            </a:r>
          </a:p>
          <a:p>
            <a:r>
              <a:rPr lang="en-US" b="1" dirty="0" smtClean="0"/>
              <a:t>JavaScript</a:t>
            </a:r>
            <a:r>
              <a:rPr lang="en-US" dirty="0" smtClean="0"/>
              <a:t> is a scripting language that enables you to create dynamically updating content, control multimedia, animate images, and pretty much everything else. (Okay, not everything, but it is amazing what you can achieve with a few lines of JavaScript code.)</a:t>
            </a:r>
            <a:endParaRPr lang="en-GB" dirty="0"/>
          </a:p>
        </p:txBody>
      </p:sp>
      <p:sp>
        <p:nvSpPr>
          <p:cNvPr id="4" name="Slide Number Placeholder 3"/>
          <p:cNvSpPr>
            <a:spLocks noGrp="1"/>
          </p:cNvSpPr>
          <p:nvPr>
            <p:ph type="sldNum" sz="quarter" idx="10"/>
          </p:nvPr>
        </p:nvSpPr>
        <p:spPr/>
        <p:txBody>
          <a:bodyPr/>
          <a:lstStyle/>
          <a:p>
            <a:fld id="{70BFC6C1-2903-4F42-985E-8EECC30F2BAA}" type="slidenum">
              <a:rPr lang="en-GB" smtClean="0"/>
              <a:t>2</a:t>
            </a:fld>
            <a:endParaRPr lang="en-GB"/>
          </a:p>
        </p:txBody>
      </p:sp>
    </p:spTree>
    <p:extLst>
      <p:ext uri="{BB962C8B-B14F-4D97-AF65-F5344CB8AC3E}">
        <p14:creationId xmlns:p14="http://schemas.microsoft.com/office/powerpoint/2010/main" val="1368161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0BFC6C1-2903-4F42-985E-8EECC30F2BAA}" type="slidenum">
              <a:rPr lang="en-GB" smtClean="0"/>
              <a:t>12</a:t>
            </a:fld>
            <a:endParaRPr lang="en-GB"/>
          </a:p>
        </p:txBody>
      </p:sp>
    </p:spTree>
    <p:extLst>
      <p:ext uri="{BB962C8B-B14F-4D97-AF65-F5344CB8AC3E}">
        <p14:creationId xmlns:p14="http://schemas.microsoft.com/office/powerpoint/2010/main" val="303087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0BFC6C1-2903-4F42-985E-8EECC30F2BAA}" type="slidenum">
              <a:rPr lang="en-GB" smtClean="0"/>
              <a:t>13</a:t>
            </a:fld>
            <a:endParaRPr lang="en-GB"/>
          </a:p>
        </p:txBody>
      </p:sp>
    </p:spTree>
    <p:extLst>
      <p:ext uri="{BB962C8B-B14F-4D97-AF65-F5344CB8AC3E}">
        <p14:creationId xmlns:p14="http://schemas.microsoft.com/office/powerpoint/2010/main" val="3201013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0BFC6C1-2903-4F42-985E-8EECC30F2BAA}" type="slidenum">
              <a:rPr lang="en-GB" smtClean="0"/>
              <a:t>14</a:t>
            </a:fld>
            <a:endParaRPr lang="en-GB"/>
          </a:p>
        </p:txBody>
      </p:sp>
    </p:spTree>
    <p:extLst>
      <p:ext uri="{BB962C8B-B14F-4D97-AF65-F5344CB8AC3E}">
        <p14:creationId xmlns:p14="http://schemas.microsoft.com/office/powerpoint/2010/main" val="23996160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0BFC6C1-2903-4F42-985E-8EECC30F2BAA}" type="slidenum">
              <a:rPr lang="en-GB" smtClean="0"/>
              <a:t>15</a:t>
            </a:fld>
            <a:endParaRPr lang="en-GB"/>
          </a:p>
        </p:txBody>
      </p:sp>
    </p:spTree>
    <p:extLst>
      <p:ext uri="{BB962C8B-B14F-4D97-AF65-F5344CB8AC3E}">
        <p14:creationId xmlns:p14="http://schemas.microsoft.com/office/powerpoint/2010/main" val="3928667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0BFC6C1-2903-4F42-985E-8EECC30F2BAA}" type="slidenum">
              <a:rPr lang="en-GB" smtClean="0"/>
              <a:t>16</a:t>
            </a:fld>
            <a:endParaRPr lang="en-GB"/>
          </a:p>
        </p:txBody>
      </p:sp>
    </p:spTree>
    <p:extLst>
      <p:ext uri="{BB962C8B-B14F-4D97-AF65-F5344CB8AC3E}">
        <p14:creationId xmlns:p14="http://schemas.microsoft.com/office/powerpoint/2010/main" val="374152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0BFC6C1-2903-4F42-985E-8EECC30F2BAA}" type="slidenum">
              <a:rPr lang="en-GB" smtClean="0"/>
              <a:t>17</a:t>
            </a:fld>
            <a:endParaRPr lang="en-GB"/>
          </a:p>
        </p:txBody>
      </p:sp>
    </p:spTree>
    <p:extLst>
      <p:ext uri="{BB962C8B-B14F-4D97-AF65-F5344CB8AC3E}">
        <p14:creationId xmlns:p14="http://schemas.microsoft.com/office/powerpoint/2010/main" val="16440561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0BFC6C1-2903-4F42-985E-8EECC30F2BAA}" type="slidenum">
              <a:rPr lang="en-GB" smtClean="0"/>
              <a:t>18</a:t>
            </a:fld>
            <a:endParaRPr lang="en-GB"/>
          </a:p>
        </p:txBody>
      </p:sp>
    </p:spTree>
    <p:extLst>
      <p:ext uri="{BB962C8B-B14F-4D97-AF65-F5344CB8AC3E}">
        <p14:creationId xmlns:p14="http://schemas.microsoft.com/office/powerpoint/2010/main" val="24511140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0BFC6C1-2903-4F42-985E-8EECC30F2BAA}" type="slidenum">
              <a:rPr lang="en-GB" smtClean="0"/>
              <a:t>19</a:t>
            </a:fld>
            <a:endParaRPr lang="en-GB"/>
          </a:p>
        </p:txBody>
      </p:sp>
    </p:spTree>
    <p:extLst>
      <p:ext uri="{BB962C8B-B14F-4D97-AF65-F5344CB8AC3E}">
        <p14:creationId xmlns:p14="http://schemas.microsoft.com/office/powerpoint/2010/main" val="3264608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0BFC6C1-2903-4F42-985E-8EECC30F2BAA}" type="slidenum">
              <a:rPr lang="en-GB" smtClean="0"/>
              <a:t>20</a:t>
            </a:fld>
            <a:endParaRPr lang="en-GB"/>
          </a:p>
        </p:txBody>
      </p:sp>
    </p:spTree>
    <p:extLst>
      <p:ext uri="{BB962C8B-B14F-4D97-AF65-F5344CB8AC3E}">
        <p14:creationId xmlns:p14="http://schemas.microsoft.com/office/powerpoint/2010/main" val="28349786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0BFC6C1-2903-4F42-985E-8EECC30F2BAA}" type="slidenum">
              <a:rPr lang="en-GB" smtClean="0"/>
              <a:t>21</a:t>
            </a:fld>
            <a:endParaRPr lang="en-GB"/>
          </a:p>
        </p:txBody>
      </p:sp>
    </p:spTree>
    <p:extLst>
      <p:ext uri="{BB962C8B-B14F-4D97-AF65-F5344CB8AC3E}">
        <p14:creationId xmlns:p14="http://schemas.microsoft.com/office/powerpoint/2010/main" val="2249703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smtClean="0">
                <a:solidFill>
                  <a:schemeClr val="tx1"/>
                </a:solidFill>
                <a:effectLst/>
                <a:latin typeface="+mn-lt"/>
                <a:ea typeface="+mn-ea"/>
                <a:cs typeface="+mn-cs"/>
              </a:rPr>
              <a:t>JavaScript was introduced in 1995 as a way to add programs to web pages in the Netscape Navigator browser.</a:t>
            </a:r>
          </a:p>
          <a:p>
            <a:pPr marL="228600" indent="-228600">
              <a:buAutoNum type="arabicPeriod"/>
            </a:pPr>
            <a:endParaRPr lang="en-US" sz="1200" b="0" i="0" kern="1200" dirty="0" smtClean="0">
              <a:solidFill>
                <a:schemeClr val="tx1"/>
              </a:solidFill>
              <a:effectLst/>
              <a:latin typeface="+mn-lt"/>
              <a:ea typeface="+mn-ea"/>
              <a:cs typeface="+mn-cs"/>
            </a:endParaRPr>
          </a:p>
          <a:p>
            <a:pPr marL="228600" indent="-228600">
              <a:buAutoNum type="arabicPeriod"/>
            </a:pPr>
            <a:r>
              <a:rPr lang="en-US" sz="1200" b="0" i="0" kern="1200" dirty="0" smtClean="0">
                <a:solidFill>
                  <a:schemeClr val="tx1"/>
                </a:solidFill>
                <a:effectLst/>
                <a:latin typeface="+mn-lt"/>
                <a:ea typeface="+mn-ea"/>
                <a:cs typeface="+mn-cs"/>
              </a:rPr>
              <a:t>You can find JavaScript</a:t>
            </a:r>
            <a:r>
              <a:rPr lang="en-US" sz="1200" b="0" i="0" kern="1200" baseline="0" dirty="0" smtClean="0">
                <a:solidFill>
                  <a:schemeClr val="tx1"/>
                </a:solidFill>
                <a:effectLst/>
                <a:latin typeface="+mn-lt"/>
                <a:ea typeface="+mn-ea"/>
                <a:cs typeface="+mn-cs"/>
              </a:rPr>
              <a:t> running on any browser you know. Lynx for example does not support JavaScript but it’s also text-based.</a:t>
            </a:r>
          </a:p>
          <a:p>
            <a:pPr marL="228600" indent="-228600">
              <a:buAutoNum type="arabicPeriod"/>
            </a:pPr>
            <a:endParaRPr lang="en-US" sz="1200" b="0" i="0" kern="1200" baseline="0" dirty="0" smtClean="0">
              <a:solidFill>
                <a:schemeClr val="tx1"/>
              </a:solidFill>
              <a:effectLst/>
              <a:latin typeface="+mn-lt"/>
              <a:ea typeface="+mn-ea"/>
              <a:cs typeface="+mn-cs"/>
            </a:endParaRPr>
          </a:p>
          <a:p>
            <a:pPr marL="228600" indent="-228600">
              <a:buAutoNum type="arabicPeriod"/>
            </a:pPr>
            <a:r>
              <a:rPr lang="en-US" sz="1200" b="0" i="0" kern="1200" baseline="0" dirty="0" smtClean="0">
                <a:solidFill>
                  <a:schemeClr val="tx1"/>
                </a:solidFill>
                <a:effectLst/>
                <a:latin typeface="+mn-lt"/>
                <a:ea typeface="+mn-ea"/>
                <a:cs typeface="+mn-cs"/>
              </a:rPr>
              <a:t>You can make great looking web pages if without JavaScript. </a:t>
            </a:r>
          </a:p>
          <a:p>
            <a:pPr marL="0" indent="0">
              <a:buNone/>
            </a:pPr>
            <a:r>
              <a:rPr lang="en-US" sz="1200" b="0" i="0" kern="1200" baseline="0" dirty="0" smtClean="0">
                <a:solidFill>
                  <a:schemeClr val="tx1"/>
                </a:solidFill>
                <a:effectLst/>
                <a:latin typeface="+mn-lt"/>
                <a:ea typeface="+mn-ea"/>
                <a:cs typeface="+mn-cs"/>
              </a:rPr>
              <a:t>But if you want real power, functionality and great user experience you need some sort of scripting capability. </a:t>
            </a:r>
          </a:p>
          <a:p>
            <a:pPr marL="0" indent="0">
              <a:buNone/>
            </a:pPr>
            <a:r>
              <a:rPr lang="en-US" sz="1200" b="0" i="0" kern="1200" baseline="0" dirty="0" smtClean="0">
                <a:solidFill>
                  <a:schemeClr val="tx1"/>
                </a:solidFill>
                <a:effectLst/>
                <a:latin typeface="+mn-lt"/>
                <a:ea typeface="+mn-ea"/>
                <a:cs typeface="+mn-cs"/>
              </a:rPr>
              <a:t>It can also be used as a backend language with node.js</a:t>
            </a:r>
          </a:p>
          <a:p>
            <a:pPr marL="0" indent="0">
              <a:buNone/>
            </a:pPr>
            <a:endParaRPr lang="en-US" sz="1200" b="0" i="0" kern="1200" baseline="0" dirty="0" smtClean="0">
              <a:solidFill>
                <a:schemeClr val="tx1"/>
              </a:solidFill>
              <a:effectLst/>
              <a:latin typeface="+mn-lt"/>
              <a:ea typeface="+mn-ea"/>
              <a:cs typeface="+mn-cs"/>
            </a:endParaRPr>
          </a:p>
          <a:p>
            <a:pPr marL="0" indent="0">
              <a:buNone/>
            </a:pPr>
            <a:r>
              <a:rPr lang="en-US" sz="1200" b="0" i="0" kern="1200" baseline="0" dirty="0" smtClean="0">
                <a:solidFill>
                  <a:schemeClr val="tx1"/>
                </a:solidFill>
                <a:effectLst/>
                <a:latin typeface="+mn-lt"/>
                <a:ea typeface="+mn-ea"/>
                <a:cs typeface="+mn-cs"/>
              </a:rPr>
              <a:t>4. JavaScript was named back when Java was very hip and popular. Somebody thought that would be a great idea.</a:t>
            </a:r>
          </a:p>
          <a:p>
            <a:pPr marL="0" indent="0">
              <a:buNone/>
            </a:pPr>
            <a:endParaRPr lang="en-US" sz="1200" b="0" i="0" kern="1200" baseline="0" dirty="0" smtClean="0">
              <a:solidFill>
                <a:schemeClr val="tx1"/>
              </a:solidFill>
              <a:effectLst/>
              <a:latin typeface="+mn-lt"/>
              <a:ea typeface="+mn-ea"/>
              <a:cs typeface="+mn-cs"/>
            </a:endParaRPr>
          </a:p>
          <a:p>
            <a:pPr marL="0" indent="0">
              <a:buNone/>
            </a:pPr>
            <a:r>
              <a:rPr lang="en-US" sz="1200" b="0" i="0" kern="1200" baseline="0" dirty="0" smtClean="0">
                <a:solidFill>
                  <a:schemeClr val="tx1"/>
                </a:solidFill>
                <a:effectLst/>
                <a:latin typeface="+mn-lt"/>
                <a:ea typeface="+mn-ea"/>
                <a:cs typeface="+mn-cs"/>
              </a:rPr>
              <a:t>5. Note: in practice people refer to JavaScript and ECMAScript interchangeably. Especially when they talk about specific versions of JavaScript functionality.</a:t>
            </a:r>
          </a:p>
          <a:p>
            <a:pPr marL="0" indent="0">
              <a:buNone/>
            </a:pPr>
            <a:r>
              <a:rPr lang="en-US" sz="1200" b="0" i="0" kern="1200" baseline="0" dirty="0" smtClean="0">
                <a:solidFill>
                  <a:schemeClr val="tx1"/>
                </a:solidFill>
                <a:effectLst/>
                <a:latin typeface="+mn-lt"/>
                <a:ea typeface="+mn-ea"/>
                <a:cs typeface="+mn-cs"/>
              </a:rPr>
              <a:t> We’ll try to work with ECMAScript version 6 as much as possible and avoid ES5.</a:t>
            </a:r>
          </a:p>
          <a:p>
            <a:pPr marL="0" indent="0">
              <a:buNone/>
            </a:pPr>
            <a:endParaRPr lang="en-US" sz="1200" b="0" i="0" kern="1200" baseline="0" dirty="0" smtClean="0">
              <a:solidFill>
                <a:schemeClr val="tx1"/>
              </a:solidFill>
              <a:effectLst/>
              <a:latin typeface="+mn-lt"/>
              <a:ea typeface="+mn-ea"/>
              <a:cs typeface="+mn-cs"/>
            </a:endParaRPr>
          </a:p>
          <a:p>
            <a:pPr marL="0" indent="0">
              <a:buNone/>
            </a:pPr>
            <a:r>
              <a:rPr lang="en-US" sz="1200" b="0" i="0" kern="1200" baseline="0" dirty="0" smtClean="0">
                <a:solidFill>
                  <a:schemeClr val="tx1"/>
                </a:solidFill>
                <a:effectLst/>
                <a:latin typeface="+mn-lt"/>
                <a:ea typeface="+mn-ea"/>
                <a:cs typeface="+mn-cs"/>
              </a:rPr>
              <a:t>6. JavaScript is severely hated by some of developers. It’s very liberal and allows a bunch of stuff. </a:t>
            </a:r>
            <a:r>
              <a:rPr lang="en-US" sz="1200" b="0" i="0" kern="1200" dirty="0" smtClean="0">
                <a:solidFill>
                  <a:schemeClr val="tx1"/>
                </a:solidFill>
                <a:effectLst/>
                <a:latin typeface="+mn-lt"/>
                <a:ea typeface="+mn-ea"/>
                <a:cs typeface="+mn-cs"/>
              </a:rPr>
              <a:t> </a:t>
            </a:r>
          </a:p>
          <a:p>
            <a:pPr marL="0" indent="0">
              <a:buNone/>
            </a:pPr>
            <a:r>
              <a:rPr lang="en-US" sz="1200" b="0" i="0" kern="1200" dirty="0" smtClean="0">
                <a:solidFill>
                  <a:schemeClr val="tx1"/>
                </a:solidFill>
                <a:effectLst/>
                <a:latin typeface="+mn-lt"/>
                <a:ea typeface="+mn-ea"/>
                <a:cs typeface="+mn-cs"/>
              </a:rPr>
              <a:t>The idea behind this design was that it would make programming in JavaScript easier for beginners. </a:t>
            </a:r>
          </a:p>
          <a:p>
            <a:pPr marL="0" indent="0">
              <a:buNone/>
            </a:pPr>
            <a:r>
              <a:rPr lang="en-US" sz="1200" b="0" i="0" kern="1200" dirty="0" smtClean="0">
                <a:solidFill>
                  <a:schemeClr val="tx1"/>
                </a:solidFill>
                <a:effectLst/>
                <a:latin typeface="+mn-lt"/>
                <a:ea typeface="+mn-ea"/>
                <a:cs typeface="+mn-cs"/>
              </a:rPr>
              <a:t>In actuality, it mostly makes finding problems in your programs harder because the system will not point them out to you.</a:t>
            </a:r>
          </a:p>
          <a:p>
            <a:pPr marL="0" indent="0">
              <a:buNone/>
            </a:pPr>
            <a:endParaRPr lang="en-US" sz="1200" b="0" i="0" kern="1200" baseline="0" dirty="0" smtClean="0">
              <a:solidFill>
                <a:schemeClr val="tx1"/>
              </a:solidFill>
              <a:effectLst/>
              <a:latin typeface="+mn-lt"/>
              <a:ea typeface="+mn-ea"/>
              <a:cs typeface="+mn-cs"/>
            </a:endParaRPr>
          </a:p>
          <a:p>
            <a:pPr marL="0" indent="0">
              <a:buNone/>
            </a:pPr>
            <a:r>
              <a:rPr lang="en-US" sz="1200" b="0" i="0" kern="1200" baseline="0" dirty="0" smtClean="0">
                <a:solidFill>
                  <a:schemeClr val="tx1"/>
                </a:solidFill>
                <a:effectLst/>
                <a:latin typeface="+mn-lt"/>
                <a:ea typeface="+mn-ea"/>
                <a:cs typeface="+mn-cs"/>
              </a:rPr>
              <a:t>7.</a:t>
            </a:r>
          </a:p>
        </p:txBody>
      </p:sp>
      <p:sp>
        <p:nvSpPr>
          <p:cNvPr id="4" name="Slide Number Placeholder 3"/>
          <p:cNvSpPr>
            <a:spLocks noGrp="1"/>
          </p:cNvSpPr>
          <p:nvPr>
            <p:ph type="sldNum" sz="quarter" idx="10"/>
          </p:nvPr>
        </p:nvSpPr>
        <p:spPr/>
        <p:txBody>
          <a:bodyPr/>
          <a:lstStyle/>
          <a:p>
            <a:fld id="{70BFC6C1-2903-4F42-985E-8EECC30F2BAA}" type="slidenum">
              <a:rPr lang="en-GB" smtClean="0"/>
              <a:t>4</a:t>
            </a:fld>
            <a:endParaRPr lang="en-GB"/>
          </a:p>
        </p:txBody>
      </p:sp>
    </p:spTree>
    <p:extLst>
      <p:ext uri="{BB962C8B-B14F-4D97-AF65-F5344CB8AC3E}">
        <p14:creationId xmlns:p14="http://schemas.microsoft.com/office/powerpoint/2010/main" val="28105260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0BFC6C1-2903-4F42-985E-8EECC30F2BAA}" type="slidenum">
              <a:rPr lang="en-GB" smtClean="0"/>
              <a:t>22</a:t>
            </a:fld>
            <a:endParaRPr lang="en-GB"/>
          </a:p>
        </p:txBody>
      </p:sp>
    </p:spTree>
    <p:extLst>
      <p:ext uri="{BB962C8B-B14F-4D97-AF65-F5344CB8AC3E}">
        <p14:creationId xmlns:p14="http://schemas.microsoft.com/office/powerpoint/2010/main" val="4899944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0BFC6C1-2903-4F42-985E-8EECC30F2BAA}" type="slidenum">
              <a:rPr lang="en-GB" smtClean="0"/>
              <a:t>23</a:t>
            </a:fld>
            <a:endParaRPr lang="en-GB"/>
          </a:p>
        </p:txBody>
      </p:sp>
    </p:spTree>
    <p:extLst>
      <p:ext uri="{BB962C8B-B14F-4D97-AF65-F5344CB8AC3E}">
        <p14:creationId xmlns:p14="http://schemas.microsoft.com/office/powerpoint/2010/main" val="9255747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0BFC6C1-2903-4F42-985E-8EECC30F2BAA}" type="slidenum">
              <a:rPr lang="en-GB" smtClean="0"/>
              <a:t>24</a:t>
            </a:fld>
            <a:endParaRPr lang="en-GB"/>
          </a:p>
        </p:txBody>
      </p:sp>
    </p:spTree>
    <p:extLst>
      <p:ext uri="{BB962C8B-B14F-4D97-AF65-F5344CB8AC3E}">
        <p14:creationId xmlns:p14="http://schemas.microsoft.com/office/powerpoint/2010/main" val="38210416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0BFC6C1-2903-4F42-985E-8EECC30F2BAA}" type="slidenum">
              <a:rPr lang="en-GB" smtClean="0"/>
              <a:t>25</a:t>
            </a:fld>
            <a:endParaRPr lang="en-GB"/>
          </a:p>
        </p:txBody>
      </p:sp>
    </p:spTree>
    <p:extLst>
      <p:ext uri="{BB962C8B-B14F-4D97-AF65-F5344CB8AC3E}">
        <p14:creationId xmlns:p14="http://schemas.microsoft.com/office/powerpoint/2010/main" val="9608303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0BFC6C1-2903-4F42-985E-8EECC30F2BAA}" type="slidenum">
              <a:rPr lang="en-GB" smtClean="0"/>
              <a:t>26</a:t>
            </a:fld>
            <a:endParaRPr lang="en-GB"/>
          </a:p>
        </p:txBody>
      </p:sp>
    </p:spTree>
    <p:extLst>
      <p:ext uri="{BB962C8B-B14F-4D97-AF65-F5344CB8AC3E}">
        <p14:creationId xmlns:p14="http://schemas.microsoft.com/office/powerpoint/2010/main" val="4151486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0BFC6C1-2903-4F42-985E-8EECC30F2BAA}" type="slidenum">
              <a:rPr lang="en-GB" smtClean="0"/>
              <a:t>5</a:t>
            </a:fld>
            <a:endParaRPr lang="en-GB"/>
          </a:p>
        </p:txBody>
      </p:sp>
    </p:spTree>
    <p:extLst>
      <p:ext uri="{BB962C8B-B14F-4D97-AF65-F5344CB8AC3E}">
        <p14:creationId xmlns:p14="http://schemas.microsoft.com/office/powerpoint/2010/main" val="1466162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0BFC6C1-2903-4F42-985E-8EECC30F2BAA}" type="slidenum">
              <a:rPr lang="en-GB" smtClean="0"/>
              <a:t>6</a:t>
            </a:fld>
            <a:endParaRPr lang="en-GB"/>
          </a:p>
        </p:txBody>
      </p:sp>
    </p:spTree>
    <p:extLst>
      <p:ext uri="{BB962C8B-B14F-4D97-AF65-F5344CB8AC3E}">
        <p14:creationId xmlns:p14="http://schemas.microsoft.com/office/powerpoint/2010/main" val="905117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0BFC6C1-2903-4F42-985E-8EECC30F2BAA}" type="slidenum">
              <a:rPr lang="en-GB" smtClean="0"/>
              <a:t>7</a:t>
            </a:fld>
            <a:endParaRPr lang="en-GB"/>
          </a:p>
        </p:txBody>
      </p:sp>
    </p:spTree>
    <p:extLst>
      <p:ext uri="{BB962C8B-B14F-4D97-AF65-F5344CB8AC3E}">
        <p14:creationId xmlns:p14="http://schemas.microsoft.com/office/powerpoint/2010/main" val="3824157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0BFC6C1-2903-4F42-985E-8EECC30F2BAA}" type="slidenum">
              <a:rPr lang="en-GB" smtClean="0"/>
              <a:t>8</a:t>
            </a:fld>
            <a:endParaRPr lang="en-GB"/>
          </a:p>
        </p:txBody>
      </p:sp>
    </p:spTree>
    <p:extLst>
      <p:ext uri="{BB962C8B-B14F-4D97-AF65-F5344CB8AC3E}">
        <p14:creationId xmlns:p14="http://schemas.microsoft.com/office/powerpoint/2010/main" val="3845026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0BFC6C1-2903-4F42-985E-8EECC30F2BAA}" type="slidenum">
              <a:rPr lang="en-GB" smtClean="0"/>
              <a:t>9</a:t>
            </a:fld>
            <a:endParaRPr lang="en-GB"/>
          </a:p>
        </p:txBody>
      </p:sp>
    </p:spTree>
    <p:extLst>
      <p:ext uri="{BB962C8B-B14F-4D97-AF65-F5344CB8AC3E}">
        <p14:creationId xmlns:p14="http://schemas.microsoft.com/office/powerpoint/2010/main" val="4082942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0BFC6C1-2903-4F42-985E-8EECC30F2BAA}" type="slidenum">
              <a:rPr lang="en-GB" smtClean="0"/>
              <a:t>10</a:t>
            </a:fld>
            <a:endParaRPr lang="en-GB"/>
          </a:p>
        </p:txBody>
      </p:sp>
    </p:spTree>
    <p:extLst>
      <p:ext uri="{BB962C8B-B14F-4D97-AF65-F5344CB8AC3E}">
        <p14:creationId xmlns:p14="http://schemas.microsoft.com/office/powerpoint/2010/main" val="2297464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0BFC6C1-2903-4F42-985E-8EECC30F2BAA}" type="slidenum">
              <a:rPr lang="en-GB" smtClean="0"/>
              <a:t>11</a:t>
            </a:fld>
            <a:endParaRPr lang="en-GB"/>
          </a:p>
        </p:txBody>
      </p:sp>
    </p:spTree>
    <p:extLst>
      <p:ext uri="{BB962C8B-B14F-4D97-AF65-F5344CB8AC3E}">
        <p14:creationId xmlns:p14="http://schemas.microsoft.com/office/powerpoint/2010/main" val="1531902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EBBB348-24CC-473C-B0F6-4E5F119D1197}" type="datetimeFigureOut">
              <a:rPr lang="en-GB" smtClean="0"/>
              <a:t>30/05/2018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81D244-7464-40F3-9372-70D73694CF74}" type="slidenum">
              <a:rPr lang="en-GB" smtClean="0"/>
              <a:t>‹#›</a:t>
            </a:fld>
            <a:endParaRPr lang="en-GB"/>
          </a:p>
        </p:txBody>
      </p:sp>
    </p:spTree>
    <p:extLst>
      <p:ext uri="{BB962C8B-B14F-4D97-AF65-F5344CB8AC3E}">
        <p14:creationId xmlns:p14="http://schemas.microsoft.com/office/powerpoint/2010/main" val="3768724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EBBB348-24CC-473C-B0F6-4E5F119D1197}" type="datetimeFigureOut">
              <a:rPr lang="en-GB" smtClean="0"/>
              <a:t>30/05/2018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81D244-7464-40F3-9372-70D73694CF74}" type="slidenum">
              <a:rPr lang="en-GB" smtClean="0"/>
              <a:t>‹#›</a:t>
            </a:fld>
            <a:endParaRPr lang="en-GB"/>
          </a:p>
        </p:txBody>
      </p:sp>
    </p:spTree>
    <p:extLst>
      <p:ext uri="{BB962C8B-B14F-4D97-AF65-F5344CB8AC3E}">
        <p14:creationId xmlns:p14="http://schemas.microsoft.com/office/powerpoint/2010/main" val="2283862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EBBB348-24CC-473C-B0F6-4E5F119D1197}" type="datetimeFigureOut">
              <a:rPr lang="en-GB" smtClean="0"/>
              <a:t>30/05/2018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81D244-7464-40F3-9372-70D73694CF74}" type="slidenum">
              <a:rPr lang="en-GB" smtClean="0"/>
              <a:t>‹#›</a:t>
            </a:fld>
            <a:endParaRPr lang="en-GB"/>
          </a:p>
        </p:txBody>
      </p:sp>
    </p:spTree>
    <p:extLst>
      <p:ext uri="{BB962C8B-B14F-4D97-AF65-F5344CB8AC3E}">
        <p14:creationId xmlns:p14="http://schemas.microsoft.com/office/powerpoint/2010/main" val="4051773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EBBB348-24CC-473C-B0F6-4E5F119D1197}" type="datetimeFigureOut">
              <a:rPr lang="en-GB" smtClean="0"/>
              <a:t>30/05/2018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81D244-7464-40F3-9372-70D73694CF74}" type="slidenum">
              <a:rPr lang="en-GB" smtClean="0"/>
              <a:t>‹#›</a:t>
            </a:fld>
            <a:endParaRPr lang="en-GB"/>
          </a:p>
        </p:txBody>
      </p:sp>
    </p:spTree>
    <p:extLst>
      <p:ext uri="{BB962C8B-B14F-4D97-AF65-F5344CB8AC3E}">
        <p14:creationId xmlns:p14="http://schemas.microsoft.com/office/powerpoint/2010/main" val="1073384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BBB348-24CC-473C-B0F6-4E5F119D1197}" type="datetimeFigureOut">
              <a:rPr lang="en-GB" smtClean="0"/>
              <a:t>30/05/2018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81D244-7464-40F3-9372-70D73694CF74}" type="slidenum">
              <a:rPr lang="en-GB" smtClean="0"/>
              <a:t>‹#›</a:t>
            </a:fld>
            <a:endParaRPr lang="en-GB"/>
          </a:p>
        </p:txBody>
      </p:sp>
    </p:spTree>
    <p:extLst>
      <p:ext uri="{BB962C8B-B14F-4D97-AF65-F5344CB8AC3E}">
        <p14:creationId xmlns:p14="http://schemas.microsoft.com/office/powerpoint/2010/main" val="1817806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EBBB348-24CC-473C-B0F6-4E5F119D1197}" type="datetimeFigureOut">
              <a:rPr lang="en-GB" smtClean="0"/>
              <a:t>30/05/2018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D81D244-7464-40F3-9372-70D73694CF74}" type="slidenum">
              <a:rPr lang="en-GB" smtClean="0"/>
              <a:t>‹#›</a:t>
            </a:fld>
            <a:endParaRPr lang="en-GB"/>
          </a:p>
        </p:txBody>
      </p:sp>
    </p:spTree>
    <p:extLst>
      <p:ext uri="{BB962C8B-B14F-4D97-AF65-F5344CB8AC3E}">
        <p14:creationId xmlns:p14="http://schemas.microsoft.com/office/powerpoint/2010/main" val="2408333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EBBB348-24CC-473C-B0F6-4E5F119D1197}" type="datetimeFigureOut">
              <a:rPr lang="en-GB" smtClean="0"/>
              <a:t>30/05/2018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D81D244-7464-40F3-9372-70D73694CF74}" type="slidenum">
              <a:rPr lang="en-GB" smtClean="0"/>
              <a:t>‹#›</a:t>
            </a:fld>
            <a:endParaRPr lang="en-GB"/>
          </a:p>
        </p:txBody>
      </p:sp>
    </p:spTree>
    <p:extLst>
      <p:ext uri="{BB962C8B-B14F-4D97-AF65-F5344CB8AC3E}">
        <p14:creationId xmlns:p14="http://schemas.microsoft.com/office/powerpoint/2010/main" val="1983142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EBBB348-24CC-473C-B0F6-4E5F119D1197}" type="datetimeFigureOut">
              <a:rPr lang="en-GB" smtClean="0"/>
              <a:t>30/05/2018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D81D244-7464-40F3-9372-70D73694CF74}" type="slidenum">
              <a:rPr lang="en-GB" smtClean="0"/>
              <a:t>‹#›</a:t>
            </a:fld>
            <a:endParaRPr lang="en-GB"/>
          </a:p>
        </p:txBody>
      </p:sp>
    </p:spTree>
    <p:extLst>
      <p:ext uri="{BB962C8B-B14F-4D97-AF65-F5344CB8AC3E}">
        <p14:creationId xmlns:p14="http://schemas.microsoft.com/office/powerpoint/2010/main" val="1220207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BBB348-24CC-473C-B0F6-4E5F119D1197}" type="datetimeFigureOut">
              <a:rPr lang="en-GB" smtClean="0"/>
              <a:t>30/05/2018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D81D244-7464-40F3-9372-70D73694CF74}" type="slidenum">
              <a:rPr lang="en-GB" smtClean="0"/>
              <a:t>‹#›</a:t>
            </a:fld>
            <a:endParaRPr lang="en-GB"/>
          </a:p>
        </p:txBody>
      </p:sp>
    </p:spTree>
    <p:extLst>
      <p:ext uri="{BB962C8B-B14F-4D97-AF65-F5344CB8AC3E}">
        <p14:creationId xmlns:p14="http://schemas.microsoft.com/office/powerpoint/2010/main" val="2233834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BBB348-24CC-473C-B0F6-4E5F119D1197}" type="datetimeFigureOut">
              <a:rPr lang="en-GB" smtClean="0"/>
              <a:t>30/05/2018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D81D244-7464-40F3-9372-70D73694CF74}" type="slidenum">
              <a:rPr lang="en-GB" smtClean="0"/>
              <a:t>‹#›</a:t>
            </a:fld>
            <a:endParaRPr lang="en-GB"/>
          </a:p>
        </p:txBody>
      </p:sp>
    </p:spTree>
    <p:extLst>
      <p:ext uri="{BB962C8B-B14F-4D97-AF65-F5344CB8AC3E}">
        <p14:creationId xmlns:p14="http://schemas.microsoft.com/office/powerpoint/2010/main" val="4197364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BBB348-24CC-473C-B0F6-4E5F119D1197}" type="datetimeFigureOut">
              <a:rPr lang="en-GB" smtClean="0"/>
              <a:t>30/05/2018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D81D244-7464-40F3-9372-70D73694CF74}" type="slidenum">
              <a:rPr lang="en-GB" smtClean="0"/>
              <a:t>‹#›</a:t>
            </a:fld>
            <a:endParaRPr lang="en-GB"/>
          </a:p>
        </p:txBody>
      </p:sp>
    </p:spTree>
    <p:extLst>
      <p:ext uri="{BB962C8B-B14F-4D97-AF65-F5344CB8AC3E}">
        <p14:creationId xmlns:p14="http://schemas.microsoft.com/office/powerpoint/2010/main" val="1798152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BBB348-24CC-473C-B0F6-4E5F119D1197}" type="datetimeFigureOut">
              <a:rPr lang="en-GB" smtClean="0"/>
              <a:t>30/05/2018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81D244-7464-40F3-9372-70D73694CF74}" type="slidenum">
              <a:rPr lang="en-GB" smtClean="0"/>
              <a:t>‹#›</a:t>
            </a:fld>
            <a:endParaRPr lang="en-GB"/>
          </a:p>
        </p:txBody>
      </p:sp>
    </p:spTree>
    <p:extLst>
      <p:ext uri="{BB962C8B-B14F-4D97-AF65-F5344CB8AC3E}">
        <p14:creationId xmlns:p14="http://schemas.microsoft.com/office/powerpoint/2010/main" val="1218079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67557" y="1122362"/>
            <a:ext cx="9620572" cy="3370615"/>
          </a:xfrm>
        </p:spPr>
        <p:txBody>
          <a:bodyPr>
            <a:normAutofit/>
          </a:bodyPr>
          <a:lstStyle/>
          <a:p>
            <a:r>
              <a:rPr lang="en-US" sz="4000" b="1" dirty="0" smtClean="0">
                <a:latin typeface="Open Sans" panose="020B0606030504020204" pitchFamily="34" charset="0"/>
                <a:ea typeface="Open Sans" panose="020B0606030504020204" pitchFamily="34" charset="0"/>
                <a:cs typeface="Open Sans" panose="020B0606030504020204" pitchFamily="34" charset="0"/>
              </a:rPr>
              <a:t>Lesson </a:t>
            </a:r>
            <a:r>
              <a:rPr lang="lt-LT" sz="4000" b="1" dirty="0" smtClean="0">
                <a:latin typeface="Open Sans" panose="020B0606030504020204" pitchFamily="34" charset="0"/>
                <a:ea typeface="Open Sans" panose="020B0606030504020204" pitchFamily="34" charset="0"/>
                <a:cs typeface="Open Sans" panose="020B0606030504020204" pitchFamily="34" charset="0"/>
              </a:rPr>
              <a:t>3</a:t>
            </a:r>
            <a:r>
              <a:rPr lang="lt-LT" sz="4800" b="1" dirty="0" smtClean="0">
                <a:latin typeface="Open Sans" panose="020B0606030504020204" pitchFamily="34" charset="0"/>
                <a:ea typeface="Open Sans" panose="020B0606030504020204" pitchFamily="34" charset="0"/>
                <a:cs typeface="Open Sans" panose="020B0606030504020204" pitchFamily="34" charset="0"/>
              </a:rPr>
              <a:t/>
            </a:r>
            <a:br>
              <a:rPr lang="lt-LT" sz="4800" b="1" dirty="0" smtClean="0">
                <a:latin typeface="Open Sans" panose="020B0606030504020204" pitchFamily="34" charset="0"/>
                <a:ea typeface="Open Sans" panose="020B0606030504020204" pitchFamily="34" charset="0"/>
                <a:cs typeface="Open Sans" panose="020B0606030504020204" pitchFamily="34" charset="0"/>
              </a:rPr>
            </a:br>
            <a:r>
              <a:rPr lang="en-US" sz="4800" b="1" dirty="0" smtClean="0">
                <a:latin typeface="Open Sans" panose="020B0606030504020204" pitchFamily="34" charset="0"/>
                <a:ea typeface="Open Sans" panose="020B0606030504020204" pitchFamily="34" charset="0"/>
                <a:cs typeface="Open Sans" panose="020B0606030504020204" pitchFamily="34" charset="0"/>
              </a:rPr>
              <a:t/>
            </a:r>
            <a:br>
              <a:rPr lang="en-US" sz="4800" b="1" dirty="0" smtClean="0">
                <a:latin typeface="Open Sans" panose="020B0606030504020204" pitchFamily="34" charset="0"/>
                <a:ea typeface="Open Sans" panose="020B0606030504020204" pitchFamily="34" charset="0"/>
                <a:cs typeface="Open Sans" panose="020B0606030504020204" pitchFamily="34" charset="0"/>
              </a:rPr>
            </a:br>
            <a:r>
              <a:rPr lang="en-US" b="1" dirty="0" smtClean="0">
                <a:latin typeface="Open Sans" panose="020B0606030504020204" pitchFamily="34" charset="0"/>
                <a:ea typeface="Open Sans" panose="020B0606030504020204" pitchFamily="34" charset="0"/>
                <a:cs typeface="Open Sans" panose="020B0606030504020204" pitchFamily="34" charset="0"/>
              </a:rPr>
              <a:t>Values, Types and Operators</a:t>
            </a:r>
            <a:endParaRPr lang="en-GB" sz="48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Subtitle 2"/>
          <p:cNvSpPr>
            <a:spLocks noGrp="1"/>
          </p:cNvSpPr>
          <p:nvPr>
            <p:ph type="subTitle" idx="1"/>
          </p:nvPr>
        </p:nvSpPr>
        <p:spPr>
          <a:xfrm>
            <a:off x="1944129" y="5428735"/>
            <a:ext cx="9144000" cy="941174"/>
          </a:xfrm>
        </p:spPr>
        <p:txBody>
          <a:bodyPr>
            <a:normAutofit/>
          </a:bodyPr>
          <a:lstStyle/>
          <a:p>
            <a:pPr algn="r"/>
            <a:r>
              <a:rPr lang="lt-LT" dirty="0" smtClean="0">
                <a:latin typeface="Open Sans Light" panose="020B0306030504020204" pitchFamily="34" charset="0"/>
                <a:ea typeface="Open Sans Light" panose="020B0306030504020204" pitchFamily="34" charset="0"/>
                <a:cs typeface="Open Sans Light" panose="020B0306030504020204" pitchFamily="34" charset="0"/>
              </a:rPr>
              <a:t>Martynas Bieliakas</a:t>
            </a:r>
            <a:endParaRPr lang="en-GB"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2111412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err="1" smtClean="0">
                <a:latin typeface="Open Sans" panose="020B0606030504020204" pitchFamily="34" charset="0"/>
                <a:ea typeface="Open Sans" panose="020B0606030504020204" pitchFamily="34" charset="0"/>
                <a:cs typeface="Open Sans" panose="020B0606030504020204" pitchFamily="34" charset="0"/>
              </a:rPr>
              <a:t>Special</a:t>
            </a:r>
            <a:r>
              <a:rPr lang="lt-LT" b="1" dirty="0" smtClean="0">
                <a:latin typeface="Open Sans" panose="020B0606030504020204" pitchFamily="34" charset="0"/>
                <a:ea typeface="Open Sans" panose="020B0606030504020204" pitchFamily="34" charset="0"/>
                <a:cs typeface="Open Sans" panose="020B0606030504020204" pitchFamily="34" charset="0"/>
              </a:rPr>
              <a:t> </a:t>
            </a:r>
            <a:r>
              <a:rPr lang="lt-LT" b="1" dirty="0" err="1" smtClean="0">
                <a:latin typeface="Open Sans" panose="020B0606030504020204" pitchFamily="34" charset="0"/>
                <a:ea typeface="Open Sans" panose="020B0606030504020204" pitchFamily="34" charset="0"/>
                <a:cs typeface="Open Sans" panose="020B0606030504020204" pitchFamily="34" charset="0"/>
              </a:rPr>
              <a:t>numbers</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a:solidFill>
            <a:srgbClr val="F7DF1E"/>
          </a:solidFill>
        </p:spPr>
        <p:txBody>
          <a:bodyPr/>
          <a:lstStyle/>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Three </a:t>
            </a:r>
            <a:r>
              <a:rPr lang="en-US" b="1" dirty="0">
                <a:latin typeface="Open Sans" panose="020B0606030504020204" pitchFamily="34" charset="0"/>
                <a:ea typeface="Open Sans" panose="020B0606030504020204" pitchFamily="34" charset="0"/>
                <a:cs typeface="Open Sans" panose="020B0606030504020204" pitchFamily="34" charset="0"/>
              </a:rPr>
              <a:t>special values</a:t>
            </a:r>
            <a:r>
              <a:rPr lang="en-US" dirty="0">
                <a:latin typeface="Open Sans" panose="020B0606030504020204" pitchFamily="34" charset="0"/>
                <a:ea typeface="Open Sans" panose="020B0606030504020204" pitchFamily="34" charset="0"/>
                <a:cs typeface="Open Sans" panose="020B0606030504020204" pitchFamily="34" charset="0"/>
              </a:rPr>
              <a:t> that are numbers, </a:t>
            </a:r>
            <a:r>
              <a:rPr lang="en-US" dirty="0" smtClean="0">
                <a:latin typeface="Open Sans" panose="020B0606030504020204" pitchFamily="34" charset="0"/>
                <a:ea typeface="Open Sans" panose="020B0606030504020204" pitchFamily="34" charset="0"/>
                <a:cs typeface="Open Sans" panose="020B0606030504020204" pitchFamily="34" charset="0"/>
              </a:rPr>
              <a:t>but </a:t>
            </a:r>
            <a:r>
              <a:rPr lang="en-US" dirty="0">
                <a:latin typeface="Open Sans" panose="020B0606030504020204" pitchFamily="34" charset="0"/>
                <a:ea typeface="Open Sans" panose="020B0606030504020204" pitchFamily="34" charset="0"/>
                <a:cs typeface="Open Sans" panose="020B0606030504020204" pitchFamily="34" charset="0"/>
              </a:rPr>
              <a:t>don't behave like ones</a:t>
            </a:r>
            <a:r>
              <a:rPr lang="en-US" dirty="0" smtClean="0">
                <a:latin typeface="Open Sans" panose="020B0606030504020204" pitchFamily="34" charset="0"/>
                <a:ea typeface="Open Sans" panose="020B0606030504020204" pitchFamily="34" charset="0"/>
                <a:cs typeface="Open Sans" panose="020B0606030504020204" pitchFamily="34" charset="0"/>
              </a:rPr>
              <a:t>.</a:t>
            </a:r>
          </a:p>
          <a:p>
            <a:pPr marL="0" indent="0">
              <a:buNone/>
            </a:pPr>
            <a:endParaRPr lang="en-US"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b="1" dirty="0" smtClean="0">
                <a:latin typeface="Open Sans" panose="020B0606030504020204" pitchFamily="34" charset="0"/>
                <a:ea typeface="Open Sans" panose="020B0606030504020204" pitchFamily="34" charset="0"/>
                <a:cs typeface="Open Sans" panose="020B0606030504020204" pitchFamily="34" charset="0"/>
              </a:rPr>
              <a:t>Infinity</a:t>
            </a:r>
          </a:p>
          <a:p>
            <a:pPr marL="0" indent="0">
              <a:buNone/>
            </a:pPr>
            <a:endParaRPr lang="en-US" b="1" dirty="0" smtClean="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b="1" dirty="0" smtClean="0">
                <a:latin typeface="Open Sans" panose="020B0606030504020204" pitchFamily="34" charset="0"/>
                <a:ea typeface="Open Sans" panose="020B0606030504020204" pitchFamily="34" charset="0"/>
                <a:cs typeface="Open Sans" panose="020B0606030504020204" pitchFamily="34" charset="0"/>
              </a:rPr>
              <a:t>-Infinity</a:t>
            </a:r>
          </a:p>
          <a:p>
            <a:pPr marL="0" indent="0">
              <a:buNone/>
            </a:pPr>
            <a:endParaRPr lang="en-US" b="1" dirty="0" smtClean="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b="1" dirty="0" err="1" smtClean="0">
                <a:latin typeface="Open Sans" panose="020B0606030504020204" pitchFamily="34" charset="0"/>
                <a:ea typeface="Open Sans" panose="020B0606030504020204" pitchFamily="34" charset="0"/>
                <a:cs typeface="Open Sans" panose="020B0606030504020204" pitchFamily="34" charset="0"/>
              </a:rPr>
              <a:t>NaN</a:t>
            </a:r>
            <a:endParaRPr lang="en-US" b="1"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4" name="Group 3"/>
          <p:cNvGrpSpPr/>
          <p:nvPr/>
        </p:nvGrpSpPr>
        <p:grpSpPr>
          <a:xfrm>
            <a:off x="0" y="6626620"/>
            <a:ext cx="12192000" cy="253916"/>
            <a:chOff x="0" y="6626620"/>
            <a:chExt cx="12192000" cy="253916"/>
          </a:xfrm>
        </p:grpSpPr>
        <p:sp>
          <p:nvSpPr>
            <p:cNvPr id="5" name="Rectangle 4"/>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7191023" y="6626620"/>
              <a:ext cx="5000977" cy="253916"/>
            </a:xfrm>
            <a:prstGeom prst="rect">
              <a:avLst/>
            </a:prstGeom>
            <a:noFill/>
            <a:ln>
              <a:noFill/>
            </a:ln>
          </p:spPr>
          <p:txBody>
            <a:bodyPr wrap="square" rtlCol="0">
              <a:spAutoFit/>
            </a:bodyPr>
            <a:lstStyle/>
            <a:p>
              <a:pPr algn="r"/>
              <a:r>
                <a:rPr lang="en-US" sz="10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Lesson </a:t>
              </a:r>
              <a:r>
                <a:rPr lang="lt-LT"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3: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Values</a:t>
              </a:r>
              <a:r>
                <a:rPr lang="en-US" sz="10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Types and Operators</a:t>
              </a:r>
              <a:endParaRPr lang="en-GB" sz="1050" dirty="0">
                <a:solidFill>
                  <a:schemeClr val="bg1"/>
                </a:solidFill>
              </a:endParaRPr>
            </a:p>
          </p:txBody>
        </p:sp>
      </p:grpSp>
    </p:spTree>
    <p:extLst>
      <p:ext uri="{BB962C8B-B14F-4D97-AF65-F5344CB8AC3E}">
        <p14:creationId xmlns:p14="http://schemas.microsoft.com/office/powerpoint/2010/main" val="391992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err="1" smtClean="0">
                <a:latin typeface="Open Sans" panose="020B0606030504020204" pitchFamily="34" charset="0"/>
                <a:ea typeface="Open Sans" panose="020B0606030504020204" pitchFamily="34" charset="0"/>
                <a:cs typeface="Open Sans" panose="020B0606030504020204" pitchFamily="34" charset="0"/>
              </a:rPr>
              <a:t>Special</a:t>
            </a:r>
            <a:r>
              <a:rPr lang="lt-LT" b="1" dirty="0" smtClean="0">
                <a:latin typeface="Open Sans" panose="020B0606030504020204" pitchFamily="34" charset="0"/>
                <a:ea typeface="Open Sans" panose="020B0606030504020204" pitchFamily="34" charset="0"/>
                <a:cs typeface="Open Sans" panose="020B0606030504020204" pitchFamily="34" charset="0"/>
              </a:rPr>
              <a:t> </a:t>
            </a:r>
            <a:r>
              <a:rPr lang="lt-LT" b="1" dirty="0" err="1" smtClean="0">
                <a:latin typeface="Open Sans" panose="020B0606030504020204" pitchFamily="34" charset="0"/>
                <a:ea typeface="Open Sans" panose="020B0606030504020204" pitchFamily="34" charset="0"/>
                <a:cs typeface="Open Sans" panose="020B0606030504020204" pitchFamily="34" charset="0"/>
              </a:rPr>
              <a:t>numbers</a:t>
            </a:r>
            <a:r>
              <a:rPr lang="en-US" b="1" dirty="0" smtClean="0">
                <a:latin typeface="Open Sans" panose="020B0606030504020204" pitchFamily="34" charset="0"/>
                <a:ea typeface="Open Sans" panose="020B0606030504020204" pitchFamily="34" charset="0"/>
                <a:cs typeface="Open Sans" panose="020B0606030504020204" pitchFamily="34" charset="0"/>
              </a:rPr>
              <a:t> example</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a:solidFill>
            <a:srgbClr val="F7DF1E"/>
          </a:solidFill>
        </p:spPr>
        <p:txBody>
          <a:bodyPr/>
          <a:lstStyle/>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Try in the </a:t>
            </a:r>
            <a:r>
              <a:rPr lang="en-US" dirty="0" smtClean="0">
                <a:latin typeface="Open Sans" panose="020B0606030504020204" pitchFamily="34" charset="0"/>
                <a:ea typeface="Open Sans" panose="020B0606030504020204" pitchFamily="34" charset="0"/>
                <a:cs typeface="Open Sans" panose="020B0606030504020204" pitchFamily="34" charset="0"/>
              </a:rPr>
              <a:t>console:</a:t>
            </a:r>
          </a:p>
          <a:p>
            <a:pPr marL="0" indent="0">
              <a:buNone/>
            </a:pPr>
            <a:endParaRPr lang="en-US" dirty="0" smtClean="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dirty="0" smtClean="0">
                <a:latin typeface="Open Sans" panose="020B0606030504020204" pitchFamily="34" charset="0"/>
                <a:ea typeface="Open Sans" panose="020B0606030504020204" pitchFamily="34" charset="0"/>
                <a:cs typeface="Open Sans" panose="020B0606030504020204" pitchFamily="34" charset="0"/>
              </a:rPr>
              <a:t> 0/0</a:t>
            </a:r>
          </a:p>
          <a:p>
            <a:pPr marL="0" indent="0">
              <a:buNone/>
            </a:pPr>
            <a:r>
              <a:rPr lang="en-US" dirty="0" smtClean="0">
                <a:latin typeface="Open Sans" panose="020B0606030504020204" pitchFamily="34" charset="0"/>
                <a:ea typeface="Open Sans" panose="020B0606030504020204" pitchFamily="34" charset="0"/>
                <a:cs typeface="Open Sans" panose="020B0606030504020204" pitchFamily="34" charset="0"/>
              </a:rPr>
              <a:t> 1/0</a:t>
            </a:r>
          </a:p>
          <a:p>
            <a:pPr marL="0" indent="0">
              <a:buNone/>
            </a:pPr>
            <a:r>
              <a:rPr lang="en-US" dirty="0" smtClean="0">
                <a:latin typeface="Open Sans" panose="020B0606030504020204" pitchFamily="34" charset="0"/>
                <a:ea typeface="Open Sans" panose="020B0606030504020204" pitchFamily="34" charset="0"/>
                <a:cs typeface="Open Sans" panose="020B0606030504020204" pitchFamily="34" charset="0"/>
              </a:rPr>
              <a:t>-1/0</a:t>
            </a:r>
            <a:endParaRPr lang="en-US"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b="1"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4" name="Group 3"/>
          <p:cNvGrpSpPr/>
          <p:nvPr/>
        </p:nvGrpSpPr>
        <p:grpSpPr>
          <a:xfrm>
            <a:off x="0" y="6626620"/>
            <a:ext cx="12192000" cy="253916"/>
            <a:chOff x="0" y="6626620"/>
            <a:chExt cx="12192000" cy="253916"/>
          </a:xfrm>
        </p:grpSpPr>
        <p:sp>
          <p:nvSpPr>
            <p:cNvPr id="5" name="Rectangle 4"/>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7191023" y="6626620"/>
              <a:ext cx="5000977" cy="253916"/>
            </a:xfrm>
            <a:prstGeom prst="rect">
              <a:avLst/>
            </a:prstGeom>
            <a:noFill/>
            <a:ln>
              <a:noFill/>
            </a:ln>
          </p:spPr>
          <p:txBody>
            <a:bodyPr wrap="square" rtlCol="0">
              <a:spAutoFit/>
            </a:bodyPr>
            <a:lstStyle/>
            <a:p>
              <a:pPr algn="r"/>
              <a:r>
                <a:rPr lang="en-US" sz="10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Lesson </a:t>
              </a:r>
              <a:r>
                <a:rPr lang="lt-LT"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3: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Values</a:t>
              </a:r>
              <a:r>
                <a:rPr lang="en-US" sz="10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Types and Operators</a:t>
              </a:r>
              <a:endParaRPr lang="en-GB" sz="1050" dirty="0">
                <a:solidFill>
                  <a:schemeClr val="bg1"/>
                </a:solidFill>
              </a:endParaRPr>
            </a:p>
          </p:txBody>
        </p:sp>
      </p:grpSp>
    </p:spTree>
    <p:extLst>
      <p:ext uri="{BB962C8B-B14F-4D97-AF65-F5344CB8AC3E}">
        <p14:creationId xmlns:p14="http://schemas.microsoft.com/office/powerpoint/2010/main" val="37414904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err="1" smtClean="0">
                <a:latin typeface="Open Sans" panose="020B0606030504020204" pitchFamily="34" charset="0"/>
                <a:ea typeface="Open Sans" panose="020B0606030504020204" pitchFamily="34" charset="0"/>
                <a:cs typeface="Open Sans" panose="020B0606030504020204" pitchFamily="34" charset="0"/>
              </a:rPr>
              <a:t>Strings</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a:solidFill>
            <a:schemeClr val="tx1">
              <a:alpha val="0"/>
            </a:schemeClr>
          </a:solidFill>
        </p:spPr>
        <p:txBody>
          <a:bodyPr/>
          <a:lstStyle/>
          <a:p>
            <a:pPr marL="0" indent="0">
              <a:buNone/>
            </a:pPr>
            <a:endParaRPr lang="en-US" dirty="0" smtClean="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dirty="0" smtClean="0">
                <a:latin typeface="Open Sans" panose="020B0606030504020204" pitchFamily="34" charset="0"/>
                <a:ea typeface="Open Sans" panose="020B0606030504020204" pitchFamily="34" charset="0"/>
                <a:cs typeface="Open Sans" panose="020B0606030504020204" pitchFamily="34" charset="0"/>
              </a:rPr>
              <a:t>We </a:t>
            </a:r>
            <a:r>
              <a:rPr lang="en-US" dirty="0">
                <a:latin typeface="Open Sans" panose="020B0606030504020204" pitchFamily="34" charset="0"/>
                <a:ea typeface="Open Sans" panose="020B0606030504020204" pitchFamily="34" charset="0"/>
                <a:cs typeface="Open Sans" panose="020B0606030504020204" pitchFamily="34" charset="0"/>
              </a:rPr>
              <a:t>have strings to represent </a:t>
            </a:r>
            <a:r>
              <a:rPr lang="en-US" b="1" dirty="0">
                <a:latin typeface="Open Sans" panose="020B0606030504020204" pitchFamily="34" charset="0"/>
                <a:ea typeface="Open Sans" panose="020B0606030504020204" pitchFamily="34" charset="0"/>
                <a:cs typeface="Open Sans" panose="020B0606030504020204" pitchFamily="34" charset="0"/>
              </a:rPr>
              <a:t>text</a:t>
            </a:r>
            <a:r>
              <a:rPr lang="en-US" dirty="0">
                <a:latin typeface="Open Sans" panose="020B0606030504020204" pitchFamily="34" charset="0"/>
                <a:ea typeface="Open Sans" panose="020B0606030504020204" pitchFamily="34" charset="0"/>
                <a:cs typeface="Open Sans" panose="020B0606030504020204" pitchFamily="34" charset="0"/>
              </a:rPr>
              <a:t>.</a:t>
            </a:r>
          </a:p>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
            </a:r>
            <a:br>
              <a:rPr lang="en-US" dirty="0">
                <a:latin typeface="Open Sans" panose="020B0606030504020204" pitchFamily="34" charset="0"/>
                <a:ea typeface="Open Sans" panose="020B0606030504020204" pitchFamily="34" charset="0"/>
                <a:cs typeface="Open Sans" panose="020B0606030504020204" pitchFamily="34" charset="0"/>
              </a:rPr>
            </a:br>
            <a:r>
              <a:rPr lang="en-US" dirty="0">
                <a:latin typeface="Open Sans" panose="020B0606030504020204" pitchFamily="34" charset="0"/>
                <a:ea typeface="Open Sans" panose="020B0606030504020204" pitchFamily="34" charset="0"/>
                <a:cs typeface="Open Sans" panose="020B0606030504020204" pitchFamily="34" charset="0"/>
              </a:rPr>
              <a:t>We can use </a:t>
            </a:r>
            <a:r>
              <a:rPr lang="en-US" b="1" dirty="0">
                <a:latin typeface="Open Sans" panose="020B0606030504020204" pitchFamily="34" charset="0"/>
                <a:ea typeface="Open Sans" panose="020B0606030504020204" pitchFamily="34" charset="0"/>
                <a:cs typeface="Open Sans" panose="020B0606030504020204" pitchFamily="34" charset="0"/>
              </a:rPr>
              <a:t>single quotes ' '</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b="1" dirty="0">
                <a:latin typeface="Open Sans" panose="020B0606030504020204" pitchFamily="34" charset="0"/>
                <a:ea typeface="Open Sans" panose="020B0606030504020204" pitchFamily="34" charset="0"/>
                <a:cs typeface="Open Sans" panose="020B0606030504020204" pitchFamily="34" charset="0"/>
              </a:rPr>
              <a:t>double quotes " "</a:t>
            </a:r>
            <a:r>
              <a:rPr lang="en-US" dirty="0">
                <a:latin typeface="Open Sans" panose="020B0606030504020204" pitchFamily="34" charset="0"/>
                <a:ea typeface="Open Sans" panose="020B0606030504020204" pitchFamily="34" charset="0"/>
                <a:cs typeface="Open Sans" panose="020B0606030504020204" pitchFamily="34" charset="0"/>
              </a:rPr>
              <a:t> and </a:t>
            </a:r>
            <a:r>
              <a:rPr lang="en-US" b="1" dirty="0" smtClean="0">
                <a:latin typeface="Open Sans" panose="020B0606030504020204" pitchFamily="34" charset="0"/>
                <a:ea typeface="Open Sans" panose="020B0606030504020204" pitchFamily="34" charset="0"/>
                <a:cs typeface="Open Sans" panose="020B0606030504020204" pitchFamily="34" charset="0"/>
              </a:rPr>
              <a:t>back ticks </a:t>
            </a:r>
            <a:r>
              <a:rPr lang="en-US" b="1" dirty="0">
                <a:latin typeface="Open Sans" panose="020B0606030504020204" pitchFamily="34" charset="0"/>
                <a:ea typeface="Open Sans" panose="020B0606030504020204" pitchFamily="34" charset="0"/>
                <a:cs typeface="Open Sans" panose="020B0606030504020204" pitchFamily="34" charset="0"/>
              </a:rPr>
              <a:t>``</a:t>
            </a:r>
            <a:r>
              <a:rPr lang="en-US" dirty="0">
                <a:latin typeface="Open Sans" panose="020B0606030504020204" pitchFamily="34" charset="0"/>
                <a:ea typeface="Open Sans" panose="020B0606030504020204" pitchFamily="34" charset="0"/>
                <a:cs typeface="Open Sans" panose="020B0606030504020204" pitchFamily="34" charset="0"/>
              </a:rPr>
              <a:t> to define strings.</a:t>
            </a:r>
          </a:p>
          <a:p>
            <a:pPr marL="0" indent="0">
              <a:buNone/>
            </a:pPr>
            <a:endParaRPr lang="en-US" dirty="0" smtClean="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dirty="0" smtClean="0">
                <a:latin typeface="Open Sans" panose="020B0606030504020204" pitchFamily="34" charset="0"/>
                <a:ea typeface="Open Sans" panose="020B0606030504020204" pitchFamily="34" charset="0"/>
                <a:cs typeface="Open Sans" panose="020B0606030504020204" pitchFamily="34" charset="0"/>
              </a:rPr>
              <a:t>We </a:t>
            </a:r>
            <a:r>
              <a:rPr lang="en-US" dirty="0">
                <a:latin typeface="Open Sans" panose="020B0606030504020204" pitchFamily="34" charset="0"/>
                <a:ea typeface="Open Sans" panose="020B0606030504020204" pitchFamily="34" charset="0"/>
                <a:cs typeface="Open Sans" panose="020B0606030504020204" pitchFamily="34" charset="0"/>
              </a:rPr>
              <a:t>need to put them in the </a:t>
            </a:r>
            <a:r>
              <a:rPr lang="en-US" b="1" dirty="0">
                <a:latin typeface="Open Sans" panose="020B0606030504020204" pitchFamily="34" charset="0"/>
                <a:ea typeface="Open Sans" panose="020B0606030504020204" pitchFamily="34" charset="0"/>
                <a:cs typeface="Open Sans" panose="020B0606030504020204" pitchFamily="34" charset="0"/>
              </a:rPr>
              <a:t>start</a:t>
            </a:r>
            <a:r>
              <a:rPr lang="en-US" dirty="0">
                <a:latin typeface="Open Sans" panose="020B0606030504020204" pitchFamily="34" charset="0"/>
                <a:ea typeface="Open Sans" panose="020B0606030504020204" pitchFamily="34" charset="0"/>
                <a:cs typeface="Open Sans" panose="020B0606030504020204" pitchFamily="34" charset="0"/>
              </a:rPr>
              <a:t> and in the </a:t>
            </a:r>
            <a:r>
              <a:rPr lang="en-US" b="1" dirty="0">
                <a:latin typeface="Open Sans" panose="020B0606030504020204" pitchFamily="34" charset="0"/>
                <a:ea typeface="Open Sans" panose="020B0606030504020204" pitchFamily="34" charset="0"/>
                <a:cs typeface="Open Sans" panose="020B0606030504020204" pitchFamily="34" charset="0"/>
              </a:rPr>
              <a:t>end </a:t>
            </a:r>
            <a:r>
              <a:rPr lang="en-US" dirty="0">
                <a:latin typeface="Open Sans" panose="020B0606030504020204" pitchFamily="34" charset="0"/>
                <a:ea typeface="Open Sans" panose="020B0606030504020204" pitchFamily="34" charset="0"/>
                <a:cs typeface="Open Sans" panose="020B0606030504020204" pitchFamily="34" charset="0"/>
              </a:rPr>
              <a:t>of the string.</a:t>
            </a:r>
          </a:p>
        </p:txBody>
      </p:sp>
      <p:grpSp>
        <p:nvGrpSpPr>
          <p:cNvPr id="4" name="Group 3"/>
          <p:cNvGrpSpPr/>
          <p:nvPr/>
        </p:nvGrpSpPr>
        <p:grpSpPr>
          <a:xfrm>
            <a:off x="0" y="6626620"/>
            <a:ext cx="12192000" cy="253916"/>
            <a:chOff x="0" y="6626620"/>
            <a:chExt cx="12192000" cy="253916"/>
          </a:xfrm>
        </p:grpSpPr>
        <p:sp>
          <p:nvSpPr>
            <p:cNvPr id="5" name="Rectangle 4"/>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7191023" y="6626620"/>
              <a:ext cx="5000977" cy="253916"/>
            </a:xfrm>
            <a:prstGeom prst="rect">
              <a:avLst/>
            </a:prstGeom>
            <a:noFill/>
            <a:ln>
              <a:noFill/>
            </a:ln>
          </p:spPr>
          <p:txBody>
            <a:bodyPr wrap="square" rtlCol="0">
              <a:spAutoFit/>
            </a:bodyPr>
            <a:lstStyle/>
            <a:p>
              <a:pPr algn="r"/>
              <a:r>
                <a:rPr lang="en-US" sz="10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Lesson </a:t>
              </a:r>
              <a:r>
                <a:rPr lang="lt-LT"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3: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Values</a:t>
              </a:r>
              <a:r>
                <a:rPr lang="en-US" sz="10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Types and Operators</a:t>
              </a:r>
              <a:endParaRPr lang="en-GB" sz="1050" dirty="0">
                <a:solidFill>
                  <a:schemeClr val="bg1"/>
                </a:solidFill>
              </a:endParaRPr>
            </a:p>
          </p:txBody>
        </p:sp>
      </p:grpSp>
    </p:spTree>
    <p:extLst>
      <p:ext uri="{BB962C8B-B14F-4D97-AF65-F5344CB8AC3E}">
        <p14:creationId xmlns:p14="http://schemas.microsoft.com/office/powerpoint/2010/main" val="36925583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Open Sans" panose="020B0606030504020204" pitchFamily="34" charset="0"/>
                <a:ea typeface="Open Sans" panose="020B0606030504020204" pitchFamily="34" charset="0"/>
                <a:cs typeface="Open Sans" panose="020B0606030504020204" pitchFamily="34" charset="0"/>
              </a:rPr>
              <a:t>H</a:t>
            </a:r>
            <a:r>
              <a:rPr lang="en-US" b="1" dirty="0" smtClean="0">
                <a:latin typeface="Open Sans" panose="020B0606030504020204" pitchFamily="34" charset="0"/>
                <a:ea typeface="Open Sans" panose="020B0606030504020204" pitchFamily="34" charset="0"/>
                <a:cs typeface="Open Sans" panose="020B0606030504020204" pitchFamily="34" charset="0"/>
              </a:rPr>
              <a:t>ow </a:t>
            </a:r>
            <a:r>
              <a:rPr lang="en-US" b="1" dirty="0">
                <a:latin typeface="Open Sans" panose="020B0606030504020204" pitchFamily="34" charset="0"/>
                <a:ea typeface="Open Sans" panose="020B0606030504020204" pitchFamily="34" charset="0"/>
                <a:cs typeface="Open Sans" panose="020B0606030504020204" pitchFamily="34" charset="0"/>
              </a:rPr>
              <a:t>do we put quotes into quotes?</a:t>
            </a:r>
          </a:p>
        </p:txBody>
      </p:sp>
      <p:sp>
        <p:nvSpPr>
          <p:cNvPr id="3" name="Content Placeholder 2"/>
          <p:cNvSpPr>
            <a:spLocks noGrp="1"/>
          </p:cNvSpPr>
          <p:nvPr>
            <p:ph idx="1"/>
          </p:nvPr>
        </p:nvSpPr>
        <p:spPr>
          <a:solidFill>
            <a:srgbClr val="F7DF1E"/>
          </a:solidFill>
        </p:spPr>
        <p:txBody>
          <a:bodyPr>
            <a:normAutofit fontScale="92500"/>
          </a:bodyPr>
          <a:lstStyle/>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Whenever a backslash (</a:t>
            </a:r>
            <a:r>
              <a:rPr lang="en-US" b="1" dirty="0">
                <a:latin typeface="Open Sans" panose="020B0606030504020204" pitchFamily="34" charset="0"/>
                <a:ea typeface="Open Sans" panose="020B0606030504020204" pitchFamily="34" charset="0"/>
                <a:cs typeface="Open Sans" panose="020B0606030504020204" pitchFamily="34" charset="0"/>
              </a:rPr>
              <a:t>\</a:t>
            </a:r>
            <a:r>
              <a:rPr lang="en-US" dirty="0">
                <a:latin typeface="Open Sans" panose="020B0606030504020204" pitchFamily="34" charset="0"/>
                <a:ea typeface="Open Sans" panose="020B0606030504020204" pitchFamily="34" charset="0"/>
                <a:cs typeface="Open Sans" panose="020B0606030504020204" pitchFamily="34" charset="0"/>
              </a:rPr>
              <a:t>) is found inside quoted text, it indicates that the character after it has a special meaning</a:t>
            </a:r>
            <a:r>
              <a:rPr lang="en-US" dirty="0" smtClean="0">
                <a:latin typeface="Open Sans" panose="020B0606030504020204" pitchFamily="34" charset="0"/>
                <a:ea typeface="Open Sans" panose="020B0606030504020204" pitchFamily="34" charset="0"/>
                <a:cs typeface="Open Sans" panose="020B0606030504020204" pitchFamily="34" charset="0"/>
              </a:rPr>
              <a:t>.</a:t>
            </a:r>
          </a:p>
          <a:p>
            <a:pPr marL="0" indent="0">
              <a:buNone/>
            </a:pPr>
            <a:endParaRPr lang="en-US"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dirty="0" smtClean="0">
                <a:latin typeface="Open Sans" panose="020B0606030504020204" pitchFamily="34" charset="0"/>
                <a:ea typeface="Open Sans" panose="020B0606030504020204" pitchFamily="34" charset="0"/>
                <a:cs typeface="Open Sans" panose="020B0606030504020204" pitchFamily="34" charset="0"/>
              </a:rPr>
              <a:t>So we can either: </a:t>
            </a:r>
            <a:r>
              <a:rPr lang="en-US" dirty="0">
                <a:latin typeface="Open Sans" panose="020B0606030504020204" pitchFamily="34" charset="0"/>
                <a:ea typeface="Open Sans" panose="020B0606030504020204" pitchFamily="34" charset="0"/>
                <a:cs typeface="Open Sans" panose="020B0606030504020204" pitchFamily="34" charset="0"/>
              </a:rPr>
              <a:t>"I use fancy </a:t>
            </a:r>
            <a:r>
              <a:rPr lang="en-US" b="1" dirty="0">
                <a:latin typeface="Open Sans" panose="020B0606030504020204" pitchFamily="34" charset="0"/>
                <a:ea typeface="Open Sans" panose="020B0606030504020204" pitchFamily="34" charset="0"/>
                <a:cs typeface="Open Sans" panose="020B0606030504020204" pitchFamily="34" charset="0"/>
              </a:rPr>
              <a:t>'</a:t>
            </a:r>
            <a:r>
              <a:rPr lang="en-US" dirty="0">
                <a:latin typeface="Open Sans" panose="020B0606030504020204" pitchFamily="34" charset="0"/>
                <a:ea typeface="Open Sans" panose="020B0606030504020204" pitchFamily="34" charset="0"/>
                <a:cs typeface="Open Sans" panose="020B0606030504020204" pitchFamily="34" charset="0"/>
              </a:rPr>
              <a:t>quotes</a:t>
            </a:r>
            <a:r>
              <a:rPr lang="en-US" b="1" dirty="0">
                <a:latin typeface="Open Sans" panose="020B0606030504020204" pitchFamily="34" charset="0"/>
                <a:ea typeface="Open Sans" panose="020B0606030504020204" pitchFamily="34" charset="0"/>
                <a:cs typeface="Open Sans" panose="020B0606030504020204" pitchFamily="34" charset="0"/>
              </a:rPr>
              <a:t>'</a:t>
            </a:r>
            <a:r>
              <a:rPr lang="en-US" dirty="0">
                <a:latin typeface="Open Sans" panose="020B0606030504020204" pitchFamily="34" charset="0"/>
                <a:ea typeface="Open Sans" panose="020B0606030504020204" pitchFamily="34" charset="0"/>
                <a:cs typeface="Open Sans" panose="020B0606030504020204" pitchFamily="34" charset="0"/>
              </a:rPr>
              <a:t>" or "What a </a:t>
            </a:r>
            <a:r>
              <a:rPr lang="en-US" b="1" dirty="0">
                <a:latin typeface="Open Sans" panose="020B0606030504020204" pitchFamily="34" charset="0"/>
                <a:ea typeface="Open Sans" panose="020B0606030504020204" pitchFamily="34" charset="0"/>
                <a:cs typeface="Open Sans" panose="020B0606030504020204" pitchFamily="34" charset="0"/>
              </a:rPr>
              <a:t>\"</a:t>
            </a:r>
            <a:r>
              <a:rPr lang="en-US" dirty="0">
                <a:latin typeface="Open Sans" panose="020B0606030504020204" pitchFamily="34" charset="0"/>
                <a:ea typeface="Open Sans" panose="020B0606030504020204" pitchFamily="34" charset="0"/>
                <a:cs typeface="Open Sans" panose="020B0606030504020204" pitchFamily="34" charset="0"/>
              </a:rPr>
              <a:t>nerd</a:t>
            </a:r>
            <a:r>
              <a:rPr lang="en-US" b="1" dirty="0" smtClean="0">
                <a:latin typeface="Open Sans" panose="020B0606030504020204" pitchFamily="34" charset="0"/>
                <a:ea typeface="Open Sans" panose="020B0606030504020204" pitchFamily="34" charset="0"/>
                <a:cs typeface="Open Sans" panose="020B0606030504020204" pitchFamily="34" charset="0"/>
              </a:rPr>
              <a:t>\"</a:t>
            </a:r>
            <a:r>
              <a:rPr lang="en-US" dirty="0" smtClean="0">
                <a:latin typeface="Open Sans" panose="020B0606030504020204" pitchFamily="34" charset="0"/>
                <a:ea typeface="Open Sans" panose="020B0606030504020204" pitchFamily="34" charset="0"/>
                <a:cs typeface="Open Sans" panose="020B0606030504020204" pitchFamily="34" charset="0"/>
              </a:rPr>
              <a:t>"...</a:t>
            </a:r>
          </a:p>
          <a:p>
            <a:pPr marL="0" indent="0">
              <a:buNone/>
            </a:pPr>
            <a:endParaRPr lang="en-US"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dirty="0" smtClean="0">
                <a:latin typeface="Open Sans" panose="020B0606030504020204" pitchFamily="34" charset="0"/>
                <a:ea typeface="Open Sans" panose="020B0606030504020204" pitchFamily="34" charset="0"/>
                <a:cs typeface="Open Sans" panose="020B0606030504020204" pitchFamily="34" charset="0"/>
              </a:rPr>
              <a:t>If </a:t>
            </a:r>
            <a:r>
              <a:rPr lang="en-US" dirty="0">
                <a:latin typeface="Open Sans" panose="020B0606030504020204" pitchFamily="34" charset="0"/>
                <a:ea typeface="Open Sans" panose="020B0606030504020204" pitchFamily="34" charset="0"/>
                <a:cs typeface="Open Sans" panose="020B0606030504020204" pitchFamily="34" charset="0"/>
              </a:rPr>
              <a:t>you want a newline or a tab you can use: </a:t>
            </a:r>
            <a:r>
              <a:rPr lang="en-US" b="1" dirty="0">
                <a:latin typeface="Open Sans" panose="020B0606030504020204" pitchFamily="34" charset="0"/>
                <a:ea typeface="Open Sans" panose="020B0606030504020204" pitchFamily="34" charset="0"/>
                <a:cs typeface="Open Sans" panose="020B0606030504020204" pitchFamily="34" charset="0"/>
              </a:rPr>
              <a:t>\n</a:t>
            </a:r>
            <a:r>
              <a:rPr lang="en-US" dirty="0">
                <a:latin typeface="Open Sans" panose="020B0606030504020204" pitchFamily="34" charset="0"/>
                <a:ea typeface="Open Sans" panose="020B0606030504020204" pitchFamily="34" charset="0"/>
                <a:cs typeface="Open Sans" panose="020B0606030504020204" pitchFamily="34" charset="0"/>
              </a:rPr>
              <a:t> or </a:t>
            </a:r>
            <a:r>
              <a:rPr lang="en-US" b="1" dirty="0">
                <a:latin typeface="Open Sans" panose="020B0606030504020204" pitchFamily="34" charset="0"/>
                <a:ea typeface="Open Sans" panose="020B0606030504020204" pitchFamily="34" charset="0"/>
                <a:cs typeface="Open Sans" panose="020B0606030504020204" pitchFamily="34" charset="0"/>
              </a:rPr>
              <a:t>\t</a:t>
            </a:r>
            <a:r>
              <a:rPr lang="en-US" dirty="0" smtClean="0">
                <a:latin typeface="Open Sans" panose="020B0606030504020204" pitchFamily="34" charset="0"/>
                <a:ea typeface="Open Sans" panose="020B0606030504020204" pitchFamily="34" charset="0"/>
                <a:cs typeface="Open Sans" panose="020B0606030504020204" pitchFamily="34" charset="0"/>
              </a:rPr>
              <a:t>.</a:t>
            </a:r>
          </a:p>
          <a:p>
            <a:pPr marL="0" indent="0">
              <a:buNone/>
            </a:pPr>
            <a:r>
              <a:rPr lang="en-US" dirty="0" smtClean="0">
                <a:latin typeface="Open Sans" panose="020B0606030504020204" pitchFamily="34" charset="0"/>
                <a:ea typeface="Open Sans" panose="020B0606030504020204" pitchFamily="34" charset="0"/>
                <a:cs typeface="Open Sans" panose="020B0606030504020204" pitchFamily="34" charset="0"/>
              </a:rPr>
              <a:t>Try: </a:t>
            </a:r>
            <a:r>
              <a:rPr lang="en-US" dirty="0">
                <a:latin typeface="Open Sans" panose="020B0606030504020204" pitchFamily="34" charset="0"/>
                <a:ea typeface="Open Sans" panose="020B0606030504020204" pitchFamily="34" charset="0"/>
                <a:cs typeface="Open Sans" panose="020B0606030504020204" pitchFamily="34" charset="0"/>
              </a:rPr>
              <a:t>"This is the first line</a:t>
            </a:r>
            <a:r>
              <a:rPr lang="en-US" b="1" dirty="0">
                <a:latin typeface="Open Sans" panose="020B0606030504020204" pitchFamily="34" charset="0"/>
                <a:ea typeface="Open Sans" panose="020B0606030504020204" pitchFamily="34" charset="0"/>
                <a:cs typeface="Open Sans" panose="020B0606030504020204" pitchFamily="34" charset="0"/>
              </a:rPr>
              <a:t>\n\</a:t>
            </a:r>
            <a:r>
              <a:rPr lang="en-US" b="1" dirty="0" err="1">
                <a:latin typeface="Open Sans" panose="020B0606030504020204" pitchFamily="34" charset="0"/>
                <a:ea typeface="Open Sans" panose="020B0606030504020204" pitchFamily="34" charset="0"/>
                <a:cs typeface="Open Sans" panose="020B0606030504020204" pitchFamily="34" charset="0"/>
              </a:rPr>
              <a:t>t</a:t>
            </a:r>
            <a:r>
              <a:rPr lang="en-US" dirty="0" err="1">
                <a:latin typeface="Open Sans" panose="020B0606030504020204" pitchFamily="34" charset="0"/>
                <a:ea typeface="Open Sans" panose="020B0606030504020204" pitchFamily="34" charset="0"/>
                <a:cs typeface="Open Sans" panose="020B0606030504020204" pitchFamily="34" charset="0"/>
              </a:rPr>
              <a:t>And</a:t>
            </a:r>
            <a:r>
              <a:rPr lang="en-US" dirty="0">
                <a:latin typeface="Open Sans" panose="020B0606030504020204" pitchFamily="34" charset="0"/>
                <a:ea typeface="Open Sans" panose="020B0606030504020204" pitchFamily="34" charset="0"/>
                <a:cs typeface="Open Sans" panose="020B0606030504020204" pitchFamily="34" charset="0"/>
              </a:rPr>
              <a:t> this is the second indented </a:t>
            </a:r>
            <a:r>
              <a:rPr lang="en-US" dirty="0" smtClean="0">
                <a:latin typeface="Open Sans" panose="020B0606030504020204" pitchFamily="34" charset="0"/>
                <a:ea typeface="Open Sans" panose="020B0606030504020204" pitchFamily="34" charset="0"/>
                <a:cs typeface="Open Sans" panose="020B0606030504020204" pitchFamily="34" charset="0"/>
              </a:rPr>
              <a:t>line“</a:t>
            </a:r>
          </a:p>
          <a:p>
            <a:pPr marL="0" indent="0">
              <a:buNone/>
            </a:pPr>
            <a:endParaRPr lang="en-US"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dirty="0" smtClean="0">
                <a:latin typeface="Open Sans" panose="020B0606030504020204" pitchFamily="34" charset="0"/>
                <a:ea typeface="Open Sans" panose="020B0606030504020204" pitchFamily="34" charset="0"/>
                <a:cs typeface="Open Sans" panose="020B0606030504020204" pitchFamily="34" charset="0"/>
              </a:rPr>
              <a:t>This concept is called </a:t>
            </a:r>
            <a:r>
              <a:rPr lang="en-US" b="1" dirty="0" smtClean="0">
                <a:latin typeface="Open Sans" panose="020B0606030504020204" pitchFamily="34" charset="0"/>
                <a:ea typeface="Open Sans" panose="020B0606030504020204" pitchFamily="34" charset="0"/>
                <a:cs typeface="Open Sans" panose="020B0606030504020204" pitchFamily="34" charset="0"/>
              </a:rPr>
              <a:t>escaping</a:t>
            </a:r>
            <a:r>
              <a:rPr lang="en-US" dirty="0" smtClean="0">
                <a:latin typeface="Open Sans" panose="020B0606030504020204" pitchFamily="34" charset="0"/>
                <a:ea typeface="Open Sans" panose="020B0606030504020204" pitchFamily="34" charset="0"/>
                <a:cs typeface="Open Sans" panose="020B0606030504020204" pitchFamily="34" charset="0"/>
              </a:rPr>
              <a:t>.</a:t>
            </a:r>
            <a:endParaRPr lang="en-US"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4" name="Group 3"/>
          <p:cNvGrpSpPr/>
          <p:nvPr/>
        </p:nvGrpSpPr>
        <p:grpSpPr>
          <a:xfrm>
            <a:off x="0" y="6626620"/>
            <a:ext cx="12192000" cy="253916"/>
            <a:chOff x="0" y="6626620"/>
            <a:chExt cx="12192000" cy="253916"/>
          </a:xfrm>
        </p:grpSpPr>
        <p:sp>
          <p:nvSpPr>
            <p:cNvPr id="5" name="Rectangle 4"/>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7191023" y="6626620"/>
              <a:ext cx="5000977" cy="253916"/>
            </a:xfrm>
            <a:prstGeom prst="rect">
              <a:avLst/>
            </a:prstGeom>
            <a:noFill/>
            <a:ln>
              <a:noFill/>
            </a:ln>
          </p:spPr>
          <p:txBody>
            <a:bodyPr wrap="square" rtlCol="0">
              <a:spAutoFit/>
            </a:bodyPr>
            <a:lstStyle/>
            <a:p>
              <a:pPr algn="r"/>
              <a:r>
                <a:rPr lang="en-US" sz="10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Lesson </a:t>
              </a:r>
              <a:r>
                <a:rPr lang="lt-LT"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3: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Values</a:t>
              </a:r>
              <a:r>
                <a:rPr lang="en-US" sz="10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Types and Operators</a:t>
              </a:r>
              <a:endParaRPr lang="en-GB" sz="1050" dirty="0">
                <a:solidFill>
                  <a:schemeClr val="bg1"/>
                </a:solidFill>
              </a:endParaRPr>
            </a:p>
          </p:txBody>
        </p:sp>
      </p:grpSp>
    </p:spTree>
    <p:extLst>
      <p:ext uri="{BB962C8B-B14F-4D97-AF65-F5344CB8AC3E}">
        <p14:creationId xmlns:p14="http://schemas.microsoft.com/office/powerpoint/2010/main" val="8338344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Open Sans" panose="020B0606030504020204" pitchFamily="34" charset="0"/>
                <a:ea typeface="Open Sans" panose="020B0606030504020204" pitchFamily="34" charset="0"/>
                <a:cs typeface="Open Sans" panose="020B0606030504020204" pitchFamily="34" charset="0"/>
              </a:rPr>
              <a:t>Exercise</a:t>
            </a:r>
            <a:endParaRPr lang="en-US"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a:solidFill>
            <a:srgbClr val="F7DF1E"/>
          </a:solidFill>
        </p:spPr>
        <p:txBody>
          <a:bodyPr>
            <a:normAutofit/>
          </a:bodyPr>
          <a:lstStyle/>
          <a:p>
            <a:pPr marL="0" indent="0">
              <a:buNone/>
            </a:pPr>
            <a:r>
              <a:rPr lang="en-US" dirty="0" smtClean="0">
                <a:latin typeface="Open Sans" panose="020B0606030504020204" pitchFamily="34" charset="0"/>
                <a:ea typeface="Open Sans" panose="020B0606030504020204" pitchFamily="34" charset="0"/>
                <a:cs typeface="Open Sans" panose="020B0606030504020204" pitchFamily="34" charset="0"/>
              </a:rPr>
              <a:t>Get the console to output this:</a:t>
            </a:r>
          </a:p>
          <a:p>
            <a:pPr marL="0" indent="0">
              <a:buNone/>
            </a:pPr>
            <a:endParaRPr lang="en-US" dirty="0" smtClean="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b="1" dirty="0" smtClean="0">
                <a:latin typeface="Open Sans" panose="020B0606030504020204" pitchFamily="34" charset="0"/>
                <a:ea typeface="Open Sans" panose="020B0606030504020204" pitchFamily="34" charset="0"/>
                <a:cs typeface="Open Sans" panose="020B0606030504020204" pitchFamily="34" charset="0"/>
              </a:rPr>
              <a:t>A newline character is written like "\n".</a:t>
            </a:r>
          </a:p>
          <a:p>
            <a:pPr marL="0" indent="0">
              <a:buNone/>
            </a:pPr>
            <a:endParaRPr lang="en-US" dirty="0" smtClean="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Answer:</a:t>
            </a:r>
          </a:p>
          <a:p>
            <a:pPr marL="0" indent="0">
              <a:buNone/>
            </a:pPr>
            <a:r>
              <a:rPr lang="en-US" b="1" dirty="0">
                <a:latin typeface="Open Sans" panose="020B0606030504020204" pitchFamily="34" charset="0"/>
                <a:ea typeface="Open Sans" panose="020B0606030504020204" pitchFamily="34" charset="0"/>
                <a:cs typeface="Open Sans" panose="020B0606030504020204" pitchFamily="34" charset="0"/>
              </a:rPr>
              <a:t>"A newline character is written like \"\\n\"."</a:t>
            </a:r>
          </a:p>
          <a:p>
            <a:pPr marL="0" indent="0">
              <a:buNone/>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4" name="Group 3"/>
          <p:cNvGrpSpPr/>
          <p:nvPr/>
        </p:nvGrpSpPr>
        <p:grpSpPr>
          <a:xfrm>
            <a:off x="0" y="6626620"/>
            <a:ext cx="12192000" cy="253916"/>
            <a:chOff x="0" y="6626620"/>
            <a:chExt cx="12192000" cy="253916"/>
          </a:xfrm>
        </p:grpSpPr>
        <p:sp>
          <p:nvSpPr>
            <p:cNvPr id="5" name="Rectangle 4"/>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7191023" y="6626620"/>
              <a:ext cx="5000977" cy="253916"/>
            </a:xfrm>
            <a:prstGeom prst="rect">
              <a:avLst/>
            </a:prstGeom>
            <a:noFill/>
            <a:ln>
              <a:noFill/>
            </a:ln>
          </p:spPr>
          <p:txBody>
            <a:bodyPr wrap="square" rtlCol="0">
              <a:spAutoFit/>
            </a:bodyPr>
            <a:lstStyle/>
            <a:p>
              <a:pPr algn="r"/>
              <a:r>
                <a:rPr lang="en-US" sz="10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Lesson </a:t>
              </a:r>
              <a:r>
                <a:rPr lang="lt-LT"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3: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Values</a:t>
              </a:r>
              <a:r>
                <a:rPr lang="en-US" sz="10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Types and Operators</a:t>
              </a:r>
              <a:endParaRPr lang="en-GB" sz="1050" dirty="0">
                <a:solidFill>
                  <a:schemeClr val="bg1"/>
                </a:solidFill>
              </a:endParaRPr>
            </a:p>
          </p:txBody>
        </p:sp>
      </p:grpSp>
    </p:spTree>
    <p:extLst>
      <p:ext uri="{BB962C8B-B14F-4D97-AF65-F5344CB8AC3E}">
        <p14:creationId xmlns:p14="http://schemas.microsoft.com/office/powerpoint/2010/main" val="255348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Open Sans" panose="020B0606030504020204" pitchFamily="34" charset="0"/>
                <a:ea typeface="Open Sans" panose="020B0606030504020204" pitchFamily="34" charset="0"/>
                <a:cs typeface="Open Sans" panose="020B0606030504020204" pitchFamily="34" charset="0"/>
              </a:rPr>
              <a:t>Strings are tricky</a:t>
            </a:r>
            <a:endParaRPr lang="en-US"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a:solidFill>
            <a:srgbClr val="F7DF1E"/>
          </a:solidFill>
        </p:spPr>
        <p:txBody>
          <a:bodyPr>
            <a:normAutofit/>
          </a:bodyPr>
          <a:lstStyle/>
          <a:p>
            <a:pPr marL="0" indent="0">
              <a:buNone/>
            </a:pPr>
            <a:r>
              <a:rPr lang="en-US" dirty="0" smtClean="0">
                <a:latin typeface="Open Sans" panose="020B0606030504020204" pitchFamily="34" charset="0"/>
                <a:ea typeface="Open Sans" panose="020B0606030504020204" pitchFamily="34" charset="0"/>
                <a:cs typeface="Open Sans" panose="020B0606030504020204" pitchFamily="34" charset="0"/>
              </a:rPr>
              <a:t>String manipulation can get tricky really quick.</a:t>
            </a:r>
          </a:p>
          <a:p>
            <a:pPr marL="0" indent="0">
              <a:buNone/>
            </a:pPr>
            <a:r>
              <a:rPr lang="en-US" dirty="0" smtClean="0">
                <a:latin typeface="Open Sans" panose="020B0606030504020204" pitchFamily="34" charset="0"/>
                <a:ea typeface="Open Sans" panose="020B0606030504020204" pitchFamily="34" charset="0"/>
                <a:cs typeface="Open Sans" panose="020B0606030504020204" pitchFamily="34" charset="0"/>
              </a:rPr>
              <a:t>Strings </a:t>
            </a:r>
            <a:r>
              <a:rPr lang="en-US" dirty="0">
                <a:latin typeface="Open Sans" panose="020B0606030504020204" pitchFamily="34" charset="0"/>
                <a:ea typeface="Open Sans" panose="020B0606030504020204" pitchFamily="34" charset="0"/>
                <a:cs typeface="Open Sans" panose="020B0606030504020204" pitchFamily="34" charset="0"/>
              </a:rPr>
              <a:t>cannot be divided, multiplied, or subtracted.</a:t>
            </a:r>
          </a:p>
          <a:p>
            <a:pPr marL="0" indent="0">
              <a:buNone/>
            </a:pPr>
            <a:endParaRPr lang="en-US" dirty="0" smtClean="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b="1" dirty="0" smtClean="0">
                <a:latin typeface="Open Sans" panose="020B0606030504020204" pitchFamily="34" charset="0"/>
                <a:ea typeface="Open Sans" panose="020B0606030504020204" pitchFamily="34" charset="0"/>
                <a:cs typeface="Open Sans" panose="020B0606030504020204" pitchFamily="34" charset="0"/>
              </a:rPr>
              <a:t>BUT</a:t>
            </a:r>
          </a:p>
          <a:p>
            <a:pPr marL="0" indent="0">
              <a:buNone/>
            </a:pPr>
            <a:endParaRPr lang="en-US" dirty="0" smtClean="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dirty="0" smtClean="0">
                <a:latin typeface="Open Sans" panose="020B0606030504020204" pitchFamily="34" charset="0"/>
                <a:ea typeface="Open Sans" panose="020B0606030504020204" pitchFamily="34" charset="0"/>
                <a:cs typeface="Open Sans" panose="020B0606030504020204" pitchFamily="34" charset="0"/>
              </a:rPr>
              <a:t>What </a:t>
            </a:r>
            <a:r>
              <a:rPr lang="en-US" dirty="0">
                <a:latin typeface="Open Sans" panose="020B0606030504020204" pitchFamily="34" charset="0"/>
                <a:ea typeface="Open Sans" panose="020B0606030504020204" pitchFamily="34" charset="0"/>
                <a:cs typeface="Open Sans" panose="020B0606030504020204" pitchFamily="34" charset="0"/>
              </a:rPr>
              <a:t>happens if we </a:t>
            </a:r>
            <a:r>
              <a:rPr lang="en-US" dirty="0" smtClean="0">
                <a:latin typeface="Open Sans" panose="020B0606030504020204" pitchFamily="34" charset="0"/>
                <a:ea typeface="Open Sans" panose="020B0606030504020204" pitchFamily="34" charset="0"/>
                <a:cs typeface="Open Sans" panose="020B0606030504020204" pitchFamily="34" charset="0"/>
              </a:rPr>
              <a:t>use "+" operator on strings:</a:t>
            </a:r>
            <a:endParaRPr lang="en-US"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b="1" dirty="0">
                <a:latin typeface="Open Sans" panose="020B0606030504020204" pitchFamily="34" charset="0"/>
                <a:ea typeface="Open Sans" panose="020B0606030504020204" pitchFamily="34" charset="0"/>
                <a:cs typeface="Open Sans" panose="020B0606030504020204" pitchFamily="34" charset="0"/>
              </a:rPr>
              <a:t>Try: "con" + "cat" + "e" + "</a:t>
            </a:r>
            <a:r>
              <a:rPr lang="en-US" b="1" dirty="0" err="1" smtClean="0">
                <a:latin typeface="Open Sans" panose="020B0606030504020204" pitchFamily="34" charset="0"/>
                <a:ea typeface="Open Sans" panose="020B0606030504020204" pitchFamily="34" charset="0"/>
                <a:cs typeface="Open Sans" panose="020B0606030504020204" pitchFamily="34" charset="0"/>
              </a:rPr>
              <a:t>nate</a:t>
            </a:r>
            <a:r>
              <a:rPr lang="en-US" b="1" dirty="0" smtClean="0">
                <a:latin typeface="Open Sans" panose="020B0606030504020204" pitchFamily="34" charset="0"/>
                <a:ea typeface="Open Sans" panose="020B0606030504020204" pitchFamily="34" charset="0"/>
                <a:cs typeface="Open Sans" panose="020B0606030504020204" pitchFamily="34" charset="0"/>
              </a:rPr>
              <a:t>“.</a:t>
            </a:r>
            <a:endParaRPr lang="en-US" b="1"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4" name="Group 3"/>
          <p:cNvGrpSpPr/>
          <p:nvPr/>
        </p:nvGrpSpPr>
        <p:grpSpPr>
          <a:xfrm>
            <a:off x="0" y="6626620"/>
            <a:ext cx="12192000" cy="253916"/>
            <a:chOff x="0" y="6626620"/>
            <a:chExt cx="12192000" cy="253916"/>
          </a:xfrm>
        </p:grpSpPr>
        <p:sp>
          <p:nvSpPr>
            <p:cNvPr id="5" name="Rectangle 4"/>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7191023" y="6626620"/>
              <a:ext cx="5000977" cy="253916"/>
            </a:xfrm>
            <a:prstGeom prst="rect">
              <a:avLst/>
            </a:prstGeom>
            <a:noFill/>
            <a:ln>
              <a:noFill/>
            </a:ln>
          </p:spPr>
          <p:txBody>
            <a:bodyPr wrap="square" rtlCol="0">
              <a:spAutoFit/>
            </a:bodyPr>
            <a:lstStyle/>
            <a:p>
              <a:pPr algn="r"/>
              <a:r>
                <a:rPr lang="en-US" sz="10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Lesson </a:t>
              </a:r>
              <a:r>
                <a:rPr lang="lt-LT"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3: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Values</a:t>
              </a:r>
              <a:r>
                <a:rPr lang="en-US" sz="10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Types and Operators</a:t>
              </a:r>
              <a:endParaRPr lang="en-GB" sz="1050" dirty="0">
                <a:solidFill>
                  <a:schemeClr val="bg1"/>
                </a:solidFill>
              </a:endParaRPr>
            </a:p>
          </p:txBody>
        </p:sp>
      </p:grpSp>
    </p:spTree>
    <p:extLst>
      <p:ext uri="{BB962C8B-B14F-4D97-AF65-F5344CB8AC3E}">
        <p14:creationId xmlns:p14="http://schemas.microsoft.com/office/powerpoint/2010/main" val="1672812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Open Sans" panose="020B0606030504020204" pitchFamily="34" charset="0"/>
                <a:ea typeface="Open Sans" panose="020B0606030504020204" pitchFamily="34" charset="0"/>
                <a:cs typeface="Open Sans" panose="020B0606030504020204" pitchFamily="34" charset="0"/>
              </a:rPr>
              <a:t>Some last thing about strings</a:t>
            </a:r>
            <a:endParaRPr lang="en-US"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a:solidFill>
            <a:srgbClr val="F7DF1E"/>
          </a:solidFill>
        </p:spPr>
        <p:txBody>
          <a:bodyPr>
            <a:normAutofit/>
          </a:bodyPr>
          <a:lstStyle/>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Single </a:t>
            </a:r>
            <a:r>
              <a:rPr lang="en-US" b="1" dirty="0" smtClean="0">
                <a:latin typeface="Open Sans" panose="020B0606030504020204" pitchFamily="34" charset="0"/>
                <a:ea typeface="Open Sans" panose="020B0606030504020204" pitchFamily="34" charset="0"/>
                <a:cs typeface="Open Sans" panose="020B0606030504020204" pitchFamily="34" charset="0"/>
              </a:rPr>
              <a:t>===</a:t>
            </a:r>
            <a:r>
              <a:rPr lang="en-US" dirty="0" smtClean="0">
                <a:latin typeface="Open Sans" panose="020B0606030504020204" pitchFamily="34" charset="0"/>
                <a:ea typeface="Open Sans" panose="020B0606030504020204" pitchFamily="34" charset="0"/>
                <a:cs typeface="Open Sans" panose="020B0606030504020204" pitchFamily="34" charset="0"/>
              </a:rPr>
              <a:t> double quotes.</a:t>
            </a:r>
            <a:endParaRPr lang="en-US"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dirty="0" smtClean="0">
                <a:latin typeface="Open Sans" panose="020B0606030504020204" pitchFamily="34" charset="0"/>
                <a:ea typeface="Open Sans" panose="020B0606030504020204" pitchFamily="34" charset="0"/>
                <a:cs typeface="Open Sans" panose="020B0606030504020204" pitchFamily="34" charset="0"/>
              </a:rPr>
              <a:t>Back tick quoted </a:t>
            </a:r>
            <a:r>
              <a:rPr lang="en-US" dirty="0">
                <a:latin typeface="Open Sans" panose="020B0606030504020204" pitchFamily="34" charset="0"/>
                <a:ea typeface="Open Sans" panose="020B0606030504020204" pitchFamily="34" charset="0"/>
                <a:cs typeface="Open Sans" panose="020B0606030504020204" pitchFamily="34" charset="0"/>
              </a:rPr>
              <a:t>strings, usually called </a:t>
            </a:r>
            <a:r>
              <a:rPr lang="en-US" b="1" dirty="0" smtClean="0">
                <a:latin typeface="Open Sans" panose="020B0606030504020204" pitchFamily="34" charset="0"/>
                <a:ea typeface="Open Sans" panose="020B0606030504020204" pitchFamily="34" charset="0"/>
                <a:cs typeface="Open Sans" panose="020B0606030504020204" pitchFamily="34" charset="0"/>
              </a:rPr>
              <a:t>template literals</a:t>
            </a:r>
            <a:r>
              <a:rPr lang="en-US" dirty="0" smtClean="0">
                <a:latin typeface="Open Sans" panose="020B0606030504020204" pitchFamily="34" charset="0"/>
                <a:ea typeface="Open Sans" panose="020B0606030504020204" pitchFamily="34" charset="0"/>
                <a:cs typeface="Open Sans" panose="020B0606030504020204" pitchFamily="34" charset="0"/>
              </a:rPr>
              <a:t>, </a:t>
            </a:r>
            <a:r>
              <a:rPr lang="en-US" dirty="0">
                <a:latin typeface="Open Sans" panose="020B0606030504020204" pitchFamily="34" charset="0"/>
                <a:ea typeface="Open Sans" panose="020B0606030504020204" pitchFamily="34" charset="0"/>
                <a:cs typeface="Open Sans" panose="020B0606030504020204" pitchFamily="34" charset="0"/>
              </a:rPr>
              <a:t>can do a few more tricks.</a:t>
            </a:r>
          </a:p>
          <a:p>
            <a:pPr marL="0" indent="0">
              <a:buNone/>
            </a:pPr>
            <a:endParaRPr lang="en-US" dirty="0" smtClean="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b="1" dirty="0" smtClean="0">
                <a:latin typeface="Open Sans" panose="020B0606030504020204" pitchFamily="34" charset="0"/>
                <a:ea typeface="Open Sans" panose="020B0606030504020204" pitchFamily="34" charset="0"/>
                <a:cs typeface="Open Sans" panose="020B0606030504020204" pitchFamily="34" charset="0"/>
              </a:rPr>
              <a:t>Try:</a:t>
            </a:r>
          </a:p>
          <a:p>
            <a:pPr marL="0" indent="0">
              <a:buNone/>
            </a:pPr>
            <a:r>
              <a:rPr lang="en-US" dirty="0" smtClean="0">
                <a:latin typeface="Open Sans" panose="020B0606030504020204" pitchFamily="34" charset="0"/>
                <a:ea typeface="Open Sans" panose="020B0606030504020204" pitchFamily="34" charset="0"/>
                <a:cs typeface="Open Sans" panose="020B0606030504020204" pitchFamily="34" charset="0"/>
              </a:rPr>
              <a:t>`</a:t>
            </a:r>
            <a:r>
              <a:rPr lang="en-US" dirty="0">
                <a:latin typeface="Open Sans" panose="020B0606030504020204" pitchFamily="34" charset="0"/>
                <a:ea typeface="Open Sans" panose="020B0606030504020204" pitchFamily="34" charset="0"/>
                <a:cs typeface="Open Sans" panose="020B0606030504020204" pitchFamily="34" charset="0"/>
              </a:rPr>
              <a:t>I can do math </a:t>
            </a:r>
            <a:r>
              <a:rPr lang="en-US" dirty="0" smtClean="0">
                <a:latin typeface="Open Sans" panose="020B0606030504020204" pitchFamily="34" charset="0"/>
                <a:ea typeface="Open Sans" panose="020B0606030504020204" pitchFamily="34" charset="0"/>
                <a:cs typeface="Open Sans" panose="020B0606030504020204" pitchFamily="34" charset="0"/>
              </a:rPr>
              <a:t>in a new line:</a:t>
            </a:r>
          </a:p>
          <a:p>
            <a:pPr marL="0" indent="0">
              <a:buNone/>
            </a:pPr>
            <a:r>
              <a:rPr lang="en-US" dirty="0" smtClean="0">
                <a:latin typeface="Open Sans" panose="020B0606030504020204" pitchFamily="34" charset="0"/>
                <a:ea typeface="Open Sans" panose="020B0606030504020204" pitchFamily="34" charset="0"/>
                <a:cs typeface="Open Sans" panose="020B0606030504020204" pitchFamily="34" charset="0"/>
              </a:rPr>
              <a:t>${</a:t>
            </a:r>
            <a:r>
              <a:rPr lang="en-US" dirty="0">
                <a:latin typeface="Open Sans" panose="020B0606030504020204" pitchFamily="34" charset="0"/>
                <a:ea typeface="Open Sans" panose="020B0606030504020204" pitchFamily="34" charset="0"/>
                <a:cs typeface="Open Sans" panose="020B0606030504020204" pitchFamily="34" charset="0"/>
              </a:rPr>
              <a:t>100/2}`</a:t>
            </a:r>
          </a:p>
        </p:txBody>
      </p:sp>
      <p:grpSp>
        <p:nvGrpSpPr>
          <p:cNvPr id="4" name="Group 3"/>
          <p:cNvGrpSpPr/>
          <p:nvPr/>
        </p:nvGrpSpPr>
        <p:grpSpPr>
          <a:xfrm>
            <a:off x="0" y="6626620"/>
            <a:ext cx="12192000" cy="253916"/>
            <a:chOff x="0" y="6626620"/>
            <a:chExt cx="12192000" cy="253916"/>
          </a:xfrm>
        </p:grpSpPr>
        <p:sp>
          <p:nvSpPr>
            <p:cNvPr id="5" name="Rectangle 4"/>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7191023" y="6626620"/>
              <a:ext cx="5000977" cy="253916"/>
            </a:xfrm>
            <a:prstGeom prst="rect">
              <a:avLst/>
            </a:prstGeom>
            <a:noFill/>
            <a:ln>
              <a:noFill/>
            </a:ln>
          </p:spPr>
          <p:txBody>
            <a:bodyPr wrap="square" rtlCol="0">
              <a:spAutoFit/>
            </a:bodyPr>
            <a:lstStyle/>
            <a:p>
              <a:pPr algn="r"/>
              <a:r>
                <a:rPr lang="en-US" sz="10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Lesson </a:t>
              </a:r>
              <a:r>
                <a:rPr lang="lt-LT"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3: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Values</a:t>
              </a:r>
              <a:r>
                <a:rPr lang="en-US" sz="10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Types and Operators</a:t>
              </a:r>
              <a:endParaRPr lang="en-GB" sz="1050" dirty="0">
                <a:solidFill>
                  <a:schemeClr val="bg1"/>
                </a:solidFill>
              </a:endParaRPr>
            </a:p>
          </p:txBody>
        </p:sp>
      </p:grpSp>
    </p:spTree>
    <p:extLst>
      <p:ext uri="{BB962C8B-B14F-4D97-AF65-F5344CB8AC3E}">
        <p14:creationId xmlns:p14="http://schemas.microsoft.com/office/powerpoint/2010/main" val="30301713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Open Sans" panose="020B0606030504020204" pitchFamily="34" charset="0"/>
                <a:ea typeface="Open Sans" panose="020B0606030504020204" pitchFamily="34" charset="0"/>
                <a:cs typeface="Open Sans" panose="020B0606030504020204" pitchFamily="34" charset="0"/>
              </a:rPr>
              <a:t>Unary operators</a:t>
            </a:r>
            <a:endParaRPr lang="en-US"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a:solidFill>
            <a:srgbClr val="F7DF1E"/>
          </a:solidFill>
        </p:spPr>
        <p:txBody>
          <a:bodyPr>
            <a:normAutofit lnSpcReduction="10000"/>
          </a:bodyPr>
          <a:lstStyle/>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Not all operators are symbols. Some are </a:t>
            </a:r>
            <a:r>
              <a:rPr lang="en-US" dirty="0" smtClean="0">
                <a:latin typeface="Open Sans" panose="020B0606030504020204" pitchFamily="34" charset="0"/>
                <a:ea typeface="Open Sans" panose="020B0606030504020204" pitchFamily="34" charset="0"/>
                <a:cs typeface="Open Sans" panose="020B0606030504020204" pitchFamily="34" charset="0"/>
              </a:rPr>
              <a:t>words.</a:t>
            </a:r>
          </a:p>
          <a:p>
            <a:pPr marL="0" indent="0">
              <a:buNone/>
            </a:pPr>
            <a:r>
              <a:rPr lang="en-US" b="1" dirty="0" err="1" smtClean="0">
                <a:latin typeface="Open Sans" panose="020B0606030504020204" pitchFamily="34" charset="0"/>
                <a:ea typeface="Open Sans" panose="020B0606030504020204" pitchFamily="34" charset="0"/>
                <a:cs typeface="Open Sans" panose="020B0606030504020204" pitchFamily="34" charset="0"/>
              </a:rPr>
              <a:t>typeof</a:t>
            </a:r>
            <a:r>
              <a:rPr lang="en-US" dirty="0" smtClean="0">
                <a:latin typeface="Open Sans" panose="020B0606030504020204" pitchFamily="34" charset="0"/>
                <a:ea typeface="Open Sans" panose="020B0606030504020204" pitchFamily="34" charset="0"/>
                <a:cs typeface="Open Sans" panose="020B0606030504020204" pitchFamily="34" charset="0"/>
              </a:rPr>
              <a:t> is an operator and takes </a:t>
            </a:r>
            <a:r>
              <a:rPr lang="en-US" dirty="0">
                <a:latin typeface="Open Sans" panose="020B0606030504020204" pitchFamily="34" charset="0"/>
                <a:ea typeface="Open Sans" panose="020B0606030504020204" pitchFamily="34" charset="0"/>
                <a:cs typeface="Open Sans" panose="020B0606030504020204" pitchFamily="34" charset="0"/>
              </a:rPr>
              <a:t>only </a:t>
            </a:r>
            <a:r>
              <a:rPr lang="en-US" dirty="0" smtClean="0">
                <a:latin typeface="Open Sans" panose="020B0606030504020204" pitchFamily="34" charset="0"/>
                <a:ea typeface="Open Sans" panose="020B0606030504020204" pitchFamily="34" charset="0"/>
                <a:cs typeface="Open Sans" panose="020B0606030504020204" pitchFamily="34" charset="0"/>
              </a:rPr>
              <a:t>one</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smtClean="0">
                <a:latin typeface="Open Sans" panose="020B0606030504020204" pitchFamily="34" charset="0"/>
                <a:ea typeface="Open Sans" panose="020B0606030504020204" pitchFamily="34" charset="0"/>
                <a:cs typeface="Open Sans" panose="020B0606030504020204" pitchFamily="34" charset="0"/>
              </a:rPr>
              <a:t>value to operate.</a:t>
            </a:r>
          </a:p>
          <a:p>
            <a:pPr marL="0" indent="0">
              <a:buNone/>
            </a:pPr>
            <a:endParaRPr lang="en-US" dirty="0" smtClean="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dirty="0" smtClean="0">
                <a:latin typeface="Open Sans" panose="020B0606030504020204" pitchFamily="34" charset="0"/>
                <a:ea typeface="Open Sans" panose="020B0606030504020204" pitchFamily="34" charset="0"/>
                <a:cs typeface="Open Sans" panose="020B0606030504020204" pitchFamily="34" charset="0"/>
              </a:rPr>
              <a:t>Try: </a:t>
            </a:r>
          </a:p>
          <a:p>
            <a:pPr marL="0" indent="0">
              <a:buNone/>
            </a:pPr>
            <a:r>
              <a:rPr lang="en-GB" b="1" dirty="0" err="1" smtClean="0">
                <a:latin typeface="Open Sans" panose="020B0606030504020204" pitchFamily="34" charset="0"/>
                <a:ea typeface="Open Sans" panose="020B0606030504020204" pitchFamily="34" charset="0"/>
                <a:cs typeface="Open Sans" panose="020B0606030504020204" pitchFamily="34" charset="0"/>
              </a:rPr>
              <a:t>typeof</a:t>
            </a:r>
            <a:r>
              <a:rPr lang="en-GB" b="1" dirty="0" smtClean="0">
                <a:latin typeface="Open Sans" panose="020B0606030504020204" pitchFamily="34" charset="0"/>
                <a:ea typeface="Open Sans" panose="020B0606030504020204" pitchFamily="34" charset="0"/>
                <a:cs typeface="Open Sans" panose="020B0606030504020204" pitchFamily="34" charset="0"/>
              </a:rPr>
              <a:t> 3.2 </a:t>
            </a:r>
          </a:p>
          <a:p>
            <a:pPr marL="0" indent="0">
              <a:buNone/>
            </a:pPr>
            <a:r>
              <a:rPr lang="en-GB" b="1" dirty="0" err="1" smtClean="0">
                <a:latin typeface="Open Sans" panose="020B0606030504020204" pitchFamily="34" charset="0"/>
                <a:ea typeface="Open Sans" panose="020B0606030504020204" pitchFamily="34" charset="0"/>
                <a:cs typeface="Open Sans" panose="020B0606030504020204" pitchFamily="34" charset="0"/>
              </a:rPr>
              <a:t>typeof</a:t>
            </a:r>
            <a:r>
              <a:rPr lang="en-GB" b="1" dirty="0" smtClean="0">
                <a:latin typeface="Open Sans" panose="020B0606030504020204" pitchFamily="34" charset="0"/>
                <a:ea typeface="Open Sans" panose="020B0606030504020204" pitchFamily="34" charset="0"/>
                <a:cs typeface="Open Sans" panose="020B0606030504020204" pitchFamily="34" charset="0"/>
              </a:rPr>
              <a:t> </a:t>
            </a:r>
            <a:r>
              <a:rPr lang="en-GB" b="1" dirty="0">
                <a:latin typeface="Open Sans" panose="020B0606030504020204" pitchFamily="34" charset="0"/>
                <a:ea typeface="Open Sans" panose="020B0606030504020204" pitchFamily="34" charset="0"/>
                <a:cs typeface="Open Sans" panose="020B0606030504020204" pitchFamily="34" charset="0"/>
              </a:rPr>
              <a:t>"</a:t>
            </a:r>
            <a:r>
              <a:rPr lang="en-GB" b="1" dirty="0" smtClean="0">
                <a:latin typeface="Open Sans" panose="020B0606030504020204" pitchFamily="34" charset="0"/>
                <a:ea typeface="Open Sans" panose="020B0606030504020204" pitchFamily="34" charset="0"/>
                <a:cs typeface="Open Sans" panose="020B0606030504020204" pitchFamily="34" charset="0"/>
              </a:rPr>
              <a:t>x”;</a:t>
            </a:r>
            <a:endParaRPr lang="en-GB" b="1"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The minus operator can be a unary and a binary operator:</a:t>
            </a:r>
          </a:p>
          <a:p>
            <a:pPr marL="0" indent="0">
              <a:buNone/>
            </a:pPr>
            <a:r>
              <a:rPr lang="en-US" b="1" dirty="0" smtClean="0">
                <a:latin typeface="Open Sans" panose="020B0606030504020204" pitchFamily="34" charset="0"/>
                <a:ea typeface="Open Sans" panose="020B0606030504020204" pitchFamily="34" charset="0"/>
                <a:cs typeface="Open Sans" panose="020B0606030504020204" pitchFamily="34" charset="0"/>
              </a:rPr>
              <a:t>	-(</a:t>
            </a:r>
            <a:r>
              <a:rPr lang="en-US" b="1" dirty="0">
                <a:latin typeface="Open Sans" panose="020B0606030504020204" pitchFamily="34" charset="0"/>
                <a:ea typeface="Open Sans" panose="020B0606030504020204" pitchFamily="34" charset="0"/>
                <a:cs typeface="Open Sans" panose="020B0606030504020204" pitchFamily="34" charset="0"/>
              </a:rPr>
              <a:t>10 - 2)</a:t>
            </a:r>
          </a:p>
          <a:p>
            <a:pPr marL="0" indent="0">
              <a:buNone/>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4" name="Group 3"/>
          <p:cNvGrpSpPr/>
          <p:nvPr/>
        </p:nvGrpSpPr>
        <p:grpSpPr>
          <a:xfrm>
            <a:off x="0" y="6626620"/>
            <a:ext cx="12192000" cy="253916"/>
            <a:chOff x="0" y="6626620"/>
            <a:chExt cx="12192000" cy="253916"/>
          </a:xfrm>
        </p:grpSpPr>
        <p:sp>
          <p:nvSpPr>
            <p:cNvPr id="5" name="Rectangle 4"/>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7191023" y="6626620"/>
              <a:ext cx="5000977" cy="253916"/>
            </a:xfrm>
            <a:prstGeom prst="rect">
              <a:avLst/>
            </a:prstGeom>
            <a:noFill/>
            <a:ln>
              <a:noFill/>
            </a:ln>
          </p:spPr>
          <p:txBody>
            <a:bodyPr wrap="square" rtlCol="0">
              <a:spAutoFit/>
            </a:bodyPr>
            <a:lstStyle/>
            <a:p>
              <a:pPr algn="r"/>
              <a:r>
                <a:rPr lang="en-US" sz="10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Lesson </a:t>
              </a:r>
              <a:r>
                <a:rPr lang="lt-LT"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3: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Values</a:t>
              </a:r>
              <a:r>
                <a:rPr lang="en-US" sz="10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Types and Operators</a:t>
              </a:r>
              <a:endParaRPr lang="en-GB" sz="1050" dirty="0">
                <a:solidFill>
                  <a:schemeClr val="bg1"/>
                </a:solidFill>
              </a:endParaRPr>
            </a:p>
          </p:txBody>
        </p:sp>
      </p:grpSp>
    </p:spTree>
    <p:extLst>
      <p:ext uri="{BB962C8B-B14F-4D97-AF65-F5344CB8AC3E}">
        <p14:creationId xmlns:p14="http://schemas.microsoft.com/office/powerpoint/2010/main" val="36717379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err="1" smtClean="0">
                <a:latin typeface="Open Sans" panose="020B0606030504020204" pitchFamily="34" charset="0"/>
                <a:ea typeface="Open Sans" panose="020B0606030504020204" pitchFamily="34" charset="0"/>
                <a:cs typeface="Open Sans" panose="020B0606030504020204" pitchFamily="34" charset="0"/>
              </a:rPr>
              <a:t>Boolean</a:t>
            </a:r>
            <a:r>
              <a:rPr lang="lt-LT" b="1" dirty="0" smtClean="0">
                <a:latin typeface="Open Sans" panose="020B0606030504020204" pitchFamily="34" charset="0"/>
                <a:ea typeface="Open Sans" panose="020B0606030504020204" pitchFamily="34" charset="0"/>
                <a:cs typeface="Open Sans" panose="020B0606030504020204" pitchFamily="34" charset="0"/>
              </a:rPr>
              <a:t> </a:t>
            </a:r>
            <a:r>
              <a:rPr lang="lt-LT" b="1" dirty="0" err="1" smtClean="0">
                <a:latin typeface="Open Sans" panose="020B0606030504020204" pitchFamily="34" charset="0"/>
                <a:ea typeface="Open Sans" panose="020B0606030504020204" pitchFamily="34" charset="0"/>
                <a:cs typeface="Open Sans" panose="020B0606030504020204" pitchFamily="34" charset="0"/>
              </a:rPr>
              <a:t>values</a:t>
            </a:r>
            <a:endParaRPr lang="en-US"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a:xfrm>
            <a:off x="838200" y="1825625"/>
            <a:ext cx="10515600" cy="4351338"/>
          </a:xfrm>
          <a:solidFill>
            <a:srgbClr val="F7DF1E"/>
          </a:solidFill>
        </p:spPr>
        <p:txBody>
          <a:bodyPr/>
          <a:lstStyle/>
          <a:p>
            <a:pPr marL="0" indent="0">
              <a:buNone/>
            </a:pPr>
            <a:r>
              <a:rPr lang="en-US" dirty="0"/>
              <a:t>JavaScript has Boolean type, which can only have </a:t>
            </a:r>
            <a:r>
              <a:rPr lang="en-US" b="1" dirty="0" smtClean="0"/>
              <a:t>true</a:t>
            </a:r>
            <a:r>
              <a:rPr lang="en-US" dirty="0" smtClean="0"/>
              <a:t> </a:t>
            </a:r>
            <a:r>
              <a:rPr lang="en-US" dirty="0"/>
              <a:t>or </a:t>
            </a:r>
            <a:r>
              <a:rPr lang="en-US" b="1" dirty="0" smtClean="0"/>
              <a:t>false</a:t>
            </a:r>
            <a:r>
              <a:rPr lang="en-US" dirty="0" smtClean="0"/>
              <a:t> </a:t>
            </a:r>
            <a:r>
              <a:rPr lang="en-US" dirty="0"/>
              <a:t>values</a:t>
            </a:r>
            <a:r>
              <a:rPr lang="en-US" dirty="0" smtClean="0"/>
              <a:t>. Comparison operators for this type:</a:t>
            </a:r>
          </a:p>
          <a:p>
            <a:pPr marL="0" indent="0">
              <a:buNone/>
            </a:pPr>
            <a:r>
              <a:rPr lang="en-US" dirty="0" smtClean="0"/>
              <a:t>&gt; </a:t>
            </a:r>
          </a:p>
          <a:p>
            <a:pPr marL="0" indent="0">
              <a:buNone/>
            </a:pPr>
            <a:r>
              <a:rPr lang="en-US" dirty="0" smtClean="0"/>
              <a:t>&lt; </a:t>
            </a:r>
          </a:p>
          <a:p>
            <a:pPr marL="0" indent="0">
              <a:buNone/>
            </a:pPr>
            <a:r>
              <a:rPr lang="en-US" dirty="0" smtClean="0"/>
              <a:t>&lt;=</a:t>
            </a:r>
          </a:p>
          <a:p>
            <a:pPr marL="0" indent="0">
              <a:buNone/>
            </a:pPr>
            <a:r>
              <a:rPr lang="en-US" dirty="0" smtClean="0"/>
              <a:t>=&gt;</a:t>
            </a:r>
          </a:p>
          <a:p>
            <a:pPr marL="0" indent="0">
              <a:buNone/>
            </a:pPr>
            <a:r>
              <a:rPr lang="en-US" dirty="0" smtClean="0"/>
              <a:t>==, ===</a:t>
            </a:r>
          </a:p>
          <a:p>
            <a:pPr marL="0" indent="0">
              <a:buNone/>
            </a:pPr>
            <a:r>
              <a:rPr lang="en-US" dirty="0" smtClean="0"/>
              <a:t>!=, !==</a:t>
            </a:r>
            <a:endParaRPr lang="en-US" dirty="0"/>
          </a:p>
        </p:txBody>
      </p:sp>
      <p:grpSp>
        <p:nvGrpSpPr>
          <p:cNvPr id="4" name="Group 3"/>
          <p:cNvGrpSpPr/>
          <p:nvPr/>
        </p:nvGrpSpPr>
        <p:grpSpPr>
          <a:xfrm>
            <a:off x="0" y="6626620"/>
            <a:ext cx="12192000" cy="253916"/>
            <a:chOff x="0" y="6626620"/>
            <a:chExt cx="12192000" cy="253916"/>
          </a:xfrm>
        </p:grpSpPr>
        <p:sp>
          <p:nvSpPr>
            <p:cNvPr id="5" name="Rectangle 4"/>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7191023" y="6626620"/>
              <a:ext cx="5000977" cy="253916"/>
            </a:xfrm>
            <a:prstGeom prst="rect">
              <a:avLst/>
            </a:prstGeom>
            <a:noFill/>
            <a:ln>
              <a:noFill/>
            </a:ln>
          </p:spPr>
          <p:txBody>
            <a:bodyPr wrap="square" rtlCol="0">
              <a:spAutoFit/>
            </a:bodyPr>
            <a:lstStyle/>
            <a:p>
              <a:pPr algn="r"/>
              <a:r>
                <a:rPr lang="en-US" sz="10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Lesson </a:t>
              </a:r>
              <a:r>
                <a:rPr lang="lt-LT"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3: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Values</a:t>
              </a:r>
              <a:r>
                <a:rPr lang="en-US" sz="10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Types and Operators</a:t>
              </a:r>
              <a:endParaRPr lang="en-GB" sz="1050" dirty="0">
                <a:solidFill>
                  <a:schemeClr val="bg1"/>
                </a:solidFill>
              </a:endParaRPr>
            </a:p>
          </p:txBody>
        </p:sp>
      </p:grpSp>
    </p:spTree>
    <p:extLst>
      <p:ext uri="{BB962C8B-B14F-4D97-AF65-F5344CB8AC3E}">
        <p14:creationId xmlns:p14="http://schemas.microsoft.com/office/powerpoint/2010/main" val="9075402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err="1" smtClean="0">
                <a:latin typeface="Open Sans" panose="020B0606030504020204" pitchFamily="34" charset="0"/>
                <a:ea typeface="Open Sans" panose="020B0606030504020204" pitchFamily="34" charset="0"/>
                <a:cs typeface="Open Sans" panose="020B0606030504020204" pitchFamily="34" charset="0"/>
              </a:rPr>
              <a:t>Logical</a:t>
            </a:r>
            <a:r>
              <a:rPr lang="lt-LT" b="1" dirty="0" smtClean="0">
                <a:latin typeface="Open Sans" panose="020B0606030504020204" pitchFamily="34" charset="0"/>
                <a:ea typeface="Open Sans" panose="020B0606030504020204" pitchFamily="34" charset="0"/>
                <a:cs typeface="Open Sans" panose="020B0606030504020204" pitchFamily="34" charset="0"/>
              </a:rPr>
              <a:t> </a:t>
            </a:r>
            <a:r>
              <a:rPr lang="lt-LT" b="1" dirty="0" err="1" smtClean="0">
                <a:latin typeface="Open Sans" panose="020B0606030504020204" pitchFamily="34" charset="0"/>
                <a:ea typeface="Open Sans" panose="020B0606030504020204" pitchFamily="34" charset="0"/>
                <a:cs typeface="Open Sans" panose="020B0606030504020204" pitchFamily="34" charset="0"/>
              </a:rPr>
              <a:t>operators</a:t>
            </a:r>
            <a:endParaRPr lang="en-US"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a:solidFill>
            <a:srgbClr val="F7DF1E"/>
          </a:solidFill>
        </p:spPr>
        <p:txBody>
          <a:bodyPr>
            <a:normAutofit/>
          </a:bodyPr>
          <a:lstStyle/>
          <a:p>
            <a:pPr marL="0" indent="0">
              <a:buNone/>
            </a:pPr>
            <a:r>
              <a:rPr lang="en-US" dirty="0"/>
              <a:t>There are also some operations that can be applied to Boolean values themselves.</a:t>
            </a:r>
          </a:p>
          <a:p>
            <a:pPr marL="0" indent="0">
              <a:buNone/>
            </a:pPr>
            <a:r>
              <a:rPr lang="en-US" dirty="0"/>
              <a:t>JavaScript supports three logical operators: </a:t>
            </a:r>
            <a:endParaRPr lang="lt-LT" dirty="0" smtClean="0"/>
          </a:p>
          <a:p>
            <a:pPr marL="0" indent="0">
              <a:buNone/>
            </a:pPr>
            <a:r>
              <a:rPr lang="en-US" b="1" dirty="0" smtClean="0"/>
              <a:t>and </a:t>
            </a:r>
            <a:r>
              <a:rPr lang="en-US" b="1" dirty="0"/>
              <a:t>(&amp;&amp;)</a:t>
            </a:r>
            <a:r>
              <a:rPr lang="en-US" dirty="0"/>
              <a:t>,  </a:t>
            </a:r>
            <a:r>
              <a:rPr lang="en-US" b="1" dirty="0" smtClean="0"/>
              <a:t>or</a:t>
            </a:r>
            <a:r>
              <a:rPr lang="en-US" b="1" dirty="0"/>
              <a:t>(||),</a:t>
            </a:r>
            <a:r>
              <a:rPr lang="en-US" dirty="0"/>
              <a:t>  </a:t>
            </a:r>
            <a:r>
              <a:rPr lang="en-US" b="1" dirty="0" smtClean="0"/>
              <a:t>and </a:t>
            </a:r>
            <a:r>
              <a:rPr lang="en-US" b="1" dirty="0"/>
              <a:t>not</a:t>
            </a:r>
            <a:r>
              <a:rPr lang="en-US" b="1" dirty="0" smtClean="0"/>
              <a:t>(!)</a:t>
            </a:r>
            <a:endParaRPr lang="lt-LT" b="1" dirty="0" smtClean="0"/>
          </a:p>
          <a:p>
            <a:pPr marL="0" indent="0">
              <a:buNone/>
            </a:pPr>
            <a:r>
              <a:rPr lang="lt-LT" dirty="0" err="1" smtClean="0"/>
              <a:t>Precedence</a:t>
            </a:r>
            <a:r>
              <a:rPr lang="lt-LT" dirty="0" smtClean="0"/>
              <a:t> </a:t>
            </a:r>
            <a:r>
              <a:rPr lang="lt-LT" dirty="0" err="1" smtClean="0"/>
              <a:t>rules</a:t>
            </a:r>
            <a:r>
              <a:rPr lang="lt-LT" dirty="0" smtClean="0"/>
              <a:t>:</a:t>
            </a:r>
          </a:p>
          <a:p>
            <a:pPr marL="0" indent="0">
              <a:buNone/>
            </a:pPr>
            <a:r>
              <a:rPr lang="lt-LT" b="1" dirty="0" err="1" smtClean="0"/>
              <a:t>Math</a:t>
            </a:r>
            <a:r>
              <a:rPr lang="lt-LT" b="1" dirty="0" smtClean="0"/>
              <a:t> </a:t>
            </a:r>
            <a:r>
              <a:rPr lang="lt-LT" b="1" dirty="0" err="1" smtClean="0"/>
              <a:t>arithmetics</a:t>
            </a:r>
            <a:r>
              <a:rPr lang="lt-LT" b="1" dirty="0" smtClean="0"/>
              <a:t> </a:t>
            </a:r>
            <a:r>
              <a:rPr lang="lt-LT" dirty="0" smtClean="0">
                <a:sym typeface="Wingdings" panose="05000000000000000000" pitchFamily="2" charset="2"/>
              </a:rPr>
              <a:t></a:t>
            </a:r>
            <a:r>
              <a:rPr lang="lt-LT" b="1" dirty="0" smtClean="0"/>
              <a:t> </a:t>
            </a:r>
            <a:r>
              <a:rPr lang="lt-LT" b="1" dirty="0" err="1" smtClean="0"/>
              <a:t>comparison</a:t>
            </a:r>
            <a:r>
              <a:rPr lang="lt-LT" b="1" dirty="0" smtClean="0"/>
              <a:t> </a:t>
            </a:r>
            <a:r>
              <a:rPr lang="lt-LT" b="1" dirty="0" err="1" smtClean="0"/>
              <a:t>operators</a:t>
            </a:r>
            <a:r>
              <a:rPr lang="lt-LT" b="1" dirty="0" smtClean="0"/>
              <a:t> </a:t>
            </a:r>
            <a:r>
              <a:rPr lang="lt-LT" dirty="0" smtClean="0">
                <a:sym typeface="Wingdings" panose="05000000000000000000" pitchFamily="2" charset="2"/>
              </a:rPr>
              <a:t></a:t>
            </a:r>
            <a:r>
              <a:rPr lang="lt-LT" b="1" dirty="0" smtClean="0"/>
              <a:t> </a:t>
            </a:r>
            <a:r>
              <a:rPr lang="en-US" b="1" dirty="0" smtClean="0"/>
              <a:t>&amp;&amp; </a:t>
            </a:r>
            <a:r>
              <a:rPr lang="lt-LT" dirty="0" smtClean="0">
                <a:sym typeface="Wingdings" panose="05000000000000000000" pitchFamily="2" charset="2"/>
              </a:rPr>
              <a:t></a:t>
            </a:r>
            <a:r>
              <a:rPr lang="en-US" b="1" dirty="0" smtClean="0"/>
              <a:t> </a:t>
            </a:r>
            <a:r>
              <a:rPr lang="en-US" b="1" dirty="0" smtClean="0"/>
              <a:t>||</a:t>
            </a:r>
          </a:p>
          <a:p>
            <a:pPr marL="0" indent="0">
              <a:buNone/>
            </a:pPr>
            <a:endParaRPr lang="en-US" b="1" dirty="0" smtClean="0"/>
          </a:p>
          <a:p>
            <a:pPr marL="0" indent="0">
              <a:buNone/>
            </a:pPr>
            <a:r>
              <a:rPr lang="en-GB" dirty="0"/>
              <a:t>1 + 1 == 2 &amp;&amp; 10 * 10 &gt; </a:t>
            </a:r>
            <a:r>
              <a:rPr lang="en-GB" dirty="0" smtClean="0"/>
              <a:t>50</a:t>
            </a:r>
            <a:endParaRPr lang="lt-LT" dirty="0" smtClean="0"/>
          </a:p>
        </p:txBody>
      </p:sp>
      <p:grpSp>
        <p:nvGrpSpPr>
          <p:cNvPr id="4" name="Group 3"/>
          <p:cNvGrpSpPr/>
          <p:nvPr/>
        </p:nvGrpSpPr>
        <p:grpSpPr>
          <a:xfrm>
            <a:off x="0" y="6626620"/>
            <a:ext cx="12192000" cy="253916"/>
            <a:chOff x="0" y="6626620"/>
            <a:chExt cx="12192000" cy="253916"/>
          </a:xfrm>
        </p:grpSpPr>
        <p:sp>
          <p:nvSpPr>
            <p:cNvPr id="5" name="Rectangle 4"/>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7191023" y="6626620"/>
              <a:ext cx="5000977" cy="253916"/>
            </a:xfrm>
            <a:prstGeom prst="rect">
              <a:avLst/>
            </a:prstGeom>
            <a:noFill/>
            <a:ln>
              <a:noFill/>
            </a:ln>
          </p:spPr>
          <p:txBody>
            <a:bodyPr wrap="square" rtlCol="0">
              <a:spAutoFit/>
            </a:bodyPr>
            <a:lstStyle/>
            <a:p>
              <a:pPr algn="r"/>
              <a:r>
                <a:rPr lang="en-US" sz="10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Lesson </a:t>
              </a:r>
              <a:r>
                <a:rPr lang="lt-LT"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3: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Values</a:t>
              </a:r>
              <a:r>
                <a:rPr lang="en-US" sz="10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Types and Operators</a:t>
              </a:r>
              <a:endParaRPr lang="en-GB" sz="1050" dirty="0">
                <a:solidFill>
                  <a:schemeClr val="bg1"/>
                </a:solidFill>
              </a:endParaRPr>
            </a:p>
          </p:txBody>
        </p:sp>
      </p:grpSp>
    </p:spTree>
    <p:extLst>
      <p:ext uri="{BB962C8B-B14F-4D97-AF65-F5344CB8AC3E}">
        <p14:creationId xmlns:p14="http://schemas.microsoft.com/office/powerpoint/2010/main" val="1982232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Open Sans" panose="020B0606030504020204" pitchFamily="34" charset="0"/>
                <a:ea typeface="Open Sans" panose="020B0606030504020204" pitchFamily="34" charset="0"/>
                <a:cs typeface="Open Sans" panose="020B0606030504020204" pitchFamily="34" charset="0"/>
              </a:rPr>
              <a:t>So…</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a:solidFill>
            <a:srgbClr val="F7DF1E"/>
          </a:solidFill>
        </p:spPr>
        <p:txBody>
          <a:bodyPr>
            <a:normAutofit fontScale="92500"/>
          </a:bodyPr>
          <a:lstStyle/>
          <a:p>
            <a:pPr marL="0" indent="0" algn="ctr">
              <a:buNone/>
            </a:pPr>
            <a:r>
              <a:rPr lang="en-US" b="1" dirty="0" smtClean="0">
                <a:latin typeface="Open Sans" panose="020B0606030504020204" pitchFamily="34" charset="0"/>
                <a:ea typeface="Open Sans" panose="020B0606030504020204" pitchFamily="34" charset="0"/>
                <a:cs typeface="Open Sans" panose="020B0606030504020204" pitchFamily="34" charset="0"/>
              </a:rPr>
              <a:t>HTML</a:t>
            </a:r>
          </a:p>
          <a:p>
            <a:pPr marL="0" indent="0" algn="ctr">
              <a:buNone/>
            </a:pPr>
            <a:r>
              <a:rPr lang="en-US" dirty="0" smtClean="0">
                <a:latin typeface="Open Sans" panose="020B0606030504020204" pitchFamily="34" charset="0"/>
                <a:ea typeface="Open Sans" panose="020B0606030504020204" pitchFamily="34" charset="0"/>
                <a:cs typeface="Open Sans" panose="020B0606030504020204" pitchFamily="34" charset="0"/>
              </a:rPr>
              <a:t>Markup language, gives structure and meaning for our content.</a:t>
            </a:r>
            <a:endParaRPr lang="lt-LT" dirty="0" smtClean="0">
              <a:latin typeface="Open Sans" panose="020B0606030504020204" pitchFamily="34" charset="0"/>
              <a:ea typeface="Open Sans" panose="020B0606030504020204" pitchFamily="34" charset="0"/>
              <a:cs typeface="Open Sans" panose="020B0606030504020204" pitchFamily="34" charset="0"/>
            </a:endParaRPr>
          </a:p>
          <a:p>
            <a:pPr marL="0" indent="0" algn="ctr">
              <a:buNone/>
            </a:pPr>
            <a:endParaRPr lang="en-US" dirty="0" smtClean="0">
              <a:latin typeface="Open Sans" panose="020B0606030504020204" pitchFamily="34" charset="0"/>
              <a:ea typeface="Open Sans" panose="020B0606030504020204" pitchFamily="34" charset="0"/>
              <a:cs typeface="Open Sans" panose="020B0606030504020204" pitchFamily="34" charset="0"/>
            </a:endParaRPr>
          </a:p>
          <a:p>
            <a:pPr marL="0" indent="0" algn="ctr">
              <a:buNone/>
            </a:pPr>
            <a:r>
              <a:rPr lang="en-US" b="1" dirty="0" smtClean="0">
                <a:latin typeface="Open Sans" panose="020B0606030504020204" pitchFamily="34" charset="0"/>
                <a:ea typeface="Open Sans" panose="020B0606030504020204" pitchFamily="34" charset="0"/>
                <a:cs typeface="Open Sans" panose="020B0606030504020204" pitchFamily="34" charset="0"/>
              </a:rPr>
              <a:t>CSS</a:t>
            </a:r>
          </a:p>
          <a:p>
            <a:pPr marL="0" indent="0" algn="ctr">
              <a:buNone/>
            </a:pPr>
            <a:r>
              <a:rPr lang="en-US" dirty="0" smtClean="0">
                <a:latin typeface="Open Sans" panose="020B0606030504020204" pitchFamily="34" charset="0"/>
                <a:ea typeface="Open Sans" panose="020B0606030504020204" pitchFamily="34" charset="0"/>
                <a:cs typeface="Open Sans" panose="020B0606030504020204" pitchFamily="34" charset="0"/>
              </a:rPr>
              <a:t>Style rules language, applies styling to our HTML content.</a:t>
            </a:r>
            <a:endParaRPr lang="lt-LT" dirty="0" smtClean="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dirty="0" smtClean="0">
              <a:latin typeface="Open Sans" panose="020B0606030504020204" pitchFamily="34" charset="0"/>
              <a:ea typeface="Open Sans" panose="020B0606030504020204" pitchFamily="34" charset="0"/>
              <a:cs typeface="Open Sans" panose="020B0606030504020204" pitchFamily="34" charset="0"/>
            </a:endParaRPr>
          </a:p>
          <a:p>
            <a:pPr marL="0" indent="0" algn="ctr">
              <a:buNone/>
            </a:pPr>
            <a:r>
              <a:rPr lang="en-US" b="1" dirty="0" smtClean="0">
                <a:latin typeface="Open Sans" panose="020B0606030504020204" pitchFamily="34" charset="0"/>
                <a:ea typeface="Open Sans" panose="020B0606030504020204" pitchFamily="34" charset="0"/>
                <a:cs typeface="Open Sans" panose="020B0606030504020204" pitchFamily="34" charset="0"/>
              </a:rPr>
              <a:t>JavaScript:</a:t>
            </a:r>
          </a:p>
          <a:p>
            <a:pPr marL="0" indent="0" algn="ctr">
              <a:buNone/>
            </a:pPr>
            <a:r>
              <a:rPr lang="en-US" dirty="0" smtClean="0">
                <a:latin typeface="Open Sans" panose="020B0606030504020204" pitchFamily="34" charset="0"/>
                <a:ea typeface="Open Sans" panose="020B0606030504020204" pitchFamily="34" charset="0"/>
                <a:cs typeface="Open Sans" panose="020B0606030504020204" pitchFamily="34" charset="0"/>
              </a:rPr>
              <a:t>Scripting language, enables dynamic content updates and pretty much everything else…</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7" name="Group 6"/>
          <p:cNvGrpSpPr/>
          <p:nvPr/>
        </p:nvGrpSpPr>
        <p:grpSpPr>
          <a:xfrm>
            <a:off x="0" y="6626620"/>
            <a:ext cx="12192000" cy="253916"/>
            <a:chOff x="0" y="6626620"/>
            <a:chExt cx="12192000" cy="253916"/>
          </a:xfrm>
        </p:grpSpPr>
        <p:sp>
          <p:nvSpPr>
            <p:cNvPr id="4" name="Rectangle 3"/>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7191023" y="6626620"/>
              <a:ext cx="5000977" cy="253916"/>
            </a:xfrm>
            <a:prstGeom prst="rect">
              <a:avLst/>
            </a:prstGeom>
            <a:noFill/>
            <a:ln>
              <a:noFill/>
            </a:ln>
          </p:spPr>
          <p:txBody>
            <a:bodyPr wrap="square" rtlCol="0">
              <a:spAutoFit/>
            </a:bodyPr>
            <a:lstStyle/>
            <a:p>
              <a:pPr algn="r"/>
              <a:r>
                <a:rPr lang="en-US" sz="10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Lesson </a:t>
              </a:r>
              <a:r>
                <a:rPr lang="lt-LT"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3: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Values</a:t>
              </a:r>
              <a:r>
                <a:rPr lang="en-US" sz="10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Types and Operators</a:t>
              </a:r>
              <a:endParaRPr lang="en-GB" sz="1050" dirty="0">
                <a:solidFill>
                  <a:schemeClr val="bg1"/>
                </a:solidFill>
              </a:endParaRPr>
            </a:p>
          </p:txBody>
        </p:sp>
      </p:grpSp>
    </p:spTree>
    <p:extLst>
      <p:ext uri="{BB962C8B-B14F-4D97-AF65-F5344CB8AC3E}">
        <p14:creationId xmlns:p14="http://schemas.microsoft.com/office/powerpoint/2010/main" val="23407066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Open Sans" panose="020B0606030504020204" pitchFamily="34" charset="0"/>
                <a:ea typeface="Open Sans" panose="020B0606030504020204" pitchFamily="34" charset="0"/>
                <a:cs typeface="Open Sans" panose="020B0606030504020204" pitchFamily="34" charset="0"/>
              </a:rPr>
              <a:t>Comparison </a:t>
            </a:r>
            <a:r>
              <a:rPr lang="en-GB" b="1" dirty="0" smtClean="0">
                <a:latin typeface="Open Sans" panose="020B0606030504020204" pitchFamily="34" charset="0"/>
                <a:ea typeface="Open Sans" panose="020B0606030504020204" pitchFamily="34" charset="0"/>
                <a:cs typeface="Open Sans" panose="020B0606030504020204" pitchFamily="34" charset="0"/>
              </a:rPr>
              <a:t>operators with strings</a:t>
            </a:r>
            <a:endParaRPr lang="en-US"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a:xfrm>
            <a:off x="838200" y="1825625"/>
            <a:ext cx="10515600" cy="4351338"/>
          </a:xfrm>
          <a:solidFill>
            <a:srgbClr val="F7DF1E"/>
          </a:solidFill>
        </p:spPr>
        <p:txBody>
          <a:bodyPr/>
          <a:lstStyle/>
          <a:p>
            <a:pPr marL="0" indent="0">
              <a:buNone/>
            </a:pPr>
            <a:r>
              <a:rPr lang="en-US" dirty="0"/>
              <a:t>Strings can be compared in the same </a:t>
            </a:r>
            <a:r>
              <a:rPr lang="en-US" dirty="0" smtClean="0"/>
              <a:t>way.</a:t>
            </a:r>
          </a:p>
          <a:p>
            <a:pPr marL="0" indent="0">
              <a:buNone/>
            </a:pPr>
            <a:r>
              <a:rPr lang="en-US" b="1" dirty="0" smtClean="0"/>
              <a:t>Uppercase</a:t>
            </a:r>
            <a:r>
              <a:rPr lang="en-US" dirty="0" smtClean="0"/>
              <a:t> </a:t>
            </a:r>
            <a:r>
              <a:rPr lang="en-US" dirty="0"/>
              <a:t>letters are always </a:t>
            </a:r>
            <a:r>
              <a:rPr lang="en-US" b="1" dirty="0" smtClean="0"/>
              <a:t>less</a:t>
            </a:r>
            <a:r>
              <a:rPr lang="en-US" dirty="0" smtClean="0"/>
              <a:t> </a:t>
            </a:r>
            <a:r>
              <a:rPr lang="en-US" dirty="0"/>
              <a:t>than </a:t>
            </a:r>
            <a:r>
              <a:rPr lang="en-US" b="1" dirty="0"/>
              <a:t>lowercase</a:t>
            </a:r>
            <a:r>
              <a:rPr lang="en-US" dirty="0"/>
              <a:t> </a:t>
            </a:r>
            <a:r>
              <a:rPr lang="en-US" dirty="0" smtClean="0"/>
              <a:t>ones.</a:t>
            </a:r>
            <a:endParaRPr lang="en-US" dirty="0"/>
          </a:p>
          <a:p>
            <a:pPr marL="0" indent="0">
              <a:buNone/>
            </a:pPr>
            <a:r>
              <a:rPr lang="en-US" dirty="0" smtClean="0"/>
              <a:t>So </a:t>
            </a:r>
            <a:r>
              <a:rPr lang="en-US" dirty="0"/>
              <a:t>"Z" &lt; "</a:t>
            </a:r>
            <a:r>
              <a:rPr lang="en-US" dirty="0" smtClean="0"/>
              <a:t>a“ is true, </a:t>
            </a:r>
            <a:r>
              <a:rPr lang="en-US" dirty="0"/>
              <a:t>and non-alphabetic characters (!, -, and so on) are also included in the ordering.</a:t>
            </a:r>
          </a:p>
          <a:p>
            <a:pPr marL="0" indent="0">
              <a:buNone/>
            </a:pPr>
            <a:r>
              <a:rPr lang="en-GB" dirty="0"/>
              <a:t>"Itchy" != "</a:t>
            </a:r>
            <a:r>
              <a:rPr lang="en-GB" dirty="0" smtClean="0"/>
              <a:t>Scratchy” → </a:t>
            </a:r>
            <a:r>
              <a:rPr lang="en-GB" dirty="0"/>
              <a:t>true</a:t>
            </a:r>
          </a:p>
          <a:p>
            <a:pPr marL="0" indent="0">
              <a:buNone/>
            </a:pPr>
            <a:r>
              <a:rPr lang="en-GB" dirty="0"/>
              <a:t>"Apple" == "</a:t>
            </a:r>
            <a:r>
              <a:rPr lang="en-GB" dirty="0" smtClean="0"/>
              <a:t>Orange” → false</a:t>
            </a:r>
          </a:p>
          <a:p>
            <a:pPr marL="0" indent="0">
              <a:buNone/>
            </a:pPr>
            <a:endParaRPr lang="en-US" dirty="0"/>
          </a:p>
          <a:p>
            <a:pPr marL="0" indent="0">
              <a:buNone/>
            </a:pPr>
            <a:r>
              <a:rPr lang="en-US" dirty="0" smtClean="0"/>
              <a:t>What is </a:t>
            </a:r>
            <a:r>
              <a:rPr lang="en-GB" b="1" dirty="0" err="1"/>
              <a:t>NaN</a:t>
            </a:r>
            <a:r>
              <a:rPr lang="en-GB" b="1" dirty="0"/>
              <a:t> == </a:t>
            </a:r>
            <a:r>
              <a:rPr lang="en-GB" b="1" dirty="0" err="1" smtClean="0"/>
              <a:t>NaN</a:t>
            </a:r>
            <a:r>
              <a:rPr lang="en-GB" dirty="0" smtClean="0"/>
              <a:t>?</a:t>
            </a:r>
            <a:endParaRPr lang="en-GB" dirty="0"/>
          </a:p>
          <a:p>
            <a:pPr marL="0" indent="0">
              <a:buNone/>
            </a:pPr>
            <a:endParaRPr lang="en-GB" dirty="0"/>
          </a:p>
          <a:p>
            <a:pPr marL="0" indent="0">
              <a:buNone/>
            </a:pPr>
            <a:endParaRPr lang="en-US" dirty="0"/>
          </a:p>
        </p:txBody>
      </p:sp>
      <p:grpSp>
        <p:nvGrpSpPr>
          <p:cNvPr id="4" name="Group 3"/>
          <p:cNvGrpSpPr/>
          <p:nvPr/>
        </p:nvGrpSpPr>
        <p:grpSpPr>
          <a:xfrm>
            <a:off x="0" y="6626620"/>
            <a:ext cx="12192000" cy="253916"/>
            <a:chOff x="0" y="6626620"/>
            <a:chExt cx="12192000" cy="253916"/>
          </a:xfrm>
        </p:grpSpPr>
        <p:sp>
          <p:nvSpPr>
            <p:cNvPr id="5" name="Rectangle 4"/>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7191023" y="6626620"/>
              <a:ext cx="5000977" cy="253916"/>
            </a:xfrm>
            <a:prstGeom prst="rect">
              <a:avLst/>
            </a:prstGeom>
            <a:noFill/>
            <a:ln>
              <a:noFill/>
            </a:ln>
          </p:spPr>
          <p:txBody>
            <a:bodyPr wrap="square" rtlCol="0">
              <a:spAutoFit/>
            </a:bodyPr>
            <a:lstStyle/>
            <a:p>
              <a:pPr algn="r"/>
              <a:r>
                <a:rPr lang="en-US" sz="10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Lesson </a:t>
              </a:r>
              <a:r>
                <a:rPr lang="lt-LT"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3: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Values</a:t>
              </a:r>
              <a:r>
                <a:rPr lang="en-US" sz="10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Types and Operators</a:t>
              </a:r>
              <a:endParaRPr lang="en-GB" sz="1050" dirty="0">
                <a:solidFill>
                  <a:schemeClr val="bg1"/>
                </a:solidFill>
              </a:endParaRPr>
            </a:p>
          </p:txBody>
        </p:sp>
      </p:grpSp>
    </p:spTree>
    <p:extLst>
      <p:ext uri="{BB962C8B-B14F-4D97-AF65-F5344CB8AC3E}">
        <p14:creationId xmlns:p14="http://schemas.microsoft.com/office/powerpoint/2010/main" val="283595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err="1" smtClean="0">
                <a:latin typeface="Open Sans" panose="020B0606030504020204" pitchFamily="34" charset="0"/>
                <a:ea typeface="Open Sans" panose="020B0606030504020204" pitchFamily="34" charset="0"/>
                <a:cs typeface="Open Sans" panose="020B0606030504020204" pitchFamily="34" charset="0"/>
              </a:rPr>
              <a:t>Logical</a:t>
            </a:r>
            <a:r>
              <a:rPr lang="lt-LT" b="1" dirty="0" smtClean="0">
                <a:latin typeface="Open Sans" panose="020B0606030504020204" pitchFamily="34" charset="0"/>
                <a:ea typeface="Open Sans" panose="020B0606030504020204" pitchFamily="34" charset="0"/>
                <a:cs typeface="Open Sans" panose="020B0606030504020204" pitchFamily="34" charset="0"/>
              </a:rPr>
              <a:t> </a:t>
            </a:r>
            <a:r>
              <a:rPr lang="lt-LT" b="1" dirty="0" err="1" smtClean="0">
                <a:latin typeface="Open Sans" panose="020B0606030504020204" pitchFamily="34" charset="0"/>
                <a:ea typeface="Open Sans" panose="020B0606030504020204" pitchFamily="34" charset="0"/>
                <a:cs typeface="Open Sans" panose="020B0606030504020204" pitchFamily="34" charset="0"/>
              </a:rPr>
              <a:t>operators</a:t>
            </a:r>
            <a:endParaRPr lang="en-US"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a:solidFill>
            <a:srgbClr val="F7DF1E"/>
          </a:solidFill>
        </p:spPr>
        <p:txBody>
          <a:bodyPr>
            <a:normAutofit/>
          </a:bodyPr>
          <a:lstStyle/>
          <a:p>
            <a:pPr marL="0" indent="0">
              <a:buNone/>
            </a:pPr>
            <a:r>
              <a:rPr lang="en-US" dirty="0" smtClean="0">
                <a:latin typeface="Open Sans" panose="020B0606030504020204" pitchFamily="34" charset="0"/>
                <a:ea typeface="Open Sans" panose="020B0606030504020204" pitchFamily="34" charset="0"/>
                <a:cs typeface="Open Sans" panose="020B0606030504020204" pitchFamily="34" charset="0"/>
              </a:rPr>
              <a:t>Ternary operator (operates on three values):</a:t>
            </a:r>
          </a:p>
          <a:p>
            <a:pPr marL="0" indent="0">
              <a:buNone/>
            </a:pPr>
            <a:r>
              <a:rPr lang="da-DK" b="1" dirty="0" smtClean="0">
                <a:latin typeface="Open Sans" panose="020B0606030504020204" pitchFamily="34" charset="0"/>
                <a:ea typeface="Open Sans" panose="020B0606030504020204" pitchFamily="34" charset="0"/>
                <a:cs typeface="Open Sans" panose="020B0606030504020204" pitchFamily="34" charset="0"/>
              </a:rPr>
              <a:t>true </a:t>
            </a:r>
            <a:r>
              <a:rPr lang="da-DK" b="1" dirty="0">
                <a:latin typeface="Open Sans" panose="020B0606030504020204" pitchFamily="34" charset="0"/>
                <a:ea typeface="Open Sans" panose="020B0606030504020204" pitchFamily="34" charset="0"/>
                <a:cs typeface="Open Sans" panose="020B0606030504020204" pitchFamily="34" charset="0"/>
              </a:rPr>
              <a:t>? 1 : </a:t>
            </a:r>
            <a:r>
              <a:rPr lang="da-DK" b="1" dirty="0" smtClean="0">
                <a:latin typeface="Open Sans" panose="020B0606030504020204" pitchFamily="34" charset="0"/>
                <a:ea typeface="Open Sans" panose="020B0606030504020204" pitchFamily="34" charset="0"/>
                <a:cs typeface="Open Sans" panose="020B0606030504020204" pitchFamily="34" charset="0"/>
              </a:rPr>
              <a:t>2 </a:t>
            </a:r>
            <a:r>
              <a:rPr lang="da-DK" dirty="0" smtClean="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1</a:t>
            </a:r>
            <a:endParaRPr lang="da-DK" b="1"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da-DK" b="1" dirty="0">
                <a:latin typeface="Open Sans" panose="020B0606030504020204" pitchFamily="34" charset="0"/>
                <a:ea typeface="Open Sans" panose="020B0606030504020204" pitchFamily="34" charset="0"/>
                <a:cs typeface="Open Sans" panose="020B0606030504020204" pitchFamily="34" charset="0"/>
              </a:rPr>
              <a:t>false ? </a:t>
            </a:r>
            <a:r>
              <a:rPr lang="da-DK" b="1" dirty="0" smtClean="0">
                <a:latin typeface="Open Sans" panose="020B0606030504020204" pitchFamily="34" charset="0"/>
                <a:ea typeface="Open Sans" panose="020B0606030504020204" pitchFamily="34" charset="0"/>
                <a:cs typeface="Open Sans" panose="020B0606030504020204" pitchFamily="34" charset="0"/>
              </a:rPr>
              <a:t>1 : 2 </a:t>
            </a:r>
            <a:r>
              <a:rPr lang="da-DK" dirty="0" smtClean="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2</a:t>
            </a:r>
          </a:p>
          <a:p>
            <a:pPr marL="0" indent="0">
              <a:buNone/>
            </a:pPr>
            <a:endParaRPr lang="da-DK" dirty="0" smtClean="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endParaRPr>
          </a:p>
          <a:p>
            <a:pPr marL="0" indent="0">
              <a:buNone/>
            </a:pPr>
            <a:r>
              <a:rPr lang="da-DK" b="1" dirty="0" smtClean="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ACTUALLY…</a:t>
            </a:r>
            <a:endParaRPr lang="da-DK" b="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endParaRPr>
          </a:p>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It's called the </a:t>
            </a:r>
            <a:r>
              <a:rPr lang="en-US" b="1" dirty="0" smtClean="0">
                <a:latin typeface="Open Sans" panose="020B0606030504020204" pitchFamily="34" charset="0"/>
                <a:ea typeface="Open Sans" panose="020B0606030504020204" pitchFamily="34" charset="0"/>
                <a:cs typeface="Open Sans" panose="020B0606030504020204" pitchFamily="34" charset="0"/>
              </a:rPr>
              <a:t>conditional</a:t>
            </a:r>
            <a:r>
              <a:rPr lang="en-US" dirty="0" smtClean="0">
                <a:latin typeface="Open Sans" panose="020B0606030504020204" pitchFamily="34" charset="0"/>
                <a:ea typeface="Open Sans" panose="020B0606030504020204" pitchFamily="34" charset="0"/>
                <a:cs typeface="Open Sans" panose="020B0606030504020204" pitchFamily="34" charset="0"/>
              </a:rPr>
              <a:t> </a:t>
            </a:r>
            <a:r>
              <a:rPr lang="en-US" dirty="0">
                <a:latin typeface="Open Sans" panose="020B0606030504020204" pitchFamily="34" charset="0"/>
                <a:ea typeface="Open Sans" panose="020B0606030504020204" pitchFamily="34" charset="0"/>
                <a:cs typeface="Open Sans" panose="020B0606030504020204" pitchFamily="34" charset="0"/>
              </a:rPr>
              <a:t>operator, but since it's the only ternary operator in JavaScript we sometimes refer to it as ternary.</a:t>
            </a:r>
          </a:p>
          <a:p>
            <a:pPr marL="0" indent="0">
              <a:buNone/>
            </a:pPr>
            <a:endParaRPr lang="da-DK"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lt-LT" dirty="0" smtClean="0">
              <a:latin typeface="Open Sans" panose="020B0606030504020204" pitchFamily="34" charset="0"/>
              <a:ea typeface="Open Sans" panose="020B0606030504020204" pitchFamily="34" charset="0"/>
              <a:cs typeface="Open Sans" panose="020B0606030504020204" pitchFamily="34" charset="0"/>
            </a:endParaRPr>
          </a:p>
        </p:txBody>
      </p:sp>
      <p:grpSp>
        <p:nvGrpSpPr>
          <p:cNvPr id="4" name="Group 3"/>
          <p:cNvGrpSpPr/>
          <p:nvPr/>
        </p:nvGrpSpPr>
        <p:grpSpPr>
          <a:xfrm>
            <a:off x="0" y="6626620"/>
            <a:ext cx="12192000" cy="253916"/>
            <a:chOff x="0" y="6626620"/>
            <a:chExt cx="12192000" cy="253916"/>
          </a:xfrm>
        </p:grpSpPr>
        <p:sp>
          <p:nvSpPr>
            <p:cNvPr id="5" name="Rectangle 4"/>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7191023" y="6626620"/>
              <a:ext cx="5000977" cy="253916"/>
            </a:xfrm>
            <a:prstGeom prst="rect">
              <a:avLst/>
            </a:prstGeom>
            <a:noFill/>
            <a:ln>
              <a:noFill/>
            </a:ln>
          </p:spPr>
          <p:txBody>
            <a:bodyPr wrap="square" rtlCol="0">
              <a:spAutoFit/>
            </a:bodyPr>
            <a:lstStyle/>
            <a:p>
              <a:pPr algn="r"/>
              <a:r>
                <a:rPr lang="en-US" sz="10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Lesson </a:t>
              </a:r>
              <a:r>
                <a:rPr lang="lt-LT"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3: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Values</a:t>
              </a:r>
              <a:r>
                <a:rPr lang="en-US" sz="10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Types and Operators</a:t>
              </a:r>
              <a:endParaRPr lang="en-GB" sz="1050" dirty="0">
                <a:solidFill>
                  <a:schemeClr val="bg1"/>
                </a:solidFill>
              </a:endParaRPr>
            </a:p>
          </p:txBody>
        </p:sp>
      </p:grpSp>
    </p:spTree>
    <p:extLst>
      <p:ext uri="{BB962C8B-B14F-4D97-AF65-F5344CB8AC3E}">
        <p14:creationId xmlns:p14="http://schemas.microsoft.com/office/powerpoint/2010/main" val="36962138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Open Sans" panose="020B0606030504020204" pitchFamily="34" charset="0"/>
                <a:ea typeface="Open Sans" panose="020B0606030504020204" pitchFamily="34" charset="0"/>
                <a:cs typeface="Open Sans" panose="020B0606030504020204" pitchFamily="34" charset="0"/>
              </a:rPr>
              <a:t>Try yourself</a:t>
            </a:r>
            <a:endParaRPr lang="en-US"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a:solidFill>
            <a:srgbClr val="F7DF1E"/>
          </a:solidFill>
        </p:spPr>
        <p:txBody>
          <a:bodyPr>
            <a:normAutofit/>
          </a:bodyPr>
          <a:lstStyle/>
          <a:p>
            <a:pPr marL="0" indent="0">
              <a:buNone/>
            </a:pPr>
            <a:r>
              <a:rPr lang="en-GB" dirty="0"/>
              <a:t>true &amp;&amp; false</a:t>
            </a:r>
          </a:p>
          <a:p>
            <a:pPr marL="0" indent="0">
              <a:buNone/>
            </a:pPr>
            <a:r>
              <a:rPr lang="en-GB" dirty="0"/>
              <a:t>true &amp;&amp; true</a:t>
            </a:r>
          </a:p>
          <a:p>
            <a:pPr marL="0" indent="0">
              <a:buNone/>
            </a:pPr>
            <a:r>
              <a:rPr lang="en-GB" dirty="0"/>
              <a:t>false || true</a:t>
            </a:r>
          </a:p>
          <a:p>
            <a:pPr marL="0" indent="0">
              <a:buNone/>
            </a:pPr>
            <a:r>
              <a:rPr lang="en-GB" dirty="0"/>
              <a:t>false || false</a:t>
            </a:r>
          </a:p>
          <a:p>
            <a:pPr marL="0" indent="0">
              <a:buNone/>
            </a:pPr>
            <a:r>
              <a:rPr lang="en-GB" dirty="0"/>
              <a:t>!false</a:t>
            </a:r>
          </a:p>
          <a:p>
            <a:pPr marL="0" indent="0">
              <a:buNone/>
            </a:pPr>
            <a:r>
              <a:rPr lang="en-GB" dirty="0"/>
              <a:t>!true</a:t>
            </a:r>
          </a:p>
          <a:p>
            <a:pPr marL="0" indent="0">
              <a:buNone/>
            </a:pPr>
            <a:r>
              <a:rPr lang="da-DK" dirty="0">
                <a:latin typeface="Open Sans" panose="020B0606030504020204" pitchFamily="34" charset="0"/>
                <a:ea typeface="Open Sans" panose="020B0606030504020204" pitchFamily="34" charset="0"/>
                <a:cs typeface="Open Sans" panose="020B0606030504020204" pitchFamily="34" charset="0"/>
              </a:rPr>
              <a:t>t</a:t>
            </a:r>
            <a:r>
              <a:rPr lang="da-DK" dirty="0" smtClean="0">
                <a:latin typeface="Open Sans" panose="020B0606030504020204" pitchFamily="34" charset="0"/>
                <a:ea typeface="Open Sans" panose="020B0606030504020204" pitchFamily="34" charset="0"/>
                <a:cs typeface="Open Sans" panose="020B0606030504020204" pitchFamily="34" charset="0"/>
              </a:rPr>
              <a:t>rue || false </a:t>
            </a:r>
            <a:r>
              <a:rPr lang="da-DK" dirty="0">
                <a:latin typeface="Open Sans" panose="020B0606030504020204" pitchFamily="34" charset="0"/>
                <a:ea typeface="Open Sans" panose="020B0606030504020204" pitchFamily="34" charset="0"/>
                <a:cs typeface="Open Sans" panose="020B0606030504020204" pitchFamily="34" charset="0"/>
              </a:rPr>
              <a:t>? t</a:t>
            </a:r>
            <a:r>
              <a:rPr lang="da-DK" dirty="0" smtClean="0">
                <a:latin typeface="Open Sans" panose="020B0606030504020204" pitchFamily="34" charset="0"/>
                <a:ea typeface="Open Sans" panose="020B0606030504020204" pitchFamily="34" charset="0"/>
                <a:cs typeface="Open Sans" panose="020B0606030504020204" pitchFamily="34" charset="0"/>
              </a:rPr>
              <a:t>rue &amp;&amp; true </a:t>
            </a:r>
            <a:r>
              <a:rPr lang="da-DK" dirty="0">
                <a:latin typeface="Open Sans" panose="020B0606030504020204" pitchFamily="34" charset="0"/>
                <a:ea typeface="Open Sans" panose="020B0606030504020204" pitchFamily="34" charset="0"/>
                <a:cs typeface="Open Sans" panose="020B0606030504020204" pitchFamily="34" charset="0"/>
              </a:rPr>
              <a:t>: </a:t>
            </a:r>
            <a:r>
              <a:rPr lang="da-DK" dirty="0" smtClean="0">
                <a:latin typeface="Open Sans" panose="020B0606030504020204" pitchFamily="34" charset="0"/>
                <a:ea typeface="Open Sans" panose="020B0606030504020204" pitchFamily="34" charset="0"/>
                <a:cs typeface="Open Sans" panose="020B0606030504020204" pitchFamily="34" charset="0"/>
              </a:rPr>
              <a:t>false || false</a:t>
            </a:r>
          </a:p>
          <a:p>
            <a:pPr marL="0" indent="0">
              <a:buNone/>
            </a:pPr>
            <a:r>
              <a:rPr lang="da-DK" dirty="0">
                <a:latin typeface="Open Sans" panose="020B0606030504020204" pitchFamily="34" charset="0"/>
                <a:ea typeface="Open Sans" panose="020B0606030504020204" pitchFamily="34" charset="0"/>
                <a:cs typeface="Open Sans" panose="020B0606030504020204" pitchFamily="34" charset="0"/>
              </a:rPr>
              <a:t>!</a:t>
            </a:r>
            <a:r>
              <a:rPr lang="da-DK" dirty="0" smtClean="0">
                <a:latin typeface="Open Sans" panose="020B0606030504020204" pitchFamily="34" charset="0"/>
                <a:ea typeface="Open Sans" panose="020B0606030504020204" pitchFamily="34" charset="0"/>
                <a:cs typeface="Open Sans" panose="020B0606030504020204" pitchFamily="34" charset="0"/>
              </a:rPr>
              <a:t>!false ? !false &amp;&amp; true : false ? false : true</a:t>
            </a:r>
            <a:endParaRPr lang="lt-LT" dirty="0" smtClean="0">
              <a:latin typeface="Open Sans" panose="020B0606030504020204" pitchFamily="34" charset="0"/>
              <a:ea typeface="Open Sans" panose="020B0606030504020204" pitchFamily="34" charset="0"/>
              <a:cs typeface="Open Sans" panose="020B0606030504020204" pitchFamily="34" charset="0"/>
            </a:endParaRPr>
          </a:p>
        </p:txBody>
      </p:sp>
      <p:grpSp>
        <p:nvGrpSpPr>
          <p:cNvPr id="4" name="Group 3"/>
          <p:cNvGrpSpPr/>
          <p:nvPr/>
        </p:nvGrpSpPr>
        <p:grpSpPr>
          <a:xfrm>
            <a:off x="0" y="6626620"/>
            <a:ext cx="12192000" cy="253916"/>
            <a:chOff x="0" y="6626620"/>
            <a:chExt cx="12192000" cy="253916"/>
          </a:xfrm>
        </p:grpSpPr>
        <p:sp>
          <p:nvSpPr>
            <p:cNvPr id="5" name="Rectangle 4"/>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7191023" y="6626620"/>
              <a:ext cx="5000977" cy="253916"/>
            </a:xfrm>
            <a:prstGeom prst="rect">
              <a:avLst/>
            </a:prstGeom>
            <a:noFill/>
            <a:ln>
              <a:noFill/>
            </a:ln>
          </p:spPr>
          <p:txBody>
            <a:bodyPr wrap="square" rtlCol="0">
              <a:spAutoFit/>
            </a:bodyPr>
            <a:lstStyle/>
            <a:p>
              <a:pPr algn="r"/>
              <a:r>
                <a:rPr lang="en-US" sz="10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Lesson </a:t>
              </a:r>
              <a:r>
                <a:rPr lang="lt-LT"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3: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Values</a:t>
              </a:r>
              <a:r>
                <a:rPr lang="en-US" sz="10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Types and Operators</a:t>
              </a:r>
              <a:endParaRPr lang="en-GB" sz="1050" dirty="0">
                <a:solidFill>
                  <a:schemeClr val="bg1"/>
                </a:solidFill>
              </a:endParaRPr>
            </a:p>
          </p:txBody>
        </p:sp>
      </p:grpSp>
    </p:spTree>
    <p:extLst>
      <p:ext uri="{BB962C8B-B14F-4D97-AF65-F5344CB8AC3E}">
        <p14:creationId xmlns:p14="http://schemas.microsoft.com/office/powerpoint/2010/main" val="32015554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err="1" smtClean="0">
                <a:latin typeface="Open Sans" panose="020B0606030504020204" pitchFamily="34" charset="0"/>
                <a:ea typeface="Open Sans" panose="020B0606030504020204" pitchFamily="34" charset="0"/>
                <a:cs typeface="Open Sans" panose="020B0606030504020204" pitchFamily="34" charset="0"/>
              </a:rPr>
              <a:t>Empty</a:t>
            </a:r>
            <a:r>
              <a:rPr lang="lt-LT" b="1" dirty="0" smtClean="0">
                <a:latin typeface="Open Sans" panose="020B0606030504020204" pitchFamily="34" charset="0"/>
                <a:ea typeface="Open Sans" panose="020B0606030504020204" pitchFamily="34" charset="0"/>
                <a:cs typeface="Open Sans" panose="020B0606030504020204" pitchFamily="34" charset="0"/>
              </a:rPr>
              <a:t> </a:t>
            </a:r>
            <a:r>
              <a:rPr lang="lt-LT" b="1" dirty="0" err="1" smtClean="0">
                <a:latin typeface="Open Sans" panose="020B0606030504020204" pitchFamily="34" charset="0"/>
                <a:ea typeface="Open Sans" panose="020B0606030504020204" pitchFamily="34" charset="0"/>
                <a:cs typeface="Open Sans" panose="020B0606030504020204" pitchFamily="34" charset="0"/>
              </a:rPr>
              <a:t>values</a:t>
            </a:r>
            <a:endParaRPr lang="en-US"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a:solidFill>
            <a:srgbClr val="F7DF1E"/>
          </a:solidFill>
        </p:spPr>
        <p:txBody>
          <a:bodyPr/>
          <a:lstStyle/>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There are two special values, </a:t>
            </a:r>
            <a:r>
              <a:rPr lang="en-US" b="1" dirty="0" smtClean="0">
                <a:latin typeface="Open Sans" panose="020B0606030504020204" pitchFamily="34" charset="0"/>
                <a:ea typeface="Open Sans" panose="020B0606030504020204" pitchFamily="34" charset="0"/>
                <a:cs typeface="Open Sans" panose="020B0606030504020204" pitchFamily="34" charset="0"/>
              </a:rPr>
              <a:t>null </a:t>
            </a:r>
            <a:r>
              <a:rPr lang="en-US" dirty="0">
                <a:latin typeface="Open Sans" panose="020B0606030504020204" pitchFamily="34" charset="0"/>
                <a:ea typeface="Open Sans" panose="020B0606030504020204" pitchFamily="34" charset="0"/>
                <a:cs typeface="Open Sans" panose="020B0606030504020204" pitchFamily="34" charset="0"/>
              </a:rPr>
              <a:t>and </a:t>
            </a:r>
            <a:r>
              <a:rPr lang="en-US" b="1" dirty="0">
                <a:latin typeface="Open Sans" panose="020B0606030504020204" pitchFamily="34" charset="0"/>
                <a:ea typeface="Open Sans" panose="020B0606030504020204" pitchFamily="34" charset="0"/>
                <a:cs typeface="Open Sans" panose="020B0606030504020204" pitchFamily="34" charset="0"/>
              </a:rPr>
              <a:t>undefined</a:t>
            </a:r>
            <a:r>
              <a:rPr lang="en-US" dirty="0">
                <a:latin typeface="Open Sans" panose="020B0606030504020204" pitchFamily="34" charset="0"/>
                <a:ea typeface="Open Sans" panose="020B0606030504020204" pitchFamily="34" charset="0"/>
                <a:cs typeface="Open Sans" panose="020B0606030504020204" pitchFamily="34" charset="0"/>
              </a:rPr>
              <a:t>, that are used to denote the absence of a meaningful value.</a:t>
            </a:r>
          </a:p>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They are </a:t>
            </a:r>
            <a:r>
              <a:rPr lang="en-US" dirty="0" smtClean="0">
                <a:latin typeface="Open Sans" panose="020B0606030504020204" pitchFamily="34" charset="0"/>
                <a:ea typeface="Open Sans" panose="020B0606030504020204" pitchFamily="34" charset="0"/>
                <a:cs typeface="Open Sans" panose="020B0606030504020204" pitchFamily="34" charset="0"/>
              </a:rPr>
              <a:t>themselves </a:t>
            </a:r>
            <a:r>
              <a:rPr lang="en-US" dirty="0">
                <a:latin typeface="Open Sans" panose="020B0606030504020204" pitchFamily="34" charset="0"/>
                <a:ea typeface="Open Sans" panose="020B0606030504020204" pitchFamily="34" charset="0"/>
                <a:cs typeface="Open Sans" panose="020B0606030504020204" pitchFamily="34" charset="0"/>
              </a:rPr>
              <a:t>values, but they carry no information</a:t>
            </a:r>
            <a:r>
              <a:rPr lang="en-US" dirty="0" smtClean="0">
                <a:latin typeface="Open Sans" panose="020B0606030504020204" pitchFamily="34" charset="0"/>
                <a:ea typeface="Open Sans" panose="020B0606030504020204" pitchFamily="34" charset="0"/>
                <a:cs typeface="Open Sans" panose="020B0606030504020204" pitchFamily="34" charset="0"/>
              </a:rPr>
              <a:t>.</a:t>
            </a:r>
          </a:p>
          <a:p>
            <a:pPr marL="0" indent="0">
              <a:buNone/>
            </a:pPr>
            <a:endParaRPr lang="en-US"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dirty="0" smtClean="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Many operations in the language that don’t produce a meaningful </a:t>
            </a:r>
            <a:r>
              <a:rPr lang="en-US" dirty="0" smtClean="0">
                <a:latin typeface="Open Sans" panose="020B0606030504020204" pitchFamily="34" charset="0"/>
                <a:ea typeface="Open Sans" panose="020B0606030504020204" pitchFamily="34" charset="0"/>
                <a:cs typeface="Open Sans" panose="020B0606030504020204" pitchFamily="34" charset="0"/>
              </a:rPr>
              <a:t>value yield </a:t>
            </a:r>
            <a:r>
              <a:rPr lang="en-US" b="1" dirty="0">
                <a:latin typeface="Open Sans" panose="020B0606030504020204" pitchFamily="34" charset="0"/>
                <a:ea typeface="Open Sans" panose="020B0606030504020204" pitchFamily="34" charset="0"/>
                <a:cs typeface="Open Sans" panose="020B0606030504020204" pitchFamily="34" charset="0"/>
              </a:rPr>
              <a:t>undefined</a:t>
            </a:r>
            <a:r>
              <a:rPr lang="en-US" dirty="0">
                <a:latin typeface="Open Sans" panose="020B0606030504020204" pitchFamily="34" charset="0"/>
                <a:ea typeface="Open Sans" panose="020B0606030504020204" pitchFamily="34" charset="0"/>
                <a:cs typeface="Open Sans" panose="020B0606030504020204" pitchFamily="34" charset="0"/>
              </a:rPr>
              <a:t> simply because they have to yield some value</a:t>
            </a:r>
            <a:r>
              <a:rPr lang="en-US" dirty="0" smtClean="0">
                <a:latin typeface="Open Sans" panose="020B0606030504020204" pitchFamily="34" charset="0"/>
                <a:ea typeface="Open Sans" panose="020B0606030504020204" pitchFamily="34" charset="0"/>
                <a:cs typeface="Open Sans" panose="020B0606030504020204" pitchFamily="34" charset="0"/>
              </a:rPr>
              <a:t>.</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4" name="Group 3"/>
          <p:cNvGrpSpPr/>
          <p:nvPr/>
        </p:nvGrpSpPr>
        <p:grpSpPr>
          <a:xfrm>
            <a:off x="0" y="6626620"/>
            <a:ext cx="12192000" cy="253916"/>
            <a:chOff x="0" y="6626620"/>
            <a:chExt cx="12192000" cy="253916"/>
          </a:xfrm>
        </p:grpSpPr>
        <p:sp>
          <p:nvSpPr>
            <p:cNvPr id="5" name="Rectangle 4"/>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7191023" y="6626620"/>
              <a:ext cx="5000977" cy="253916"/>
            </a:xfrm>
            <a:prstGeom prst="rect">
              <a:avLst/>
            </a:prstGeom>
            <a:noFill/>
            <a:ln>
              <a:noFill/>
            </a:ln>
          </p:spPr>
          <p:txBody>
            <a:bodyPr wrap="square" rtlCol="0">
              <a:spAutoFit/>
            </a:bodyPr>
            <a:lstStyle/>
            <a:p>
              <a:pPr algn="r"/>
              <a:r>
                <a:rPr lang="en-US" sz="10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Lesson </a:t>
              </a:r>
              <a:r>
                <a:rPr lang="lt-LT"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3: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Values</a:t>
              </a:r>
              <a:r>
                <a:rPr lang="en-US" sz="10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Types and Operators</a:t>
              </a:r>
              <a:endParaRPr lang="en-GB" sz="1050" dirty="0">
                <a:solidFill>
                  <a:schemeClr val="bg1"/>
                </a:solidFill>
              </a:endParaRPr>
            </a:p>
          </p:txBody>
        </p:sp>
      </p:grpSp>
    </p:spTree>
    <p:extLst>
      <p:ext uri="{BB962C8B-B14F-4D97-AF65-F5344CB8AC3E}">
        <p14:creationId xmlns:p14="http://schemas.microsoft.com/office/powerpoint/2010/main" val="33584840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err="1" smtClean="0">
                <a:latin typeface="Open Sans" panose="020B0606030504020204" pitchFamily="34" charset="0"/>
                <a:ea typeface="Open Sans" panose="020B0606030504020204" pitchFamily="34" charset="0"/>
                <a:cs typeface="Open Sans" panose="020B0606030504020204" pitchFamily="34" charset="0"/>
              </a:rPr>
              <a:t>Automatic</a:t>
            </a:r>
            <a:r>
              <a:rPr lang="lt-LT" b="1" dirty="0" smtClean="0">
                <a:latin typeface="Open Sans" panose="020B0606030504020204" pitchFamily="34" charset="0"/>
                <a:ea typeface="Open Sans" panose="020B0606030504020204" pitchFamily="34" charset="0"/>
                <a:cs typeface="Open Sans" panose="020B0606030504020204" pitchFamily="34" charset="0"/>
              </a:rPr>
              <a:t> </a:t>
            </a:r>
            <a:r>
              <a:rPr lang="lt-LT" b="1" dirty="0" err="1" smtClean="0">
                <a:latin typeface="Open Sans" panose="020B0606030504020204" pitchFamily="34" charset="0"/>
                <a:ea typeface="Open Sans" panose="020B0606030504020204" pitchFamily="34" charset="0"/>
                <a:cs typeface="Open Sans" panose="020B0606030504020204" pitchFamily="34" charset="0"/>
              </a:rPr>
              <a:t>type</a:t>
            </a:r>
            <a:r>
              <a:rPr lang="lt-LT" b="1" dirty="0" smtClean="0">
                <a:latin typeface="Open Sans" panose="020B0606030504020204" pitchFamily="34" charset="0"/>
                <a:ea typeface="Open Sans" panose="020B0606030504020204" pitchFamily="34" charset="0"/>
                <a:cs typeface="Open Sans" panose="020B0606030504020204" pitchFamily="34" charset="0"/>
              </a:rPr>
              <a:t> </a:t>
            </a:r>
            <a:r>
              <a:rPr lang="lt-LT" b="1" dirty="0" err="1" smtClean="0">
                <a:latin typeface="Open Sans" panose="020B0606030504020204" pitchFamily="34" charset="0"/>
                <a:ea typeface="Open Sans" panose="020B0606030504020204" pitchFamily="34" charset="0"/>
                <a:cs typeface="Open Sans" panose="020B0606030504020204" pitchFamily="34" charset="0"/>
              </a:rPr>
              <a:t>conversion</a:t>
            </a:r>
            <a:endParaRPr lang="en-US"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a:solidFill>
            <a:srgbClr val="F7DF1E"/>
          </a:solidFill>
        </p:spPr>
        <p:txBody>
          <a:bodyPr>
            <a:normAutofit fontScale="92500" lnSpcReduction="20000"/>
          </a:bodyPr>
          <a:lstStyle/>
          <a:p>
            <a:pPr marL="0" indent="0">
              <a:buNone/>
            </a:pPr>
            <a:r>
              <a:rPr lang="en-US" dirty="0"/>
              <a:t>When an operator is applied to the “wrong” type of value, JavaScript will quietly convert that value to the type it </a:t>
            </a:r>
            <a:r>
              <a:rPr lang="en-US" dirty="0" smtClean="0"/>
              <a:t>needs, using </a:t>
            </a:r>
            <a:r>
              <a:rPr lang="en-US" dirty="0"/>
              <a:t>a set of rules that often aren’t what you want or expect</a:t>
            </a:r>
            <a:r>
              <a:rPr lang="en-US" dirty="0" smtClean="0"/>
              <a:t>. </a:t>
            </a:r>
          </a:p>
          <a:p>
            <a:pPr marL="0" indent="0">
              <a:buNone/>
            </a:pPr>
            <a:endParaRPr lang="en-US" dirty="0" smtClean="0"/>
          </a:p>
          <a:p>
            <a:pPr marL="0" indent="0">
              <a:buNone/>
            </a:pPr>
            <a:r>
              <a:rPr lang="en-US" dirty="0"/>
              <a:t>This is called </a:t>
            </a:r>
            <a:r>
              <a:rPr lang="en-US" b="1" dirty="0"/>
              <a:t>type coercion</a:t>
            </a:r>
            <a:r>
              <a:rPr lang="en-US" dirty="0" smtClean="0"/>
              <a:t>.</a:t>
            </a:r>
          </a:p>
          <a:p>
            <a:pPr marL="0" indent="0">
              <a:buNone/>
            </a:pPr>
            <a:r>
              <a:rPr lang="en-US" dirty="0" smtClean="0"/>
              <a:t>JavaScript does this because it is </a:t>
            </a:r>
            <a:r>
              <a:rPr lang="en-GB" b="1" dirty="0"/>
              <a:t>weakly </a:t>
            </a:r>
            <a:r>
              <a:rPr lang="en-GB" b="1" dirty="0" smtClean="0"/>
              <a:t>typed</a:t>
            </a:r>
            <a:r>
              <a:rPr lang="en-GB" dirty="0" smtClean="0"/>
              <a:t>.</a:t>
            </a:r>
            <a:endParaRPr lang="en-US" dirty="0" smtClean="0"/>
          </a:p>
          <a:p>
            <a:pPr marL="0" indent="0">
              <a:buNone/>
            </a:pPr>
            <a:endParaRPr lang="en-US" dirty="0" smtClean="0"/>
          </a:p>
          <a:p>
            <a:pPr marL="0" indent="0">
              <a:buNone/>
            </a:pPr>
            <a:r>
              <a:rPr lang="en-US" dirty="0" smtClean="0"/>
              <a:t>When </a:t>
            </a:r>
            <a:r>
              <a:rPr lang="en-US" dirty="0"/>
              <a:t>you do not want any automatic type conversions to happen, there are two additional operators: </a:t>
            </a:r>
            <a:r>
              <a:rPr lang="en-US" b="1" dirty="0"/>
              <a:t>===</a:t>
            </a:r>
            <a:r>
              <a:rPr lang="en-US" dirty="0"/>
              <a:t> and </a:t>
            </a:r>
            <a:r>
              <a:rPr lang="en-US" b="1" dirty="0" smtClean="0"/>
              <a:t>!==</a:t>
            </a:r>
            <a:r>
              <a:rPr lang="en-US" dirty="0" smtClean="0"/>
              <a:t>.</a:t>
            </a:r>
          </a:p>
          <a:p>
            <a:pPr marL="0" indent="0">
              <a:buNone/>
            </a:pPr>
            <a:endParaRPr lang="en-US" dirty="0"/>
          </a:p>
          <a:p>
            <a:pPr marL="0" indent="0">
              <a:buNone/>
            </a:pPr>
            <a:r>
              <a:rPr lang="en-US" b="1" dirty="0"/>
              <a:t>ALWAYS USE !== and === to prevent unexpected type conversions.</a:t>
            </a:r>
          </a:p>
          <a:p>
            <a:pPr marL="0" indent="0">
              <a:buNone/>
            </a:pPr>
            <a:endParaRPr lang="en-US" dirty="0"/>
          </a:p>
        </p:txBody>
      </p:sp>
      <p:grpSp>
        <p:nvGrpSpPr>
          <p:cNvPr id="4" name="Group 3"/>
          <p:cNvGrpSpPr/>
          <p:nvPr/>
        </p:nvGrpSpPr>
        <p:grpSpPr>
          <a:xfrm>
            <a:off x="0" y="6626620"/>
            <a:ext cx="12192000" cy="253916"/>
            <a:chOff x="0" y="6626620"/>
            <a:chExt cx="12192000" cy="253916"/>
          </a:xfrm>
        </p:grpSpPr>
        <p:sp>
          <p:nvSpPr>
            <p:cNvPr id="5" name="Rectangle 4"/>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7191023" y="6626620"/>
              <a:ext cx="5000977" cy="253916"/>
            </a:xfrm>
            <a:prstGeom prst="rect">
              <a:avLst/>
            </a:prstGeom>
            <a:noFill/>
            <a:ln>
              <a:noFill/>
            </a:ln>
          </p:spPr>
          <p:txBody>
            <a:bodyPr wrap="square" rtlCol="0">
              <a:spAutoFit/>
            </a:bodyPr>
            <a:lstStyle/>
            <a:p>
              <a:pPr algn="r"/>
              <a:r>
                <a:rPr lang="en-US" sz="10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Lesson </a:t>
              </a:r>
              <a:r>
                <a:rPr lang="lt-LT"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3: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Values</a:t>
              </a:r>
              <a:r>
                <a:rPr lang="en-US" sz="10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Types and Operators</a:t>
              </a:r>
              <a:endParaRPr lang="en-GB" sz="1050" dirty="0">
                <a:solidFill>
                  <a:schemeClr val="bg1"/>
                </a:solidFill>
              </a:endParaRPr>
            </a:p>
          </p:txBody>
        </p:sp>
      </p:grpSp>
    </p:spTree>
    <p:extLst>
      <p:ext uri="{BB962C8B-B14F-4D97-AF65-F5344CB8AC3E}">
        <p14:creationId xmlns:p14="http://schemas.microsoft.com/office/powerpoint/2010/main" val="31374913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Open Sans" panose="020B0606030504020204" pitchFamily="34" charset="0"/>
                <a:ea typeface="Open Sans" panose="020B0606030504020204" pitchFamily="34" charset="0"/>
                <a:cs typeface="Open Sans" panose="020B0606030504020204" pitchFamily="34" charset="0"/>
              </a:rPr>
              <a:t>Try to guess</a:t>
            </a:r>
            <a:endParaRPr lang="en-US"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a:solidFill>
            <a:srgbClr val="F7DF1E"/>
          </a:solidFill>
        </p:spPr>
        <p:txBody>
          <a:bodyPr>
            <a:normAutofit fontScale="92500" lnSpcReduction="20000"/>
          </a:bodyPr>
          <a:lstStyle/>
          <a:p>
            <a:r>
              <a:rPr lang="en-GB" dirty="0">
                <a:latin typeface="Open Sans" panose="020B0606030504020204" pitchFamily="34" charset="0"/>
                <a:ea typeface="Open Sans" panose="020B0606030504020204" pitchFamily="34" charset="0"/>
                <a:cs typeface="Open Sans" panose="020B0606030504020204" pitchFamily="34" charset="0"/>
              </a:rPr>
              <a:t>8 * </a:t>
            </a:r>
            <a:r>
              <a:rPr lang="en-GB" dirty="0" smtClean="0">
                <a:latin typeface="Open Sans" panose="020B0606030504020204" pitchFamily="34" charset="0"/>
                <a:ea typeface="Open Sans" panose="020B0606030504020204" pitchFamily="34" charset="0"/>
                <a:cs typeface="Open Sans" panose="020B0606030504020204" pitchFamily="34" charset="0"/>
              </a:rPr>
              <a:t>null </a:t>
            </a:r>
          </a:p>
          <a:p>
            <a:pPr marL="0" indent="0">
              <a:buNone/>
            </a:pPr>
            <a:r>
              <a:rPr lang="en-GB" dirty="0" smtClean="0">
                <a:latin typeface="Open Sans" panose="020B0606030504020204" pitchFamily="34" charset="0"/>
                <a:ea typeface="Open Sans" panose="020B0606030504020204" pitchFamily="34" charset="0"/>
                <a:cs typeface="Open Sans" panose="020B0606030504020204" pitchFamily="34" charset="0"/>
              </a:rPr>
              <a:t> </a:t>
            </a:r>
            <a:r>
              <a:rPr lang="en-GB" dirty="0">
                <a:latin typeface="Open Sans" panose="020B0606030504020204" pitchFamily="34" charset="0"/>
                <a:ea typeface="Open Sans" panose="020B0606030504020204" pitchFamily="34" charset="0"/>
                <a:cs typeface="Open Sans" panose="020B0606030504020204" pitchFamily="34" charset="0"/>
              </a:rPr>
              <a:t>0</a:t>
            </a:r>
          </a:p>
          <a:p>
            <a:r>
              <a:rPr lang="en-GB" dirty="0" smtClean="0">
                <a:latin typeface="Open Sans" panose="020B0606030504020204" pitchFamily="34" charset="0"/>
                <a:ea typeface="Open Sans" panose="020B0606030504020204" pitchFamily="34" charset="0"/>
                <a:cs typeface="Open Sans" panose="020B0606030504020204" pitchFamily="34" charset="0"/>
              </a:rPr>
              <a:t>"</a:t>
            </a:r>
            <a:r>
              <a:rPr lang="en-GB" dirty="0">
                <a:latin typeface="Open Sans" panose="020B0606030504020204" pitchFamily="34" charset="0"/>
                <a:ea typeface="Open Sans" panose="020B0606030504020204" pitchFamily="34" charset="0"/>
                <a:cs typeface="Open Sans" panose="020B0606030504020204" pitchFamily="34" charset="0"/>
              </a:rPr>
              <a:t>5" + </a:t>
            </a:r>
            <a:r>
              <a:rPr lang="en-GB" dirty="0" smtClean="0">
                <a:latin typeface="Open Sans" panose="020B0606030504020204" pitchFamily="34" charset="0"/>
                <a:ea typeface="Open Sans" panose="020B0606030504020204" pitchFamily="34" charset="0"/>
                <a:cs typeface="Open Sans" panose="020B0606030504020204" pitchFamily="34" charset="0"/>
              </a:rPr>
              <a:t>1 </a:t>
            </a:r>
          </a:p>
          <a:p>
            <a:pPr marL="0" indent="0">
              <a:buNone/>
            </a:pPr>
            <a:r>
              <a:rPr lang="en-GB" dirty="0" smtClean="0">
                <a:latin typeface="Open Sans" panose="020B0606030504020204" pitchFamily="34" charset="0"/>
                <a:ea typeface="Open Sans" panose="020B0606030504020204" pitchFamily="34" charset="0"/>
                <a:cs typeface="Open Sans" panose="020B0606030504020204" pitchFamily="34" charset="0"/>
              </a:rPr>
              <a:t> </a:t>
            </a:r>
            <a:r>
              <a:rPr lang="lt-LT" dirty="0" smtClean="0">
                <a:latin typeface="Open Sans" panose="020B0606030504020204" pitchFamily="34" charset="0"/>
                <a:ea typeface="Open Sans" panose="020B0606030504020204" pitchFamily="34" charset="0"/>
                <a:cs typeface="Open Sans" panose="020B0606030504020204" pitchFamily="34" charset="0"/>
              </a:rPr>
              <a:t>„</a:t>
            </a:r>
            <a:r>
              <a:rPr lang="en-GB" dirty="0" smtClean="0">
                <a:latin typeface="Open Sans" panose="020B0606030504020204" pitchFamily="34" charset="0"/>
                <a:ea typeface="Open Sans" panose="020B0606030504020204" pitchFamily="34" charset="0"/>
                <a:cs typeface="Open Sans" panose="020B0606030504020204" pitchFamily="34" charset="0"/>
              </a:rPr>
              <a:t>51</a:t>
            </a:r>
            <a:r>
              <a:rPr lang="lt-LT" dirty="0" smtClean="0">
                <a:latin typeface="Open Sans" panose="020B0606030504020204" pitchFamily="34" charset="0"/>
                <a:ea typeface="Open Sans" panose="020B0606030504020204" pitchFamily="34" charset="0"/>
                <a:cs typeface="Open Sans" panose="020B0606030504020204" pitchFamily="34" charset="0"/>
              </a:rPr>
              <a:t>“</a:t>
            </a:r>
            <a:endParaRPr lang="en-GB" dirty="0">
              <a:latin typeface="Open Sans" panose="020B0606030504020204" pitchFamily="34" charset="0"/>
              <a:ea typeface="Open Sans" panose="020B0606030504020204" pitchFamily="34" charset="0"/>
              <a:cs typeface="Open Sans" panose="020B0606030504020204" pitchFamily="34" charset="0"/>
            </a:endParaRPr>
          </a:p>
          <a:p>
            <a:r>
              <a:rPr lang="en-GB" dirty="0">
                <a:latin typeface="Open Sans" panose="020B0606030504020204" pitchFamily="34" charset="0"/>
                <a:ea typeface="Open Sans" panose="020B0606030504020204" pitchFamily="34" charset="0"/>
                <a:cs typeface="Open Sans" panose="020B0606030504020204" pitchFamily="34" charset="0"/>
              </a:rPr>
              <a:t>"five" * </a:t>
            </a:r>
            <a:r>
              <a:rPr lang="en-GB" dirty="0" smtClean="0">
                <a:latin typeface="Open Sans" panose="020B0606030504020204" pitchFamily="34" charset="0"/>
                <a:ea typeface="Open Sans" panose="020B0606030504020204" pitchFamily="34" charset="0"/>
                <a:cs typeface="Open Sans" panose="020B0606030504020204" pitchFamily="34" charset="0"/>
              </a:rPr>
              <a:t>2 </a:t>
            </a:r>
          </a:p>
          <a:p>
            <a:pPr marL="0" indent="0">
              <a:buNone/>
            </a:pPr>
            <a:r>
              <a:rPr lang="en-GB" dirty="0" err="1" smtClean="0">
                <a:latin typeface="Open Sans" panose="020B0606030504020204" pitchFamily="34" charset="0"/>
                <a:ea typeface="Open Sans" panose="020B0606030504020204" pitchFamily="34" charset="0"/>
                <a:cs typeface="Open Sans" panose="020B0606030504020204" pitchFamily="34" charset="0"/>
              </a:rPr>
              <a:t>NaN</a:t>
            </a:r>
            <a:endParaRPr lang="en-GB" dirty="0">
              <a:latin typeface="Open Sans" panose="020B0606030504020204" pitchFamily="34" charset="0"/>
              <a:ea typeface="Open Sans" panose="020B0606030504020204" pitchFamily="34" charset="0"/>
              <a:cs typeface="Open Sans" panose="020B0606030504020204" pitchFamily="34" charset="0"/>
            </a:endParaRPr>
          </a:p>
          <a:p>
            <a:r>
              <a:rPr lang="en-GB" dirty="0">
                <a:latin typeface="Open Sans" panose="020B0606030504020204" pitchFamily="34" charset="0"/>
                <a:ea typeface="Open Sans" panose="020B0606030504020204" pitchFamily="34" charset="0"/>
                <a:cs typeface="Open Sans" panose="020B0606030504020204" pitchFamily="34" charset="0"/>
              </a:rPr>
              <a:t>false == </a:t>
            </a:r>
            <a:r>
              <a:rPr lang="en-GB" dirty="0" smtClean="0">
                <a:latin typeface="Open Sans" panose="020B0606030504020204" pitchFamily="34" charset="0"/>
                <a:ea typeface="Open Sans" panose="020B0606030504020204" pitchFamily="34" charset="0"/>
                <a:cs typeface="Open Sans" panose="020B0606030504020204" pitchFamily="34" charset="0"/>
              </a:rPr>
              <a:t>0 </a:t>
            </a:r>
          </a:p>
          <a:p>
            <a:pPr marL="0" indent="0">
              <a:buNone/>
            </a:pPr>
            <a:r>
              <a:rPr lang="en-GB" dirty="0" smtClean="0">
                <a:latin typeface="Open Sans" panose="020B0606030504020204" pitchFamily="34" charset="0"/>
                <a:ea typeface="Open Sans" panose="020B0606030504020204" pitchFamily="34" charset="0"/>
                <a:cs typeface="Open Sans" panose="020B0606030504020204" pitchFamily="34" charset="0"/>
              </a:rPr>
              <a:t>true</a:t>
            </a:r>
          </a:p>
          <a:p>
            <a:r>
              <a:rPr lang="en-GB" dirty="0">
                <a:latin typeface="Open Sans" panose="020B0606030504020204" pitchFamily="34" charset="0"/>
                <a:ea typeface="Open Sans" panose="020B0606030504020204" pitchFamily="34" charset="0"/>
                <a:cs typeface="Open Sans" panose="020B0606030504020204" pitchFamily="34" charset="0"/>
              </a:rPr>
              <a:t>false </a:t>
            </a:r>
            <a:r>
              <a:rPr lang="en-GB" dirty="0" smtClean="0">
                <a:latin typeface="Open Sans" panose="020B0606030504020204" pitchFamily="34" charset="0"/>
                <a:ea typeface="Open Sans" panose="020B0606030504020204" pitchFamily="34" charset="0"/>
                <a:cs typeface="Open Sans" panose="020B0606030504020204" pitchFamily="34" charset="0"/>
              </a:rPr>
              <a:t>=== </a:t>
            </a:r>
            <a:r>
              <a:rPr lang="en-GB" dirty="0">
                <a:latin typeface="Open Sans" panose="020B0606030504020204" pitchFamily="34" charset="0"/>
                <a:ea typeface="Open Sans" panose="020B0606030504020204" pitchFamily="34" charset="0"/>
                <a:cs typeface="Open Sans" panose="020B0606030504020204" pitchFamily="34" charset="0"/>
              </a:rPr>
              <a:t>0 </a:t>
            </a:r>
          </a:p>
          <a:p>
            <a:pPr marL="0" indent="0">
              <a:buNone/>
            </a:pPr>
            <a:r>
              <a:rPr lang="en-GB" dirty="0" smtClean="0">
                <a:latin typeface="Open Sans" panose="020B0606030504020204" pitchFamily="34" charset="0"/>
                <a:ea typeface="Open Sans" panose="020B0606030504020204" pitchFamily="34" charset="0"/>
                <a:cs typeface="Open Sans" panose="020B0606030504020204" pitchFamily="34" charset="0"/>
              </a:rPr>
              <a:t>false</a:t>
            </a:r>
            <a:endParaRPr lang="en-GB" dirty="0">
              <a:latin typeface="Open Sans" panose="020B0606030504020204" pitchFamily="34" charset="0"/>
              <a:ea typeface="Open Sans" panose="020B0606030504020204" pitchFamily="34" charset="0"/>
              <a:cs typeface="Open Sans" panose="020B0606030504020204" pitchFamily="34" charset="0"/>
            </a:endParaRPr>
          </a:p>
          <a:p>
            <a:endParaRPr lang="en-GB"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4" name="Group 3"/>
          <p:cNvGrpSpPr/>
          <p:nvPr/>
        </p:nvGrpSpPr>
        <p:grpSpPr>
          <a:xfrm>
            <a:off x="0" y="6626620"/>
            <a:ext cx="12192000" cy="253916"/>
            <a:chOff x="0" y="6626620"/>
            <a:chExt cx="12192000" cy="253916"/>
          </a:xfrm>
        </p:grpSpPr>
        <p:sp>
          <p:nvSpPr>
            <p:cNvPr id="5" name="Rectangle 4"/>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Open Sans" panose="020B0606030504020204" pitchFamily="34" charset="0"/>
                <a:ea typeface="Open Sans" panose="020B0606030504020204" pitchFamily="34" charset="0"/>
                <a:cs typeface="Open Sans" panose="020B0606030504020204" pitchFamily="34" charset="0"/>
              </a:endParaRPr>
            </a:p>
          </p:txBody>
        </p:sp>
        <p:sp>
          <p:nvSpPr>
            <p:cNvPr id="6" name="TextBox 5"/>
            <p:cNvSpPr txBox="1"/>
            <p:nvPr/>
          </p:nvSpPr>
          <p:spPr>
            <a:xfrm>
              <a:off x="7191023" y="6626620"/>
              <a:ext cx="5000977" cy="253916"/>
            </a:xfrm>
            <a:prstGeom prst="rect">
              <a:avLst/>
            </a:prstGeom>
            <a:noFill/>
            <a:ln>
              <a:noFill/>
            </a:ln>
          </p:spPr>
          <p:txBody>
            <a:bodyPr wrap="square" rtlCol="0">
              <a:spAutoFit/>
            </a:bodyPr>
            <a:lstStyle/>
            <a:p>
              <a:pPr algn="r"/>
              <a:r>
                <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rPr>
                <a:t>Lesson </a:t>
              </a:r>
              <a:r>
                <a:rPr lang="lt-LT" sz="105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3: </a:t>
              </a:r>
              <a:r>
                <a:rPr lang="en-US" sz="105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Values</a:t>
              </a:r>
              <a:r>
                <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rPr>
                <a:t>, Types and Operators</a:t>
              </a:r>
              <a:endParaRPr lang="en-GB" sz="105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2757186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err="1" smtClean="0">
                <a:latin typeface="Open Sans" panose="020B0606030504020204" pitchFamily="34" charset="0"/>
                <a:ea typeface="Open Sans" panose="020B0606030504020204" pitchFamily="34" charset="0"/>
                <a:cs typeface="Open Sans" panose="020B0606030504020204" pitchFamily="34" charset="0"/>
              </a:rPr>
              <a:t>Summary</a:t>
            </a:r>
            <a:endParaRPr lang="en-US"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a:solidFill>
            <a:srgbClr val="F7DF1E"/>
          </a:solidFill>
        </p:spPr>
        <p:txBody>
          <a:bodyPr>
            <a:normAutofit lnSpcReduction="10000"/>
          </a:bodyPr>
          <a:lstStyle/>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We looked at four </a:t>
            </a:r>
            <a:r>
              <a:rPr lang="en-US" b="1" dirty="0">
                <a:latin typeface="Open Sans" panose="020B0606030504020204" pitchFamily="34" charset="0"/>
                <a:ea typeface="Open Sans" panose="020B0606030504020204" pitchFamily="34" charset="0"/>
                <a:cs typeface="Open Sans" panose="020B0606030504020204" pitchFamily="34" charset="0"/>
              </a:rPr>
              <a:t>types</a:t>
            </a:r>
            <a:r>
              <a:rPr lang="en-US" dirty="0">
                <a:latin typeface="Open Sans" panose="020B0606030504020204" pitchFamily="34" charset="0"/>
                <a:ea typeface="Open Sans" panose="020B0606030504020204" pitchFamily="34" charset="0"/>
                <a:cs typeface="Open Sans" panose="020B0606030504020204" pitchFamily="34" charset="0"/>
              </a:rPr>
              <a:t> of JavaScript values in this chapter: numbers, strings, Booleans, and </a:t>
            </a:r>
            <a:r>
              <a:rPr lang="en-US" dirty="0" smtClean="0">
                <a:latin typeface="Open Sans" panose="020B0606030504020204" pitchFamily="34" charset="0"/>
                <a:ea typeface="Open Sans" panose="020B0606030504020204" pitchFamily="34" charset="0"/>
                <a:cs typeface="Open Sans" panose="020B0606030504020204" pitchFamily="34" charset="0"/>
              </a:rPr>
              <a:t>undefined.</a:t>
            </a:r>
          </a:p>
          <a:p>
            <a:pPr marL="0" indent="0">
              <a:buNone/>
            </a:pPr>
            <a:endParaRPr lang="en-US" dirty="0" smtClean="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b="1" dirty="0" smtClean="0">
                <a:latin typeface="Open Sans" panose="020B0606030504020204" pitchFamily="34" charset="0"/>
                <a:ea typeface="Open Sans" panose="020B0606030504020204" pitchFamily="34" charset="0"/>
                <a:cs typeface="Open Sans" panose="020B0606030504020204" pitchFamily="34" charset="0"/>
              </a:rPr>
              <a:t>Values</a:t>
            </a:r>
            <a:r>
              <a:rPr lang="en-US" dirty="0" smtClean="0">
                <a:latin typeface="Open Sans" panose="020B0606030504020204" pitchFamily="34" charset="0"/>
                <a:ea typeface="Open Sans" panose="020B0606030504020204" pitchFamily="34" charset="0"/>
                <a:cs typeface="Open Sans" panose="020B0606030504020204" pitchFamily="34" charset="0"/>
              </a:rPr>
              <a:t> </a:t>
            </a:r>
            <a:r>
              <a:rPr lang="en-US" dirty="0">
                <a:latin typeface="Open Sans" panose="020B0606030504020204" pitchFamily="34" charset="0"/>
                <a:ea typeface="Open Sans" panose="020B0606030504020204" pitchFamily="34" charset="0"/>
                <a:cs typeface="Open Sans" panose="020B0606030504020204" pitchFamily="34" charset="0"/>
              </a:rPr>
              <a:t>are created by typing in their name (true, null) or value (13, "</a:t>
            </a:r>
            <a:r>
              <a:rPr lang="en-US" dirty="0" err="1">
                <a:latin typeface="Open Sans" panose="020B0606030504020204" pitchFamily="34" charset="0"/>
                <a:ea typeface="Open Sans" panose="020B0606030504020204" pitchFamily="34" charset="0"/>
                <a:cs typeface="Open Sans" panose="020B0606030504020204" pitchFamily="34" charset="0"/>
              </a:rPr>
              <a:t>abc</a:t>
            </a:r>
            <a:r>
              <a:rPr lang="en-US" dirty="0" smtClean="0">
                <a:latin typeface="Open Sans" panose="020B0606030504020204" pitchFamily="34" charset="0"/>
                <a:ea typeface="Open Sans" panose="020B0606030504020204" pitchFamily="34" charset="0"/>
                <a:cs typeface="Open Sans" panose="020B0606030504020204" pitchFamily="34" charset="0"/>
              </a:rPr>
              <a:t>")</a:t>
            </a:r>
          </a:p>
          <a:p>
            <a:pPr marL="0" indent="0">
              <a:buNone/>
            </a:pPr>
            <a:endParaRPr lang="en-US"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You can combine and transform values with </a:t>
            </a:r>
            <a:r>
              <a:rPr lang="en-US" b="1" dirty="0">
                <a:latin typeface="Open Sans" panose="020B0606030504020204" pitchFamily="34" charset="0"/>
                <a:ea typeface="Open Sans" panose="020B0606030504020204" pitchFamily="34" charset="0"/>
                <a:cs typeface="Open Sans" panose="020B0606030504020204" pitchFamily="34" charset="0"/>
              </a:rPr>
              <a:t>operators</a:t>
            </a:r>
            <a:r>
              <a:rPr lang="en-US" dirty="0">
                <a:latin typeface="Open Sans" panose="020B0606030504020204" pitchFamily="34" charset="0"/>
                <a:ea typeface="Open Sans" panose="020B0606030504020204" pitchFamily="34" charset="0"/>
                <a:cs typeface="Open Sans" panose="020B0606030504020204" pitchFamily="34" charset="0"/>
              </a:rPr>
              <a:t>.</a:t>
            </a:r>
          </a:p>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
            </a:r>
            <a:br>
              <a:rPr lang="en-US" dirty="0">
                <a:latin typeface="Open Sans" panose="020B0606030504020204" pitchFamily="34" charset="0"/>
                <a:ea typeface="Open Sans" panose="020B0606030504020204" pitchFamily="34" charset="0"/>
                <a:cs typeface="Open Sans" panose="020B0606030504020204" pitchFamily="34" charset="0"/>
              </a:rPr>
            </a:br>
            <a:r>
              <a:rPr lang="en-US" dirty="0">
                <a:latin typeface="Open Sans" panose="020B0606030504020204" pitchFamily="34" charset="0"/>
                <a:ea typeface="Open Sans" panose="020B0606030504020204" pitchFamily="34" charset="0"/>
                <a:cs typeface="Open Sans" panose="020B0606030504020204" pitchFamily="34" charset="0"/>
              </a:rPr>
              <a:t>Now you can use JavaScript </a:t>
            </a:r>
            <a:r>
              <a:rPr lang="en-US" dirty="0" smtClean="0">
                <a:latin typeface="Open Sans" panose="020B0606030504020204" pitchFamily="34" charset="0"/>
                <a:ea typeface="Open Sans" panose="020B0606030504020204" pitchFamily="34" charset="0"/>
                <a:cs typeface="Open Sans" panose="020B0606030504020204" pitchFamily="34" charset="0"/>
              </a:rPr>
              <a:t>console as </a:t>
            </a:r>
            <a:r>
              <a:rPr lang="en-US" dirty="0">
                <a:latin typeface="Open Sans" panose="020B0606030504020204" pitchFamily="34" charset="0"/>
                <a:ea typeface="Open Sans" panose="020B0606030504020204" pitchFamily="34" charset="0"/>
                <a:cs typeface="Open Sans" panose="020B0606030504020204" pitchFamily="34" charset="0"/>
              </a:rPr>
              <a:t>a calculator :) Congratulations!</a:t>
            </a:r>
          </a:p>
        </p:txBody>
      </p:sp>
      <p:grpSp>
        <p:nvGrpSpPr>
          <p:cNvPr id="4" name="Group 3"/>
          <p:cNvGrpSpPr/>
          <p:nvPr/>
        </p:nvGrpSpPr>
        <p:grpSpPr>
          <a:xfrm>
            <a:off x="0" y="6626620"/>
            <a:ext cx="12192000" cy="253916"/>
            <a:chOff x="0" y="6626620"/>
            <a:chExt cx="12192000" cy="253916"/>
          </a:xfrm>
        </p:grpSpPr>
        <p:sp>
          <p:nvSpPr>
            <p:cNvPr id="5" name="Rectangle 4"/>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Open Sans" panose="020B0606030504020204" pitchFamily="34" charset="0"/>
                <a:ea typeface="Open Sans" panose="020B0606030504020204" pitchFamily="34" charset="0"/>
                <a:cs typeface="Open Sans" panose="020B0606030504020204" pitchFamily="34" charset="0"/>
              </a:endParaRPr>
            </a:p>
          </p:txBody>
        </p:sp>
        <p:sp>
          <p:nvSpPr>
            <p:cNvPr id="6" name="TextBox 5"/>
            <p:cNvSpPr txBox="1"/>
            <p:nvPr/>
          </p:nvSpPr>
          <p:spPr>
            <a:xfrm>
              <a:off x="7191023" y="6626620"/>
              <a:ext cx="5000977" cy="253916"/>
            </a:xfrm>
            <a:prstGeom prst="rect">
              <a:avLst/>
            </a:prstGeom>
            <a:noFill/>
            <a:ln>
              <a:noFill/>
            </a:ln>
          </p:spPr>
          <p:txBody>
            <a:bodyPr wrap="square" rtlCol="0">
              <a:spAutoFit/>
            </a:bodyPr>
            <a:lstStyle/>
            <a:p>
              <a:pPr algn="r"/>
              <a:r>
                <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rPr>
                <a:t>Lesson </a:t>
              </a:r>
              <a:r>
                <a:rPr lang="lt-LT" sz="105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3: </a:t>
              </a:r>
              <a:r>
                <a:rPr lang="en-US" sz="105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Values</a:t>
              </a:r>
              <a:r>
                <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rPr>
                <a:t>, Types and Operators</a:t>
              </a:r>
              <a:endParaRPr lang="en-GB" sz="105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42833433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Open Sans" panose="020B0606030504020204" pitchFamily="34" charset="0"/>
                <a:ea typeface="Open Sans" panose="020B0606030504020204" pitchFamily="34" charset="0"/>
                <a:cs typeface="Open Sans" panose="020B0606030504020204" pitchFamily="34" charset="0"/>
              </a:rPr>
              <a:t>JavaScript – a very short story</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pic>
        <p:nvPicPr>
          <p:cNvPr id="1026" name="Picture 2" descr="Image result for javascrip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6992" y="1825625"/>
            <a:ext cx="7778016" cy="4351338"/>
          </a:xfrm>
          <a:prstGeom prst="rect">
            <a:avLst/>
          </a:prstGeom>
          <a:noFill/>
          <a:ln w="31750">
            <a:solidFill>
              <a:schemeClr val="tx1"/>
            </a:solidFill>
          </a:ln>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0" y="6626620"/>
            <a:ext cx="12192000" cy="253916"/>
            <a:chOff x="0" y="6626620"/>
            <a:chExt cx="12192000" cy="253916"/>
          </a:xfrm>
        </p:grpSpPr>
        <p:sp>
          <p:nvSpPr>
            <p:cNvPr id="6" name="Rectangle 5"/>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7191023" y="6626620"/>
              <a:ext cx="5000977" cy="253916"/>
            </a:xfrm>
            <a:prstGeom prst="rect">
              <a:avLst/>
            </a:prstGeom>
            <a:noFill/>
            <a:ln>
              <a:noFill/>
            </a:ln>
          </p:spPr>
          <p:txBody>
            <a:bodyPr wrap="square" rtlCol="0">
              <a:spAutoFit/>
            </a:bodyPr>
            <a:lstStyle/>
            <a:p>
              <a:pPr algn="r"/>
              <a:r>
                <a:rPr lang="en-US" sz="10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Lesson </a:t>
              </a:r>
              <a:r>
                <a:rPr lang="lt-LT"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3: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Values</a:t>
              </a:r>
              <a:r>
                <a:rPr lang="en-US" sz="10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Types and Operators</a:t>
              </a:r>
              <a:endParaRPr lang="en-GB" sz="1050" dirty="0">
                <a:solidFill>
                  <a:schemeClr val="bg1"/>
                </a:solidFill>
              </a:endParaRPr>
            </a:p>
          </p:txBody>
        </p:sp>
      </p:grpSp>
    </p:spTree>
    <p:extLst>
      <p:ext uri="{BB962C8B-B14F-4D97-AF65-F5344CB8AC3E}">
        <p14:creationId xmlns:p14="http://schemas.microsoft.com/office/powerpoint/2010/main" val="4706226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Open Sans" panose="020B0606030504020204" pitchFamily="34" charset="0"/>
                <a:ea typeface="Open Sans" panose="020B0606030504020204" pitchFamily="34" charset="0"/>
                <a:cs typeface="Open Sans" panose="020B0606030504020204" pitchFamily="34" charset="0"/>
              </a:rPr>
              <a:t>JavaScript – a very short story</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p:txBody>
          <a:bodyPr>
            <a:normAutofit fontScale="85000" lnSpcReduction="20000"/>
          </a:bodyPr>
          <a:lstStyle/>
          <a:p>
            <a:pPr>
              <a:lnSpc>
                <a:spcPct val="150000"/>
              </a:lnSpc>
            </a:pPr>
            <a:r>
              <a:rPr lang="en-US" dirty="0" smtClean="0">
                <a:latin typeface="Open Sans" panose="020B0606030504020204" pitchFamily="34" charset="0"/>
                <a:ea typeface="Open Sans" panose="020B0606030504020204" pitchFamily="34" charset="0"/>
                <a:cs typeface="Open Sans" panose="020B0606030504020204" pitchFamily="34" charset="0"/>
              </a:rPr>
              <a:t>Introduced in 1995.</a:t>
            </a:r>
          </a:p>
          <a:p>
            <a:pPr>
              <a:lnSpc>
                <a:spcPct val="150000"/>
              </a:lnSpc>
            </a:pPr>
            <a:r>
              <a:rPr lang="en-US" dirty="0" smtClean="0">
                <a:latin typeface="Open Sans" panose="020B0606030504020204" pitchFamily="34" charset="0"/>
                <a:ea typeface="Open Sans" panose="020B0606030504020204" pitchFamily="34" charset="0"/>
                <a:cs typeface="Open Sans" panose="020B0606030504020204" pitchFamily="34" charset="0"/>
              </a:rPr>
              <a:t>Lives in all major graphical browsers.</a:t>
            </a:r>
          </a:p>
          <a:p>
            <a:pPr>
              <a:lnSpc>
                <a:spcPct val="150000"/>
              </a:lnSpc>
            </a:pPr>
            <a:r>
              <a:rPr lang="en-US" dirty="0" smtClean="0">
                <a:latin typeface="Open Sans" panose="020B0606030504020204" pitchFamily="34" charset="0"/>
                <a:ea typeface="Open Sans" panose="020B0606030504020204" pitchFamily="34" charset="0"/>
                <a:cs typeface="Open Sans" panose="020B0606030504020204" pitchFamily="34" charset="0"/>
              </a:rPr>
              <a:t>Made modern web applications possible</a:t>
            </a:r>
            <a:r>
              <a:rPr lang="lt-LT" dirty="0" smtClean="0">
                <a:latin typeface="Open Sans" panose="020B0606030504020204" pitchFamily="34" charset="0"/>
                <a:ea typeface="Open Sans" panose="020B0606030504020204" pitchFamily="34" charset="0"/>
                <a:cs typeface="Open Sans" panose="020B0606030504020204" pitchFamily="34" charset="0"/>
              </a:rPr>
              <a:t> </a:t>
            </a:r>
            <a:r>
              <a:rPr lang="en-US" dirty="0" smtClean="0">
                <a:latin typeface="Open Sans" panose="020B0606030504020204" pitchFamily="34" charset="0"/>
                <a:ea typeface="Open Sans" panose="020B0606030504020204" pitchFamily="34" charset="0"/>
                <a:cs typeface="Open Sans" panose="020B0606030504020204" pitchFamily="34" charset="0"/>
              </a:rPr>
              <a:t>on browsers.</a:t>
            </a:r>
          </a:p>
          <a:p>
            <a:pPr>
              <a:lnSpc>
                <a:spcPct val="150000"/>
              </a:lnSpc>
            </a:pPr>
            <a:r>
              <a:rPr lang="en-US" dirty="0" smtClean="0">
                <a:latin typeface="Open Sans" panose="020B0606030504020204" pitchFamily="34" charset="0"/>
                <a:ea typeface="Open Sans" panose="020B0606030504020204" pitchFamily="34" charset="0"/>
                <a:cs typeface="Open Sans" panose="020B0606030504020204" pitchFamily="34" charset="0"/>
              </a:rPr>
              <a:t>JavaScript is not related to Java language.</a:t>
            </a:r>
          </a:p>
          <a:p>
            <a:pPr>
              <a:lnSpc>
                <a:spcPct val="150000"/>
              </a:lnSpc>
            </a:pPr>
            <a:r>
              <a:rPr lang="en-US" dirty="0" smtClean="0">
                <a:latin typeface="Open Sans" panose="020B0606030504020204" pitchFamily="34" charset="0"/>
                <a:ea typeface="Open Sans" panose="020B0606030504020204" pitchFamily="34" charset="0"/>
                <a:cs typeface="Open Sans" panose="020B0606030504020204" pitchFamily="34" charset="0"/>
              </a:rPr>
              <a:t>ECMAScript is a standard, JavaScript is an implementation.</a:t>
            </a:r>
          </a:p>
          <a:p>
            <a:pPr>
              <a:lnSpc>
                <a:spcPct val="150000"/>
              </a:lnSpc>
            </a:pPr>
            <a:r>
              <a:rPr lang="en-US" dirty="0" smtClean="0">
                <a:latin typeface="Open Sans" panose="020B0606030504020204" pitchFamily="34" charset="0"/>
                <a:ea typeface="Open Sans" panose="020B0606030504020204" pitchFamily="34" charset="0"/>
                <a:cs typeface="Open Sans" panose="020B0606030504020204" pitchFamily="34" charset="0"/>
              </a:rPr>
              <a:t>Has a lot of haters…</a:t>
            </a:r>
          </a:p>
          <a:p>
            <a:pPr>
              <a:lnSpc>
                <a:spcPct val="150000"/>
              </a:lnSpc>
            </a:pPr>
            <a:r>
              <a:rPr lang="en-US" dirty="0" smtClean="0">
                <a:latin typeface="Open Sans" panose="020B0606030504020204" pitchFamily="34" charset="0"/>
                <a:ea typeface="Open Sans" panose="020B0606030504020204" pitchFamily="34" charset="0"/>
                <a:cs typeface="Open Sans" panose="020B0606030504020204" pitchFamily="34" charset="0"/>
              </a:rPr>
              <a:t>Has even more fans!</a:t>
            </a:r>
          </a:p>
          <a:p>
            <a:pPr marL="0" indent="0">
              <a:buNone/>
            </a:pPr>
            <a:endParaRPr lang="en-US" dirty="0" smtClean="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GB"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4" name="Group 3"/>
          <p:cNvGrpSpPr/>
          <p:nvPr/>
        </p:nvGrpSpPr>
        <p:grpSpPr>
          <a:xfrm>
            <a:off x="0" y="6626620"/>
            <a:ext cx="12192000" cy="253916"/>
            <a:chOff x="0" y="6626620"/>
            <a:chExt cx="12192000" cy="253916"/>
          </a:xfrm>
        </p:grpSpPr>
        <p:sp>
          <p:nvSpPr>
            <p:cNvPr id="5" name="Rectangle 4"/>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7191023" y="6626620"/>
              <a:ext cx="5000977" cy="253916"/>
            </a:xfrm>
            <a:prstGeom prst="rect">
              <a:avLst/>
            </a:prstGeom>
            <a:noFill/>
            <a:ln>
              <a:noFill/>
            </a:ln>
          </p:spPr>
          <p:txBody>
            <a:bodyPr wrap="square" rtlCol="0">
              <a:spAutoFit/>
            </a:bodyPr>
            <a:lstStyle/>
            <a:p>
              <a:pPr algn="r"/>
              <a:r>
                <a:rPr lang="en-US" sz="10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Lesson </a:t>
              </a:r>
              <a:r>
                <a:rPr lang="lt-LT"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3: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Values</a:t>
              </a:r>
              <a:r>
                <a:rPr lang="en-US" sz="10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Types and Operators</a:t>
              </a:r>
              <a:endParaRPr lang="en-GB" sz="1050" dirty="0">
                <a:solidFill>
                  <a:schemeClr val="bg1"/>
                </a:solidFill>
              </a:endParaRPr>
            </a:p>
          </p:txBody>
        </p:sp>
      </p:grpSp>
    </p:spTree>
    <p:extLst>
      <p:ext uri="{BB962C8B-B14F-4D97-AF65-F5344CB8AC3E}">
        <p14:creationId xmlns:p14="http://schemas.microsoft.com/office/powerpoint/2010/main" val="295004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76564"/>
          </a:xfrm>
        </p:spPr>
        <p:txBody>
          <a:bodyPr>
            <a:normAutofit fontScale="90000"/>
          </a:bodyPr>
          <a:lstStyle/>
          <a:p>
            <a:r>
              <a:rPr lang="en-US" b="1" dirty="0" smtClean="0">
                <a:latin typeface="Open Sans" panose="020B0606030504020204" pitchFamily="34" charset="0"/>
                <a:ea typeface="Open Sans" panose="020B0606030504020204" pitchFamily="34" charset="0"/>
                <a:cs typeface="Open Sans" panose="020B0606030504020204" pitchFamily="34" charset="0"/>
              </a:rPr>
              <a:t>Question:</a:t>
            </a:r>
            <a:r>
              <a:rPr lang="en-US" dirty="0" smtClean="0">
                <a:latin typeface="Open Sans SemiBold" panose="020B0706030804020204" pitchFamily="34" charset="0"/>
                <a:ea typeface="Open Sans SemiBold" panose="020B0706030804020204" pitchFamily="34" charset="0"/>
                <a:cs typeface="Open Sans SemiBold" panose="020B0706030804020204" pitchFamily="34" charset="0"/>
              </a:rPr>
              <a:t> </a:t>
            </a:r>
            <a:r>
              <a:rPr lang="lt-LT" dirty="0" smtClean="0">
                <a:latin typeface="Open Sans SemiBold" panose="020B0706030804020204" pitchFamily="34" charset="0"/>
                <a:ea typeface="Open Sans SemiBold" panose="020B0706030804020204" pitchFamily="34" charset="0"/>
                <a:cs typeface="Open Sans SemiBold" panose="020B0706030804020204" pitchFamily="34" charset="0"/>
              </a:rPr>
              <a:t/>
            </a:r>
            <a:br>
              <a:rPr lang="lt-LT" dirty="0" smtClean="0">
                <a:latin typeface="Open Sans SemiBold" panose="020B0706030804020204" pitchFamily="34" charset="0"/>
                <a:ea typeface="Open Sans SemiBold" panose="020B0706030804020204" pitchFamily="34" charset="0"/>
                <a:cs typeface="Open Sans SemiBold" panose="020B0706030804020204" pitchFamily="34" charset="0"/>
              </a:rPr>
            </a:br>
            <a:r>
              <a:rPr lang="en-US" sz="3600" dirty="0" smtClean="0">
                <a:latin typeface="Open Sans" panose="020B0606030504020204" pitchFamily="34" charset="0"/>
                <a:ea typeface="Open Sans" panose="020B0606030504020204" pitchFamily="34" charset="0"/>
                <a:cs typeface="Open Sans" panose="020B0606030504020204" pitchFamily="34" charset="0"/>
              </a:rPr>
              <a:t>how long did it take to write initial version of JavaScript?</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a:xfrm>
            <a:off x="838200" y="2619021"/>
            <a:ext cx="10515600" cy="3557941"/>
          </a:xfrm>
        </p:spPr>
        <p:txBody>
          <a:bodyPr/>
          <a:lstStyle/>
          <a:p>
            <a:pPr marL="0" indent="0">
              <a:buNone/>
            </a:pPr>
            <a:endParaRPr lang="en-GB" dirty="0"/>
          </a:p>
        </p:txBody>
      </p:sp>
      <p:grpSp>
        <p:nvGrpSpPr>
          <p:cNvPr id="4" name="Group 3"/>
          <p:cNvGrpSpPr/>
          <p:nvPr/>
        </p:nvGrpSpPr>
        <p:grpSpPr>
          <a:xfrm>
            <a:off x="0" y="6626620"/>
            <a:ext cx="12192000" cy="253916"/>
            <a:chOff x="0" y="6626620"/>
            <a:chExt cx="12192000" cy="253916"/>
          </a:xfrm>
        </p:grpSpPr>
        <p:sp>
          <p:nvSpPr>
            <p:cNvPr id="5" name="Rectangle 4"/>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7191023" y="6626620"/>
              <a:ext cx="5000977" cy="253916"/>
            </a:xfrm>
            <a:prstGeom prst="rect">
              <a:avLst/>
            </a:prstGeom>
            <a:noFill/>
            <a:ln>
              <a:noFill/>
            </a:ln>
          </p:spPr>
          <p:txBody>
            <a:bodyPr wrap="square" rtlCol="0">
              <a:spAutoFit/>
            </a:bodyPr>
            <a:lstStyle/>
            <a:p>
              <a:pPr algn="r"/>
              <a:r>
                <a:rPr lang="en-US" sz="10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Lesson </a:t>
              </a:r>
              <a:r>
                <a:rPr lang="lt-LT"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3: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Values</a:t>
              </a:r>
              <a:r>
                <a:rPr lang="en-US" sz="10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Types and Operators</a:t>
              </a:r>
              <a:endParaRPr lang="en-GB" sz="1050" dirty="0">
                <a:solidFill>
                  <a:schemeClr val="bg1"/>
                </a:solidFill>
              </a:endParaRPr>
            </a:p>
          </p:txBody>
        </p:sp>
      </p:grpSp>
      <p:pic>
        <p:nvPicPr>
          <p:cNvPr id="7" name="Picture 6"/>
          <p:cNvPicPr>
            <a:picLocks noChangeAspect="1"/>
          </p:cNvPicPr>
          <p:nvPr/>
        </p:nvPicPr>
        <p:blipFill>
          <a:blip r:embed="rId3"/>
          <a:stretch>
            <a:fillRect/>
          </a:stretch>
        </p:blipFill>
        <p:spPr>
          <a:xfrm>
            <a:off x="3714750" y="3078778"/>
            <a:ext cx="4762500" cy="2638425"/>
          </a:xfrm>
          <a:prstGeom prst="rect">
            <a:avLst/>
          </a:prstGeom>
        </p:spPr>
      </p:pic>
    </p:spTree>
    <p:extLst>
      <p:ext uri="{BB962C8B-B14F-4D97-AF65-F5344CB8AC3E}">
        <p14:creationId xmlns:p14="http://schemas.microsoft.com/office/powerpoint/2010/main" val="3503301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err="1" smtClean="0">
                <a:latin typeface="Open Sans" panose="020B0606030504020204" pitchFamily="34" charset="0"/>
                <a:ea typeface="Open Sans" panose="020B0606030504020204" pitchFamily="34" charset="0"/>
                <a:cs typeface="Open Sans" panose="020B0606030504020204" pitchFamily="34" charset="0"/>
              </a:rPr>
              <a:t>What</a:t>
            </a:r>
            <a:r>
              <a:rPr lang="lt-LT" b="1" dirty="0" smtClean="0">
                <a:latin typeface="Open Sans" panose="020B0606030504020204" pitchFamily="34" charset="0"/>
                <a:ea typeface="Open Sans" panose="020B0606030504020204" pitchFamily="34" charset="0"/>
                <a:cs typeface="Open Sans" panose="020B0606030504020204" pitchFamily="34" charset="0"/>
              </a:rPr>
              <a:t> </a:t>
            </a:r>
            <a:r>
              <a:rPr lang="lt-LT" b="1" dirty="0" err="1" smtClean="0">
                <a:latin typeface="Open Sans" panose="020B0606030504020204" pitchFamily="34" charset="0"/>
                <a:ea typeface="Open Sans" panose="020B0606030504020204" pitchFamily="34" charset="0"/>
                <a:cs typeface="Open Sans" panose="020B0606030504020204" pitchFamily="34" charset="0"/>
              </a:rPr>
              <a:t>is</a:t>
            </a:r>
            <a:r>
              <a:rPr lang="lt-LT" b="1" dirty="0" smtClean="0">
                <a:latin typeface="Open Sans" panose="020B0606030504020204" pitchFamily="34" charset="0"/>
                <a:ea typeface="Open Sans" panose="020B0606030504020204" pitchFamily="34" charset="0"/>
                <a:cs typeface="Open Sans" panose="020B0606030504020204" pitchFamily="34" charset="0"/>
              </a:rPr>
              <a:t> </a:t>
            </a:r>
            <a:r>
              <a:rPr lang="lt-LT" b="1" dirty="0" err="1" smtClean="0">
                <a:latin typeface="Open Sans" panose="020B0606030504020204" pitchFamily="34" charset="0"/>
                <a:ea typeface="Open Sans" panose="020B0606030504020204" pitchFamily="34" charset="0"/>
                <a:cs typeface="Open Sans" panose="020B0606030504020204" pitchFamily="34" charset="0"/>
              </a:rPr>
              <a:t>this</a:t>
            </a:r>
            <a:r>
              <a:rPr lang="lt-LT" b="1" dirty="0" smtClean="0">
                <a:latin typeface="Open Sans" panose="020B0606030504020204" pitchFamily="34" charset="0"/>
                <a:ea typeface="Open Sans" panose="020B0606030504020204" pitchFamily="34" charset="0"/>
                <a:cs typeface="Open Sans" panose="020B0606030504020204" pitchFamily="34" charset="0"/>
              </a:rPr>
              <a:t> </a:t>
            </a:r>
            <a:r>
              <a:rPr lang="lt-LT" b="1" dirty="0" err="1" smtClean="0">
                <a:latin typeface="Open Sans" panose="020B0606030504020204" pitchFamily="34" charset="0"/>
                <a:ea typeface="Open Sans" panose="020B0606030504020204" pitchFamily="34" charset="0"/>
                <a:cs typeface="Open Sans" panose="020B0606030504020204" pitchFamily="34" charset="0"/>
              </a:rPr>
              <a:t>lesson</a:t>
            </a:r>
            <a:r>
              <a:rPr lang="lt-LT" b="1" dirty="0" smtClean="0">
                <a:latin typeface="Open Sans" panose="020B0606030504020204" pitchFamily="34" charset="0"/>
                <a:ea typeface="Open Sans" panose="020B0606030504020204" pitchFamily="34" charset="0"/>
                <a:cs typeface="Open Sans" panose="020B0606030504020204" pitchFamily="34" charset="0"/>
              </a:rPr>
              <a:t> </a:t>
            </a:r>
            <a:r>
              <a:rPr lang="lt-LT" b="1" dirty="0" err="1" smtClean="0">
                <a:latin typeface="Open Sans" panose="020B0606030504020204" pitchFamily="34" charset="0"/>
                <a:ea typeface="Open Sans" panose="020B0606030504020204" pitchFamily="34" charset="0"/>
                <a:cs typeface="Open Sans" panose="020B0606030504020204" pitchFamily="34" charset="0"/>
              </a:rPr>
              <a:t>about</a:t>
            </a:r>
            <a:r>
              <a:rPr lang="lt-LT" b="1" dirty="0" smtClean="0">
                <a:latin typeface="Open Sans" panose="020B0606030504020204" pitchFamily="34" charset="0"/>
                <a:ea typeface="Open Sans" panose="020B0606030504020204" pitchFamily="34" charset="0"/>
                <a:cs typeface="Open Sans" panose="020B0606030504020204" pitchFamily="34" charset="0"/>
              </a:rPr>
              <a:t>?</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a:solidFill>
            <a:srgbClr val="F7DF1E"/>
          </a:solidFill>
        </p:spPr>
        <p:txBody>
          <a:bodyPr/>
          <a:lstStyle/>
          <a:p>
            <a:pPr marL="0" indent="0">
              <a:buNone/>
            </a:pPr>
            <a:r>
              <a:rPr lang="lt-LT" dirty="0" err="1" smtClean="0">
                <a:latin typeface="Open Sans" panose="020B0606030504020204" pitchFamily="34" charset="0"/>
                <a:ea typeface="Open Sans" panose="020B0606030504020204" pitchFamily="34" charset="0"/>
                <a:cs typeface="Open Sans" panose="020B0606030504020204" pitchFamily="34" charset="0"/>
              </a:rPr>
              <a:t>Computers</a:t>
            </a:r>
            <a:r>
              <a:rPr lang="lt-LT" dirty="0" smtClean="0">
                <a:latin typeface="Open Sans" panose="020B0606030504020204" pitchFamily="34" charset="0"/>
                <a:ea typeface="Open Sans" panose="020B0606030504020204" pitchFamily="34" charset="0"/>
                <a:cs typeface="Open Sans" panose="020B0606030504020204" pitchFamily="34" charset="0"/>
              </a:rPr>
              <a:t> </a:t>
            </a:r>
            <a:r>
              <a:rPr lang="lt-LT" dirty="0" err="1" smtClean="0">
                <a:latin typeface="Open Sans" panose="020B0606030504020204" pitchFamily="34" charset="0"/>
                <a:ea typeface="Open Sans" panose="020B0606030504020204" pitchFamily="34" charset="0"/>
                <a:cs typeface="Open Sans" panose="020B0606030504020204" pitchFamily="34" charset="0"/>
              </a:rPr>
              <a:t>store</a:t>
            </a:r>
            <a:r>
              <a:rPr lang="lt-LT" dirty="0" smtClean="0">
                <a:latin typeface="Open Sans" panose="020B0606030504020204" pitchFamily="34" charset="0"/>
                <a:ea typeface="Open Sans" panose="020B0606030504020204" pitchFamily="34" charset="0"/>
                <a:cs typeface="Open Sans" panose="020B0606030504020204" pitchFamily="34" charset="0"/>
              </a:rPr>
              <a:t> a </a:t>
            </a:r>
            <a:r>
              <a:rPr lang="lt-LT" dirty="0" err="1" smtClean="0">
                <a:latin typeface="Open Sans" panose="020B0606030504020204" pitchFamily="34" charset="0"/>
                <a:ea typeface="Open Sans" panose="020B0606030504020204" pitchFamily="34" charset="0"/>
                <a:cs typeface="Open Sans" panose="020B0606030504020204" pitchFamily="34" charset="0"/>
              </a:rPr>
              <a:t>lot</a:t>
            </a:r>
            <a:r>
              <a:rPr lang="lt-LT" dirty="0" smtClean="0">
                <a:latin typeface="Open Sans" panose="020B0606030504020204" pitchFamily="34" charset="0"/>
                <a:ea typeface="Open Sans" panose="020B0606030504020204" pitchFamily="34" charset="0"/>
                <a:cs typeface="Open Sans" panose="020B0606030504020204" pitchFamily="34" charset="0"/>
              </a:rPr>
              <a:t> </a:t>
            </a:r>
            <a:r>
              <a:rPr lang="lt-LT" dirty="0" err="1" smtClean="0">
                <a:latin typeface="Open Sans" panose="020B0606030504020204" pitchFamily="34" charset="0"/>
                <a:ea typeface="Open Sans" panose="020B0606030504020204" pitchFamily="34" charset="0"/>
                <a:cs typeface="Open Sans" panose="020B0606030504020204" pitchFamily="34" charset="0"/>
              </a:rPr>
              <a:t>of</a:t>
            </a:r>
            <a:r>
              <a:rPr lang="lt-LT" dirty="0" smtClean="0">
                <a:latin typeface="Open Sans" panose="020B0606030504020204" pitchFamily="34" charset="0"/>
                <a:ea typeface="Open Sans" panose="020B0606030504020204" pitchFamily="34" charset="0"/>
                <a:cs typeface="Open Sans" panose="020B0606030504020204" pitchFamily="34" charset="0"/>
              </a:rPr>
              <a:t> </a:t>
            </a:r>
            <a:r>
              <a:rPr lang="lt-LT" dirty="0" err="1" smtClean="0">
                <a:latin typeface="Open Sans" panose="020B0606030504020204" pitchFamily="34" charset="0"/>
                <a:ea typeface="Open Sans" panose="020B0606030504020204" pitchFamily="34" charset="0"/>
                <a:cs typeface="Open Sans" panose="020B0606030504020204" pitchFamily="34" charset="0"/>
              </a:rPr>
              <a:t>bits</a:t>
            </a:r>
            <a:r>
              <a:rPr lang="lt-LT" dirty="0" smtClean="0">
                <a:latin typeface="Open Sans" panose="020B0606030504020204" pitchFamily="34" charset="0"/>
                <a:ea typeface="Open Sans" panose="020B0606030504020204" pitchFamily="34" charset="0"/>
                <a:cs typeface="Open Sans" panose="020B0606030504020204" pitchFamily="34" charset="0"/>
              </a:rPr>
              <a:t>.</a:t>
            </a:r>
          </a:p>
          <a:p>
            <a:pPr marL="0" indent="0">
              <a:buNone/>
            </a:pPr>
            <a:endParaRPr lang="lt-LT"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lt-LT" dirty="0" err="1" smtClean="0">
                <a:latin typeface="Open Sans" panose="020B0606030504020204" pitchFamily="34" charset="0"/>
                <a:ea typeface="Open Sans" panose="020B0606030504020204" pitchFamily="34" charset="0"/>
                <a:cs typeface="Open Sans" panose="020B0606030504020204" pitchFamily="34" charset="0"/>
              </a:rPr>
              <a:t>It‘s</a:t>
            </a:r>
            <a:r>
              <a:rPr lang="lt-LT" dirty="0" smtClean="0">
                <a:latin typeface="Open Sans" panose="020B0606030504020204" pitchFamily="34" charset="0"/>
                <a:ea typeface="Open Sans" panose="020B0606030504020204" pitchFamily="34" charset="0"/>
                <a:cs typeface="Open Sans" panose="020B0606030504020204" pitchFamily="34" charset="0"/>
              </a:rPr>
              <a:t> </a:t>
            </a:r>
            <a:r>
              <a:rPr lang="lt-LT" dirty="0" err="1" smtClean="0">
                <a:latin typeface="Open Sans" panose="020B0606030504020204" pitchFamily="34" charset="0"/>
                <a:ea typeface="Open Sans" panose="020B0606030504020204" pitchFamily="34" charset="0"/>
                <a:cs typeface="Open Sans" panose="020B0606030504020204" pitchFamily="34" charset="0"/>
              </a:rPr>
              <a:t>easier</a:t>
            </a:r>
            <a:r>
              <a:rPr lang="lt-LT" dirty="0" smtClean="0">
                <a:latin typeface="Open Sans" panose="020B0606030504020204" pitchFamily="34" charset="0"/>
                <a:ea typeface="Open Sans" panose="020B0606030504020204" pitchFamily="34" charset="0"/>
                <a:cs typeface="Open Sans" panose="020B0606030504020204" pitchFamily="34" charset="0"/>
              </a:rPr>
              <a:t> to </a:t>
            </a:r>
            <a:r>
              <a:rPr lang="lt-LT" dirty="0" err="1" smtClean="0">
                <a:latin typeface="Open Sans" panose="020B0606030504020204" pitchFamily="34" charset="0"/>
                <a:ea typeface="Open Sans" panose="020B0606030504020204" pitchFamily="34" charset="0"/>
                <a:cs typeface="Open Sans" panose="020B0606030504020204" pitchFamily="34" charset="0"/>
              </a:rPr>
              <a:t>work</a:t>
            </a:r>
            <a:r>
              <a:rPr lang="lt-LT" dirty="0" smtClean="0">
                <a:latin typeface="Open Sans" panose="020B0606030504020204" pitchFamily="34" charset="0"/>
                <a:ea typeface="Open Sans" panose="020B0606030504020204" pitchFamily="34" charset="0"/>
                <a:cs typeface="Open Sans" panose="020B0606030504020204" pitchFamily="34" charset="0"/>
              </a:rPr>
              <a:t> </a:t>
            </a:r>
            <a:r>
              <a:rPr lang="lt-LT" dirty="0" err="1" smtClean="0">
                <a:latin typeface="Open Sans" panose="020B0606030504020204" pitchFamily="34" charset="0"/>
                <a:ea typeface="Open Sans" panose="020B0606030504020204" pitchFamily="34" charset="0"/>
                <a:cs typeface="Open Sans" panose="020B0606030504020204" pitchFamily="34" charset="0"/>
              </a:rPr>
              <a:t>with</a:t>
            </a:r>
            <a:r>
              <a:rPr lang="lt-LT" dirty="0" smtClean="0">
                <a:latin typeface="Open Sans" panose="020B0606030504020204" pitchFamily="34" charset="0"/>
                <a:ea typeface="Open Sans" panose="020B0606030504020204" pitchFamily="34" charset="0"/>
                <a:cs typeface="Open Sans" panose="020B0606030504020204" pitchFamily="34" charset="0"/>
              </a:rPr>
              <a:t> </a:t>
            </a:r>
            <a:r>
              <a:rPr lang="lt-LT" dirty="0" err="1" smtClean="0">
                <a:latin typeface="Open Sans" panose="020B0606030504020204" pitchFamily="34" charset="0"/>
                <a:ea typeface="Open Sans" panose="020B0606030504020204" pitchFamily="34" charset="0"/>
                <a:cs typeface="Open Sans" panose="020B0606030504020204" pitchFamily="34" charset="0"/>
              </a:rPr>
              <a:t>chuncks</a:t>
            </a:r>
            <a:r>
              <a:rPr lang="lt-LT" dirty="0" smtClean="0">
                <a:latin typeface="Open Sans" panose="020B0606030504020204" pitchFamily="34" charset="0"/>
                <a:ea typeface="Open Sans" panose="020B0606030504020204" pitchFamily="34" charset="0"/>
                <a:cs typeface="Open Sans" panose="020B0606030504020204" pitchFamily="34" charset="0"/>
              </a:rPr>
              <a:t> </a:t>
            </a:r>
            <a:r>
              <a:rPr lang="lt-LT" dirty="0" err="1" smtClean="0">
                <a:latin typeface="Open Sans" panose="020B0606030504020204" pitchFamily="34" charset="0"/>
                <a:ea typeface="Open Sans" panose="020B0606030504020204" pitchFamily="34" charset="0"/>
                <a:cs typeface="Open Sans" panose="020B0606030504020204" pitchFamily="34" charset="0"/>
              </a:rPr>
              <a:t>of</a:t>
            </a:r>
            <a:r>
              <a:rPr lang="lt-LT" dirty="0" smtClean="0">
                <a:latin typeface="Open Sans" panose="020B0606030504020204" pitchFamily="34" charset="0"/>
                <a:ea typeface="Open Sans" panose="020B0606030504020204" pitchFamily="34" charset="0"/>
                <a:cs typeface="Open Sans" panose="020B0606030504020204" pitchFamily="34" charset="0"/>
              </a:rPr>
              <a:t> </a:t>
            </a:r>
            <a:r>
              <a:rPr lang="lt-LT" dirty="0" err="1" smtClean="0">
                <a:latin typeface="Open Sans" panose="020B0606030504020204" pitchFamily="34" charset="0"/>
                <a:ea typeface="Open Sans" panose="020B0606030504020204" pitchFamily="34" charset="0"/>
                <a:cs typeface="Open Sans" panose="020B0606030504020204" pitchFamily="34" charset="0"/>
              </a:rPr>
              <a:t>bits</a:t>
            </a:r>
            <a:r>
              <a:rPr lang="lt-LT" dirty="0" smtClean="0">
                <a:latin typeface="Open Sans" panose="020B0606030504020204" pitchFamily="34" charset="0"/>
                <a:ea typeface="Open Sans" panose="020B0606030504020204" pitchFamily="34" charset="0"/>
                <a:cs typeface="Open Sans" panose="020B0606030504020204" pitchFamily="34" charset="0"/>
              </a:rPr>
              <a:t>.</a:t>
            </a:r>
          </a:p>
          <a:p>
            <a:pPr marL="0" indent="0">
              <a:buNone/>
            </a:pPr>
            <a:r>
              <a:rPr lang="lt-LT" dirty="0" err="1" smtClean="0">
                <a:latin typeface="Open Sans" panose="020B0606030504020204" pitchFamily="34" charset="0"/>
                <a:ea typeface="Open Sans" panose="020B0606030504020204" pitchFamily="34" charset="0"/>
                <a:cs typeface="Open Sans" panose="020B0606030504020204" pitchFamily="34" charset="0"/>
              </a:rPr>
              <a:t>In</a:t>
            </a:r>
            <a:r>
              <a:rPr lang="lt-LT" dirty="0" smtClean="0">
                <a:latin typeface="Open Sans" panose="020B0606030504020204" pitchFamily="34" charset="0"/>
                <a:ea typeface="Open Sans" panose="020B0606030504020204" pitchFamily="34" charset="0"/>
                <a:cs typeface="Open Sans" panose="020B0606030504020204" pitchFamily="34" charset="0"/>
              </a:rPr>
              <a:t> </a:t>
            </a:r>
            <a:r>
              <a:rPr lang="lt-LT" dirty="0" err="1" smtClean="0">
                <a:latin typeface="Open Sans" panose="020B0606030504020204" pitchFamily="34" charset="0"/>
                <a:ea typeface="Open Sans" panose="020B0606030504020204" pitchFamily="34" charset="0"/>
                <a:cs typeface="Open Sans" panose="020B0606030504020204" pitchFamily="34" charset="0"/>
              </a:rPr>
              <a:t>JavaScript</a:t>
            </a:r>
            <a:r>
              <a:rPr lang="lt-LT" dirty="0" smtClean="0">
                <a:latin typeface="Open Sans" panose="020B0606030504020204" pitchFamily="34" charset="0"/>
                <a:ea typeface="Open Sans" panose="020B0606030504020204" pitchFamily="34" charset="0"/>
                <a:cs typeface="Open Sans" panose="020B0606030504020204" pitchFamily="34" charset="0"/>
              </a:rPr>
              <a:t> </a:t>
            </a:r>
            <a:r>
              <a:rPr lang="lt-LT" dirty="0" err="1" smtClean="0">
                <a:latin typeface="Open Sans" panose="020B0606030504020204" pitchFamily="34" charset="0"/>
                <a:ea typeface="Open Sans" panose="020B0606030504020204" pitchFamily="34" charset="0"/>
                <a:cs typeface="Open Sans" panose="020B0606030504020204" pitchFamily="34" charset="0"/>
              </a:rPr>
              <a:t>these</a:t>
            </a:r>
            <a:r>
              <a:rPr lang="lt-LT" dirty="0" smtClean="0">
                <a:latin typeface="Open Sans" panose="020B0606030504020204" pitchFamily="34" charset="0"/>
                <a:ea typeface="Open Sans" panose="020B0606030504020204" pitchFamily="34" charset="0"/>
                <a:cs typeface="Open Sans" panose="020B0606030504020204" pitchFamily="34" charset="0"/>
              </a:rPr>
              <a:t> </a:t>
            </a:r>
            <a:r>
              <a:rPr lang="lt-LT" dirty="0" err="1" smtClean="0">
                <a:latin typeface="Open Sans" panose="020B0606030504020204" pitchFamily="34" charset="0"/>
                <a:ea typeface="Open Sans" panose="020B0606030504020204" pitchFamily="34" charset="0"/>
                <a:cs typeface="Open Sans" panose="020B0606030504020204" pitchFamily="34" charset="0"/>
              </a:rPr>
              <a:t>chunks</a:t>
            </a:r>
            <a:r>
              <a:rPr lang="lt-LT" dirty="0" smtClean="0">
                <a:latin typeface="Open Sans" panose="020B0606030504020204" pitchFamily="34" charset="0"/>
                <a:ea typeface="Open Sans" panose="020B0606030504020204" pitchFamily="34" charset="0"/>
                <a:cs typeface="Open Sans" panose="020B0606030504020204" pitchFamily="34" charset="0"/>
              </a:rPr>
              <a:t> are </a:t>
            </a:r>
            <a:r>
              <a:rPr lang="lt-LT" dirty="0" err="1" smtClean="0">
                <a:latin typeface="Open Sans" panose="020B0606030504020204" pitchFamily="34" charset="0"/>
                <a:ea typeface="Open Sans" panose="020B0606030504020204" pitchFamily="34" charset="0"/>
                <a:cs typeface="Open Sans" panose="020B0606030504020204" pitchFamily="34" charset="0"/>
              </a:rPr>
              <a:t>called</a:t>
            </a:r>
            <a:r>
              <a:rPr lang="lt-LT" dirty="0" smtClean="0">
                <a:latin typeface="Open Sans" panose="020B0606030504020204" pitchFamily="34" charset="0"/>
                <a:ea typeface="Open Sans" panose="020B0606030504020204" pitchFamily="34" charset="0"/>
                <a:cs typeface="Open Sans" panose="020B0606030504020204" pitchFamily="34" charset="0"/>
              </a:rPr>
              <a:t> </a:t>
            </a:r>
            <a:r>
              <a:rPr lang="lt-LT" b="1" dirty="0" smtClean="0">
                <a:latin typeface="Open Sans" panose="020B0606030504020204" pitchFamily="34" charset="0"/>
                <a:ea typeface="Open Sans" panose="020B0606030504020204" pitchFamily="34" charset="0"/>
                <a:cs typeface="Open Sans" panose="020B0606030504020204" pitchFamily="34" charset="0"/>
              </a:rPr>
              <a:t>VALUES</a:t>
            </a:r>
          </a:p>
          <a:p>
            <a:pPr marL="0" indent="0">
              <a:buNone/>
            </a:pPr>
            <a:endParaRPr lang="lt-LT"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lt-LT" dirty="0" err="1" smtClean="0">
                <a:latin typeface="Open Sans" panose="020B0606030504020204" pitchFamily="34" charset="0"/>
                <a:ea typeface="Open Sans" panose="020B0606030504020204" pitchFamily="34" charset="0"/>
                <a:cs typeface="Open Sans" panose="020B0606030504020204" pitchFamily="34" charset="0"/>
              </a:rPr>
              <a:t>Values</a:t>
            </a:r>
            <a:r>
              <a:rPr lang="lt-LT" dirty="0" smtClean="0">
                <a:latin typeface="Open Sans" panose="020B0606030504020204" pitchFamily="34" charset="0"/>
                <a:ea typeface="Open Sans" panose="020B0606030504020204" pitchFamily="34" charset="0"/>
                <a:cs typeface="Open Sans" panose="020B0606030504020204" pitchFamily="34" charset="0"/>
              </a:rPr>
              <a:t> are </a:t>
            </a:r>
            <a:r>
              <a:rPr lang="lt-LT" dirty="0" err="1" smtClean="0">
                <a:latin typeface="Open Sans" panose="020B0606030504020204" pitchFamily="34" charset="0"/>
                <a:ea typeface="Open Sans" panose="020B0606030504020204" pitchFamily="34" charset="0"/>
                <a:cs typeface="Open Sans" panose="020B0606030504020204" pitchFamily="34" charset="0"/>
              </a:rPr>
              <a:t>of</a:t>
            </a:r>
            <a:r>
              <a:rPr lang="lt-LT" dirty="0" smtClean="0">
                <a:latin typeface="Open Sans" panose="020B0606030504020204" pitchFamily="34" charset="0"/>
                <a:ea typeface="Open Sans" panose="020B0606030504020204" pitchFamily="34" charset="0"/>
                <a:cs typeface="Open Sans" panose="020B0606030504020204" pitchFamily="34" charset="0"/>
              </a:rPr>
              <a:t> </a:t>
            </a:r>
            <a:r>
              <a:rPr lang="lt-LT" dirty="0" err="1" smtClean="0">
                <a:latin typeface="Open Sans" panose="020B0606030504020204" pitchFamily="34" charset="0"/>
                <a:ea typeface="Open Sans" panose="020B0606030504020204" pitchFamily="34" charset="0"/>
                <a:cs typeface="Open Sans" panose="020B0606030504020204" pitchFamily="34" charset="0"/>
              </a:rPr>
              <a:t>different</a:t>
            </a:r>
            <a:r>
              <a:rPr lang="lt-LT" dirty="0" smtClean="0">
                <a:latin typeface="Open Sans" panose="020B0606030504020204" pitchFamily="34" charset="0"/>
                <a:ea typeface="Open Sans" panose="020B0606030504020204" pitchFamily="34" charset="0"/>
                <a:cs typeface="Open Sans" panose="020B0606030504020204" pitchFamily="34" charset="0"/>
              </a:rPr>
              <a:t> </a:t>
            </a:r>
            <a:r>
              <a:rPr lang="lt-LT" b="1" dirty="0" smtClean="0">
                <a:latin typeface="Open Sans" panose="020B0606030504020204" pitchFamily="34" charset="0"/>
                <a:ea typeface="Open Sans" panose="020B0606030504020204" pitchFamily="34" charset="0"/>
                <a:cs typeface="Open Sans" panose="020B0606030504020204" pitchFamily="34" charset="0"/>
              </a:rPr>
              <a:t>TYPES.</a:t>
            </a:r>
          </a:p>
          <a:p>
            <a:pPr marL="0" indent="0">
              <a:buNone/>
            </a:pPr>
            <a:endParaRPr lang="lt-LT" b="1"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lt-LT" dirty="0" err="1" smtClean="0">
                <a:latin typeface="Open Sans" panose="020B0606030504020204" pitchFamily="34" charset="0"/>
                <a:ea typeface="Open Sans" panose="020B0606030504020204" pitchFamily="34" charset="0"/>
                <a:cs typeface="Open Sans" panose="020B0606030504020204" pitchFamily="34" charset="0"/>
              </a:rPr>
              <a:t>We</a:t>
            </a:r>
            <a:r>
              <a:rPr lang="lt-LT" dirty="0" smtClean="0">
                <a:latin typeface="Open Sans" panose="020B0606030504020204" pitchFamily="34" charset="0"/>
                <a:ea typeface="Open Sans" panose="020B0606030504020204" pitchFamily="34" charset="0"/>
                <a:cs typeface="Open Sans" panose="020B0606030504020204" pitchFamily="34" charset="0"/>
              </a:rPr>
              <a:t> </a:t>
            </a:r>
            <a:r>
              <a:rPr lang="lt-LT" dirty="0" err="1" smtClean="0">
                <a:latin typeface="Open Sans" panose="020B0606030504020204" pitchFamily="34" charset="0"/>
                <a:ea typeface="Open Sans" panose="020B0606030504020204" pitchFamily="34" charset="0"/>
                <a:cs typeface="Open Sans" panose="020B0606030504020204" pitchFamily="34" charset="0"/>
              </a:rPr>
              <a:t>act</a:t>
            </a:r>
            <a:r>
              <a:rPr lang="lt-LT" dirty="0" smtClean="0">
                <a:latin typeface="Open Sans" panose="020B0606030504020204" pitchFamily="34" charset="0"/>
                <a:ea typeface="Open Sans" panose="020B0606030504020204" pitchFamily="34" charset="0"/>
                <a:cs typeface="Open Sans" panose="020B0606030504020204" pitchFamily="34" charset="0"/>
              </a:rPr>
              <a:t> </a:t>
            </a:r>
            <a:r>
              <a:rPr lang="lt-LT" dirty="0" err="1" smtClean="0">
                <a:latin typeface="Open Sans" panose="020B0606030504020204" pitchFamily="34" charset="0"/>
                <a:ea typeface="Open Sans" panose="020B0606030504020204" pitchFamily="34" charset="0"/>
                <a:cs typeface="Open Sans" panose="020B0606030504020204" pitchFamily="34" charset="0"/>
              </a:rPr>
              <a:t>on</a:t>
            </a:r>
            <a:r>
              <a:rPr lang="lt-LT" dirty="0" smtClean="0">
                <a:latin typeface="Open Sans" panose="020B0606030504020204" pitchFamily="34" charset="0"/>
                <a:ea typeface="Open Sans" panose="020B0606030504020204" pitchFamily="34" charset="0"/>
                <a:cs typeface="Open Sans" panose="020B0606030504020204" pitchFamily="34" charset="0"/>
              </a:rPr>
              <a:t> </a:t>
            </a:r>
            <a:r>
              <a:rPr lang="lt-LT" dirty="0" err="1" smtClean="0">
                <a:latin typeface="Open Sans" panose="020B0606030504020204" pitchFamily="34" charset="0"/>
                <a:ea typeface="Open Sans" panose="020B0606030504020204" pitchFamily="34" charset="0"/>
                <a:cs typeface="Open Sans" panose="020B0606030504020204" pitchFamily="34" charset="0"/>
              </a:rPr>
              <a:t>such</a:t>
            </a:r>
            <a:r>
              <a:rPr lang="lt-LT" dirty="0" smtClean="0">
                <a:latin typeface="Open Sans" panose="020B0606030504020204" pitchFamily="34" charset="0"/>
                <a:ea typeface="Open Sans" panose="020B0606030504020204" pitchFamily="34" charset="0"/>
                <a:cs typeface="Open Sans" panose="020B0606030504020204" pitchFamily="34" charset="0"/>
              </a:rPr>
              <a:t> </a:t>
            </a:r>
            <a:r>
              <a:rPr lang="lt-LT" dirty="0" err="1" smtClean="0">
                <a:latin typeface="Open Sans" panose="020B0606030504020204" pitchFamily="34" charset="0"/>
                <a:ea typeface="Open Sans" panose="020B0606030504020204" pitchFamily="34" charset="0"/>
                <a:cs typeface="Open Sans" panose="020B0606030504020204" pitchFamily="34" charset="0"/>
              </a:rPr>
              <a:t>value</a:t>
            </a:r>
            <a:r>
              <a:rPr lang="lt-LT" dirty="0" smtClean="0">
                <a:latin typeface="Open Sans" panose="020B0606030504020204" pitchFamily="34" charset="0"/>
                <a:ea typeface="Open Sans" panose="020B0606030504020204" pitchFamily="34" charset="0"/>
                <a:cs typeface="Open Sans" panose="020B0606030504020204" pitchFamily="34" charset="0"/>
              </a:rPr>
              <a:t> </a:t>
            </a:r>
            <a:r>
              <a:rPr lang="lt-LT" dirty="0" err="1" smtClean="0">
                <a:latin typeface="Open Sans" panose="020B0606030504020204" pitchFamily="34" charset="0"/>
                <a:ea typeface="Open Sans" panose="020B0606030504020204" pitchFamily="34" charset="0"/>
                <a:cs typeface="Open Sans" panose="020B0606030504020204" pitchFamily="34" charset="0"/>
              </a:rPr>
              <a:t>types</a:t>
            </a:r>
            <a:r>
              <a:rPr lang="lt-LT" dirty="0" smtClean="0">
                <a:latin typeface="Open Sans" panose="020B0606030504020204" pitchFamily="34" charset="0"/>
                <a:ea typeface="Open Sans" panose="020B0606030504020204" pitchFamily="34" charset="0"/>
                <a:cs typeface="Open Sans" panose="020B0606030504020204" pitchFamily="34" charset="0"/>
              </a:rPr>
              <a:t> </a:t>
            </a:r>
            <a:r>
              <a:rPr lang="lt-LT" dirty="0" err="1" smtClean="0">
                <a:latin typeface="Open Sans" panose="020B0606030504020204" pitchFamily="34" charset="0"/>
                <a:ea typeface="Open Sans" panose="020B0606030504020204" pitchFamily="34" charset="0"/>
                <a:cs typeface="Open Sans" panose="020B0606030504020204" pitchFamily="34" charset="0"/>
              </a:rPr>
              <a:t>with</a:t>
            </a:r>
            <a:r>
              <a:rPr lang="lt-LT" dirty="0" smtClean="0">
                <a:latin typeface="Open Sans" panose="020B0606030504020204" pitchFamily="34" charset="0"/>
                <a:ea typeface="Open Sans" panose="020B0606030504020204" pitchFamily="34" charset="0"/>
                <a:cs typeface="Open Sans" panose="020B0606030504020204" pitchFamily="34" charset="0"/>
              </a:rPr>
              <a:t> </a:t>
            </a:r>
            <a:r>
              <a:rPr lang="lt-LT" b="1" dirty="0" smtClean="0">
                <a:latin typeface="Open Sans" panose="020B0606030504020204" pitchFamily="34" charset="0"/>
                <a:ea typeface="Open Sans" panose="020B0606030504020204" pitchFamily="34" charset="0"/>
                <a:cs typeface="Open Sans" panose="020B0606030504020204" pitchFamily="34" charset="0"/>
              </a:rPr>
              <a:t>OPERATORS</a:t>
            </a:r>
            <a:r>
              <a:rPr lang="lt-LT" dirty="0" smtClean="0">
                <a:latin typeface="Open Sans" panose="020B0606030504020204" pitchFamily="34" charset="0"/>
                <a:ea typeface="Open Sans" panose="020B0606030504020204" pitchFamily="34" charset="0"/>
                <a:cs typeface="Open Sans" panose="020B0606030504020204" pitchFamily="34" charset="0"/>
              </a:rPr>
              <a:t>.</a:t>
            </a:r>
          </a:p>
          <a:p>
            <a:pPr marL="0" indent="0">
              <a:buNone/>
            </a:pPr>
            <a:endParaRPr lang="lt-LT"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4" name="Group 3"/>
          <p:cNvGrpSpPr/>
          <p:nvPr/>
        </p:nvGrpSpPr>
        <p:grpSpPr>
          <a:xfrm>
            <a:off x="0" y="6626620"/>
            <a:ext cx="12192000" cy="253916"/>
            <a:chOff x="0" y="6626620"/>
            <a:chExt cx="12192000" cy="253916"/>
          </a:xfrm>
        </p:grpSpPr>
        <p:sp>
          <p:nvSpPr>
            <p:cNvPr id="5" name="Rectangle 4"/>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7191023" y="6626620"/>
              <a:ext cx="5000977" cy="253916"/>
            </a:xfrm>
            <a:prstGeom prst="rect">
              <a:avLst/>
            </a:prstGeom>
            <a:noFill/>
            <a:ln>
              <a:noFill/>
            </a:ln>
          </p:spPr>
          <p:txBody>
            <a:bodyPr wrap="square" rtlCol="0">
              <a:spAutoFit/>
            </a:bodyPr>
            <a:lstStyle/>
            <a:p>
              <a:pPr algn="r"/>
              <a:r>
                <a:rPr lang="en-US" sz="10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Lesson </a:t>
              </a:r>
              <a:r>
                <a:rPr lang="lt-LT"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3: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Values</a:t>
              </a:r>
              <a:r>
                <a:rPr lang="en-US" sz="10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Types and Operators</a:t>
              </a:r>
              <a:endParaRPr lang="en-GB" sz="1050" dirty="0">
                <a:solidFill>
                  <a:schemeClr val="bg1"/>
                </a:solidFill>
              </a:endParaRPr>
            </a:p>
          </p:txBody>
        </p:sp>
      </p:grpSp>
    </p:spTree>
    <p:extLst>
      <p:ext uri="{BB962C8B-B14F-4D97-AF65-F5344CB8AC3E}">
        <p14:creationId xmlns:p14="http://schemas.microsoft.com/office/powerpoint/2010/main" val="11439850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err="1" smtClean="0">
                <a:latin typeface="Open Sans" panose="020B0606030504020204" pitchFamily="34" charset="0"/>
                <a:ea typeface="Open Sans" panose="020B0606030504020204" pitchFamily="34" charset="0"/>
                <a:cs typeface="Open Sans" panose="020B0606030504020204" pitchFamily="34" charset="0"/>
              </a:rPr>
              <a:t>Number</a:t>
            </a:r>
            <a:r>
              <a:rPr lang="lt-LT" b="1" dirty="0" smtClean="0">
                <a:latin typeface="Open Sans" panose="020B0606030504020204" pitchFamily="34" charset="0"/>
                <a:ea typeface="Open Sans" panose="020B0606030504020204" pitchFamily="34" charset="0"/>
                <a:cs typeface="Open Sans" panose="020B0606030504020204" pitchFamily="34" charset="0"/>
              </a:rPr>
              <a:t> </a:t>
            </a:r>
            <a:r>
              <a:rPr lang="lt-LT" b="1" dirty="0" err="1" smtClean="0">
                <a:latin typeface="Open Sans" panose="020B0606030504020204" pitchFamily="34" charset="0"/>
                <a:ea typeface="Open Sans" panose="020B0606030504020204" pitchFamily="34" charset="0"/>
                <a:cs typeface="Open Sans" panose="020B0606030504020204" pitchFamily="34" charset="0"/>
              </a:rPr>
              <a:t>type</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a:solidFill>
            <a:srgbClr val="F7DF1E"/>
          </a:solidFill>
        </p:spPr>
        <p:txBody>
          <a:bodyPr/>
          <a:lstStyle/>
          <a:p>
            <a:pPr marL="0" indent="0">
              <a:buNone/>
            </a:pPr>
            <a:r>
              <a:rPr lang="lt-LT" dirty="0" err="1" smtClean="0">
                <a:latin typeface="Open Sans" panose="020B0606030504020204" pitchFamily="34" charset="0"/>
                <a:ea typeface="Open Sans" panose="020B0606030504020204" pitchFamily="34" charset="0"/>
                <a:cs typeface="Open Sans" panose="020B0606030504020204" pitchFamily="34" charset="0"/>
              </a:rPr>
              <a:t>Numeric</a:t>
            </a:r>
            <a:r>
              <a:rPr lang="lt-LT" dirty="0" smtClean="0">
                <a:latin typeface="Open Sans" panose="020B0606030504020204" pitchFamily="34" charset="0"/>
                <a:ea typeface="Open Sans" panose="020B0606030504020204" pitchFamily="34" charset="0"/>
                <a:cs typeface="Open Sans" panose="020B0606030504020204" pitchFamily="34" charset="0"/>
              </a:rPr>
              <a:t> </a:t>
            </a:r>
            <a:r>
              <a:rPr lang="lt-LT" dirty="0" err="1" smtClean="0">
                <a:latin typeface="Open Sans" panose="020B0606030504020204" pitchFamily="34" charset="0"/>
                <a:ea typeface="Open Sans" panose="020B0606030504020204" pitchFamily="34" charset="0"/>
                <a:cs typeface="Open Sans" panose="020B0606030504020204" pitchFamily="34" charset="0"/>
              </a:rPr>
              <a:t>values</a:t>
            </a:r>
            <a:r>
              <a:rPr lang="en-US" dirty="0" smtClean="0">
                <a:latin typeface="Open Sans" panose="020B0606030504020204" pitchFamily="34" charset="0"/>
                <a:ea typeface="Open Sans" panose="020B0606030504020204" pitchFamily="34" charset="0"/>
                <a:cs typeface="Open Sans" panose="020B0606030504020204" pitchFamily="34" charset="0"/>
              </a:rPr>
              <a:t>.</a:t>
            </a:r>
            <a:endParaRPr lang="lt-LT" dirty="0" smtClean="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lt-LT" dirty="0" smtClean="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lt-LT" dirty="0" err="1" smtClean="0">
                <a:latin typeface="Open Sans" panose="020B0606030504020204" pitchFamily="34" charset="0"/>
                <a:ea typeface="Open Sans" panose="020B0606030504020204" pitchFamily="34" charset="0"/>
                <a:cs typeface="Open Sans" panose="020B0606030504020204" pitchFamily="34" charset="0"/>
              </a:rPr>
              <a:t>Only</a:t>
            </a:r>
            <a:r>
              <a:rPr lang="lt-LT" dirty="0" smtClean="0">
                <a:latin typeface="Open Sans" panose="020B0606030504020204" pitchFamily="34" charset="0"/>
                <a:ea typeface="Open Sans" panose="020B0606030504020204" pitchFamily="34" charset="0"/>
                <a:cs typeface="Open Sans" panose="020B0606030504020204" pitchFamily="34" charset="0"/>
              </a:rPr>
              <a:t> </a:t>
            </a:r>
            <a:r>
              <a:rPr lang="lt-LT" dirty="0" err="1" smtClean="0">
                <a:latin typeface="Open Sans" panose="020B0606030504020204" pitchFamily="34" charset="0"/>
                <a:ea typeface="Open Sans" panose="020B0606030504020204" pitchFamily="34" charset="0"/>
                <a:cs typeface="Open Sans" panose="020B0606030504020204" pitchFamily="34" charset="0"/>
              </a:rPr>
              <a:t>one</a:t>
            </a:r>
            <a:r>
              <a:rPr lang="lt-LT" dirty="0" smtClean="0">
                <a:latin typeface="Open Sans" panose="020B0606030504020204" pitchFamily="34" charset="0"/>
                <a:ea typeface="Open Sans" panose="020B0606030504020204" pitchFamily="34" charset="0"/>
                <a:cs typeface="Open Sans" panose="020B0606030504020204" pitchFamily="34" charset="0"/>
              </a:rPr>
              <a:t> </a:t>
            </a:r>
            <a:r>
              <a:rPr lang="lt-LT" dirty="0" err="1" smtClean="0">
                <a:latin typeface="Open Sans" panose="020B0606030504020204" pitchFamily="34" charset="0"/>
                <a:ea typeface="Open Sans" panose="020B0606030504020204" pitchFamily="34" charset="0"/>
                <a:cs typeface="Open Sans" panose="020B0606030504020204" pitchFamily="34" charset="0"/>
              </a:rPr>
              <a:t>number</a:t>
            </a:r>
            <a:r>
              <a:rPr lang="lt-LT" dirty="0" smtClean="0">
                <a:latin typeface="Open Sans" panose="020B0606030504020204" pitchFamily="34" charset="0"/>
                <a:ea typeface="Open Sans" panose="020B0606030504020204" pitchFamily="34" charset="0"/>
                <a:cs typeface="Open Sans" panose="020B0606030504020204" pitchFamily="34" charset="0"/>
              </a:rPr>
              <a:t> </a:t>
            </a:r>
            <a:r>
              <a:rPr lang="lt-LT" dirty="0" err="1" smtClean="0">
                <a:latin typeface="Open Sans" panose="020B0606030504020204" pitchFamily="34" charset="0"/>
                <a:ea typeface="Open Sans" panose="020B0606030504020204" pitchFamily="34" charset="0"/>
                <a:cs typeface="Open Sans" panose="020B0606030504020204" pitchFamily="34" charset="0"/>
              </a:rPr>
              <a:t>type</a:t>
            </a:r>
            <a:r>
              <a:rPr lang="lt-LT" dirty="0" smtClean="0">
                <a:latin typeface="Open Sans" panose="020B0606030504020204" pitchFamily="34" charset="0"/>
                <a:ea typeface="Open Sans" panose="020B0606030504020204" pitchFamily="34" charset="0"/>
                <a:cs typeface="Open Sans" panose="020B0606030504020204" pitchFamily="34" charset="0"/>
              </a:rPr>
              <a:t>:</a:t>
            </a:r>
            <a:r>
              <a:rPr lang="en-US" dirty="0">
                <a:latin typeface="Open Sans" panose="020B0606030504020204" pitchFamily="34" charset="0"/>
                <a:ea typeface="Open Sans" panose="020B0606030504020204" pitchFamily="34" charset="0"/>
                <a:cs typeface="Open Sans" panose="020B0606030504020204" pitchFamily="34" charset="0"/>
              </a:rPr>
              <a:t>  </a:t>
            </a:r>
          </a:p>
          <a:p>
            <a:pPr marL="0" indent="0">
              <a:buNone/>
            </a:pPr>
            <a:r>
              <a:rPr lang="lt-LT" b="1" dirty="0" smtClean="0">
                <a:latin typeface="Open Sans" panose="020B0606030504020204" pitchFamily="34" charset="0"/>
                <a:ea typeface="Open Sans" panose="020B0606030504020204" pitchFamily="34" charset="0"/>
                <a:cs typeface="Open Sans" panose="020B0606030504020204" pitchFamily="34" charset="0"/>
              </a:rPr>
              <a:t>d</a:t>
            </a:r>
            <a:r>
              <a:rPr lang="en-US" b="1" dirty="0" err="1" smtClean="0">
                <a:latin typeface="Open Sans" panose="020B0606030504020204" pitchFamily="34" charset="0"/>
                <a:ea typeface="Open Sans" panose="020B0606030504020204" pitchFamily="34" charset="0"/>
                <a:cs typeface="Open Sans" panose="020B0606030504020204" pitchFamily="34" charset="0"/>
              </a:rPr>
              <a:t>ouble</a:t>
            </a:r>
            <a:r>
              <a:rPr lang="en-US" b="1" dirty="0" smtClean="0">
                <a:latin typeface="Open Sans" panose="020B0606030504020204" pitchFamily="34" charset="0"/>
                <a:ea typeface="Open Sans" panose="020B0606030504020204" pitchFamily="34" charset="0"/>
                <a:cs typeface="Open Sans" panose="020B0606030504020204" pitchFamily="34" charset="0"/>
              </a:rPr>
              <a:t>-precision </a:t>
            </a:r>
            <a:r>
              <a:rPr lang="en-US" b="1" dirty="0">
                <a:latin typeface="Open Sans" panose="020B0606030504020204" pitchFamily="34" charset="0"/>
                <a:ea typeface="Open Sans" panose="020B0606030504020204" pitchFamily="34" charset="0"/>
                <a:cs typeface="Open Sans" panose="020B0606030504020204" pitchFamily="34" charset="0"/>
              </a:rPr>
              <a:t>floating-point </a:t>
            </a:r>
            <a:r>
              <a:rPr lang="en-US" b="1" dirty="0" smtClean="0">
                <a:latin typeface="Open Sans" panose="020B0606030504020204" pitchFamily="34" charset="0"/>
                <a:ea typeface="Open Sans" panose="020B0606030504020204" pitchFamily="34" charset="0"/>
                <a:cs typeface="Open Sans" panose="020B0606030504020204" pitchFamily="34" charset="0"/>
              </a:rPr>
              <a:t>format.</a:t>
            </a:r>
            <a:endParaRPr lang="lt-LT" b="1" dirty="0" smtClean="0">
              <a:latin typeface="Open Sans" panose="020B0606030504020204" pitchFamily="34" charset="0"/>
              <a:ea typeface="Open Sans" panose="020B0606030504020204" pitchFamily="34" charset="0"/>
              <a:cs typeface="Open Sans" panose="020B0606030504020204" pitchFamily="34" charset="0"/>
            </a:endParaRPr>
          </a:p>
          <a:p>
            <a:pPr marL="0" indent="0" algn="ctr">
              <a:buNone/>
            </a:pPr>
            <a:endParaRPr lang="lt-LT" b="1" dirty="0" smtClean="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lt-LT" dirty="0" smtClean="0">
                <a:latin typeface="Open Sans" panose="020B0606030504020204" pitchFamily="34" charset="0"/>
                <a:ea typeface="Open Sans" panose="020B0606030504020204" pitchFamily="34" charset="0"/>
                <a:cs typeface="Open Sans" panose="020B0606030504020204" pitchFamily="34" charset="0"/>
              </a:rPr>
              <a:t>U</a:t>
            </a:r>
            <a:r>
              <a:rPr lang="en-US" dirty="0" err="1" smtClean="0">
                <a:latin typeface="Open Sans" panose="020B0606030504020204" pitchFamily="34" charset="0"/>
                <a:ea typeface="Open Sans" panose="020B0606030504020204" pitchFamily="34" charset="0"/>
                <a:cs typeface="Open Sans" panose="020B0606030504020204" pitchFamily="34" charset="0"/>
              </a:rPr>
              <a:t>ses</a:t>
            </a:r>
            <a:r>
              <a:rPr lang="en-US" dirty="0" smtClean="0">
                <a:latin typeface="Open Sans" panose="020B0606030504020204" pitchFamily="34" charset="0"/>
                <a:ea typeface="Open Sans" panose="020B0606030504020204" pitchFamily="34" charset="0"/>
                <a:cs typeface="Open Sans" panose="020B0606030504020204" pitchFamily="34" charset="0"/>
              </a:rPr>
              <a:t> </a:t>
            </a:r>
            <a:r>
              <a:rPr lang="en-US" dirty="0">
                <a:latin typeface="Open Sans" panose="020B0606030504020204" pitchFamily="34" charset="0"/>
                <a:ea typeface="Open Sans" panose="020B0606030504020204" pitchFamily="34" charset="0"/>
                <a:cs typeface="Open Sans" panose="020B0606030504020204" pitchFamily="34" charset="0"/>
              </a:rPr>
              <a:t>a fixed number of bits - 64 </a:t>
            </a:r>
            <a:r>
              <a:rPr lang="en-US" dirty="0" smtClean="0">
                <a:latin typeface="Open Sans" panose="020B0606030504020204" pitchFamily="34" charset="0"/>
                <a:ea typeface="Open Sans" panose="020B0606030504020204" pitchFamily="34" charset="0"/>
                <a:cs typeface="Open Sans" panose="020B0606030504020204" pitchFamily="34" charset="0"/>
              </a:rPr>
              <a:t>bits.</a:t>
            </a:r>
            <a:endParaRPr lang="lt-LT" dirty="0" smtClean="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lt-LT" dirty="0" err="1" smtClean="0">
                <a:latin typeface="Open Sans" panose="020B0606030504020204" pitchFamily="34" charset="0"/>
                <a:ea typeface="Open Sans" panose="020B0606030504020204" pitchFamily="34" charset="0"/>
                <a:cs typeface="Open Sans" panose="020B0606030504020204" pitchFamily="34" charset="0"/>
              </a:rPr>
              <a:t>No</a:t>
            </a:r>
            <a:r>
              <a:rPr lang="lt-LT" dirty="0" smtClean="0">
                <a:latin typeface="Open Sans" panose="020B0606030504020204" pitchFamily="34" charset="0"/>
                <a:ea typeface="Open Sans" panose="020B0606030504020204" pitchFamily="34" charset="0"/>
                <a:cs typeface="Open Sans" panose="020B0606030504020204" pitchFamily="34" charset="0"/>
              </a:rPr>
              <a:t> </a:t>
            </a:r>
            <a:r>
              <a:rPr lang="lt-LT" dirty="0" err="1" smtClean="0">
                <a:latin typeface="Open Sans" panose="020B0606030504020204" pitchFamily="34" charset="0"/>
                <a:ea typeface="Open Sans" panose="020B0606030504020204" pitchFamily="34" charset="0"/>
                <a:cs typeface="Open Sans" panose="020B0606030504020204" pitchFamily="34" charset="0"/>
              </a:rPr>
              <a:t>specific</a:t>
            </a:r>
            <a:r>
              <a:rPr lang="lt-LT" dirty="0" smtClean="0">
                <a:latin typeface="Open Sans" panose="020B0606030504020204" pitchFamily="34" charset="0"/>
                <a:ea typeface="Open Sans" panose="020B0606030504020204" pitchFamily="34" charset="0"/>
                <a:cs typeface="Open Sans" panose="020B0606030504020204" pitchFamily="34" charset="0"/>
              </a:rPr>
              <a:t> </a:t>
            </a:r>
            <a:r>
              <a:rPr lang="lt-LT" dirty="0" err="1" smtClean="0">
                <a:latin typeface="Open Sans" panose="020B0606030504020204" pitchFamily="34" charset="0"/>
                <a:ea typeface="Open Sans" panose="020B0606030504020204" pitchFamily="34" charset="0"/>
                <a:cs typeface="Open Sans" panose="020B0606030504020204" pitchFamily="34" charset="0"/>
              </a:rPr>
              <a:t>type</a:t>
            </a:r>
            <a:r>
              <a:rPr lang="lt-LT" dirty="0" smtClean="0">
                <a:latin typeface="Open Sans" panose="020B0606030504020204" pitchFamily="34" charset="0"/>
                <a:ea typeface="Open Sans" panose="020B0606030504020204" pitchFamily="34" charset="0"/>
                <a:cs typeface="Open Sans" panose="020B0606030504020204" pitchFamily="34" charset="0"/>
              </a:rPr>
              <a:t> </a:t>
            </a:r>
            <a:r>
              <a:rPr lang="lt-LT" dirty="0" err="1" smtClean="0">
                <a:latin typeface="Open Sans" panose="020B0606030504020204" pitchFamily="34" charset="0"/>
                <a:ea typeface="Open Sans" panose="020B0606030504020204" pitchFamily="34" charset="0"/>
                <a:cs typeface="Open Sans" panose="020B0606030504020204" pitchFamily="34" charset="0"/>
              </a:rPr>
              <a:t>for</a:t>
            </a:r>
            <a:r>
              <a:rPr lang="lt-LT" dirty="0" smtClean="0">
                <a:latin typeface="Open Sans" panose="020B0606030504020204" pitchFamily="34" charset="0"/>
                <a:ea typeface="Open Sans" panose="020B0606030504020204" pitchFamily="34" charset="0"/>
                <a:cs typeface="Open Sans" panose="020B0606030504020204" pitchFamily="34" charset="0"/>
              </a:rPr>
              <a:t> </a:t>
            </a:r>
            <a:r>
              <a:rPr lang="lt-LT" dirty="0" err="1" smtClean="0">
                <a:latin typeface="Open Sans" panose="020B0606030504020204" pitchFamily="34" charset="0"/>
                <a:ea typeface="Open Sans" panose="020B0606030504020204" pitchFamily="34" charset="0"/>
                <a:cs typeface="Open Sans" panose="020B0606030504020204" pitchFamily="34" charset="0"/>
              </a:rPr>
              <a:t>integers</a:t>
            </a:r>
            <a:r>
              <a:rPr lang="en-US" dirty="0" smtClean="0">
                <a:latin typeface="Open Sans" panose="020B0606030504020204" pitchFamily="34" charset="0"/>
                <a:ea typeface="Open Sans" panose="020B0606030504020204" pitchFamily="34" charset="0"/>
                <a:cs typeface="Open Sans" panose="020B0606030504020204" pitchFamily="34" charset="0"/>
              </a:rPr>
              <a:t>.</a:t>
            </a:r>
          </a:p>
        </p:txBody>
      </p:sp>
      <p:grpSp>
        <p:nvGrpSpPr>
          <p:cNvPr id="4" name="Group 3"/>
          <p:cNvGrpSpPr/>
          <p:nvPr/>
        </p:nvGrpSpPr>
        <p:grpSpPr>
          <a:xfrm>
            <a:off x="0" y="6626620"/>
            <a:ext cx="12192000" cy="253916"/>
            <a:chOff x="0" y="6626620"/>
            <a:chExt cx="12192000" cy="253916"/>
          </a:xfrm>
        </p:grpSpPr>
        <p:sp>
          <p:nvSpPr>
            <p:cNvPr id="5" name="Rectangle 4"/>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7191023" y="6626620"/>
              <a:ext cx="5000977" cy="253916"/>
            </a:xfrm>
            <a:prstGeom prst="rect">
              <a:avLst/>
            </a:prstGeom>
            <a:noFill/>
            <a:ln>
              <a:noFill/>
            </a:ln>
          </p:spPr>
          <p:txBody>
            <a:bodyPr wrap="square" rtlCol="0">
              <a:spAutoFit/>
            </a:bodyPr>
            <a:lstStyle/>
            <a:p>
              <a:pPr algn="r"/>
              <a:r>
                <a:rPr lang="en-US" sz="10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Lesson </a:t>
              </a:r>
              <a:r>
                <a:rPr lang="lt-LT"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3: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Values</a:t>
              </a:r>
              <a:r>
                <a:rPr lang="en-US" sz="10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Types and Operators</a:t>
              </a:r>
              <a:endParaRPr lang="en-GB" sz="1050" dirty="0">
                <a:solidFill>
                  <a:schemeClr val="bg1"/>
                </a:solidFill>
              </a:endParaRPr>
            </a:p>
          </p:txBody>
        </p:sp>
      </p:grpSp>
    </p:spTree>
    <p:extLst>
      <p:ext uri="{BB962C8B-B14F-4D97-AF65-F5344CB8AC3E}">
        <p14:creationId xmlns:p14="http://schemas.microsoft.com/office/powerpoint/2010/main" val="14632692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err="1" smtClean="0">
                <a:latin typeface="Open Sans" panose="020B0606030504020204" pitchFamily="34" charset="0"/>
                <a:ea typeface="Open Sans" panose="020B0606030504020204" pitchFamily="34" charset="0"/>
                <a:cs typeface="Open Sans" panose="020B0606030504020204" pitchFamily="34" charset="0"/>
              </a:rPr>
              <a:t>Arithmetic</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a:solidFill>
            <a:srgbClr val="F7DF1E"/>
          </a:solidFill>
        </p:spPr>
        <p:txBody>
          <a:bodyPr/>
          <a:lstStyle/>
          <a:p>
            <a:pPr marL="0" indent="0">
              <a:buNone/>
            </a:pPr>
            <a:endParaRPr lang="en-US" dirty="0" smtClean="0">
              <a:latin typeface="Open Sans" panose="020B0606030504020204" pitchFamily="34" charset="0"/>
              <a:ea typeface="Open Sans" panose="020B0606030504020204" pitchFamily="34" charset="0"/>
              <a:cs typeface="Open Sans" panose="020B0606030504020204" pitchFamily="34" charset="0"/>
            </a:endParaRPr>
          </a:p>
          <a:p>
            <a:pPr marL="0" indent="0" algn="ctr">
              <a:buNone/>
            </a:pPr>
            <a:r>
              <a:rPr lang="lt-LT" b="1" dirty="0" err="1" smtClean="0">
                <a:latin typeface="Open Sans" panose="020B0606030504020204" pitchFamily="34" charset="0"/>
                <a:ea typeface="Open Sans" panose="020B0606030504020204" pitchFamily="34" charset="0"/>
                <a:cs typeface="Open Sans" panose="020B0606030504020204" pitchFamily="34" charset="0"/>
              </a:rPr>
              <a:t>You</a:t>
            </a:r>
            <a:r>
              <a:rPr lang="lt-LT" b="1" dirty="0" smtClean="0">
                <a:latin typeface="Open Sans" panose="020B0606030504020204" pitchFamily="34" charset="0"/>
                <a:ea typeface="Open Sans" panose="020B0606030504020204" pitchFamily="34" charset="0"/>
                <a:cs typeface="Open Sans" panose="020B0606030504020204" pitchFamily="34" charset="0"/>
              </a:rPr>
              <a:t> </a:t>
            </a:r>
            <a:r>
              <a:rPr lang="lt-LT" b="1" dirty="0" err="1" smtClean="0">
                <a:latin typeface="Open Sans" panose="020B0606030504020204" pitchFamily="34" charset="0"/>
                <a:ea typeface="Open Sans" panose="020B0606030504020204" pitchFamily="34" charset="0"/>
                <a:cs typeface="Open Sans" panose="020B0606030504020204" pitchFamily="34" charset="0"/>
              </a:rPr>
              <a:t>can</a:t>
            </a:r>
            <a:r>
              <a:rPr lang="lt-LT" b="1" dirty="0" smtClean="0">
                <a:latin typeface="Open Sans" panose="020B0606030504020204" pitchFamily="34" charset="0"/>
                <a:ea typeface="Open Sans" panose="020B0606030504020204" pitchFamily="34" charset="0"/>
                <a:cs typeface="Open Sans" panose="020B0606030504020204" pitchFamily="34" charset="0"/>
              </a:rPr>
              <a:t> </a:t>
            </a:r>
            <a:r>
              <a:rPr lang="lt-LT" b="1" dirty="0" err="1" smtClean="0">
                <a:latin typeface="Open Sans" panose="020B0606030504020204" pitchFamily="34" charset="0"/>
                <a:ea typeface="Open Sans" panose="020B0606030504020204" pitchFamily="34" charset="0"/>
                <a:cs typeface="Open Sans" panose="020B0606030504020204" pitchFamily="34" charset="0"/>
              </a:rPr>
              <a:t>do</a:t>
            </a:r>
            <a:r>
              <a:rPr lang="lt-LT" b="1" dirty="0" smtClean="0">
                <a:latin typeface="Open Sans" panose="020B0606030504020204" pitchFamily="34" charset="0"/>
                <a:ea typeface="Open Sans" panose="020B0606030504020204" pitchFamily="34" charset="0"/>
                <a:cs typeface="Open Sans" panose="020B0606030504020204" pitchFamily="34" charset="0"/>
              </a:rPr>
              <a:t> </a:t>
            </a:r>
            <a:r>
              <a:rPr lang="lt-LT" b="1" dirty="0" err="1" smtClean="0">
                <a:latin typeface="Open Sans" panose="020B0606030504020204" pitchFamily="34" charset="0"/>
                <a:ea typeface="Open Sans" panose="020B0606030504020204" pitchFamily="34" charset="0"/>
                <a:cs typeface="Open Sans" panose="020B0606030504020204" pitchFamily="34" charset="0"/>
              </a:rPr>
              <a:t>artihmetics</a:t>
            </a:r>
            <a:r>
              <a:rPr lang="en-US" b="1" dirty="0" smtClean="0">
                <a:latin typeface="Open Sans" panose="020B0606030504020204" pitchFamily="34" charset="0"/>
                <a:ea typeface="Open Sans" panose="020B0606030504020204" pitchFamily="34" charset="0"/>
                <a:cs typeface="Open Sans" panose="020B0606030504020204" pitchFamily="34" charset="0"/>
              </a:rPr>
              <a:t>!</a:t>
            </a:r>
          </a:p>
          <a:p>
            <a:pPr marL="0" indent="0" algn="ctr">
              <a:buNone/>
            </a:pPr>
            <a:endParaRPr lang="en-US" dirty="0" smtClean="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dirty="0" smtClean="0">
                <a:latin typeface="Open Sans" panose="020B0606030504020204" pitchFamily="34" charset="0"/>
                <a:ea typeface="Open Sans" panose="020B0606030504020204" pitchFamily="34" charset="0"/>
                <a:cs typeface="Open Sans" panose="020B0606030504020204" pitchFamily="34" charset="0"/>
              </a:rPr>
              <a:t>The operators: </a:t>
            </a:r>
            <a:r>
              <a:rPr lang="en-GB" b="1" dirty="0" smtClean="0"/>
              <a:t>+  -  </a:t>
            </a:r>
            <a:r>
              <a:rPr lang="en-GB" b="1" dirty="0"/>
              <a:t>* </a:t>
            </a:r>
            <a:r>
              <a:rPr lang="en-GB" b="1" dirty="0" smtClean="0"/>
              <a:t> /</a:t>
            </a:r>
            <a:endParaRPr lang="en-GB" b="1" dirty="0"/>
          </a:p>
          <a:p>
            <a:pPr marL="0" indent="0">
              <a:buNone/>
            </a:pPr>
            <a:endParaRPr lang="en-US" dirty="0" smtClean="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dirty="0" smtClean="0">
                <a:latin typeface="Open Sans" panose="020B0606030504020204" pitchFamily="34" charset="0"/>
                <a:ea typeface="Open Sans" panose="020B0606030504020204" pitchFamily="34" charset="0"/>
                <a:cs typeface="Open Sans" panose="020B0606030504020204" pitchFamily="34" charset="0"/>
              </a:rPr>
              <a:t>Precedence rules apply like in math.</a:t>
            </a:r>
          </a:p>
          <a:p>
            <a:pPr marL="0" indent="0">
              <a:buNone/>
            </a:pPr>
            <a:endParaRPr lang="en-US" dirty="0" smtClean="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dirty="0" smtClean="0">
                <a:latin typeface="Open Sans" panose="020B0606030504020204" pitchFamily="34" charset="0"/>
                <a:ea typeface="Open Sans" panose="020B0606030504020204" pitchFamily="34" charset="0"/>
                <a:cs typeface="Open Sans" panose="020B0606030504020204" pitchFamily="34" charset="0"/>
              </a:rPr>
              <a:t>There is also the </a:t>
            </a:r>
            <a:r>
              <a:rPr lang="en-US" b="1" dirty="0" smtClean="0">
                <a:latin typeface="Open Sans" panose="020B0606030504020204" pitchFamily="34" charset="0"/>
                <a:ea typeface="Open Sans" panose="020B0606030504020204" pitchFamily="34" charset="0"/>
                <a:cs typeface="Open Sans" panose="020B0606030504020204" pitchFamily="34" charset="0"/>
              </a:rPr>
              <a:t>modulo</a:t>
            </a:r>
            <a:r>
              <a:rPr lang="en-US" dirty="0" smtClean="0">
                <a:latin typeface="Open Sans" panose="020B0606030504020204" pitchFamily="34" charset="0"/>
                <a:ea typeface="Open Sans" panose="020B0606030504020204" pitchFamily="34" charset="0"/>
                <a:cs typeface="Open Sans" panose="020B0606030504020204" pitchFamily="34" charset="0"/>
              </a:rPr>
              <a:t> operator </a:t>
            </a:r>
            <a:r>
              <a:rPr lang="en-US" b="1" dirty="0" smtClean="0">
                <a:latin typeface="Open Sans" panose="020B0606030504020204" pitchFamily="34" charset="0"/>
                <a:ea typeface="Open Sans" panose="020B0606030504020204" pitchFamily="34" charset="0"/>
                <a:cs typeface="Open Sans" panose="020B0606030504020204" pitchFamily="34" charset="0"/>
              </a:rPr>
              <a:t>%</a:t>
            </a:r>
            <a:r>
              <a:rPr lang="en-US" dirty="0" smtClean="0">
                <a:latin typeface="Open Sans" panose="020B0606030504020204" pitchFamily="34" charset="0"/>
                <a:ea typeface="Open Sans" panose="020B0606030504020204" pitchFamily="34" charset="0"/>
                <a:cs typeface="Open Sans" panose="020B0606030504020204" pitchFamily="34" charset="0"/>
              </a:rPr>
              <a:t>.</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4" name="Group 3"/>
          <p:cNvGrpSpPr/>
          <p:nvPr/>
        </p:nvGrpSpPr>
        <p:grpSpPr>
          <a:xfrm>
            <a:off x="0" y="6626620"/>
            <a:ext cx="12192000" cy="253916"/>
            <a:chOff x="0" y="6626620"/>
            <a:chExt cx="12192000" cy="253916"/>
          </a:xfrm>
        </p:grpSpPr>
        <p:sp>
          <p:nvSpPr>
            <p:cNvPr id="5" name="Rectangle 4"/>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7191023" y="6626620"/>
              <a:ext cx="5000977" cy="253916"/>
            </a:xfrm>
            <a:prstGeom prst="rect">
              <a:avLst/>
            </a:prstGeom>
            <a:noFill/>
            <a:ln>
              <a:noFill/>
            </a:ln>
          </p:spPr>
          <p:txBody>
            <a:bodyPr wrap="square" rtlCol="0">
              <a:spAutoFit/>
            </a:bodyPr>
            <a:lstStyle/>
            <a:p>
              <a:pPr algn="r"/>
              <a:r>
                <a:rPr lang="en-US" sz="10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Lesson </a:t>
              </a:r>
              <a:r>
                <a:rPr lang="lt-LT"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3: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Values</a:t>
              </a:r>
              <a:r>
                <a:rPr lang="en-US" sz="10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Types and Operators</a:t>
              </a:r>
              <a:endParaRPr lang="en-GB" sz="1050" dirty="0">
                <a:solidFill>
                  <a:schemeClr val="bg1"/>
                </a:solidFill>
              </a:endParaRPr>
            </a:p>
          </p:txBody>
        </p:sp>
      </p:grpSp>
    </p:spTree>
    <p:extLst>
      <p:ext uri="{BB962C8B-B14F-4D97-AF65-F5344CB8AC3E}">
        <p14:creationId xmlns:p14="http://schemas.microsoft.com/office/powerpoint/2010/main" val="2173424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err="1" smtClean="0">
                <a:latin typeface="Open Sans" panose="020B0606030504020204" pitchFamily="34" charset="0"/>
                <a:ea typeface="Open Sans" panose="020B0606030504020204" pitchFamily="34" charset="0"/>
                <a:cs typeface="Open Sans" panose="020B0606030504020204" pitchFamily="34" charset="0"/>
              </a:rPr>
              <a:t>Arithmetic</a:t>
            </a:r>
            <a:r>
              <a:rPr lang="en-US" b="1" dirty="0" smtClean="0">
                <a:latin typeface="Open Sans" panose="020B0606030504020204" pitchFamily="34" charset="0"/>
                <a:ea typeface="Open Sans" panose="020B0606030504020204" pitchFamily="34" charset="0"/>
                <a:cs typeface="Open Sans" panose="020B0606030504020204" pitchFamily="34" charset="0"/>
              </a:rPr>
              <a:t>s example</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a:solidFill>
            <a:srgbClr val="F7DF1E"/>
          </a:solidFill>
        </p:spPr>
        <p:txBody>
          <a:bodyPr/>
          <a:lstStyle/>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Try in the console</a:t>
            </a:r>
            <a:r>
              <a:rPr lang="en-US" dirty="0" smtClean="0">
                <a:latin typeface="Open Sans" panose="020B0606030504020204" pitchFamily="34" charset="0"/>
                <a:ea typeface="Open Sans" panose="020B0606030504020204" pitchFamily="34" charset="0"/>
                <a:cs typeface="Open Sans" panose="020B0606030504020204" pitchFamily="34" charset="0"/>
              </a:rPr>
              <a:t>:</a:t>
            </a:r>
          </a:p>
          <a:p>
            <a:pPr marL="0" indent="0">
              <a:buNone/>
            </a:pPr>
            <a:endParaRPr lang="en-US"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b="1" dirty="0">
                <a:latin typeface="Open Sans" panose="020B0606030504020204" pitchFamily="34" charset="0"/>
                <a:ea typeface="Open Sans" panose="020B0606030504020204" pitchFamily="34" charset="0"/>
                <a:cs typeface="Open Sans" panose="020B0606030504020204" pitchFamily="34" charset="0"/>
              </a:rPr>
              <a:t>100+12-1</a:t>
            </a:r>
          </a:p>
          <a:p>
            <a:pPr marL="0" indent="0">
              <a:buNone/>
            </a:pPr>
            <a:r>
              <a:rPr lang="en-US" b="1" dirty="0">
                <a:latin typeface="Open Sans" panose="020B0606030504020204" pitchFamily="34" charset="0"/>
                <a:ea typeface="Open Sans" panose="020B0606030504020204" pitchFamily="34" charset="0"/>
                <a:cs typeface="Open Sans" panose="020B0606030504020204" pitchFamily="34" charset="0"/>
              </a:rPr>
              <a:t>11*11/2</a:t>
            </a:r>
          </a:p>
          <a:p>
            <a:pPr marL="0" indent="0">
              <a:buNone/>
            </a:pPr>
            <a:r>
              <a:rPr lang="en-US" b="1" dirty="0">
                <a:latin typeface="Open Sans" panose="020B0606030504020204" pitchFamily="34" charset="0"/>
                <a:ea typeface="Open Sans" panose="020B0606030504020204" pitchFamily="34" charset="0"/>
                <a:cs typeface="Open Sans" panose="020B0606030504020204" pitchFamily="34" charset="0"/>
              </a:rPr>
              <a:t>(144-23)*21</a:t>
            </a:r>
          </a:p>
          <a:p>
            <a:pPr marL="0" indent="0">
              <a:buNone/>
            </a:pPr>
            <a:r>
              <a:rPr lang="en-US" b="1" dirty="0">
                <a:latin typeface="Open Sans" panose="020B0606030504020204" pitchFamily="34" charset="0"/>
                <a:ea typeface="Open Sans" panose="020B0606030504020204" pitchFamily="34" charset="0"/>
                <a:cs typeface="Open Sans" panose="020B0606030504020204" pitchFamily="34" charset="0"/>
              </a:rPr>
              <a:t>-1 / 23</a:t>
            </a:r>
          </a:p>
          <a:p>
            <a:pPr marL="0" indent="0">
              <a:buNone/>
            </a:pPr>
            <a:r>
              <a:rPr lang="en-US" b="1" dirty="0">
                <a:latin typeface="Open Sans" panose="020B0606030504020204" pitchFamily="34" charset="0"/>
                <a:ea typeface="Open Sans" panose="020B0606030504020204" pitchFamily="34" charset="0"/>
                <a:cs typeface="Open Sans" panose="020B0606030504020204" pitchFamily="34" charset="0"/>
              </a:rPr>
              <a:t>11 % 10</a:t>
            </a:r>
          </a:p>
          <a:p>
            <a:pPr marL="0" indent="0">
              <a:buNone/>
            </a:pPr>
            <a:r>
              <a:rPr lang="en-US" b="1" dirty="0">
                <a:latin typeface="Open Sans" panose="020B0606030504020204" pitchFamily="34" charset="0"/>
                <a:ea typeface="Open Sans" panose="020B0606030504020204" pitchFamily="34" charset="0"/>
                <a:cs typeface="Open Sans" panose="020B0606030504020204" pitchFamily="34" charset="0"/>
              </a:rPr>
              <a:t>123 % 10</a:t>
            </a:r>
          </a:p>
          <a:p>
            <a:pPr marL="0" indent="0">
              <a:buNone/>
            </a:pPr>
            <a:endParaRPr lang="en-GB"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4" name="Group 3"/>
          <p:cNvGrpSpPr/>
          <p:nvPr/>
        </p:nvGrpSpPr>
        <p:grpSpPr>
          <a:xfrm>
            <a:off x="0" y="6626620"/>
            <a:ext cx="12192000" cy="253916"/>
            <a:chOff x="0" y="6626620"/>
            <a:chExt cx="12192000" cy="253916"/>
          </a:xfrm>
        </p:grpSpPr>
        <p:sp>
          <p:nvSpPr>
            <p:cNvPr id="5" name="Rectangle 4"/>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7191023" y="6626620"/>
              <a:ext cx="5000977" cy="253916"/>
            </a:xfrm>
            <a:prstGeom prst="rect">
              <a:avLst/>
            </a:prstGeom>
            <a:noFill/>
            <a:ln>
              <a:noFill/>
            </a:ln>
          </p:spPr>
          <p:txBody>
            <a:bodyPr wrap="square" rtlCol="0">
              <a:spAutoFit/>
            </a:bodyPr>
            <a:lstStyle/>
            <a:p>
              <a:pPr algn="r"/>
              <a:r>
                <a:rPr lang="en-US" sz="10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Lesson </a:t>
              </a:r>
              <a:r>
                <a:rPr lang="lt-LT"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3: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Values</a:t>
              </a:r>
              <a:r>
                <a:rPr lang="en-US" sz="10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Types and Operators</a:t>
              </a:r>
              <a:endParaRPr lang="en-GB" sz="1050" dirty="0">
                <a:solidFill>
                  <a:schemeClr val="bg1"/>
                </a:solidFill>
              </a:endParaRPr>
            </a:p>
          </p:txBody>
        </p:sp>
      </p:grpSp>
    </p:spTree>
    <p:extLst>
      <p:ext uri="{BB962C8B-B14F-4D97-AF65-F5344CB8AC3E}">
        <p14:creationId xmlns:p14="http://schemas.microsoft.com/office/powerpoint/2010/main" val="9751116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2856</TotalTime>
  <Words>1493</Words>
  <Application>Microsoft Office PowerPoint</Application>
  <PresentationFormat>Widescreen</PresentationFormat>
  <Paragraphs>260</Paragraphs>
  <Slides>26</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Open Sans</vt:lpstr>
      <vt:lpstr>Open Sans Light</vt:lpstr>
      <vt:lpstr>Open Sans SemiBold</vt:lpstr>
      <vt:lpstr>Wingdings</vt:lpstr>
      <vt:lpstr>Office Theme</vt:lpstr>
      <vt:lpstr>Lesson 3  Values, Types and Operators</vt:lpstr>
      <vt:lpstr>So…</vt:lpstr>
      <vt:lpstr>JavaScript – a very short story</vt:lpstr>
      <vt:lpstr>JavaScript – a very short story</vt:lpstr>
      <vt:lpstr>Question:  how long did it take to write initial version of JavaScript?</vt:lpstr>
      <vt:lpstr>What is this lesson about?</vt:lpstr>
      <vt:lpstr>Number type</vt:lpstr>
      <vt:lpstr>Arithmetic</vt:lpstr>
      <vt:lpstr>Arithmetics example</vt:lpstr>
      <vt:lpstr>Special numbers</vt:lpstr>
      <vt:lpstr>Special numbers example</vt:lpstr>
      <vt:lpstr>Strings</vt:lpstr>
      <vt:lpstr>How do we put quotes into quotes?</vt:lpstr>
      <vt:lpstr>Exercise</vt:lpstr>
      <vt:lpstr>Strings are tricky</vt:lpstr>
      <vt:lpstr>Some last thing about strings</vt:lpstr>
      <vt:lpstr>Unary operators</vt:lpstr>
      <vt:lpstr>Boolean values</vt:lpstr>
      <vt:lpstr>Logical operators</vt:lpstr>
      <vt:lpstr>Comparison operators with strings</vt:lpstr>
      <vt:lpstr>Logical operators</vt:lpstr>
      <vt:lpstr>Try yourself</vt:lpstr>
      <vt:lpstr>Empty values</vt:lpstr>
      <vt:lpstr>Automatic type conversion</vt:lpstr>
      <vt:lpstr>Try to guess</vt:lpstr>
      <vt:lpstr>Summary</vt:lpstr>
    </vt:vector>
  </TitlesOfParts>
  <Company>Danske Bank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 Values, Types and Operators</dc:title>
  <dc:creator>Martynas Bieliakas</dc:creator>
  <cp:lastModifiedBy>Martynas Bieliakas</cp:lastModifiedBy>
  <cp:revision>55</cp:revision>
  <dcterms:created xsi:type="dcterms:W3CDTF">2018-05-03T08:28:56Z</dcterms:created>
  <dcterms:modified xsi:type="dcterms:W3CDTF">2018-05-31T07:28:53Z</dcterms:modified>
</cp:coreProperties>
</file>