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FC4DC6-BE83-47BD-9DF0-B404D1E7A332}" type="datetimeFigureOut">
              <a:rPr lang="en-US" smtClean="0"/>
              <a:t>1/29/2014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76037C3-6F67-4D0A-A9F7-900E609F83A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76037C3-6F67-4D0A-A9F7-900E609F83A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76037C3-6F67-4D0A-A9F7-900E609F83A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76037C3-6F67-4D0A-A9F7-900E609F83A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76037C3-6F67-4D0A-A9F7-900E609F83A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76037C3-6F67-4D0A-A9F7-900E609F83A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76037C3-6F67-4D0A-A9F7-900E609F83A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76037C3-6F67-4D0A-A9F7-900E609F83A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8FC4DC6-BE83-47BD-9DF0-B404D1E7A332}" type="datetimeFigureOut">
              <a:rPr lang="en-US" smtClean="0"/>
              <a:t>1/29/2014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76037C3-6F67-4D0A-A9F7-900E609F83A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8FC4DC6-BE83-47BD-9DF0-B404D1E7A332}" type="datetimeFigureOut">
              <a:rPr lang="en-US" smtClean="0"/>
              <a:t>1/29/2014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76037C3-6F67-4D0A-A9F7-900E609F83A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FC4DC6-BE83-47BD-9DF0-B404D1E7A332}" type="datetimeFigureOut">
              <a:rPr lang="en-US" smtClean="0"/>
              <a:t>1/29/2014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76037C3-6F67-4D0A-A9F7-900E609F83A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8FC4DC6-BE83-47BD-9DF0-B404D1E7A332}" type="datetimeFigureOut">
              <a:rPr lang="en-US" smtClean="0"/>
              <a:t>1/29/2014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76037C3-6F67-4D0A-A9F7-900E609F83A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00034" y="571480"/>
            <a:ext cx="7286676" cy="2571768"/>
          </a:xfrm>
        </p:spPr>
        <p:txBody>
          <a:bodyPr/>
          <a:lstStyle/>
          <a:p>
            <a:pPr algn="ctr"/>
            <a:r>
              <a:rPr lang="en-IN" sz="4000" dirty="0">
                <a:latin typeface="Century Schoolbook" pitchFamily="18" charset="0"/>
              </a:rPr>
              <a:t>ASP.NET Application </a:t>
            </a:r>
            <a:endParaRPr lang="en-IN" sz="4000" dirty="0" smtClean="0">
              <a:latin typeface="Century Schoolbook" pitchFamily="18" charset="0"/>
            </a:endParaRPr>
          </a:p>
          <a:p>
            <a:pPr algn="ctr"/>
            <a:r>
              <a:rPr lang="en-US" sz="4000" dirty="0" smtClean="0">
                <a:latin typeface="Century Schoolbook" pitchFamily="18" charset="0"/>
              </a:rPr>
              <a:t>&amp;</a:t>
            </a:r>
            <a:endParaRPr lang="en-IN" sz="4000" dirty="0" smtClean="0">
              <a:latin typeface="Century Schoolbook" pitchFamily="18" charset="0"/>
            </a:endParaRPr>
          </a:p>
          <a:p>
            <a:pPr algn="ctr"/>
            <a:r>
              <a:rPr lang="en-IN" sz="4000" dirty="0" smtClean="0">
                <a:latin typeface="Century Schoolbook" pitchFamily="18" charset="0"/>
              </a:rPr>
              <a:t>Page </a:t>
            </a:r>
            <a:r>
              <a:rPr lang="en-IN" sz="4000" dirty="0">
                <a:latin typeface="Century Schoolbook" pitchFamily="18" charset="0"/>
              </a:rPr>
              <a:t>Life Cycle</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www.codeproject.com/KB/aspnet/ASPDOTNETPageLifecycle/6.jpg"/>
          <p:cNvPicPr>
            <a:picLocks noChangeAspect="1" noChangeArrowheads="1"/>
          </p:cNvPicPr>
          <p:nvPr/>
        </p:nvPicPr>
        <p:blipFill>
          <a:blip r:embed="rId2"/>
          <a:srcRect/>
          <a:stretch>
            <a:fillRect/>
          </a:stretch>
        </p:blipFill>
        <p:spPr bwMode="auto">
          <a:xfrm>
            <a:off x="1643042" y="1142984"/>
            <a:ext cx="6096000" cy="4895850"/>
          </a:xfrm>
          <a:prstGeom prst="rect">
            <a:avLst/>
          </a:prstGeom>
          <a:noFill/>
        </p:spPr>
      </p:pic>
      <p:sp>
        <p:nvSpPr>
          <p:cNvPr id="5" name="Rectangle 4"/>
          <p:cNvSpPr/>
          <p:nvPr/>
        </p:nvSpPr>
        <p:spPr>
          <a:xfrm>
            <a:off x="571472" y="214290"/>
            <a:ext cx="8572528" cy="1569660"/>
          </a:xfrm>
          <a:prstGeom prst="rect">
            <a:avLst/>
          </a:prstGeom>
        </p:spPr>
        <p:txBody>
          <a:bodyPr wrap="square">
            <a:spAutoFit/>
          </a:bodyPr>
          <a:lstStyle/>
          <a:p>
            <a:r>
              <a:rPr lang="en-US" sz="4800" b="1" dirty="0" smtClean="0">
                <a:solidFill>
                  <a:schemeClr val="tx2"/>
                </a:solidFill>
                <a:effectLst>
                  <a:outerShdw blurRad="31750" dist="25400" dir="5400000" algn="tl" rotWithShape="0">
                    <a:srgbClr val="000000">
                      <a:alpha val="25000"/>
                    </a:srgbClr>
                  </a:outerShdw>
                </a:effectLst>
                <a:latin typeface="Corbel" pitchFamily="34" charset="0"/>
                <a:ea typeface="+mj-ea"/>
                <a:cs typeface="+mj-cs"/>
              </a:rPr>
              <a:t>Continue….</a:t>
            </a:r>
            <a:endParaRPr lang="en-US" sz="4800" dirty="0" smtClean="0">
              <a:solidFill>
                <a:schemeClr val="tx2"/>
              </a:solidFill>
              <a:latin typeface="Corbel" pitchFamily="34" charset="0"/>
              <a:ea typeface="+mj-ea"/>
              <a:cs typeface="+mj-cs"/>
            </a:endParaRPr>
          </a:p>
          <a:p>
            <a:pPr algn="ctr"/>
            <a:endParaRPr lang="en-IN" sz="4800" dirty="0">
              <a:solidFill>
                <a:schemeClr val="tx2"/>
              </a:solidFill>
              <a:latin typeface="Corbel" pitchFamily="34"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158" y="357166"/>
            <a:ext cx="7715304" cy="642942"/>
          </a:xfrm>
        </p:spPr>
        <p:txBody>
          <a:bodyPr>
            <a:noAutofit/>
          </a:bodyPr>
          <a:lstStyle/>
          <a:p>
            <a:pPr algn="ctr"/>
            <a:r>
              <a:rPr lang="en-IN" sz="4000" dirty="0" smtClean="0">
                <a:latin typeface="Century Schoolbook" pitchFamily="18" charset="0"/>
              </a:rPr>
              <a:t>Web Server</a:t>
            </a:r>
            <a:endParaRPr lang="en-IN" sz="4000" dirty="0">
              <a:latin typeface="Century Schoolbook" pitchFamily="18" charset="0"/>
            </a:endParaRPr>
          </a:p>
        </p:txBody>
      </p:sp>
      <p:pic>
        <p:nvPicPr>
          <p:cNvPr id="1026" name="Picture 2" descr="http://www.dotnetfunda.com/UserFiles/ArticlesFiles/Abhijit%20Jana_634041500763171406_Firstone.JPG"/>
          <p:cNvPicPr>
            <a:picLocks noChangeAspect="1" noChangeArrowheads="1"/>
          </p:cNvPicPr>
          <p:nvPr/>
        </p:nvPicPr>
        <p:blipFill>
          <a:blip r:embed="rId2"/>
          <a:srcRect/>
          <a:stretch>
            <a:fillRect/>
          </a:stretch>
        </p:blipFill>
        <p:spPr bwMode="auto">
          <a:xfrm>
            <a:off x="2571736" y="2714620"/>
            <a:ext cx="3143272" cy="3048001"/>
          </a:xfrm>
          <a:prstGeom prst="rect">
            <a:avLst/>
          </a:prstGeom>
          <a:noFill/>
        </p:spPr>
      </p:pic>
      <p:sp>
        <p:nvSpPr>
          <p:cNvPr id="5" name="Rectangle 4"/>
          <p:cNvSpPr/>
          <p:nvPr/>
        </p:nvSpPr>
        <p:spPr>
          <a:xfrm>
            <a:off x="428596" y="1142984"/>
            <a:ext cx="7429552" cy="1200329"/>
          </a:xfrm>
          <a:prstGeom prst="rect">
            <a:avLst/>
          </a:prstGeom>
        </p:spPr>
        <p:txBody>
          <a:bodyPr wrap="square">
            <a:spAutoFit/>
          </a:bodyPr>
          <a:lstStyle/>
          <a:p>
            <a:r>
              <a:rPr lang="en-IN" dirty="0" smtClean="0"/>
              <a:t>“software </a:t>
            </a:r>
            <a:r>
              <a:rPr lang="en-IN" dirty="0"/>
              <a:t>that helps to deliver web content that can be accessed through the Internet. The most common use of web servers is to host websites, but there are other uses such as gaming, data storage or running enterprise </a:t>
            </a:r>
            <a:r>
              <a:rPr lang="en-IN" dirty="0" smtClean="0"/>
              <a:t>applications”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5786" y="500042"/>
            <a:ext cx="6255488" cy="743507"/>
          </a:xfrm>
        </p:spPr>
        <p:txBody>
          <a:bodyPr>
            <a:normAutofit/>
          </a:bodyPr>
          <a:lstStyle/>
          <a:p>
            <a:pPr algn="ctr"/>
            <a:r>
              <a:rPr lang="en-US" sz="4000" dirty="0" smtClean="0">
                <a:latin typeface="Century Schoolbook" pitchFamily="18" charset="0"/>
              </a:rPr>
              <a:t>What is IIS??</a:t>
            </a:r>
            <a:endParaRPr lang="en-IN" sz="4000" dirty="0" smtClean="0">
              <a:latin typeface="Century Schoolbook" pitchFamily="18" charset="0"/>
            </a:endParaRPr>
          </a:p>
        </p:txBody>
      </p:sp>
      <p:pic>
        <p:nvPicPr>
          <p:cNvPr id="27650" name="Picture 2" descr="http://www.dotnetfunda.com/UserFiles/ArticlesFiles/Abhijit%20Jana_634041501029987812_IISProcessRequest.JPG"/>
          <p:cNvPicPr>
            <a:picLocks noChangeAspect="1" noChangeArrowheads="1"/>
          </p:cNvPicPr>
          <p:nvPr/>
        </p:nvPicPr>
        <p:blipFill>
          <a:blip r:embed="rId2"/>
          <a:srcRect/>
          <a:stretch>
            <a:fillRect/>
          </a:stretch>
        </p:blipFill>
        <p:spPr bwMode="auto">
          <a:xfrm>
            <a:off x="1142976" y="1714488"/>
            <a:ext cx="7000924" cy="335758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7224" y="785794"/>
            <a:ext cx="6255488" cy="743507"/>
          </a:xfrm>
        </p:spPr>
        <p:txBody>
          <a:bodyPr>
            <a:noAutofit/>
          </a:bodyPr>
          <a:lstStyle/>
          <a:p>
            <a:pPr algn="ctr"/>
            <a:r>
              <a:rPr lang="en-IN" sz="4000" dirty="0" smtClean="0">
                <a:latin typeface="Century Schoolbook" pitchFamily="18" charset="0"/>
              </a:rPr>
              <a:t>Worker </a:t>
            </a:r>
            <a:r>
              <a:rPr lang="en-IN" sz="4000" dirty="0" smtClean="0">
                <a:latin typeface="Century Schoolbook" pitchFamily="18" charset="0"/>
              </a:rPr>
              <a:t>Process &amp;</a:t>
            </a:r>
            <a:endParaRPr lang="en-IN" sz="4000" dirty="0" smtClean="0">
              <a:latin typeface="Century Schoolbook" pitchFamily="18" charset="0"/>
            </a:endParaRPr>
          </a:p>
          <a:p>
            <a:pPr algn="ctr"/>
            <a:r>
              <a:rPr lang="en-IN" sz="4000" dirty="0" smtClean="0">
                <a:latin typeface="Century Schoolbook" pitchFamily="18" charset="0"/>
              </a:rPr>
              <a:t> </a:t>
            </a:r>
            <a:r>
              <a:rPr lang="en-IN" sz="4000" dirty="0" smtClean="0">
                <a:latin typeface="Century Schoolbook" pitchFamily="18" charset="0"/>
              </a:rPr>
              <a:t>              Application </a:t>
            </a:r>
            <a:r>
              <a:rPr lang="en-IN" sz="4000" dirty="0" smtClean="0">
                <a:latin typeface="Century Schoolbook" pitchFamily="18" charset="0"/>
              </a:rPr>
              <a:t>Pool</a:t>
            </a:r>
          </a:p>
        </p:txBody>
      </p:sp>
      <p:pic>
        <p:nvPicPr>
          <p:cNvPr id="28674" name="Picture 2" descr="http://www.dotnetfunda.com/UserFiles/ArticlesFiles/Abhijit%20Jana_634041500651403828_AppPool.JPG"/>
          <p:cNvPicPr>
            <a:picLocks noChangeAspect="1" noChangeArrowheads="1"/>
          </p:cNvPicPr>
          <p:nvPr/>
        </p:nvPicPr>
        <p:blipFill>
          <a:blip r:embed="rId2"/>
          <a:srcRect/>
          <a:stretch>
            <a:fillRect/>
          </a:stretch>
        </p:blipFill>
        <p:spPr bwMode="auto">
          <a:xfrm>
            <a:off x="1714480" y="2786058"/>
            <a:ext cx="5715040" cy="2500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1828800"/>
          </a:xfrm>
        </p:spPr>
        <p:txBody>
          <a:bodyPr/>
          <a:lstStyle/>
          <a:p>
            <a:pPr algn="ctr"/>
            <a:r>
              <a:rPr lang="en-US" dirty="0" smtClean="0"/>
              <a:t>HTTP Modules</a:t>
            </a:r>
            <a:endParaRPr lang="en-IN" dirty="0"/>
          </a:p>
        </p:txBody>
      </p:sp>
      <p:sp>
        <p:nvSpPr>
          <p:cNvPr id="4" name="Rectangle 3"/>
          <p:cNvSpPr/>
          <p:nvPr/>
        </p:nvSpPr>
        <p:spPr>
          <a:xfrm>
            <a:off x="1071538" y="2000240"/>
            <a:ext cx="7500990" cy="2585323"/>
          </a:xfrm>
          <a:prstGeom prst="rect">
            <a:avLst/>
          </a:prstGeom>
        </p:spPr>
        <p:txBody>
          <a:bodyPr wrap="square">
            <a:spAutoFit/>
          </a:bodyPr>
          <a:lstStyle/>
          <a:p>
            <a:r>
              <a:rPr lang="en-IN" dirty="0">
                <a:latin typeface="Comic Sans MS" pitchFamily="66" charset="0"/>
              </a:rPr>
              <a:t>HTTP module is an assembly that is called on every request made to your application</a:t>
            </a:r>
            <a:r>
              <a:rPr lang="en-IN" dirty="0" smtClean="0">
                <a:latin typeface="Comic Sans MS" pitchFamily="66" charset="0"/>
              </a:rPr>
              <a:t>.</a:t>
            </a:r>
            <a:r>
              <a:rPr lang="en-IN" dirty="0">
                <a:latin typeface="Comic Sans MS" pitchFamily="66" charset="0"/>
              </a:rPr>
              <a:t> HTTP modules therefore give you the opportunity to examine incoming requests and take action based on the request. </a:t>
            </a:r>
            <a:endParaRPr lang="en-IN" dirty="0" smtClean="0">
              <a:latin typeface="Comic Sans MS" pitchFamily="66" charset="0"/>
            </a:endParaRPr>
          </a:p>
          <a:p>
            <a:endParaRPr lang="en-US" dirty="0">
              <a:latin typeface="Comic Sans MS" pitchFamily="66" charset="0"/>
            </a:endParaRPr>
          </a:p>
          <a:p>
            <a:pPr>
              <a:buFont typeface="Wingdings" pitchFamily="2" charset="2"/>
              <a:buChar char="Ø"/>
            </a:pPr>
            <a:r>
              <a:rPr lang="en-IN" dirty="0" smtClean="0">
                <a:latin typeface="Comic Sans MS" pitchFamily="66" charset="0"/>
              </a:rPr>
              <a:t>Security</a:t>
            </a:r>
          </a:p>
          <a:p>
            <a:endParaRPr lang="en-IN" dirty="0" smtClean="0">
              <a:latin typeface="Comic Sans MS" pitchFamily="66" charset="0"/>
            </a:endParaRPr>
          </a:p>
          <a:p>
            <a:pPr>
              <a:buFont typeface="Wingdings" pitchFamily="2" charset="2"/>
              <a:buChar char="Ø"/>
            </a:pPr>
            <a:r>
              <a:rPr lang="en-IN" dirty="0" smtClean="0">
                <a:latin typeface="Comic Sans MS" pitchFamily="66" charset="0"/>
              </a:rPr>
              <a:t>Logging</a:t>
            </a:r>
          </a:p>
          <a:p>
            <a:endParaRPr lang="en-IN" dirty="0" smtClean="0">
              <a:latin typeface="Comic Sans MS" pitchFamily="66" charset="0"/>
            </a:endParaRPr>
          </a:p>
          <a:p>
            <a:pPr>
              <a:buFont typeface="Wingdings" pitchFamily="2" charset="2"/>
              <a:buChar char="Ø"/>
            </a:pPr>
            <a:r>
              <a:rPr lang="en-IN" dirty="0">
                <a:latin typeface="Comic Sans MS" pitchFamily="66" charset="0"/>
              </a:rPr>
              <a:t>Custom headers or footers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1500174"/>
          </a:xfrm>
        </p:spPr>
        <p:txBody>
          <a:bodyPr/>
          <a:lstStyle/>
          <a:p>
            <a:pPr algn="ctr"/>
            <a:r>
              <a:rPr lang="en-US" dirty="0" smtClean="0"/>
              <a:t>HTTP </a:t>
            </a:r>
            <a:r>
              <a:rPr lang="en-US" dirty="0" smtClean="0">
                <a:latin typeface="Corbel" pitchFamily="34" charset="0"/>
              </a:rPr>
              <a:t>Handler</a:t>
            </a:r>
            <a:endParaRPr lang="en-IN" dirty="0">
              <a:latin typeface="Corbel" pitchFamily="34" charset="0"/>
            </a:endParaRPr>
          </a:p>
        </p:txBody>
      </p:sp>
      <p:pic>
        <p:nvPicPr>
          <p:cNvPr id="29698" name="Picture 2" descr="http://www.c-sharpcorner.com/UploadFile/shivprasadk/the-two-interceptors-httpmodule-and-httphandlers/Images/2.jpg"/>
          <p:cNvPicPr>
            <a:picLocks noChangeAspect="1" noChangeArrowheads="1"/>
          </p:cNvPicPr>
          <p:nvPr/>
        </p:nvPicPr>
        <p:blipFill>
          <a:blip r:embed="rId2"/>
          <a:srcRect/>
          <a:stretch>
            <a:fillRect/>
          </a:stretch>
        </p:blipFill>
        <p:spPr bwMode="auto">
          <a:xfrm>
            <a:off x="1785918" y="3071810"/>
            <a:ext cx="6143668" cy="3248026"/>
          </a:xfrm>
          <a:prstGeom prst="rect">
            <a:avLst/>
          </a:prstGeom>
          <a:noFill/>
        </p:spPr>
      </p:pic>
      <p:sp>
        <p:nvSpPr>
          <p:cNvPr id="5" name="Rectangle 4"/>
          <p:cNvSpPr/>
          <p:nvPr/>
        </p:nvSpPr>
        <p:spPr>
          <a:xfrm>
            <a:off x="928662" y="1785926"/>
            <a:ext cx="7715304" cy="923330"/>
          </a:xfrm>
          <a:prstGeom prst="rect">
            <a:avLst/>
          </a:prstGeom>
        </p:spPr>
        <p:txBody>
          <a:bodyPr wrap="square">
            <a:spAutoFit/>
          </a:bodyPr>
          <a:lstStyle/>
          <a:p>
            <a:r>
              <a:rPr lang="en-IN" dirty="0"/>
              <a:t>ASP.NET HTTP handler is the process (frequently referred to as the "endpoint") that runs in response to a request made to an ASP.NET Web application.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codeproject.com/KB/aspnet/ASPDOTNETPageLifecycle/1.jpg"/>
          <p:cNvPicPr>
            <a:picLocks noChangeAspect="1" noChangeArrowheads="1"/>
          </p:cNvPicPr>
          <p:nvPr/>
        </p:nvPicPr>
        <p:blipFill>
          <a:blip r:embed="rId2"/>
          <a:srcRect/>
          <a:stretch>
            <a:fillRect/>
          </a:stretch>
        </p:blipFill>
        <p:spPr bwMode="auto">
          <a:xfrm>
            <a:off x="428596" y="1643050"/>
            <a:ext cx="8389025" cy="3786214"/>
          </a:xfrm>
          <a:prstGeom prst="rect">
            <a:avLst/>
          </a:prstGeom>
          <a:noFill/>
        </p:spPr>
      </p:pic>
      <p:sp>
        <p:nvSpPr>
          <p:cNvPr id="5" name="Rectangle 4"/>
          <p:cNvSpPr/>
          <p:nvPr/>
        </p:nvSpPr>
        <p:spPr>
          <a:xfrm>
            <a:off x="2285984" y="357166"/>
            <a:ext cx="4817794" cy="830997"/>
          </a:xfrm>
          <a:prstGeom prst="rect">
            <a:avLst/>
          </a:prstGeom>
        </p:spPr>
        <p:txBody>
          <a:bodyPr wrap="none">
            <a:spAutoFit/>
          </a:bodyPr>
          <a:lstStyle/>
          <a:p>
            <a:r>
              <a:rPr lang="en-IN" sz="4800" b="1" dirty="0">
                <a:solidFill>
                  <a:schemeClr val="tx2"/>
                </a:solidFill>
                <a:effectLst>
                  <a:outerShdw blurRad="31750" dist="25400" dir="5400000" algn="tl" rotWithShape="0">
                    <a:srgbClr val="000000">
                      <a:alpha val="25000"/>
                    </a:srgbClr>
                  </a:outerShdw>
                </a:effectLst>
                <a:latin typeface="Corbel" pitchFamily="34" charset="0"/>
                <a:ea typeface="+mj-ea"/>
                <a:cs typeface="+mj-cs"/>
              </a:rPr>
              <a:t>Two Step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8572528" cy="830997"/>
          </a:xfrm>
          <a:prstGeom prst="rect">
            <a:avLst/>
          </a:prstGeom>
        </p:spPr>
        <p:txBody>
          <a:bodyPr wrap="square">
            <a:spAutoFit/>
          </a:bodyPr>
          <a:lstStyle/>
          <a:p>
            <a:pPr algn="ctr"/>
            <a:r>
              <a:rPr lang="en-US" sz="4800" b="1" dirty="0" smtClean="0">
                <a:solidFill>
                  <a:schemeClr val="tx2"/>
                </a:solidFill>
                <a:effectLst>
                  <a:outerShdw blurRad="31750" dist="25400" dir="5400000" algn="tl" rotWithShape="0">
                    <a:srgbClr val="000000">
                      <a:alpha val="25000"/>
                    </a:srgbClr>
                  </a:outerShdw>
                </a:effectLst>
                <a:latin typeface="Corbel" pitchFamily="34" charset="0"/>
                <a:ea typeface="+mj-ea"/>
                <a:cs typeface="+mj-cs"/>
              </a:rPr>
              <a:t>Step 1: </a:t>
            </a:r>
            <a:r>
              <a:rPr lang="en-US" sz="4800" dirty="0" smtClean="0">
                <a:solidFill>
                  <a:schemeClr val="tx2"/>
                </a:solidFill>
                <a:latin typeface="Corbel" pitchFamily="34" charset="0"/>
                <a:ea typeface="+mj-ea"/>
                <a:cs typeface="+mj-cs"/>
              </a:rPr>
              <a:t>ASP.NET Environments</a:t>
            </a:r>
            <a:endParaRPr lang="en-IN" sz="4800" dirty="0">
              <a:solidFill>
                <a:schemeClr val="tx2"/>
              </a:solidFill>
              <a:latin typeface="Corbel" pitchFamily="34" charset="0"/>
              <a:ea typeface="+mj-ea"/>
              <a:cs typeface="+mj-cs"/>
            </a:endParaRPr>
          </a:p>
        </p:txBody>
      </p:sp>
      <p:pic>
        <p:nvPicPr>
          <p:cNvPr id="46084" name="Picture 4" descr="http://www.dotnetfunda.com/UserFiles/ArticlesFiles/Abhijit%20Jana_634041501195202656_WithAll.JPG"/>
          <p:cNvPicPr>
            <a:picLocks noChangeAspect="1" noChangeArrowheads="1"/>
          </p:cNvPicPr>
          <p:nvPr/>
        </p:nvPicPr>
        <p:blipFill>
          <a:blip r:embed="rId2"/>
          <a:srcRect/>
          <a:stretch>
            <a:fillRect/>
          </a:stretch>
        </p:blipFill>
        <p:spPr bwMode="auto">
          <a:xfrm>
            <a:off x="857224" y="1428736"/>
            <a:ext cx="7786742" cy="441748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www.dotnetfunda.com/UserFiles/ArticlesFiles/Abhijit%20Jana_634041500577575703_allStep.JPG"/>
          <p:cNvPicPr>
            <a:picLocks noChangeAspect="1" noChangeArrowheads="1"/>
          </p:cNvPicPr>
          <p:nvPr/>
        </p:nvPicPr>
        <p:blipFill>
          <a:blip r:embed="rId2"/>
          <a:srcRect/>
          <a:stretch>
            <a:fillRect/>
          </a:stretch>
        </p:blipFill>
        <p:spPr bwMode="auto">
          <a:xfrm>
            <a:off x="1071538" y="1142984"/>
            <a:ext cx="7286676" cy="4857784"/>
          </a:xfrm>
          <a:prstGeom prst="rect">
            <a:avLst/>
          </a:prstGeom>
          <a:noFill/>
        </p:spPr>
      </p:pic>
      <p:sp>
        <p:nvSpPr>
          <p:cNvPr id="5" name="Rectangle 4"/>
          <p:cNvSpPr/>
          <p:nvPr/>
        </p:nvSpPr>
        <p:spPr>
          <a:xfrm>
            <a:off x="571472" y="214290"/>
            <a:ext cx="8572528" cy="1569660"/>
          </a:xfrm>
          <a:prstGeom prst="rect">
            <a:avLst/>
          </a:prstGeom>
        </p:spPr>
        <p:txBody>
          <a:bodyPr wrap="square">
            <a:spAutoFit/>
          </a:bodyPr>
          <a:lstStyle/>
          <a:p>
            <a:r>
              <a:rPr lang="en-US" sz="4800" b="1" dirty="0" smtClean="0">
                <a:solidFill>
                  <a:schemeClr val="tx2"/>
                </a:solidFill>
                <a:effectLst>
                  <a:outerShdw blurRad="31750" dist="25400" dir="5400000" algn="tl" rotWithShape="0">
                    <a:srgbClr val="000000">
                      <a:alpha val="25000"/>
                    </a:srgbClr>
                  </a:outerShdw>
                </a:effectLst>
                <a:latin typeface="Corbel" pitchFamily="34" charset="0"/>
                <a:ea typeface="+mj-ea"/>
                <a:cs typeface="+mj-cs"/>
              </a:rPr>
              <a:t>Step 2: </a:t>
            </a:r>
            <a:r>
              <a:rPr lang="en-US" sz="4800" dirty="0" smtClean="0">
                <a:solidFill>
                  <a:schemeClr val="tx2"/>
                </a:solidFill>
                <a:latin typeface="Corbel" pitchFamily="34" charset="0"/>
                <a:ea typeface="+mj-ea"/>
                <a:cs typeface="+mj-cs"/>
              </a:rPr>
              <a:t>Process Request</a:t>
            </a:r>
          </a:p>
          <a:p>
            <a:pPr algn="ctr"/>
            <a:endParaRPr lang="en-IN" sz="4800" dirty="0">
              <a:solidFill>
                <a:schemeClr val="tx2"/>
              </a:solidFill>
              <a:latin typeface="Corbel" pitchFamily="34" charset="0"/>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TotalTime>
  <Words>145</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Slide 1</vt:lpstr>
      <vt:lpstr>Slide 2</vt:lpstr>
      <vt:lpstr>Slide 3</vt:lpstr>
      <vt:lpstr>Slide 4</vt:lpstr>
      <vt:lpstr>HTTP Modules</vt:lpstr>
      <vt:lpstr>HTTP Handler</vt:lpstr>
      <vt:lpstr>Slide 7</vt:lpstr>
      <vt:lpstr>Slide 8</vt:lpstr>
      <vt:lpstr>Slide 9</vt:lpstr>
      <vt:lpstr>Slide 10</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cp:revision>
  <dcterms:created xsi:type="dcterms:W3CDTF">2014-01-29T16:32:07Z</dcterms:created>
  <dcterms:modified xsi:type="dcterms:W3CDTF">2014-01-29T18:49:04Z</dcterms:modified>
</cp:coreProperties>
</file>