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0"/>
  </p:notesMasterIdLst>
  <p:sldIdLst>
    <p:sldId id="322" r:id="rId2"/>
    <p:sldId id="473" r:id="rId3"/>
    <p:sldId id="479" r:id="rId4"/>
    <p:sldId id="323" r:id="rId5"/>
    <p:sldId id="401" r:id="rId6"/>
    <p:sldId id="409" r:id="rId7"/>
    <p:sldId id="480" r:id="rId8"/>
    <p:sldId id="472" r:id="rId9"/>
    <p:sldId id="408" r:id="rId10"/>
    <p:sldId id="407" r:id="rId11"/>
    <p:sldId id="413" r:id="rId12"/>
    <p:sldId id="431" r:id="rId13"/>
    <p:sldId id="430" r:id="rId14"/>
    <p:sldId id="421" r:id="rId15"/>
    <p:sldId id="420" r:id="rId16"/>
    <p:sldId id="478" r:id="rId17"/>
    <p:sldId id="423" r:id="rId18"/>
    <p:sldId id="422" r:id="rId19"/>
    <p:sldId id="417" r:id="rId20"/>
    <p:sldId id="424" r:id="rId21"/>
    <p:sldId id="433" r:id="rId22"/>
    <p:sldId id="481" r:id="rId23"/>
    <p:sldId id="483" r:id="rId24"/>
    <p:sldId id="484" r:id="rId25"/>
    <p:sldId id="482" r:id="rId26"/>
    <p:sldId id="432" r:id="rId27"/>
    <p:sldId id="485" r:id="rId28"/>
    <p:sldId id="486" r:id="rId29"/>
    <p:sldId id="462" r:id="rId30"/>
    <p:sldId id="461" r:id="rId31"/>
    <p:sldId id="460" r:id="rId32"/>
    <p:sldId id="576" r:id="rId33"/>
    <p:sldId id="494" r:id="rId34"/>
    <p:sldId id="520" r:id="rId35"/>
    <p:sldId id="527" r:id="rId36"/>
    <p:sldId id="581" r:id="rId37"/>
    <p:sldId id="597" r:id="rId38"/>
    <p:sldId id="596" r:id="rId39"/>
    <p:sldId id="598" r:id="rId40"/>
    <p:sldId id="535" r:id="rId41"/>
    <p:sldId id="622" r:id="rId42"/>
    <p:sldId id="537" r:id="rId43"/>
    <p:sldId id="620" r:id="rId44"/>
    <p:sldId id="578" r:id="rId45"/>
    <p:sldId id="625" r:id="rId46"/>
    <p:sldId id="539" r:id="rId47"/>
    <p:sldId id="540" r:id="rId48"/>
    <p:sldId id="541" r:id="rId49"/>
    <p:sldId id="542" r:id="rId50"/>
    <p:sldId id="621" r:id="rId51"/>
    <p:sldId id="624" r:id="rId52"/>
    <p:sldId id="623" r:id="rId53"/>
    <p:sldId id="626" r:id="rId54"/>
    <p:sldId id="487" r:id="rId55"/>
    <p:sldId id="429" r:id="rId56"/>
    <p:sldId id="428" r:id="rId57"/>
    <p:sldId id="439" r:id="rId58"/>
    <p:sldId id="437" r:id="rId59"/>
    <p:sldId id="425" r:id="rId60"/>
    <p:sldId id="438" r:id="rId61"/>
    <p:sldId id="436" r:id="rId62"/>
    <p:sldId id="368" r:id="rId63"/>
    <p:sldId id="370" r:id="rId64"/>
    <p:sldId id="492" r:id="rId65"/>
    <p:sldId id="493" r:id="rId66"/>
    <p:sldId id="627" r:id="rId67"/>
    <p:sldId id="451" r:id="rId68"/>
    <p:sldId id="453" r:id="rId69"/>
    <p:sldId id="528" r:id="rId70"/>
    <p:sldId id="488" r:id="rId71"/>
    <p:sldId id="435" r:id="rId72"/>
    <p:sldId id="441" r:id="rId73"/>
    <p:sldId id="442" r:id="rId74"/>
    <p:sldId id="449" r:id="rId75"/>
    <p:sldId id="440" r:id="rId76"/>
    <p:sldId id="579" r:id="rId77"/>
    <p:sldId id="543" r:id="rId78"/>
    <p:sldId id="544" r:id="rId79"/>
    <p:sldId id="577" r:id="rId80"/>
    <p:sldId id="491" r:id="rId81"/>
    <p:sldId id="466" r:id="rId82"/>
    <p:sldId id="467" r:id="rId83"/>
    <p:sldId id="470" r:id="rId84"/>
    <p:sldId id="471" r:id="rId85"/>
    <p:sldId id="469" r:id="rId86"/>
    <p:sldId id="468" r:id="rId87"/>
    <p:sldId id="628" r:id="rId88"/>
    <p:sldId id="400" r:id="rId89"/>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C6A10"/>
    <a:srgbClr val="0066FF"/>
    <a:srgbClr val="E0E0E0"/>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24"/>
  </p:normalViewPr>
  <p:slideViewPr>
    <p:cSldViewPr>
      <p:cViewPr varScale="1">
        <p:scale>
          <a:sx n="60" d="100"/>
          <a:sy n="60" d="100"/>
        </p:scale>
        <p:origin x="856" y="3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2/5/2025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861118911"/>
      </p:ext>
    </p:extLst>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165" algn="l" defTabSz="1219200" rtl="0" eaLnBrk="1" latinLnBrk="0" hangingPunct="1">
      <a:defRPr sz="1600" kern="1200">
        <a:solidFill>
          <a:schemeClr val="tx1"/>
        </a:solidFill>
        <a:latin typeface="+mn-lt"/>
        <a:ea typeface="+mn-ea"/>
        <a:cs typeface="+mn-cs"/>
      </a:defRPr>
    </a:lvl4pPr>
    <a:lvl5pPr marL="2437765" algn="l" defTabSz="1219200" rtl="0" eaLnBrk="1" latinLnBrk="0" hangingPunct="1">
      <a:defRPr sz="1600" kern="1200">
        <a:solidFill>
          <a:schemeClr val="tx1"/>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a:t>You can safely remove this slide. This slide</a:t>
            </a:r>
            <a:r>
              <a:rPr lang="en-US" baseline="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81432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7788" y="2871562"/>
            <a:ext cx="11224597" cy="1421534"/>
          </a:xfrm>
          <a:gradFill>
            <a:gsLst>
              <a:gs pos="81000">
                <a:srgbClr val="EEEEEE"/>
              </a:gs>
              <a:gs pos="0">
                <a:schemeClr val="bg1"/>
              </a:gs>
              <a:gs pos="100000">
                <a:schemeClr val="bg1">
                  <a:lumMod val="85000"/>
                </a:schemeClr>
              </a:gs>
            </a:gsLst>
            <a:path path="circle">
              <a:fillToRect l="50000" t="50000" r="50000" b="50000"/>
            </a:path>
          </a:gradFill>
        </p:spPr>
        <p:txBody>
          <a:bodyPr/>
          <a:lstStyle>
            <a:lvl1pPr algn="ctr">
              <a:defRPr lang="en-US" sz="6000"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2205980" y="4399020"/>
            <a:ext cx="9496404" cy="902188"/>
          </a:xfrm>
        </p:spPr>
        <p:txBody>
          <a:bodyPr>
            <a:normAutofit/>
          </a:bodyPr>
          <a:lstStyle>
            <a:lvl1pPr marL="0" indent="0" algn="ctr">
              <a:buNone/>
              <a:defRPr lang="en-US" sz="3200" kern="1200" smtClean="0">
                <a:solidFill>
                  <a:schemeClr val="tx1">
                    <a:lumMod val="65000"/>
                    <a:lumOff val="35000"/>
                  </a:schemeClr>
                </a:solidFill>
                <a:latin typeface="+mj-lt"/>
                <a:ea typeface="+mj-ea"/>
                <a:cs typeface="+mj-cs"/>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553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9578D6DB-6798-42D2-B9AD-FC6F1C72FC30}" type="datetimeFigureOut">
              <a:rPr lang="en-US" smtClean="0"/>
              <a:pPr/>
              <a:t>2/5/2025</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400798"/>
            <a:ext cx="2844059" cy="365125"/>
          </a:xfrm>
          <a:prstGeom prst="rect">
            <a:avLst/>
          </a:prstGeom>
        </p:spPr>
        <p:txBody>
          <a:bodyPr/>
          <a:lstStyle/>
          <a:p>
            <a:fld id="{E5EDE275-BE14-4364-AEA2-5F5667C0FD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2/5/2025</a:t>
            </a:fld>
            <a:endParaRPr lang="en-US"/>
          </a:p>
        </p:txBody>
      </p:sp>
      <p:sp>
        <p:nvSpPr>
          <p:cNvPr id="6" name="Footer Placeholder 5"/>
          <p:cNvSpPr>
            <a:spLocks noGrp="1"/>
          </p:cNvSpPr>
          <p:nvPr>
            <p:ph type="ftr" sz="quarter" idx="11"/>
          </p:nvPr>
        </p:nvSpPr>
        <p:spPr>
          <a:xfrm>
            <a:off x="4164515" y="6356351"/>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2/5/2025</a:t>
            </a:fld>
            <a:endParaRPr lang="en-US"/>
          </a:p>
        </p:txBody>
      </p:sp>
      <p:sp>
        <p:nvSpPr>
          <p:cNvPr id="6" name="Footer Placeholder 5"/>
          <p:cNvSpPr>
            <a:spLocks noGrp="1"/>
          </p:cNvSpPr>
          <p:nvPr>
            <p:ph type="ftr" sz="quarter" idx="11"/>
          </p:nvPr>
        </p:nvSpPr>
        <p:spPr>
          <a:xfrm>
            <a:off x="4164515" y="6356351"/>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2/5/2025</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2/5/2025</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7834" y="2870633"/>
            <a:ext cx="5930678"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2/5/2025</a:t>
            </a:fld>
            <a:endParaRPr lang="en-US"/>
          </a:p>
        </p:txBody>
      </p:sp>
      <p:sp>
        <p:nvSpPr>
          <p:cNvPr id="4" name="Footer Placeholder 3"/>
          <p:cNvSpPr>
            <a:spLocks noGrp="1"/>
          </p:cNvSpPr>
          <p:nvPr>
            <p:ph type="ftr" sz="quarter" idx="11"/>
          </p:nvPr>
        </p:nvSpPr>
        <p:spPr>
          <a:xfrm>
            <a:off x="4164515" y="6356351"/>
            <a:ext cx="3859795"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162" y="2130426"/>
            <a:ext cx="10360501" cy="1470025"/>
          </a:xfrm>
        </p:spPr>
        <p:txBody>
          <a:bodyPr/>
          <a:lstStyle>
            <a:lvl1pPr>
              <a:defRPr sz="6000"/>
            </a:lvl1pPr>
          </a:lstStyle>
          <a:p>
            <a:r>
              <a:rPr lang="en-US" dirty="0"/>
              <a:t>CLICK TO EDIT MASTER TITLE STYLE</a:t>
            </a:r>
          </a:p>
        </p:txBody>
      </p:sp>
      <p:sp>
        <p:nvSpPr>
          <p:cNvPr id="3" name="Subtitle 2"/>
          <p:cNvSpPr>
            <a:spLocks noGrp="1"/>
          </p:cNvSpPr>
          <p:nvPr>
            <p:ph type="subTitle" idx="1"/>
          </p:nvPr>
        </p:nvSpPr>
        <p:spPr>
          <a:xfrm>
            <a:off x="1828324" y="3886200"/>
            <a:ext cx="8532178" cy="1752600"/>
          </a:xfrm>
        </p:spPr>
        <p:txBody>
          <a:bodyPr>
            <a:normAutofit/>
          </a:bodyPr>
          <a:lstStyle>
            <a:lvl1pPr marL="0" indent="0" algn="ctr">
              <a:buNone/>
              <a:defRPr sz="4000">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2/5/2025</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4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197868" y="6492875"/>
            <a:ext cx="2844059" cy="365125"/>
          </a:xfrm>
          <a:prstGeom prst="rect">
            <a:avLst/>
          </a:prstGeom>
        </p:spPr>
        <p:txBody>
          <a:bodyPr/>
          <a:lstStyle>
            <a:lvl1pPr>
              <a:defRPr>
                <a:solidFill>
                  <a:schemeClr val="bg1"/>
                </a:solidFill>
              </a:defRPr>
            </a:lvl1pPr>
          </a:lstStyle>
          <a:p>
            <a:fld id="{425404F2-BE9A-4460-8815-8F645183555F}" type="datetimeFigureOut">
              <a:rPr lang="en-US" smtClean="0"/>
              <a:pPr/>
              <a:t>2/5/2025</a:t>
            </a:fld>
            <a:endParaRPr lang="en-US" dirty="0"/>
          </a:p>
        </p:txBody>
      </p:sp>
      <p:sp>
        <p:nvSpPr>
          <p:cNvPr id="6" name="Slide Number Placeholder 5"/>
          <p:cNvSpPr>
            <a:spLocks noGrp="1"/>
          </p:cNvSpPr>
          <p:nvPr>
            <p:ph type="sldNum" sz="quarter" idx="12"/>
          </p:nvPr>
        </p:nvSpPr>
        <p:spPr>
          <a:xfrm>
            <a:off x="10126860" y="6492874"/>
            <a:ext cx="2844059" cy="365125"/>
          </a:xfrm>
          <a:prstGeom prst="rect">
            <a:avLst/>
          </a:prstGeom>
        </p:spPr>
        <p:txBody>
          <a:bodyPr/>
          <a:lstStyle>
            <a:lvl1pPr>
              <a:defRPr>
                <a:solidFill>
                  <a:schemeClr val="bg1"/>
                </a:solidFill>
              </a:defRPr>
            </a:lvl1pPr>
          </a:lstStyle>
          <a:p>
            <a:fld id="{96E69268-9C8B-4EBF-A9EE-DC5DC2D48DC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2833" y="3784735"/>
            <a:ext cx="10360501" cy="1984241"/>
          </a:xfrm>
          <a:effectLst>
            <a:outerShdw blurRad="63500" sx="102000" sy="102000" algn="ctr" rotWithShape="0">
              <a:prstClr val="black">
                <a:alpha val="40000"/>
              </a:prstClr>
            </a:outerShdw>
          </a:effectLst>
        </p:spPr>
        <p:txBody>
          <a:bodyPr anchor="t"/>
          <a:lstStyle>
            <a:lvl1pPr algn="l">
              <a:defRPr sz="5300" b="1" cap="all"/>
            </a:lvl1pPr>
          </a:lstStyle>
          <a:p>
            <a:r>
              <a:rPr lang="en-US" dirty="0"/>
              <a:t>Click to edit Master title style</a:t>
            </a:r>
          </a:p>
        </p:txBody>
      </p:sp>
      <p:sp>
        <p:nvSpPr>
          <p:cNvPr id="3" name="Text Placeholder 2"/>
          <p:cNvSpPr>
            <a:spLocks noGrp="1"/>
          </p:cNvSpPr>
          <p:nvPr>
            <p:ph type="body" idx="1"/>
          </p:nvPr>
        </p:nvSpPr>
        <p:spPr>
          <a:xfrm>
            <a:off x="962833" y="2284549"/>
            <a:ext cx="10360501" cy="1288468"/>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2/5/2025</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2/5/2025</a:t>
            </a:fld>
            <a:endParaRPr lang="en-US"/>
          </a:p>
        </p:txBody>
      </p:sp>
      <p:sp>
        <p:nvSpPr>
          <p:cNvPr id="6" name="Footer Placeholder 5"/>
          <p:cNvSpPr>
            <a:spLocks noGrp="1"/>
          </p:cNvSpPr>
          <p:nvPr>
            <p:ph type="ftr" sz="quarter" idx="11"/>
          </p:nvPr>
        </p:nvSpPr>
        <p:spPr>
          <a:xfrm>
            <a:off x="4164515" y="6356351"/>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2/5/2025</a:t>
            </a:fld>
            <a:endParaRPr lang="en-US"/>
          </a:p>
        </p:txBody>
      </p:sp>
      <p:sp>
        <p:nvSpPr>
          <p:cNvPr id="8" name="Footer Placeholder 7"/>
          <p:cNvSpPr>
            <a:spLocks noGrp="1"/>
          </p:cNvSpPr>
          <p:nvPr>
            <p:ph type="ftr" sz="quarter" idx="11"/>
          </p:nvPr>
        </p:nvSpPr>
        <p:spPr>
          <a:xfrm>
            <a:off x="4164515" y="6356351"/>
            <a:ext cx="3859795"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2/5/2025</a:t>
            </a:fld>
            <a:endParaRPr lang="en-US"/>
          </a:p>
        </p:txBody>
      </p:sp>
      <p:sp>
        <p:nvSpPr>
          <p:cNvPr id="4" name="Footer Placeholder 3"/>
          <p:cNvSpPr>
            <a:spLocks noGrp="1"/>
          </p:cNvSpPr>
          <p:nvPr>
            <p:ph type="ftr" sz="quarter" idx="11"/>
          </p:nvPr>
        </p:nvSpPr>
        <p:spPr>
          <a:xfrm>
            <a:off x="4164515" y="6356351"/>
            <a:ext cx="3859795"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2/5/2025</a:t>
            </a:fld>
            <a:endParaRPr lang="en-US"/>
          </a:p>
        </p:txBody>
      </p:sp>
      <p:sp>
        <p:nvSpPr>
          <p:cNvPr id="4" name="Footer Placeholder 3"/>
          <p:cNvSpPr>
            <a:spLocks noGrp="1"/>
          </p:cNvSpPr>
          <p:nvPr>
            <p:ph type="ftr" sz="quarter" idx="11"/>
          </p:nvPr>
        </p:nvSpPr>
        <p:spPr>
          <a:xfrm>
            <a:off x="4164515" y="6356351"/>
            <a:ext cx="3859795"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2/5/2025</a:t>
            </a:fld>
            <a:endParaRPr lang="en-US"/>
          </a:p>
        </p:txBody>
      </p:sp>
      <p:sp>
        <p:nvSpPr>
          <p:cNvPr id="3" name="Footer Placeholder 2"/>
          <p:cNvSpPr>
            <a:spLocks noGrp="1"/>
          </p:cNvSpPr>
          <p:nvPr>
            <p:ph type="ftr" sz="quarter" idx="11"/>
          </p:nvPr>
        </p:nvSpPr>
        <p:spPr>
          <a:xfrm>
            <a:off x="4164515" y="6356351"/>
            <a:ext cx="3859795"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7749" y="67645"/>
            <a:ext cx="11233248" cy="683584"/>
          </a:xfrm>
          <a:prstGeom prst="rect">
            <a:avLst/>
          </a:prstGeom>
        </p:spPr>
        <p:txBody>
          <a:bodyPr vert="horz" lIns="121899" tIns="60949" rIns="121899" bIns="60949" rtlCol="0" anchor="ctr">
            <a:noAutofit/>
          </a:bodyPr>
          <a:lstStyle/>
          <a:p>
            <a:r>
              <a:rPr lang="en-US" dirty="0"/>
              <a:t>CLICK TO EDIT MASTER TITLE STYLE</a:t>
            </a:r>
          </a:p>
        </p:txBody>
      </p:sp>
      <p:sp>
        <p:nvSpPr>
          <p:cNvPr id="3" name="Text Placeholder 2"/>
          <p:cNvSpPr>
            <a:spLocks noGrp="1"/>
          </p:cNvSpPr>
          <p:nvPr>
            <p:ph type="body" idx="1"/>
          </p:nvPr>
        </p:nvSpPr>
        <p:spPr>
          <a:xfrm>
            <a:off x="333773" y="846257"/>
            <a:ext cx="11855052" cy="5648795"/>
          </a:xfrm>
          <a:prstGeom prst="rect">
            <a:avLst/>
          </a:prstGeom>
        </p:spPr>
        <p:txBody>
          <a:bodyPr vert="horz" lIns="121899" tIns="60949" rIns="121899" bIns="6094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32"/>
          <p:cNvGrpSpPr/>
          <p:nvPr/>
        </p:nvGrpSpPr>
        <p:grpSpPr>
          <a:xfrm>
            <a:off x="-4789" y="6513360"/>
            <a:ext cx="12193614" cy="346028"/>
            <a:chOff x="-4789" y="6513360"/>
            <a:chExt cx="12246002" cy="346028"/>
          </a:xfrm>
        </p:grpSpPr>
        <p:sp>
          <p:nvSpPr>
            <p:cNvPr id="8" name="Rectangle 7"/>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9" name="Round Diagonal Corner Rectangle 3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UIWD</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 name="Rectangle 9"/>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11" name="Group 36"/>
          <p:cNvGrpSpPr/>
          <p:nvPr/>
        </p:nvGrpSpPr>
        <p:grpSpPr>
          <a:xfrm>
            <a:off x="-26269" y="-27384"/>
            <a:ext cx="12245183" cy="95029"/>
            <a:chOff x="-26269" y="-27384"/>
            <a:chExt cx="12245183" cy="95029"/>
          </a:xfrm>
        </p:grpSpPr>
        <p:sp>
          <p:nvSpPr>
            <p:cNvPr id="12" name="Rectangle 11"/>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a:extLst>
              <a:ext uri="{FF2B5EF4-FFF2-40B4-BE49-F238E27FC236}">
                <a16:creationId xmlns:a16="http://schemas.microsoft.com/office/drawing/2014/main" id="{D684F91D-6CDA-0330-CE22-B69AF53251EA}"/>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1350996" y="-7348"/>
            <a:ext cx="841003" cy="758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ate Placeholder 3">
            <a:extLst>
              <a:ext uri="{FF2B5EF4-FFF2-40B4-BE49-F238E27FC236}">
                <a16:creationId xmlns:a16="http://schemas.microsoft.com/office/drawing/2014/main" id="{57AEABF8-C3C7-978D-8F19-2EDC181693E8}"/>
              </a:ext>
            </a:extLst>
          </p:cNvPr>
          <p:cNvSpPr>
            <a:spLocks noGrp="1"/>
          </p:cNvSpPr>
          <p:nvPr>
            <p:ph type="dt" sz="half" idx="2"/>
          </p:nvPr>
        </p:nvSpPr>
        <p:spPr>
          <a:xfrm>
            <a:off x="919516" y="6475955"/>
            <a:ext cx="2844059" cy="365125"/>
          </a:xfrm>
          <a:prstGeom prst="rect">
            <a:avLst/>
          </a:prstGeom>
        </p:spPr>
        <p:txBody>
          <a:bodyPr/>
          <a:lstStyle>
            <a:lvl1pPr>
              <a:defRPr>
                <a:solidFill>
                  <a:schemeClr val="bg1"/>
                </a:solidFill>
              </a:defRPr>
            </a:lvl1pPr>
          </a:lstStyle>
          <a:p>
            <a:fld id="{9578D6DB-6798-42D2-B9AD-FC6F1C72FC30}" type="datetimeFigureOut">
              <a:rPr lang="en-US" smtClean="0"/>
              <a:pPr/>
              <a:t>2/5/2025</a:t>
            </a:fld>
            <a:endParaRPr lang="en-US" dirty="0"/>
          </a:p>
        </p:txBody>
      </p:sp>
      <p:sp>
        <p:nvSpPr>
          <p:cNvPr id="6" name="Slide Number Placeholder 5">
            <a:extLst>
              <a:ext uri="{FF2B5EF4-FFF2-40B4-BE49-F238E27FC236}">
                <a16:creationId xmlns:a16="http://schemas.microsoft.com/office/drawing/2014/main" id="{04335BD3-446A-9BE4-10CB-BC357426A371}"/>
              </a:ext>
            </a:extLst>
          </p:cNvPr>
          <p:cNvSpPr>
            <a:spLocks noGrp="1"/>
          </p:cNvSpPr>
          <p:nvPr>
            <p:ph type="sldNum" sz="quarter" idx="4"/>
          </p:nvPr>
        </p:nvSpPr>
        <p:spPr>
          <a:xfrm>
            <a:off x="10414893" y="6499028"/>
            <a:ext cx="1656184" cy="291328"/>
          </a:xfrm>
          <a:prstGeom prst="rect">
            <a:avLst/>
          </a:prstGeom>
        </p:spPr>
        <p:txBody>
          <a:bodyPr/>
          <a:lstStyle>
            <a:lvl1pPr>
              <a:defRPr>
                <a:solidFill>
                  <a:schemeClr val="bg1"/>
                </a:solidFill>
              </a:defRPr>
            </a:lvl1pPr>
          </a:lstStyle>
          <a:p>
            <a:fld id="{E5EDE275-BE14-4364-AEA2-5F5667C0FD4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1219200" rtl="0" eaLnBrk="1" latinLnBrk="0" hangingPunct="1">
        <a:spcBef>
          <a:spcPct val="0"/>
        </a:spcBef>
        <a:buNone/>
        <a:defRPr sz="4000" b="1" kern="1200">
          <a:solidFill>
            <a:schemeClr val="tx1"/>
          </a:solidFill>
          <a:effectLst>
            <a:outerShdw blurRad="38100" dist="38100" dir="2700000" algn="tl">
              <a:srgbClr val="000000">
                <a:alpha val="43137"/>
              </a:srgbClr>
            </a:outerShdw>
          </a:effectLst>
          <a:latin typeface="Calisto MT" panose="02040603050505030304" pitchFamily="18" charset="0"/>
          <a:ea typeface="+mj-ea"/>
          <a:cs typeface="+mj-cs"/>
        </a:defRPr>
      </a:lvl1pPr>
    </p:titleStyle>
    <p:bodyStyle>
      <a:lvl1pPr marL="457200" indent="-457200" algn="l" defTabSz="1219200" rtl="0" eaLnBrk="1" latinLnBrk="0" hangingPunct="1">
        <a:spcBef>
          <a:spcPct val="20000"/>
        </a:spcBef>
        <a:buFont typeface="Wingdings" panose="05000000000000000000" pitchFamily="2" charset="2"/>
        <a:buChar char="q"/>
        <a:defRPr sz="2800" kern="1200">
          <a:solidFill>
            <a:schemeClr val="tx1"/>
          </a:solidFill>
          <a:latin typeface="Calisto MT" panose="02040603050505030304" pitchFamily="18" charset="0"/>
          <a:ea typeface="+mn-ea"/>
          <a:cs typeface="+mn-cs"/>
        </a:defRPr>
      </a:lvl1pPr>
      <a:lvl2pPr marL="990600" indent="-381000" algn="l" defTabSz="1219200" rtl="0" eaLnBrk="1" latinLnBrk="0" hangingPunct="1">
        <a:spcBef>
          <a:spcPct val="20000"/>
        </a:spcBef>
        <a:buFont typeface="Wingdings" panose="05000000000000000000" pitchFamily="2" charset="2"/>
        <a:buChar char="Ø"/>
        <a:defRPr sz="2800" kern="1200">
          <a:solidFill>
            <a:schemeClr val="tx1"/>
          </a:solidFill>
          <a:latin typeface="Calisto MT" panose="02040603050505030304" pitchFamily="18" charset="0"/>
          <a:ea typeface="+mn-ea"/>
          <a:cs typeface="+mn-cs"/>
        </a:defRPr>
      </a:lvl2pPr>
      <a:lvl3pPr marL="1524000" indent="-304800" algn="l" defTabSz="1219200" rtl="0" eaLnBrk="1" latinLnBrk="0" hangingPunct="1">
        <a:spcBef>
          <a:spcPct val="20000"/>
        </a:spcBef>
        <a:buFont typeface="Wingdings" panose="05000000000000000000" pitchFamily="2" charset="2"/>
        <a:buChar char="Ø"/>
        <a:defRPr sz="2800" kern="1200">
          <a:solidFill>
            <a:schemeClr val="tx1"/>
          </a:solidFill>
          <a:latin typeface="Calisto MT" panose="02040603050505030304" pitchFamily="18" charset="0"/>
          <a:ea typeface="+mn-ea"/>
          <a:cs typeface="+mn-cs"/>
        </a:defRPr>
      </a:lvl3pPr>
      <a:lvl4pPr marL="2132965" indent="-304800" algn="l" defTabSz="1219200" rtl="0" eaLnBrk="1" latinLnBrk="0" hangingPunct="1">
        <a:spcBef>
          <a:spcPct val="20000"/>
        </a:spcBef>
        <a:buFont typeface="Wingdings" panose="05000000000000000000" pitchFamily="2" charset="2"/>
        <a:buChar char="Ø"/>
        <a:defRPr lang="en-US" sz="2800" kern="1200" dirty="0">
          <a:solidFill>
            <a:schemeClr val="tx1"/>
          </a:solidFill>
          <a:latin typeface="Calisto MT" panose="02040603050505030304" pitchFamily="18" charset="0"/>
          <a:ea typeface="+mn-ea"/>
          <a:cs typeface="+mn-cs"/>
        </a:defRPr>
      </a:lvl4pPr>
      <a:lvl5pPr marL="2742565" indent="-304800" algn="l" defTabSz="1219200" rtl="0" eaLnBrk="1" latinLnBrk="0" hangingPunct="1">
        <a:spcBef>
          <a:spcPct val="20000"/>
        </a:spcBef>
        <a:buFont typeface="Arial" panose="020B0604020202020204" pitchFamily="34" charset="0"/>
        <a:buChar char="»"/>
        <a:defRPr sz="2800" kern="1200">
          <a:solidFill>
            <a:schemeClr val="tx1"/>
          </a:solidFill>
          <a:latin typeface="Calisto MT" panose="02040603050505030304" pitchFamily="18" charset="0"/>
          <a:ea typeface="+mn-ea"/>
          <a:cs typeface="+mn-cs"/>
        </a:defRPr>
      </a:lvl5pPr>
      <a:lvl6pPr marL="33521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en-US/docs/Learn/CSS"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EV REDDY\Desktop\MRUniversity\MRU_Logo_Rever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37816" y="260648"/>
            <a:ext cx="1388588" cy="12395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36760" y="3143248"/>
            <a:ext cx="7362913" cy="1015663"/>
          </a:xfrm>
          <a:prstGeom prst="rect">
            <a:avLst/>
          </a:prstGeom>
          <a:noFill/>
        </p:spPr>
        <p:txBody>
          <a:bodyPr wrap="none" rtlCol="0">
            <a:spAutoFit/>
          </a:bodyPr>
          <a:lstStyle/>
          <a:p>
            <a:r>
              <a:rPr lang="en-US" sz="6000" dirty="0">
                <a:solidFill>
                  <a:schemeClr val="accent6">
                    <a:lumMod val="20000"/>
                    <a:lumOff val="80000"/>
                  </a:schemeClr>
                </a:solidFill>
                <a:latin typeface="Times New Roman" panose="02020603050405020304" pitchFamily="18" charset="0"/>
                <a:cs typeface="Times New Roman" panose="02020603050405020304" pitchFamily="18" charset="0"/>
              </a:rPr>
              <a:t>Cascading Style Sheets</a:t>
            </a:r>
          </a:p>
        </p:txBody>
      </p:sp>
      <p:grpSp>
        <p:nvGrpSpPr>
          <p:cNvPr id="3" name="Group 3"/>
          <p:cNvGrpSpPr/>
          <p:nvPr/>
        </p:nvGrpSpPr>
        <p:grpSpPr>
          <a:xfrm>
            <a:off x="549796" y="4338995"/>
            <a:ext cx="1709835" cy="1662874"/>
            <a:chOff x="-2617787" y="3359151"/>
            <a:chExt cx="2068511" cy="1935162"/>
          </a:xfrm>
        </p:grpSpPr>
        <p:sp>
          <p:nvSpPr>
            <p:cNvPr id="5" name="Freeform 137"/>
            <p:cNvSpPr/>
            <p:nvPr/>
          </p:nvSpPr>
          <p:spPr bwMode="auto">
            <a:xfrm>
              <a:off x="-2617787" y="3835401"/>
              <a:ext cx="985837" cy="906463"/>
            </a:xfrm>
            <a:custGeom>
              <a:avLst/>
              <a:gdLst>
                <a:gd name="T0" fmla="*/ 771 w 938"/>
                <a:gd name="T1" fmla="*/ 717 h 861"/>
                <a:gd name="T2" fmla="*/ 921 w 938"/>
                <a:gd name="T3" fmla="*/ 772 h 861"/>
                <a:gd name="T4" fmla="*/ 761 w 938"/>
                <a:gd name="T5" fmla="*/ 842 h 861"/>
                <a:gd name="T6" fmla="*/ 372 w 938"/>
                <a:gd name="T7" fmla="*/ 844 h 861"/>
                <a:gd name="T8" fmla="*/ 153 w 938"/>
                <a:gd name="T9" fmla="*/ 692 h 861"/>
                <a:gd name="T10" fmla="*/ 10 w 938"/>
                <a:gd name="T11" fmla="*/ 80 h 861"/>
                <a:gd name="T12" fmla="*/ 51 w 938"/>
                <a:gd name="T13" fmla="*/ 11 h 861"/>
                <a:gd name="T14" fmla="*/ 122 w 938"/>
                <a:gd name="T15" fmla="*/ 129 h 861"/>
                <a:gd name="T16" fmla="*/ 343 w 938"/>
                <a:gd name="T17" fmla="*/ 702 h 861"/>
                <a:gd name="T18" fmla="*/ 400 w 938"/>
                <a:gd name="T19" fmla="*/ 721 h 861"/>
                <a:gd name="T20" fmla="*/ 771 w 938"/>
                <a:gd name="T21" fmla="*/ 717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8" h="861">
                  <a:moveTo>
                    <a:pt x="771" y="717"/>
                  </a:moveTo>
                  <a:cubicBezTo>
                    <a:pt x="771" y="717"/>
                    <a:pt x="901" y="687"/>
                    <a:pt x="921" y="772"/>
                  </a:cubicBezTo>
                  <a:cubicBezTo>
                    <a:pt x="938" y="845"/>
                    <a:pt x="761" y="842"/>
                    <a:pt x="761" y="842"/>
                  </a:cubicBezTo>
                  <a:cubicBezTo>
                    <a:pt x="372" y="844"/>
                    <a:pt x="372" y="844"/>
                    <a:pt x="372" y="844"/>
                  </a:cubicBezTo>
                  <a:cubicBezTo>
                    <a:pt x="372" y="844"/>
                    <a:pt x="225" y="861"/>
                    <a:pt x="153" y="692"/>
                  </a:cubicBezTo>
                  <a:cubicBezTo>
                    <a:pt x="80" y="523"/>
                    <a:pt x="10" y="80"/>
                    <a:pt x="10" y="80"/>
                  </a:cubicBezTo>
                  <a:cubicBezTo>
                    <a:pt x="10" y="80"/>
                    <a:pt x="0" y="19"/>
                    <a:pt x="51" y="11"/>
                  </a:cubicBezTo>
                  <a:cubicBezTo>
                    <a:pt x="110" y="0"/>
                    <a:pt x="122" y="129"/>
                    <a:pt x="122" y="129"/>
                  </a:cubicBezTo>
                  <a:cubicBezTo>
                    <a:pt x="122" y="129"/>
                    <a:pt x="212" y="676"/>
                    <a:pt x="343" y="702"/>
                  </a:cubicBezTo>
                  <a:cubicBezTo>
                    <a:pt x="363" y="706"/>
                    <a:pt x="379" y="722"/>
                    <a:pt x="400" y="721"/>
                  </a:cubicBezTo>
                  <a:lnTo>
                    <a:pt x="771" y="717"/>
                  </a:lnTo>
                  <a:close/>
                </a:path>
              </a:pathLst>
            </a:custGeom>
            <a:solidFill>
              <a:schemeClr val="accent4"/>
            </a:solidFill>
            <a:ln w="9525">
              <a:noFill/>
              <a:round/>
            </a:ln>
          </p:spPr>
          <p:txBody>
            <a:bodyPr vert="horz" wrap="square" lIns="91440" tIns="45720" rIns="91440" bIns="45720" numCol="1" anchor="t" anchorCtr="0" compatLnSpc="1"/>
            <a:lstStyle/>
            <a:p>
              <a:endParaRPr lang="en-IN" dirty="0"/>
            </a:p>
          </p:txBody>
        </p:sp>
        <p:sp>
          <p:nvSpPr>
            <p:cNvPr id="6" name="Freeform 138"/>
            <p:cNvSpPr/>
            <p:nvPr/>
          </p:nvSpPr>
          <p:spPr bwMode="auto">
            <a:xfrm>
              <a:off x="-1447800" y="4116388"/>
              <a:ext cx="233362" cy="125413"/>
            </a:xfrm>
            <a:custGeom>
              <a:avLst/>
              <a:gdLst>
                <a:gd name="T0" fmla="*/ 4 w 221"/>
                <a:gd name="T1" fmla="*/ 9 h 120"/>
                <a:gd name="T2" fmla="*/ 127 w 221"/>
                <a:gd name="T3" fmla="*/ 1 h 120"/>
                <a:gd name="T4" fmla="*/ 152 w 221"/>
                <a:gd name="T5" fmla="*/ 13 h 120"/>
                <a:gd name="T6" fmla="*/ 221 w 221"/>
                <a:gd name="T7" fmla="*/ 117 h 120"/>
                <a:gd name="T8" fmla="*/ 163 w 221"/>
                <a:gd name="T9" fmla="*/ 120 h 120"/>
                <a:gd name="T10" fmla="*/ 130 w 221"/>
                <a:gd name="T11" fmla="*/ 69 h 120"/>
                <a:gd name="T12" fmla="*/ 0 w 221"/>
                <a:gd name="T13" fmla="*/ 69 h 120"/>
                <a:gd name="T14" fmla="*/ 4 w 221"/>
                <a:gd name="T15" fmla="*/ 9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1" h="120">
                  <a:moveTo>
                    <a:pt x="4" y="9"/>
                  </a:moveTo>
                  <a:cubicBezTo>
                    <a:pt x="127" y="1"/>
                    <a:pt x="127" y="1"/>
                    <a:pt x="127" y="1"/>
                  </a:cubicBezTo>
                  <a:cubicBezTo>
                    <a:pt x="137" y="0"/>
                    <a:pt x="147" y="5"/>
                    <a:pt x="152" y="13"/>
                  </a:cubicBezTo>
                  <a:cubicBezTo>
                    <a:pt x="221" y="117"/>
                    <a:pt x="221" y="117"/>
                    <a:pt x="221" y="117"/>
                  </a:cubicBezTo>
                  <a:cubicBezTo>
                    <a:pt x="163" y="120"/>
                    <a:pt x="163" y="120"/>
                    <a:pt x="163" y="120"/>
                  </a:cubicBezTo>
                  <a:cubicBezTo>
                    <a:pt x="130" y="69"/>
                    <a:pt x="130" y="69"/>
                    <a:pt x="130" y="69"/>
                  </a:cubicBezTo>
                  <a:cubicBezTo>
                    <a:pt x="130" y="69"/>
                    <a:pt x="35" y="93"/>
                    <a:pt x="0" y="69"/>
                  </a:cubicBezTo>
                  <a:lnTo>
                    <a:pt x="4" y="9"/>
                  </a:lnTo>
                  <a:close/>
                </a:path>
              </a:pathLst>
            </a:custGeom>
            <a:solidFill>
              <a:srgbClr val="F4AF7C"/>
            </a:solidFill>
            <a:ln w="9525">
              <a:noFill/>
              <a:round/>
            </a:ln>
          </p:spPr>
          <p:txBody>
            <a:bodyPr vert="horz" wrap="square" lIns="91440" tIns="45720" rIns="91440" bIns="45720" numCol="1" anchor="t" anchorCtr="0" compatLnSpc="1"/>
            <a:lstStyle/>
            <a:p>
              <a:endParaRPr lang="en-IN" dirty="0"/>
            </a:p>
          </p:txBody>
        </p:sp>
        <p:sp>
          <p:nvSpPr>
            <p:cNvPr id="7" name="Freeform 139"/>
            <p:cNvSpPr/>
            <p:nvPr/>
          </p:nvSpPr>
          <p:spPr bwMode="auto">
            <a:xfrm>
              <a:off x="-2108200" y="3771901"/>
              <a:ext cx="676275" cy="468313"/>
            </a:xfrm>
            <a:custGeom>
              <a:avLst/>
              <a:gdLst>
                <a:gd name="T0" fmla="*/ 138 w 643"/>
                <a:gd name="T1" fmla="*/ 0 h 446"/>
                <a:gd name="T2" fmla="*/ 302 w 643"/>
                <a:gd name="T3" fmla="*/ 305 h 446"/>
                <a:gd name="T4" fmla="*/ 643 w 643"/>
                <a:gd name="T5" fmla="*/ 316 h 446"/>
                <a:gd name="T6" fmla="*/ 643 w 643"/>
                <a:gd name="T7" fmla="*/ 428 h 446"/>
                <a:gd name="T8" fmla="*/ 283 w 643"/>
                <a:gd name="T9" fmla="*/ 444 h 446"/>
                <a:gd name="T10" fmla="*/ 164 w 643"/>
                <a:gd name="T11" fmla="*/ 384 h 446"/>
                <a:gd name="T12" fmla="*/ 0 w 643"/>
                <a:gd name="T13" fmla="*/ 89 h 446"/>
                <a:gd name="T14" fmla="*/ 138 w 643"/>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446">
                  <a:moveTo>
                    <a:pt x="138" y="0"/>
                  </a:moveTo>
                  <a:cubicBezTo>
                    <a:pt x="302" y="305"/>
                    <a:pt x="302" y="305"/>
                    <a:pt x="302" y="305"/>
                  </a:cubicBezTo>
                  <a:cubicBezTo>
                    <a:pt x="643" y="316"/>
                    <a:pt x="643" y="316"/>
                    <a:pt x="643" y="316"/>
                  </a:cubicBezTo>
                  <a:cubicBezTo>
                    <a:pt x="643" y="428"/>
                    <a:pt x="643" y="428"/>
                    <a:pt x="643" y="428"/>
                  </a:cubicBezTo>
                  <a:cubicBezTo>
                    <a:pt x="283" y="444"/>
                    <a:pt x="283" y="444"/>
                    <a:pt x="283" y="444"/>
                  </a:cubicBezTo>
                  <a:cubicBezTo>
                    <a:pt x="236" y="446"/>
                    <a:pt x="190" y="423"/>
                    <a:pt x="164" y="384"/>
                  </a:cubicBezTo>
                  <a:cubicBezTo>
                    <a:pt x="0" y="89"/>
                    <a:pt x="0" y="89"/>
                    <a:pt x="0" y="89"/>
                  </a:cubicBezTo>
                  <a:lnTo>
                    <a:pt x="138" y="0"/>
                  </a:lnTo>
                  <a:close/>
                </a:path>
              </a:pathLst>
            </a:custGeom>
            <a:solidFill>
              <a:schemeClr val="accent2">
                <a:lumMod val="90000"/>
              </a:schemeClr>
            </a:solidFill>
            <a:ln w="9525">
              <a:noFill/>
              <a:round/>
            </a:ln>
          </p:spPr>
          <p:txBody>
            <a:bodyPr vert="horz" wrap="square" lIns="91440" tIns="45720" rIns="91440" bIns="45720" numCol="1" anchor="t" anchorCtr="0" compatLnSpc="1"/>
            <a:lstStyle/>
            <a:p>
              <a:endParaRPr lang="en-IN" dirty="0"/>
            </a:p>
          </p:txBody>
        </p:sp>
        <p:sp>
          <p:nvSpPr>
            <p:cNvPr id="8" name="Freeform 140"/>
            <p:cNvSpPr/>
            <p:nvPr/>
          </p:nvSpPr>
          <p:spPr bwMode="auto">
            <a:xfrm>
              <a:off x="-1473200" y="4103688"/>
              <a:ext cx="41275" cy="120650"/>
            </a:xfrm>
            <a:custGeom>
              <a:avLst/>
              <a:gdLst>
                <a:gd name="T0" fmla="*/ 26 w 26"/>
                <a:gd name="T1" fmla="*/ 0 h 76"/>
                <a:gd name="T2" fmla="*/ 26 w 26"/>
                <a:gd name="T3" fmla="*/ 74 h 76"/>
                <a:gd name="T4" fmla="*/ 0 w 26"/>
                <a:gd name="T5" fmla="*/ 76 h 76"/>
                <a:gd name="T6" fmla="*/ 0 w 26"/>
                <a:gd name="T7" fmla="*/ 0 h 76"/>
                <a:gd name="T8" fmla="*/ 26 w 26"/>
                <a:gd name="T9" fmla="*/ 0 h 76"/>
              </a:gdLst>
              <a:ahLst/>
              <a:cxnLst>
                <a:cxn ang="0">
                  <a:pos x="T0" y="T1"/>
                </a:cxn>
                <a:cxn ang="0">
                  <a:pos x="T2" y="T3"/>
                </a:cxn>
                <a:cxn ang="0">
                  <a:pos x="T4" y="T5"/>
                </a:cxn>
                <a:cxn ang="0">
                  <a:pos x="T6" y="T7"/>
                </a:cxn>
                <a:cxn ang="0">
                  <a:pos x="T8" y="T9"/>
                </a:cxn>
              </a:cxnLst>
              <a:rect l="0" t="0" r="r" b="b"/>
              <a:pathLst>
                <a:path w="26" h="76">
                  <a:moveTo>
                    <a:pt x="26" y="0"/>
                  </a:moveTo>
                  <a:lnTo>
                    <a:pt x="26" y="74"/>
                  </a:lnTo>
                  <a:lnTo>
                    <a:pt x="0" y="76"/>
                  </a:lnTo>
                  <a:lnTo>
                    <a:pt x="0" y="0"/>
                  </a:lnTo>
                  <a:lnTo>
                    <a:pt x="26" y="0"/>
                  </a:lnTo>
                  <a:close/>
                </a:path>
              </a:pathLst>
            </a:custGeom>
            <a:solidFill>
              <a:srgbClr val="F7E5DA"/>
            </a:solidFill>
            <a:ln w="9525">
              <a:noFill/>
              <a:round/>
            </a:ln>
          </p:spPr>
          <p:txBody>
            <a:bodyPr vert="horz" wrap="square" lIns="91440" tIns="45720" rIns="91440" bIns="45720" numCol="1" anchor="t" anchorCtr="0" compatLnSpc="1"/>
            <a:lstStyle/>
            <a:p>
              <a:endParaRPr lang="en-IN" dirty="0"/>
            </a:p>
          </p:txBody>
        </p:sp>
        <p:sp>
          <p:nvSpPr>
            <p:cNvPr id="9" name="Freeform 141"/>
            <p:cNvSpPr/>
            <p:nvPr/>
          </p:nvSpPr>
          <p:spPr bwMode="auto">
            <a:xfrm>
              <a:off x="-1619250" y="5043488"/>
              <a:ext cx="122237" cy="152400"/>
            </a:xfrm>
            <a:custGeom>
              <a:avLst/>
              <a:gdLst>
                <a:gd name="T0" fmla="*/ 0 w 77"/>
                <a:gd name="T1" fmla="*/ 7 h 96"/>
                <a:gd name="T2" fmla="*/ 12 w 77"/>
                <a:gd name="T3" fmla="*/ 96 h 96"/>
                <a:gd name="T4" fmla="*/ 77 w 77"/>
                <a:gd name="T5" fmla="*/ 92 h 96"/>
                <a:gd name="T6" fmla="*/ 67 w 77"/>
                <a:gd name="T7" fmla="*/ 0 h 96"/>
                <a:gd name="T8" fmla="*/ 0 w 77"/>
                <a:gd name="T9" fmla="*/ 7 h 96"/>
              </a:gdLst>
              <a:ahLst/>
              <a:cxnLst>
                <a:cxn ang="0">
                  <a:pos x="T0" y="T1"/>
                </a:cxn>
                <a:cxn ang="0">
                  <a:pos x="T2" y="T3"/>
                </a:cxn>
                <a:cxn ang="0">
                  <a:pos x="T4" y="T5"/>
                </a:cxn>
                <a:cxn ang="0">
                  <a:pos x="T6" y="T7"/>
                </a:cxn>
                <a:cxn ang="0">
                  <a:pos x="T8" y="T9"/>
                </a:cxn>
              </a:cxnLst>
              <a:rect l="0" t="0" r="r" b="b"/>
              <a:pathLst>
                <a:path w="77" h="96">
                  <a:moveTo>
                    <a:pt x="0" y="7"/>
                  </a:moveTo>
                  <a:lnTo>
                    <a:pt x="12" y="96"/>
                  </a:lnTo>
                  <a:lnTo>
                    <a:pt x="77" y="92"/>
                  </a:lnTo>
                  <a:lnTo>
                    <a:pt x="67" y="0"/>
                  </a:lnTo>
                  <a:lnTo>
                    <a:pt x="0" y="7"/>
                  </a:lnTo>
                  <a:close/>
                </a:path>
              </a:pathLst>
            </a:custGeom>
            <a:solidFill>
              <a:srgbClr val="F6CE94"/>
            </a:solidFill>
            <a:ln w="9525">
              <a:noFill/>
              <a:round/>
            </a:ln>
          </p:spPr>
          <p:txBody>
            <a:bodyPr vert="horz" wrap="square" lIns="91440" tIns="45720" rIns="91440" bIns="45720" numCol="1" anchor="t" anchorCtr="0" compatLnSpc="1"/>
            <a:lstStyle/>
            <a:p>
              <a:endParaRPr lang="en-IN" dirty="0"/>
            </a:p>
          </p:txBody>
        </p:sp>
        <p:sp>
          <p:nvSpPr>
            <p:cNvPr id="10" name="Freeform 142"/>
            <p:cNvSpPr/>
            <p:nvPr/>
          </p:nvSpPr>
          <p:spPr bwMode="auto">
            <a:xfrm>
              <a:off x="-1628775" y="5151438"/>
              <a:ext cx="352425" cy="125413"/>
            </a:xfrm>
            <a:custGeom>
              <a:avLst/>
              <a:gdLst>
                <a:gd name="T0" fmla="*/ 6 w 336"/>
                <a:gd name="T1" fmla="*/ 30 h 119"/>
                <a:gd name="T2" fmla="*/ 21 w 336"/>
                <a:gd name="T3" fmla="*/ 24 h 119"/>
                <a:gd name="T4" fmla="*/ 78 w 336"/>
                <a:gd name="T5" fmla="*/ 38 h 119"/>
                <a:gd name="T6" fmla="*/ 119 w 336"/>
                <a:gd name="T7" fmla="*/ 8 h 119"/>
                <a:gd name="T8" fmla="*/ 133 w 336"/>
                <a:gd name="T9" fmla="*/ 2 h 119"/>
                <a:gd name="T10" fmla="*/ 308 w 336"/>
                <a:gd name="T11" fmla="*/ 71 h 119"/>
                <a:gd name="T12" fmla="*/ 331 w 336"/>
                <a:gd name="T13" fmla="*/ 93 h 119"/>
                <a:gd name="T14" fmla="*/ 331 w 336"/>
                <a:gd name="T15" fmla="*/ 93 h 119"/>
                <a:gd name="T16" fmla="*/ 318 w 336"/>
                <a:gd name="T17" fmla="*/ 114 h 119"/>
                <a:gd name="T18" fmla="*/ 21 w 336"/>
                <a:gd name="T19" fmla="*/ 119 h 119"/>
                <a:gd name="T20" fmla="*/ 1 w 336"/>
                <a:gd name="T21" fmla="*/ 98 h 119"/>
                <a:gd name="T22" fmla="*/ 3 w 336"/>
                <a:gd name="T23" fmla="*/ 41 h 119"/>
                <a:gd name="T24" fmla="*/ 3 w 336"/>
                <a:gd name="T25" fmla="*/ 38 h 119"/>
                <a:gd name="T26" fmla="*/ 6 w 336"/>
                <a:gd name="T27" fmla="*/ 3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6" h="119">
                  <a:moveTo>
                    <a:pt x="6" y="30"/>
                  </a:moveTo>
                  <a:cubicBezTo>
                    <a:pt x="8" y="23"/>
                    <a:pt x="16" y="21"/>
                    <a:pt x="21" y="24"/>
                  </a:cubicBezTo>
                  <a:cubicBezTo>
                    <a:pt x="32" y="32"/>
                    <a:pt x="51" y="41"/>
                    <a:pt x="78" y="38"/>
                  </a:cubicBezTo>
                  <a:cubicBezTo>
                    <a:pt x="106" y="34"/>
                    <a:pt x="116" y="19"/>
                    <a:pt x="119" y="8"/>
                  </a:cubicBezTo>
                  <a:cubicBezTo>
                    <a:pt x="121" y="3"/>
                    <a:pt x="127" y="0"/>
                    <a:pt x="133" y="2"/>
                  </a:cubicBezTo>
                  <a:cubicBezTo>
                    <a:pt x="308" y="71"/>
                    <a:pt x="308" y="71"/>
                    <a:pt x="308" y="71"/>
                  </a:cubicBezTo>
                  <a:cubicBezTo>
                    <a:pt x="318" y="75"/>
                    <a:pt x="327" y="83"/>
                    <a:pt x="331" y="93"/>
                  </a:cubicBezTo>
                  <a:cubicBezTo>
                    <a:pt x="331" y="93"/>
                    <a:pt x="331" y="93"/>
                    <a:pt x="331" y="93"/>
                  </a:cubicBezTo>
                  <a:cubicBezTo>
                    <a:pt x="336" y="103"/>
                    <a:pt x="328" y="114"/>
                    <a:pt x="318" y="114"/>
                  </a:cubicBezTo>
                  <a:cubicBezTo>
                    <a:pt x="21" y="119"/>
                    <a:pt x="21" y="119"/>
                    <a:pt x="21" y="119"/>
                  </a:cubicBezTo>
                  <a:cubicBezTo>
                    <a:pt x="10" y="119"/>
                    <a:pt x="0" y="109"/>
                    <a:pt x="1" y="98"/>
                  </a:cubicBezTo>
                  <a:cubicBezTo>
                    <a:pt x="3" y="41"/>
                    <a:pt x="3" y="41"/>
                    <a:pt x="3" y="41"/>
                  </a:cubicBezTo>
                  <a:cubicBezTo>
                    <a:pt x="3" y="40"/>
                    <a:pt x="3" y="39"/>
                    <a:pt x="3" y="38"/>
                  </a:cubicBezTo>
                  <a:lnTo>
                    <a:pt x="6" y="30"/>
                  </a:ln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IN" dirty="0"/>
            </a:p>
          </p:txBody>
        </p:sp>
        <p:sp>
          <p:nvSpPr>
            <p:cNvPr id="11" name="Freeform 143"/>
            <p:cNvSpPr/>
            <p:nvPr/>
          </p:nvSpPr>
          <p:spPr bwMode="auto">
            <a:xfrm>
              <a:off x="-1943100" y="3744913"/>
              <a:ext cx="44450" cy="74613"/>
            </a:xfrm>
            <a:custGeom>
              <a:avLst/>
              <a:gdLst>
                <a:gd name="T0" fmla="*/ 12 w 42"/>
                <a:gd name="T1" fmla="*/ 0 h 71"/>
                <a:gd name="T2" fmla="*/ 40 w 42"/>
                <a:gd name="T3" fmla="*/ 45 h 71"/>
                <a:gd name="T4" fmla="*/ 34 w 42"/>
                <a:gd name="T5" fmla="*/ 63 h 71"/>
                <a:gd name="T6" fmla="*/ 24 w 42"/>
                <a:gd name="T7" fmla="*/ 71 h 71"/>
                <a:gd name="T8" fmla="*/ 0 w 42"/>
                <a:gd name="T9" fmla="*/ 35 h 71"/>
                <a:gd name="T10" fmla="*/ 12 w 42"/>
                <a:gd name="T11" fmla="*/ 0 h 71"/>
              </a:gdLst>
              <a:ahLst/>
              <a:cxnLst>
                <a:cxn ang="0">
                  <a:pos x="T0" y="T1"/>
                </a:cxn>
                <a:cxn ang="0">
                  <a:pos x="T2" y="T3"/>
                </a:cxn>
                <a:cxn ang="0">
                  <a:pos x="T4" y="T5"/>
                </a:cxn>
                <a:cxn ang="0">
                  <a:pos x="T6" y="T7"/>
                </a:cxn>
                <a:cxn ang="0">
                  <a:pos x="T8" y="T9"/>
                </a:cxn>
                <a:cxn ang="0">
                  <a:pos x="T10" y="T11"/>
                </a:cxn>
              </a:cxnLst>
              <a:rect l="0" t="0" r="r" b="b"/>
              <a:pathLst>
                <a:path w="42" h="71">
                  <a:moveTo>
                    <a:pt x="12" y="0"/>
                  </a:moveTo>
                  <a:cubicBezTo>
                    <a:pt x="40" y="45"/>
                    <a:pt x="40" y="45"/>
                    <a:pt x="40" y="45"/>
                  </a:cubicBezTo>
                  <a:cubicBezTo>
                    <a:pt x="41" y="49"/>
                    <a:pt x="42" y="59"/>
                    <a:pt x="34" y="63"/>
                  </a:cubicBezTo>
                  <a:cubicBezTo>
                    <a:pt x="24" y="71"/>
                    <a:pt x="24" y="71"/>
                    <a:pt x="24" y="71"/>
                  </a:cubicBezTo>
                  <a:cubicBezTo>
                    <a:pt x="0" y="35"/>
                    <a:pt x="0" y="35"/>
                    <a:pt x="0" y="35"/>
                  </a:cubicBezTo>
                  <a:lnTo>
                    <a:pt x="12" y="0"/>
                  </a:lnTo>
                  <a:close/>
                </a:path>
              </a:pathLst>
            </a:custGeom>
            <a:solidFill>
              <a:srgbClr val="FFEEE3"/>
            </a:solidFill>
            <a:ln w="9525">
              <a:noFill/>
              <a:round/>
            </a:ln>
          </p:spPr>
          <p:txBody>
            <a:bodyPr vert="horz" wrap="square" lIns="91440" tIns="45720" rIns="91440" bIns="45720" numCol="1" anchor="t" anchorCtr="0" compatLnSpc="1"/>
            <a:lstStyle/>
            <a:p>
              <a:endParaRPr lang="en-IN" dirty="0"/>
            </a:p>
          </p:txBody>
        </p:sp>
        <p:sp>
          <p:nvSpPr>
            <p:cNvPr id="12" name="Freeform 144"/>
            <p:cNvSpPr/>
            <p:nvPr/>
          </p:nvSpPr>
          <p:spPr bwMode="auto">
            <a:xfrm>
              <a:off x="-2036763" y="3505201"/>
              <a:ext cx="223837" cy="304800"/>
            </a:xfrm>
            <a:custGeom>
              <a:avLst/>
              <a:gdLst>
                <a:gd name="T0" fmla="*/ 50 w 213"/>
                <a:gd name="T1" fmla="*/ 275 h 291"/>
                <a:gd name="T2" fmla="*/ 41 w 213"/>
                <a:gd name="T3" fmla="*/ 271 h 291"/>
                <a:gd name="T4" fmla="*/ 14 w 213"/>
                <a:gd name="T5" fmla="*/ 193 h 291"/>
                <a:gd name="T6" fmla="*/ 108 w 213"/>
                <a:gd name="T7" fmla="*/ 0 h 291"/>
                <a:gd name="T8" fmla="*/ 213 w 213"/>
                <a:gd name="T9" fmla="*/ 51 h 291"/>
                <a:gd name="T10" fmla="*/ 104 w 213"/>
                <a:gd name="T11" fmla="*/ 267 h 291"/>
                <a:gd name="T12" fmla="*/ 50 w 213"/>
                <a:gd name="T13" fmla="*/ 275 h 291"/>
              </a:gdLst>
              <a:ahLst/>
              <a:cxnLst>
                <a:cxn ang="0">
                  <a:pos x="T0" y="T1"/>
                </a:cxn>
                <a:cxn ang="0">
                  <a:pos x="T2" y="T3"/>
                </a:cxn>
                <a:cxn ang="0">
                  <a:pos x="T4" y="T5"/>
                </a:cxn>
                <a:cxn ang="0">
                  <a:pos x="T6" y="T7"/>
                </a:cxn>
                <a:cxn ang="0">
                  <a:pos x="T8" y="T9"/>
                </a:cxn>
                <a:cxn ang="0">
                  <a:pos x="T10" y="T11"/>
                </a:cxn>
                <a:cxn ang="0">
                  <a:pos x="T12" y="T13"/>
                </a:cxn>
              </a:cxnLst>
              <a:rect l="0" t="0" r="r" b="b"/>
              <a:pathLst>
                <a:path w="213" h="291">
                  <a:moveTo>
                    <a:pt x="50" y="275"/>
                  </a:moveTo>
                  <a:cubicBezTo>
                    <a:pt x="41" y="271"/>
                    <a:pt x="41" y="271"/>
                    <a:pt x="41" y="271"/>
                  </a:cubicBezTo>
                  <a:cubicBezTo>
                    <a:pt x="12" y="257"/>
                    <a:pt x="0" y="222"/>
                    <a:pt x="14" y="193"/>
                  </a:cubicBezTo>
                  <a:cubicBezTo>
                    <a:pt x="108" y="0"/>
                    <a:pt x="108" y="0"/>
                    <a:pt x="108" y="0"/>
                  </a:cubicBezTo>
                  <a:cubicBezTo>
                    <a:pt x="213" y="51"/>
                    <a:pt x="213" y="51"/>
                    <a:pt x="213" y="51"/>
                  </a:cubicBezTo>
                  <a:cubicBezTo>
                    <a:pt x="104" y="267"/>
                    <a:pt x="104" y="267"/>
                    <a:pt x="104" y="267"/>
                  </a:cubicBezTo>
                  <a:cubicBezTo>
                    <a:pt x="92" y="291"/>
                    <a:pt x="74" y="287"/>
                    <a:pt x="50" y="275"/>
                  </a:cubicBezTo>
                  <a:close/>
                </a:path>
              </a:pathLst>
            </a:custGeom>
            <a:solidFill>
              <a:srgbClr val="F6CE94"/>
            </a:solidFill>
            <a:ln w="9525">
              <a:noFill/>
              <a:round/>
            </a:ln>
          </p:spPr>
          <p:txBody>
            <a:bodyPr vert="horz" wrap="square" lIns="91440" tIns="45720" rIns="91440" bIns="45720" numCol="1" anchor="t" anchorCtr="0" compatLnSpc="1"/>
            <a:lstStyle/>
            <a:p>
              <a:endParaRPr lang="en-IN" dirty="0"/>
            </a:p>
          </p:txBody>
        </p:sp>
        <p:sp>
          <p:nvSpPr>
            <p:cNvPr id="13" name="Freeform 145"/>
            <p:cNvSpPr/>
            <p:nvPr/>
          </p:nvSpPr>
          <p:spPr bwMode="auto">
            <a:xfrm>
              <a:off x="-2001838" y="3389313"/>
              <a:ext cx="333375" cy="303213"/>
            </a:xfrm>
            <a:custGeom>
              <a:avLst/>
              <a:gdLst>
                <a:gd name="T0" fmla="*/ 257 w 317"/>
                <a:gd name="T1" fmla="*/ 199 h 288"/>
                <a:gd name="T2" fmla="*/ 89 w 317"/>
                <a:gd name="T3" fmla="*/ 257 h 288"/>
                <a:gd name="T4" fmla="*/ 31 w 317"/>
                <a:gd name="T5" fmla="*/ 89 h 288"/>
                <a:gd name="T6" fmla="*/ 199 w 317"/>
                <a:gd name="T7" fmla="*/ 31 h 288"/>
                <a:gd name="T8" fmla="*/ 257 w 317"/>
                <a:gd name="T9" fmla="*/ 199 h 288"/>
              </a:gdLst>
              <a:ahLst/>
              <a:cxnLst>
                <a:cxn ang="0">
                  <a:pos x="T0" y="T1"/>
                </a:cxn>
                <a:cxn ang="0">
                  <a:pos x="T2" y="T3"/>
                </a:cxn>
                <a:cxn ang="0">
                  <a:pos x="T4" y="T5"/>
                </a:cxn>
                <a:cxn ang="0">
                  <a:pos x="T6" y="T7"/>
                </a:cxn>
                <a:cxn ang="0">
                  <a:pos x="T8" y="T9"/>
                </a:cxn>
              </a:cxnLst>
              <a:rect l="0" t="0" r="r" b="b"/>
              <a:pathLst>
                <a:path w="317" h="288">
                  <a:moveTo>
                    <a:pt x="257" y="199"/>
                  </a:moveTo>
                  <a:cubicBezTo>
                    <a:pt x="217" y="256"/>
                    <a:pt x="151" y="288"/>
                    <a:pt x="89" y="257"/>
                  </a:cubicBezTo>
                  <a:cubicBezTo>
                    <a:pt x="26" y="227"/>
                    <a:pt x="0" y="151"/>
                    <a:pt x="31" y="89"/>
                  </a:cubicBezTo>
                  <a:cubicBezTo>
                    <a:pt x="61" y="26"/>
                    <a:pt x="137" y="0"/>
                    <a:pt x="199" y="31"/>
                  </a:cubicBezTo>
                  <a:cubicBezTo>
                    <a:pt x="262" y="61"/>
                    <a:pt x="317" y="115"/>
                    <a:pt x="257" y="199"/>
                  </a:cubicBezTo>
                  <a:close/>
                </a:path>
              </a:pathLst>
            </a:custGeom>
            <a:solidFill>
              <a:srgbClr val="FCC9A7"/>
            </a:solidFill>
            <a:ln w="9525">
              <a:noFill/>
              <a:round/>
            </a:ln>
          </p:spPr>
          <p:txBody>
            <a:bodyPr vert="horz" wrap="square" lIns="91440" tIns="45720" rIns="91440" bIns="45720" numCol="1" anchor="t" anchorCtr="0" compatLnSpc="1"/>
            <a:lstStyle/>
            <a:p>
              <a:endParaRPr lang="en-IN" dirty="0"/>
            </a:p>
          </p:txBody>
        </p:sp>
        <p:sp>
          <p:nvSpPr>
            <p:cNvPr id="14" name="Freeform 146"/>
            <p:cNvSpPr/>
            <p:nvPr/>
          </p:nvSpPr>
          <p:spPr bwMode="auto">
            <a:xfrm>
              <a:off x="-1936750" y="3530601"/>
              <a:ext cx="206375" cy="234950"/>
            </a:xfrm>
            <a:custGeom>
              <a:avLst/>
              <a:gdLst>
                <a:gd name="T0" fmla="*/ 42 w 195"/>
                <a:gd name="T1" fmla="*/ 189 h 223"/>
                <a:gd name="T2" fmla="*/ 42 w 195"/>
                <a:gd name="T3" fmla="*/ 189 h 223"/>
                <a:gd name="T4" fmla="*/ 14 w 195"/>
                <a:gd name="T5" fmla="*/ 109 h 223"/>
                <a:gd name="T6" fmla="*/ 68 w 195"/>
                <a:gd name="T7" fmla="*/ 0 h 223"/>
                <a:gd name="T8" fmla="*/ 195 w 195"/>
                <a:gd name="T9" fmla="*/ 63 h 223"/>
                <a:gd name="T10" fmla="*/ 152 w 195"/>
                <a:gd name="T11" fmla="*/ 151 h 223"/>
                <a:gd name="T12" fmla="*/ 42 w 195"/>
                <a:gd name="T13" fmla="*/ 189 h 223"/>
              </a:gdLst>
              <a:ahLst/>
              <a:cxnLst>
                <a:cxn ang="0">
                  <a:pos x="T0" y="T1"/>
                </a:cxn>
                <a:cxn ang="0">
                  <a:pos x="T2" y="T3"/>
                </a:cxn>
                <a:cxn ang="0">
                  <a:pos x="T4" y="T5"/>
                </a:cxn>
                <a:cxn ang="0">
                  <a:pos x="T6" y="T7"/>
                </a:cxn>
                <a:cxn ang="0">
                  <a:pos x="T8" y="T9"/>
                </a:cxn>
                <a:cxn ang="0">
                  <a:pos x="T10" y="T11"/>
                </a:cxn>
                <a:cxn ang="0">
                  <a:pos x="T12" y="T13"/>
                </a:cxn>
              </a:cxnLst>
              <a:rect l="0" t="0" r="r" b="b"/>
              <a:pathLst>
                <a:path w="195" h="223">
                  <a:moveTo>
                    <a:pt x="42" y="189"/>
                  </a:moveTo>
                  <a:cubicBezTo>
                    <a:pt x="42" y="189"/>
                    <a:pt x="42" y="189"/>
                    <a:pt x="42" y="189"/>
                  </a:cubicBezTo>
                  <a:cubicBezTo>
                    <a:pt x="12" y="174"/>
                    <a:pt x="0" y="138"/>
                    <a:pt x="14" y="109"/>
                  </a:cubicBezTo>
                  <a:cubicBezTo>
                    <a:pt x="68" y="0"/>
                    <a:pt x="68" y="0"/>
                    <a:pt x="68" y="0"/>
                  </a:cubicBezTo>
                  <a:cubicBezTo>
                    <a:pt x="195" y="63"/>
                    <a:pt x="195" y="63"/>
                    <a:pt x="195" y="63"/>
                  </a:cubicBezTo>
                  <a:cubicBezTo>
                    <a:pt x="152" y="151"/>
                    <a:pt x="152" y="151"/>
                    <a:pt x="152" y="151"/>
                  </a:cubicBezTo>
                  <a:cubicBezTo>
                    <a:pt x="117" y="223"/>
                    <a:pt x="68" y="205"/>
                    <a:pt x="42" y="189"/>
                  </a:cubicBezTo>
                  <a:close/>
                </a:path>
              </a:pathLst>
            </a:custGeom>
            <a:solidFill>
              <a:srgbClr val="F6CE94"/>
            </a:solidFill>
            <a:ln w="9525">
              <a:noFill/>
              <a:round/>
            </a:ln>
          </p:spPr>
          <p:txBody>
            <a:bodyPr vert="horz" wrap="square" lIns="91440" tIns="45720" rIns="91440" bIns="45720" numCol="1" anchor="t" anchorCtr="0" compatLnSpc="1"/>
            <a:lstStyle/>
            <a:p>
              <a:endParaRPr lang="en-IN" dirty="0"/>
            </a:p>
          </p:txBody>
        </p:sp>
        <p:sp>
          <p:nvSpPr>
            <p:cNvPr id="15" name="Freeform 147"/>
            <p:cNvSpPr/>
            <p:nvPr/>
          </p:nvSpPr>
          <p:spPr bwMode="auto">
            <a:xfrm>
              <a:off x="-1789113" y="3624263"/>
              <a:ext cx="49212" cy="63500"/>
            </a:xfrm>
            <a:custGeom>
              <a:avLst/>
              <a:gdLst>
                <a:gd name="T0" fmla="*/ 39 w 46"/>
                <a:gd name="T1" fmla="*/ 0 h 61"/>
                <a:gd name="T2" fmla="*/ 46 w 46"/>
                <a:gd name="T3" fmla="*/ 49 h 61"/>
                <a:gd name="T4" fmla="*/ 31 w 46"/>
                <a:gd name="T5" fmla="*/ 58 h 61"/>
                <a:gd name="T6" fmla="*/ 0 w 46"/>
                <a:gd name="T7" fmla="*/ 49 h 61"/>
                <a:gd name="T8" fmla="*/ 39 w 46"/>
                <a:gd name="T9" fmla="*/ 0 h 61"/>
              </a:gdLst>
              <a:ahLst/>
              <a:cxnLst>
                <a:cxn ang="0">
                  <a:pos x="T0" y="T1"/>
                </a:cxn>
                <a:cxn ang="0">
                  <a:pos x="T2" y="T3"/>
                </a:cxn>
                <a:cxn ang="0">
                  <a:pos x="T4" y="T5"/>
                </a:cxn>
                <a:cxn ang="0">
                  <a:pos x="T6" y="T7"/>
                </a:cxn>
                <a:cxn ang="0">
                  <a:pos x="T8" y="T9"/>
                </a:cxn>
              </a:cxnLst>
              <a:rect l="0" t="0" r="r" b="b"/>
              <a:pathLst>
                <a:path w="46" h="61">
                  <a:moveTo>
                    <a:pt x="39" y="0"/>
                  </a:moveTo>
                  <a:cubicBezTo>
                    <a:pt x="46" y="49"/>
                    <a:pt x="46" y="49"/>
                    <a:pt x="46" y="49"/>
                  </a:cubicBezTo>
                  <a:cubicBezTo>
                    <a:pt x="46" y="56"/>
                    <a:pt x="38" y="61"/>
                    <a:pt x="31" y="58"/>
                  </a:cubicBezTo>
                  <a:cubicBezTo>
                    <a:pt x="0" y="49"/>
                    <a:pt x="0" y="49"/>
                    <a:pt x="0" y="49"/>
                  </a:cubicBezTo>
                  <a:lnTo>
                    <a:pt x="39" y="0"/>
                  </a:lnTo>
                  <a:close/>
                </a:path>
              </a:pathLst>
            </a:custGeom>
            <a:solidFill>
              <a:srgbClr val="FCC9A7"/>
            </a:solidFill>
            <a:ln w="9525">
              <a:noFill/>
              <a:round/>
            </a:ln>
          </p:spPr>
          <p:txBody>
            <a:bodyPr vert="horz" wrap="square" lIns="91440" tIns="45720" rIns="91440" bIns="45720" numCol="1" anchor="t" anchorCtr="0" compatLnSpc="1"/>
            <a:lstStyle/>
            <a:p>
              <a:endParaRPr lang="en-IN" dirty="0"/>
            </a:p>
          </p:txBody>
        </p:sp>
        <p:sp>
          <p:nvSpPr>
            <p:cNvPr id="16" name="Freeform 148"/>
            <p:cNvSpPr/>
            <p:nvPr/>
          </p:nvSpPr>
          <p:spPr bwMode="auto">
            <a:xfrm>
              <a:off x="-2349500" y="3709988"/>
              <a:ext cx="450850" cy="627063"/>
            </a:xfrm>
            <a:custGeom>
              <a:avLst/>
              <a:gdLst>
                <a:gd name="T0" fmla="*/ 420 w 430"/>
                <a:gd name="T1" fmla="*/ 130 h 597"/>
                <a:gd name="T2" fmla="*/ 402 w 430"/>
                <a:gd name="T3" fmla="*/ 64 h 597"/>
                <a:gd name="T4" fmla="*/ 303 w 430"/>
                <a:gd name="T5" fmla="*/ 0 h 597"/>
                <a:gd name="T6" fmla="*/ 111 w 430"/>
                <a:gd name="T7" fmla="*/ 171 h 597"/>
                <a:gd name="T8" fmla="*/ 0 w 430"/>
                <a:gd name="T9" fmla="*/ 547 h 597"/>
                <a:gd name="T10" fmla="*/ 344 w 430"/>
                <a:gd name="T11" fmla="*/ 597 h 597"/>
                <a:gd name="T12" fmla="*/ 420 w 430"/>
                <a:gd name="T13" fmla="*/ 130 h 597"/>
              </a:gdLst>
              <a:ahLst/>
              <a:cxnLst>
                <a:cxn ang="0">
                  <a:pos x="T0" y="T1"/>
                </a:cxn>
                <a:cxn ang="0">
                  <a:pos x="T2" y="T3"/>
                </a:cxn>
                <a:cxn ang="0">
                  <a:pos x="T4" y="T5"/>
                </a:cxn>
                <a:cxn ang="0">
                  <a:pos x="T6" y="T7"/>
                </a:cxn>
                <a:cxn ang="0">
                  <a:pos x="T8" y="T9"/>
                </a:cxn>
                <a:cxn ang="0">
                  <a:pos x="T10" y="T11"/>
                </a:cxn>
                <a:cxn ang="0">
                  <a:pos x="T12" y="T13"/>
                </a:cxn>
              </a:cxnLst>
              <a:rect l="0" t="0" r="r" b="b"/>
              <a:pathLst>
                <a:path w="430" h="597">
                  <a:moveTo>
                    <a:pt x="420" y="130"/>
                  </a:moveTo>
                  <a:cubicBezTo>
                    <a:pt x="420" y="130"/>
                    <a:pt x="418" y="81"/>
                    <a:pt x="402" y="64"/>
                  </a:cubicBezTo>
                  <a:cubicBezTo>
                    <a:pt x="386" y="47"/>
                    <a:pt x="303" y="0"/>
                    <a:pt x="303" y="0"/>
                  </a:cubicBezTo>
                  <a:cubicBezTo>
                    <a:pt x="303" y="0"/>
                    <a:pt x="184" y="35"/>
                    <a:pt x="111" y="171"/>
                  </a:cubicBezTo>
                  <a:cubicBezTo>
                    <a:pt x="54" y="278"/>
                    <a:pt x="0" y="547"/>
                    <a:pt x="0" y="547"/>
                  </a:cubicBezTo>
                  <a:cubicBezTo>
                    <a:pt x="344" y="597"/>
                    <a:pt x="344" y="597"/>
                    <a:pt x="344" y="597"/>
                  </a:cubicBezTo>
                  <a:cubicBezTo>
                    <a:pt x="374" y="396"/>
                    <a:pt x="430" y="304"/>
                    <a:pt x="420" y="130"/>
                  </a:cubicBezTo>
                  <a:close/>
                </a:path>
              </a:pathLst>
            </a:custGeom>
            <a:solidFill>
              <a:schemeClr val="accent2"/>
            </a:solidFill>
            <a:ln w="9525">
              <a:noFill/>
              <a:round/>
            </a:ln>
          </p:spPr>
          <p:txBody>
            <a:bodyPr vert="horz" wrap="square" lIns="91440" tIns="45720" rIns="91440" bIns="45720" numCol="1" anchor="t" anchorCtr="0" compatLnSpc="1"/>
            <a:lstStyle/>
            <a:p>
              <a:endParaRPr lang="en-IN" dirty="0"/>
            </a:p>
          </p:txBody>
        </p:sp>
        <p:sp>
          <p:nvSpPr>
            <p:cNvPr id="17" name="Freeform 149"/>
            <p:cNvSpPr/>
            <p:nvPr/>
          </p:nvSpPr>
          <p:spPr bwMode="auto">
            <a:xfrm>
              <a:off x="-2046288" y="3698876"/>
              <a:ext cx="125412" cy="111125"/>
            </a:xfrm>
            <a:custGeom>
              <a:avLst/>
              <a:gdLst>
                <a:gd name="T0" fmla="*/ 20 w 119"/>
                <a:gd name="T1" fmla="*/ 1 h 105"/>
                <a:gd name="T2" fmla="*/ 6 w 119"/>
                <a:gd name="T3" fmla="*/ 7 h 105"/>
                <a:gd name="T4" fmla="*/ 4 w 119"/>
                <a:gd name="T5" fmla="*/ 20 h 105"/>
                <a:gd name="T6" fmla="*/ 95 w 119"/>
                <a:gd name="T7" fmla="*/ 101 h 105"/>
                <a:gd name="T8" fmla="*/ 107 w 119"/>
                <a:gd name="T9" fmla="*/ 99 h 105"/>
                <a:gd name="T10" fmla="*/ 117 w 119"/>
                <a:gd name="T11" fmla="*/ 82 h 105"/>
                <a:gd name="T12" fmla="*/ 115 w 119"/>
                <a:gd name="T13" fmla="*/ 72 h 105"/>
                <a:gd name="T14" fmla="*/ 28 w 119"/>
                <a:gd name="T15" fmla="*/ 2 h 105"/>
                <a:gd name="T16" fmla="*/ 20 w 119"/>
                <a:gd name="T17" fmla="*/ 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05">
                  <a:moveTo>
                    <a:pt x="20" y="1"/>
                  </a:moveTo>
                  <a:cubicBezTo>
                    <a:pt x="6" y="7"/>
                    <a:pt x="6" y="7"/>
                    <a:pt x="6" y="7"/>
                  </a:cubicBezTo>
                  <a:cubicBezTo>
                    <a:pt x="1" y="10"/>
                    <a:pt x="0" y="17"/>
                    <a:pt x="4" y="20"/>
                  </a:cubicBezTo>
                  <a:cubicBezTo>
                    <a:pt x="95" y="101"/>
                    <a:pt x="95" y="101"/>
                    <a:pt x="95" y="101"/>
                  </a:cubicBezTo>
                  <a:cubicBezTo>
                    <a:pt x="99" y="105"/>
                    <a:pt x="104" y="104"/>
                    <a:pt x="107" y="99"/>
                  </a:cubicBezTo>
                  <a:cubicBezTo>
                    <a:pt x="117" y="82"/>
                    <a:pt x="117" y="82"/>
                    <a:pt x="117" y="82"/>
                  </a:cubicBezTo>
                  <a:cubicBezTo>
                    <a:pt x="119" y="78"/>
                    <a:pt x="118" y="74"/>
                    <a:pt x="115" y="72"/>
                  </a:cubicBezTo>
                  <a:cubicBezTo>
                    <a:pt x="28" y="2"/>
                    <a:pt x="28" y="2"/>
                    <a:pt x="28" y="2"/>
                  </a:cubicBezTo>
                  <a:cubicBezTo>
                    <a:pt x="26" y="0"/>
                    <a:pt x="23" y="0"/>
                    <a:pt x="20" y="1"/>
                  </a:cubicBezTo>
                  <a:close/>
                </a:path>
              </a:pathLst>
            </a:custGeom>
            <a:solidFill>
              <a:srgbClr val="FFEEE3"/>
            </a:solidFill>
            <a:ln w="9525">
              <a:noFill/>
              <a:round/>
            </a:ln>
          </p:spPr>
          <p:txBody>
            <a:bodyPr vert="horz" wrap="square" lIns="91440" tIns="45720" rIns="91440" bIns="45720" numCol="1" anchor="t" anchorCtr="0" compatLnSpc="1"/>
            <a:lstStyle/>
            <a:p>
              <a:endParaRPr lang="en-IN" dirty="0"/>
            </a:p>
          </p:txBody>
        </p:sp>
        <p:sp>
          <p:nvSpPr>
            <p:cNvPr id="18" name="Freeform 150"/>
            <p:cNvSpPr/>
            <p:nvPr/>
          </p:nvSpPr>
          <p:spPr bwMode="auto">
            <a:xfrm>
              <a:off x="-1487488" y="4135438"/>
              <a:ext cx="225425" cy="115888"/>
            </a:xfrm>
            <a:custGeom>
              <a:avLst/>
              <a:gdLst>
                <a:gd name="T0" fmla="*/ 4 w 215"/>
                <a:gd name="T1" fmla="*/ 9 h 110"/>
                <a:gd name="T2" fmla="*/ 127 w 215"/>
                <a:gd name="T3" fmla="*/ 0 h 110"/>
                <a:gd name="T4" fmla="*/ 152 w 215"/>
                <a:gd name="T5" fmla="*/ 12 h 110"/>
                <a:gd name="T6" fmla="*/ 215 w 215"/>
                <a:gd name="T7" fmla="*/ 102 h 110"/>
                <a:gd name="T8" fmla="*/ 156 w 215"/>
                <a:gd name="T9" fmla="*/ 110 h 110"/>
                <a:gd name="T10" fmla="*/ 130 w 215"/>
                <a:gd name="T11" fmla="*/ 68 h 110"/>
                <a:gd name="T12" fmla="*/ 0 w 215"/>
                <a:gd name="T13" fmla="*/ 68 h 110"/>
                <a:gd name="T14" fmla="*/ 4 w 215"/>
                <a:gd name="T15" fmla="*/ 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10">
                  <a:moveTo>
                    <a:pt x="4" y="9"/>
                  </a:moveTo>
                  <a:cubicBezTo>
                    <a:pt x="127" y="0"/>
                    <a:pt x="127" y="0"/>
                    <a:pt x="127" y="0"/>
                  </a:cubicBezTo>
                  <a:cubicBezTo>
                    <a:pt x="137" y="0"/>
                    <a:pt x="147" y="4"/>
                    <a:pt x="152" y="12"/>
                  </a:cubicBezTo>
                  <a:cubicBezTo>
                    <a:pt x="215" y="102"/>
                    <a:pt x="215" y="102"/>
                    <a:pt x="215" y="102"/>
                  </a:cubicBezTo>
                  <a:cubicBezTo>
                    <a:pt x="156" y="110"/>
                    <a:pt x="156" y="110"/>
                    <a:pt x="156" y="110"/>
                  </a:cubicBezTo>
                  <a:cubicBezTo>
                    <a:pt x="130" y="68"/>
                    <a:pt x="130" y="68"/>
                    <a:pt x="130" y="68"/>
                  </a:cubicBezTo>
                  <a:cubicBezTo>
                    <a:pt x="130" y="68"/>
                    <a:pt x="35" y="92"/>
                    <a:pt x="0" y="68"/>
                  </a:cubicBezTo>
                  <a:lnTo>
                    <a:pt x="4" y="9"/>
                  </a:lnTo>
                  <a:close/>
                </a:path>
              </a:pathLst>
            </a:custGeom>
            <a:solidFill>
              <a:srgbClr val="F6CE94"/>
            </a:solidFill>
            <a:ln w="9525">
              <a:noFill/>
              <a:round/>
            </a:ln>
          </p:spPr>
          <p:txBody>
            <a:bodyPr vert="horz" wrap="square" lIns="91440" tIns="45720" rIns="91440" bIns="45720" numCol="1" anchor="t" anchorCtr="0" compatLnSpc="1"/>
            <a:lstStyle/>
            <a:p>
              <a:endParaRPr lang="en-IN" dirty="0"/>
            </a:p>
          </p:txBody>
        </p:sp>
        <p:sp>
          <p:nvSpPr>
            <p:cNvPr id="19" name="Freeform 151"/>
            <p:cNvSpPr/>
            <p:nvPr/>
          </p:nvSpPr>
          <p:spPr bwMode="auto">
            <a:xfrm>
              <a:off x="-2181225" y="3795713"/>
              <a:ext cx="708025" cy="465138"/>
            </a:xfrm>
            <a:custGeom>
              <a:avLst/>
              <a:gdLst>
                <a:gd name="T0" fmla="*/ 138 w 675"/>
                <a:gd name="T1" fmla="*/ 0 h 442"/>
                <a:gd name="T2" fmla="*/ 324 w 675"/>
                <a:gd name="T3" fmla="*/ 313 h 442"/>
                <a:gd name="T4" fmla="*/ 675 w 675"/>
                <a:gd name="T5" fmla="*/ 322 h 442"/>
                <a:gd name="T6" fmla="*/ 675 w 675"/>
                <a:gd name="T7" fmla="*/ 423 h 442"/>
                <a:gd name="T8" fmla="*/ 296 w 675"/>
                <a:gd name="T9" fmla="*/ 440 h 442"/>
                <a:gd name="T10" fmla="*/ 206 w 675"/>
                <a:gd name="T11" fmla="*/ 395 h 442"/>
                <a:gd name="T12" fmla="*/ 0 w 675"/>
                <a:gd name="T13" fmla="*/ 89 h 442"/>
                <a:gd name="T14" fmla="*/ 138 w 675"/>
                <a:gd name="T15" fmla="*/ 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5" h="442">
                  <a:moveTo>
                    <a:pt x="138" y="0"/>
                  </a:moveTo>
                  <a:cubicBezTo>
                    <a:pt x="324" y="313"/>
                    <a:pt x="324" y="313"/>
                    <a:pt x="324" y="313"/>
                  </a:cubicBezTo>
                  <a:cubicBezTo>
                    <a:pt x="675" y="322"/>
                    <a:pt x="675" y="322"/>
                    <a:pt x="675" y="322"/>
                  </a:cubicBezTo>
                  <a:cubicBezTo>
                    <a:pt x="675" y="423"/>
                    <a:pt x="675" y="423"/>
                    <a:pt x="675" y="423"/>
                  </a:cubicBezTo>
                  <a:cubicBezTo>
                    <a:pt x="296" y="440"/>
                    <a:pt x="296" y="440"/>
                    <a:pt x="296" y="440"/>
                  </a:cubicBezTo>
                  <a:cubicBezTo>
                    <a:pt x="260" y="442"/>
                    <a:pt x="226" y="424"/>
                    <a:pt x="206" y="395"/>
                  </a:cubicBezTo>
                  <a:cubicBezTo>
                    <a:pt x="0" y="89"/>
                    <a:pt x="0" y="89"/>
                    <a:pt x="0" y="89"/>
                  </a:cubicBezTo>
                  <a:lnTo>
                    <a:pt x="138" y="0"/>
                  </a:lnTo>
                  <a:close/>
                </a:path>
              </a:pathLst>
            </a:custGeom>
            <a:solidFill>
              <a:schemeClr val="accent2"/>
            </a:solidFill>
            <a:ln w="9525">
              <a:noFill/>
              <a:round/>
            </a:ln>
          </p:spPr>
          <p:txBody>
            <a:bodyPr vert="horz" wrap="square" lIns="91440" tIns="45720" rIns="91440" bIns="45720" numCol="1" anchor="t" anchorCtr="0" compatLnSpc="1"/>
            <a:lstStyle/>
            <a:p>
              <a:endParaRPr lang="en-IN" dirty="0"/>
            </a:p>
          </p:txBody>
        </p:sp>
        <p:sp>
          <p:nvSpPr>
            <p:cNvPr id="20" name="Freeform 152"/>
            <p:cNvSpPr/>
            <p:nvPr/>
          </p:nvSpPr>
          <p:spPr bwMode="auto">
            <a:xfrm>
              <a:off x="-1512888" y="4133851"/>
              <a:ext cx="39687" cy="109538"/>
            </a:xfrm>
            <a:custGeom>
              <a:avLst/>
              <a:gdLst>
                <a:gd name="T0" fmla="*/ 25 w 25"/>
                <a:gd name="T1" fmla="*/ 0 h 69"/>
                <a:gd name="T2" fmla="*/ 25 w 25"/>
                <a:gd name="T3" fmla="*/ 67 h 69"/>
                <a:gd name="T4" fmla="*/ 0 w 25"/>
                <a:gd name="T5" fmla="*/ 69 h 69"/>
                <a:gd name="T6" fmla="*/ 0 w 25"/>
                <a:gd name="T7" fmla="*/ 0 h 69"/>
                <a:gd name="T8" fmla="*/ 25 w 25"/>
                <a:gd name="T9" fmla="*/ 0 h 69"/>
              </a:gdLst>
              <a:ahLst/>
              <a:cxnLst>
                <a:cxn ang="0">
                  <a:pos x="T0" y="T1"/>
                </a:cxn>
                <a:cxn ang="0">
                  <a:pos x="T2" y="T3"/>
                </a:cxn>
                <a:cxn ang="0">
                  <a:pos x="T4" y="T5"/>
                </a:cxn>
                <a:cxn ang="0">
                  <a:pos x="T6" y="T7"/>
                </a:cxn>
                <a:cxn ang="0">
                  <a:pos x="T8" y="T9"/>
                </a:cxn>
              </a:cxnLst>
              <a:rect l="0" t="0" r="r" b="b"/>
              <a:pathLst>
                <a:path w="25" h="69">
                  <a:moveTo>
                    <a:pt x="25" y="0"/>
                  </a:moveTo>
                  <a:lnTo>
                    <a:pt x="25" y="67"/>
                  </a:lnTo>
                  <a:lnTo>
                    <a:pt x="0" y="69"/>
                  </a:lnTo>
                  <a:lnTo>
                    <a:pt x="0" y="0"/>
                  </a:lnTo>
                  <a:lnTo>
                    <a:pt x="25" y="0"/>
                  </a:lnTo>
                  <a:close/>
                </a:path>
              </a:pathLst>
            </a:custGeom>
            <a:solidFill>
              <a:srgbClr val="FFEEE3"/>
            </a:solidFill>
            <a:ln w="9525">
              <a:noFill/>
              <a:round/>
            </a:ln>
          </p:spPr>
          <p:txBody>
            <a:bodyPr vert="horz" wrap="square" lIns="91440" tIns="45720" rIns="91440" bIns="45720" numCol="1" anchor="t" anchorCtr="0" compatLnSpc="1"/>
            <a:lstStyle/>
            <a:p>
              <a:endParaRPr lang="en-IN" dirty="0"/>
            </a:p>
          </p:txBody>
        </p:sp>
        <p:sp>
          <p:nvSpPr>
            <p:cNvPr id="21" name="Freeform 153"/>
            <p:cNvSpPr/>
            <p:nvPr/>
          </p:nvSpPr>
          <p:spPr bwMode="auto">
            <a:xfrm>
              <a:off x="-2381250" y="4284663"/>
              <a:ext cx="898525" cy="827088"/>
            </a:xfrm>
            <a:custGeom>
              <a:avLst/>
              <a:gdLst>
                <a:gd name="T0" fmla="*/ 29 w 854"/>
                <a:gd name="T1" fmla="*/ 0 h 787"/>
                <a:gd name="T2" fmla="*/ 707 w 854"/>
                <a:gd name="T3" fmla="*/ 98 h 787"/>
                <a:gd name="T4" fmla="*/ 804 w 854"/>
                <a:gd name="T5" fmla="*/ 200 h 787"/>
                <a:gd name="T6" fmla="*/ 854 w 854"/>
                <a:gd name="T7" fmla="*/ 777 h 787"/>
                <a:gd name="T8" fmla="*/ 703 w 854"/>
                <a:gd name="T9" fmla="*/ 787 h 787"/>
                <a:gd name="T10" fmla="*/ 630 w 854"/>
                <a:gd name="T11" fmla="*/ 287 h 787"/>
                <a:gd name="T12" fmla="*/ 204 w 854"/>
                <a:gd name="T13" fmla="*/ 298 h 787"/>
                <a:gd name="T14" fmla="*/ 17 w 854"/>
                <a:gd name="T15" fmla="*/ 81 h 787"/>
                <a:gd name="T16" fmla="*/ 29 w 854"/>
                <a:gd name="T17" fmla="*/ 0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4" h="787">
                  <a:moveTo>
                    <a:pt x="29" y="0"/>
                  </a:moveTo>
                  <a:cubicBezTo>
                    <a:pt x="707" y="98"/>
                    <a:pt x="707" y="98"/>
                    <a:pt x="707" y="98"/>
                  </a:cubicBezTo>
                  <a:cubicBezTo>
                    <a:pt x="759" y="105"/>
                    <a:pt x="799" y="148"/>
                    <a:pt x="804" y="200"/>
                  </a:cubicBezTo>
                  <a:cubicBezTo>
                    <a:pt x="854" y="777"/>
                    <a:pt x="854" y="777"/>
                    <a:pt x="854" y="777"/>
                  </a:cubicBezTo>
                  <a:cubicBezTo>
                    <a:pt x="703" y="787"/>
                    <a:pt x="703" y="787"/>
                    <a:pt x="703" y="787"/>
                  </a:cubicBezTo>
                  <a:cubicBezTo>
                    <a:pt x="630" y="287"/>
                    <a:pt x="630" y="287"/>
                    <a:pt x="630" y="287"/>
                  </a:cubicBezTo>
                  <a:cubicBezTo>
                    <a:pt x="204" y="298"/>
                    <a:pt x="204" y="298"/>
                    <a:pt x="204" y="298"/>
                  </a:cubicBezTo>
                  <a:cubicBezTo>
                    <a:pt x="89" y="298"/>
                    <a:pt x="0" y="195"/>
                    <a:pt x="17" y="81"/>
                  </a:cubicBezTo>
                  <a:lnTo>
                    <a:pt x="29" y="0"/>
                  </a:ln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IN" dirty="0"/>
            </a:p>
          </p:txBody>
        </p:sp>
        <p:sp>
          <p:nvSpPr>
            <p:cNvPr id="22" name="Rectangle 154"/>
            <p:cNvSpPr>
              <a:spLocks noChangeArrowheads="1"/>
            </p:cNvSpPr>
            <p:nvPr/>
          </p:nvSpPr>
          <p:spPr bwMode="auto">
            <a:xfrm>
              <a:off x="-1463675" y="4238626"/>
              <a:ext cx="376237" cy="23813"/>
            </a:xfrm>
            <a:prstGeom prst="rect">
              <a:avLst/>
            </a:prstGeom>
            <a:solidFill>
              <a:schemeClr val="tx1">
                <a:lumMod val="65000"/>
                <a:lumOff val="35000"/>
              </a:schemeClr>
            </a:solidFill>
            <a:ln w="9525">
              <a:noFill/>
              <a:miter lim="800000"/>
            </a:ln>
          </p:spPr>
          <p:txBody>
            <a:bodyPr vert="horz" wrap="square" lIns="91440" tIns="45720" rIns="91440" bIns="45720" numCol="1" anchor="t" anchorCtr="0" compatLnSpc="1"/>
            <a:lstStyle/>
            <a:p>
              <a:endParaRPr lang="en-IN" dirty="0"/>
            </a:p>
          </p:txBody>
        </p:sp>
        <p:sp>
          <p:nvSpPr>
            <p:cNvPr id="23" name="Freeform 155"/>
            <p:cNvSpPr/>
            <p:nvPr/>
          </p:nvSpPr>
          <p:spPr bwMode="auto">
            <a:xfrm>
              <a:off x="-1111250" y="3902076"/>
              <a:ext cx="146050" cy="360363"/>
            </a:xfrm>
            <a:custGeom>
              <a:avLst/>
              <a:gdLst>
                <a:gd name="T0" fmla="*/ 15 w 92"/>
                <a:gd name="T1" fmla="*/ 227 h 227"/>
                <a:gd name="T2" fmla="*/ 92 w 92"/>
                <a:gd name="T3" fmla="*/ 3 h 227"/>
                <a:gd name="T4" fmla="*/ 76 w 92"/>
                <a:gd name="T5" fmla="*/ 0 h 227"/>
                <a:gd name="T6" fmla="*/ 0 w 92"/>
                <a:gd name="T7" fmla="*/ 215 h 227"/>
                <a:gd name="T8" fmla="*/ 15 w 92"/>
                <a:gd name="T9" fmla="*/ 227 h 227"/>
              </a:gdLst>
              <a:ahLst/>
              <a:cxnLst>
                <a:cxn ang="0">
                  <a:pos x="T0" y="T1"/>
                </a:cxn>
                <a:cxn ang="0">
                  <a:pos x="T2" y="T3"/>
                </a:cxn>
                <a:cxn ang="0">
                  <a:pos x="T4" y="T5"/>
                </a:cxn>
                <a:cxn ang="0">
                  <a:pos x="T6" y="T7"/>
                </a:cxn>
                <a:cxn ang="0">
                  <a:pos x="T8" y="T9"/>
                </a:cxn>
              </a:cxnLst>
              <a:rect l="0" t="0" r="r" b="b"/>
              <a:pathLst>
                <a:path w="92" h="227">
                  <a:moveTo>
                    <a:pt x="15" y="227"/>
                  </a:moveTo>
                  <a:lnTo>
                    <a:pt x="92" y="3"/>
                  </a:lnTo>
                  <a:lnTo>
                    <a:pt x="76" y="0"/>
                  </a:lnTo>
                  <a:lnTo>
                    <a:pt x="0" y="215"/>
                  </a:lnTo>
                  <a:lnTo>
                    <a:pt x="15" y="227"/>
                  </a:lnTo>
                  <a:close/>
                </a:path>
              </a:pathLst>
            </a:custGeom>
            <a:solidFill>
              <a:schemeClr val="tx1">
                <a:lumMod val="65000"/>
                <a:lumOff val="35000"/>
              </a:schemeClr>
            </a:solidFill>
            <a:ln w="9525">
              <a:noFill/>
              <a:round/>
            </a:ln>
          </p:spPr>
          <p:txBody>
            <a:bodyPr vert="horz" wrap="square" lIns="91440" tIns="45720" rIns="91440" bIns="45720" numCol="1" anchor="t" anchorCtr="0" compatLnSpc="1"/>
            <a:lstStyle/>
            <a:p>
              <a:endParaRPr lang="en-IN" dirty="0"/>
            </a:p>
          </p:txBody>
        </p:sp>
        <p:sp>
          <p:nvSpPr>
            <p:cNvPr id="24" name="Freeform 156"/>
            <p:cNvSpPr/>
            <p:nvPr/>
          </p:nvSpPr>
          <p:spPr bwMode="auto">
            <a:xfrm>
              <a:off x="-1952625" y="3663951"/>
              <a:ext cx="53975" cy="85725"/>
            </a:xfrm>
            <a:custGeom>
              <a:avLst/>
              <a:gdLst>
                <a:gd name="T0" fmla="*/ 52 w 52"/>
                <a:gd name="T1" fmla="*/ 59 h 81"/>
                <a:gd name="T2" fmla="*/ 20 w 52"/>
                <a:gd name="T3" fmla="*/ 0 h 81"/>
                <a:gd name="T4" fmla="*/ 41 w 52"/>
                <a:gd name="T5" fmla="*/ 81 h 81"/>
                <a:gd name="T6" fmla="*/ 52 w 52"/>
                <a:gd name="T7" fmla="*/ 59 h 81"/>
              </a:gdLst>
              <a:ahLst/>
              <a:cxnLst>
                <a:cxn ang="0">
                  <a:pos x="T0" y="T1"/>
                </a:cxn>
                <a:cxn ang="0">
                  <a:pos x="T2" y="T3"/>
                </a:cxn>
                <a:cxn ang="0">
                  <a:pos x="T4" y="T5"/>
                </a:cxn>
                <a:cxn ang="0">
                  <a:pos x="T6" y="T7"/>
                </a:cxn>
              </a:cxnLst>
              <a:rect l="0" t="0" r="r" b="b"/>
              <a:pathLst>
                <a:path w="52" h="81">
                  <a:moveTo>
                    <a:pt x="52" y="59"/>
                  </a:moveTo>
                  <a:cubicBezTo>
                    <a:pt x="52" y="59"/>
                    <a:pt x="20" y="40"/>
                    <a:pt x="20" y="0"/>
                  </a:cubicBezTo>
                  <a:cubicBezTo>
                    <a:pt x="20" y="0"/>
                    <a:pt x="0" y="43"/>
                    <a:pt x="41" y="81"/>
                  </a:cubicBezTo>
                  <a:lnTo>
                    <a:pt x="52" y="59"/>
                  </a:lnTo>
                  <a:close/>
                </a:path>
              </a:pathLst>
            </a:custGeom>
            <a:solidFill>
              <a:srgbClr val="F2C09E"/>
            </a:solidFill>
            <a:ln w="9525">
              <a:noFill/>
              <a:round/>
            </a:ln>
          </p:spPr>
          <p:txBody>
            <a:bodyPr vert="horz" wrap="square" lIns="91440" tIns="45720" rIns="91440" bIns="45720" numCol="1" anchor="t" anchorCtr="0" compatLnSpc="1"/>
            <a:lstStyle/>
            <a:p>
              <a:endParaRPr lang="en-IN" dirty="0"/>
            </a:p>
          </p:txBody>
        </p:sp>
        <p:sp>
          <p:nvSpPr>
            <p:cNvPr id="25" name="Freeform 157"/>
            <p:cNvSpPr/>
            <p:nvPr/>
          </p:nvSpPr>
          <p:spPr bwMode="auto">
            <a:xfrm>
              <a:off x="-2466975" y="4421188"/>
              <a:ext cx="720725" cy="873125"/>
            </a:xfrm>
            <a:custGeom>
              <a:avLst/>
              <a:gdLst>
                <a:gd name="T0" fmla="*/ 14 w 686"/>
                <a:gd name="T1" fmla="*/ 830 h 830"/>
                <a:gd name="T2" fmla="*/ 25 w 686"/>
                <a:gd name="T3" fmla="*/ 821 h 830"/>
                <a:gd name="T4" fmla="*/ 202 w 686"/>
                <a:gd name="T5" fmla="*/ 123 h 830"/>
                <a:gd name="T6" fmla="*/ 328 w 686"/>
                <a:gd name="T7" fmla="*/ 25 h 830"/>
                <a:gd name="T8" fmla="*/ 454 w 686"/>
                <a:gd name="T9" fmla="*/ 119 h 830"/>
                <a:gd name="T10" fmla="*/ 661 w 686"/>
                <a:gd name="T11" fmla="*/ 818 h 830"/>
                <a:gd name="T12" fmla="*/ 676 w 686"/>
                <a:gd name="T13" fmla="*/ 826 h 830"/>
                <a:gd name="T14" fmla="*/ 684 w 686"/>
                <a:gd name="T15" fmla="*/ 811 h 830"/>
                <a:gd name="T16" fmla="*/ 477 w 686"/>
                <a:gd name="T17" fmla="*/ 113 h 830"/>
                <a:gd name="T18" fmla="*/ 328 w 686"/>
                <a:gd name="T19" fmla="*/ 0 h 830"/>
                <a:gd name="T20" fmla="*/ 179 w 686"/>
                <a:gd name="T21" fmla="*/ 117 h 830"/>
                <a:gd name="T22" fmla="*/ 2 w 686"/>
                <a:gd name="T23" fmla="*/ 815 h 830"/>
                <a:gd name="T24" fmla="*/ 11 w 686"/>
                <a:gd name="T25" fmla="*/ 829 h 830"/>
                <a:gd name="T26" fmla="*/ 14 w 686"/>
                <a:gd name="T27"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6" h="830">
                  <a:moveTo>
                    <a:pt x="14" y="830"/>
                  </a:moveTo>
                  <a:cubicBezTo>
                    <a:pt x="19" y="830"/>
                    <a:pt x="24" y="826"/>
                    <a:pt x="25" y="821"/>
                  </a:cubicBezTo>
                  <a:cubicBezTo>
                    <a:pt x="202" y="123"/>
                    <a:pt x="202" y="123"/>
                    <a:pt x="202" y="123"/>
                  </a:cubicBezTo>
                  <a:cubicBezTo>
                    <a:pt x="217" y="65"/>
                    <a:pt x="269" y="25"/>
                    <a:pt x="328" y="25"/>
                  </a:cubicBezTo>
                  <a:cubicBezTo>
                    <a:pt x="386" y="25"/>
                    <a:pt x="438" y="63"/>
                    <a:pt x="454" y="119"/>
                  </a:cubicBezTo>
                  <a:cubicBezTo>
                    <a:pt x="515" y="337"/>
                    <a:pt x="659" y="813"/>
                    <a:pt x="661" y="818"/>
                  </a:cubicBezTo>
                  <a:cubicBezTo>
                    <a:pt x="663" y="824"/>
                    <a:pt x="670" y="828"/>
                    <a:pt x="676" y="826"/>
                  </a:cubicBezTo>
                  <a:cubicBezTo>
                    <a:pt x="682" y="824"/>
                    <a:pt x="686" y="817"/>
                    <a:pt x="684" y="811"/>
                  </a:cubicBezTo>
                  <a:cubicBezTo>
                    <a:pt x="683" y="806"/>
                    <a:pt x="538" y="330"/>
                    <a:pt x="477" y="113"/>
                  </a:cubicBezTo>
                  <a:cubicBezTo>
                    <a:pt x="458" y="47"/>
                    <a:pt x="397" y="0"/>
                    <a:pt x="328" y="0"/>
                  </a:cubicBezTo>
                  <a:cubicBezTo>
                    <a:pt x="258" y="0"/>
                    <a:pt x="196" y="48"/>
                    <a:pt x="179" y="117"/>
                  </a:cubicBezTo>
                  <a:cubicBezTo>
                    <a:pt x="2" y="815"/>
                    <a:pt x="2" y="815"/>
                    <a:pt x="2" y="815"/>
                  </a:cubicBezTo>
                  <a:cubicBezTo>
                    <a:pt x="0" y="821"/>
                    <a:pt x="4" y="828"/>
                    <a:pt x="11" y="829"/>
                  </a:cubicBezTo>
                  <a:cubicBezTo>
                    <a:pt x="12" y="830"/>
                    <a:pt x="13" y="830"/>
                    <a:pt x="14" y="830"/>
                  </a:cubicBezTo>
                  <a:close/>
                </a:path>
              </a:pathLst>
            </a:custGeom>
            <a:solidFill>
              <a:schemeClr val="tx1">
                <a:lumMod val="85000"/>
                <a:lumOff val="15000"/>
              </a:schemeClr>
            </a:solidFill>
            <a:ln w="9525">
              <a:noFill/>
              <a:round/>
            </a:ln>
          </p:spPr>
          <p:txBody>
            <a:bodyPr vert="horz" wrap="square" lIns="91440" tIns="45720" rIns="91440" bIns="45720" numCol="1" anchor="t" anchorCtr="0" compatLnSpc="1"/>
            <a:lstStyle/>
            <a:p>
              <a:endParaRPr lang="en-IN" dirty="0"/>
            </a:p>
          </p:txBody>
        </p:sp>
        <p:sp>
          <p:nvSpPr>
            <p:cNvPr id="26" name="Line 158"/>
            <p:cNvSpPr>
              <a:spLocks noChangeShapeType="1"/>
            </p:cNvSpPr>
            <p:nvPr/>
          </p:nvSpPr>
          <p:spPr bwMode="auto">
            <a:xfrm flipH="1" flipV="1">
              <a:off x="-2076450" y="4044951"/>
              <a:ext cx="111125" cy="166688"/>
            </a:xfrm>
            <a:prstGeom prst="line">
              <a:avLst/>
            </a:prstGeom>
            <a:noFill/>
            <a:ln w="3175" cap="rnd">
              <a:no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7" name="Freeform 159"/>
            <p:cNvSpPr/>
            <p:nvPr/>
          </p:nvSpPr>
          <p:spPr bwMode="auto">
            <a:xfrm>
              <a:off x="-1406525" y="4284663"/>
              <a:ext cx="754062" cy="985838"/>
            </a:xfrm>
            <a:custGeom>
              <a:avLst/>
              <a:gdLst>
                <a:gd name="T0" fmla="*/ 449 w 475"/>
                <a:gd name="T1" fmla="*/ 0 h 621"/>
                <a:gd name="T2" fmla="*/ 449 w 475"/>
                <a:gd name="T3" fmla="*/ 68 h 621"/>
                <a:gd name="T4" fmla="*/ 27 w 475"/>
                <a:gd name="T5" fmla="*/ 68 h 621"/>
                <a:gd name="T6" fmla="*/ 27 w 475"/>
                <a:gd name="T7" fmla="*/ 0 h 621"/>
                <a:gd name="T8" fmla="*/ 0 w 475"/>
                <a:gd name="T9" fmla="*/ 0 h 621"/>
                <a:gd name="T10" fmla="*/ 0 w 475"/>
                <a:gd name="T11" fmla="*/ 621 h 621"/>
                <a:gd name="T12" fmla="*/ 27 w 475"/>
                <a:gd name="T13" fmla="*/ 621 h 621"/>
                <a:gd name="T14" fmla="*/ 27 w 475"/>
                <a:gd name="T15" fmla="*/ 94 h 621"/>
                <a:gd name="T16" fmla="*/ 449 w 475"/>
                <a:gd name="T17" fmla="*/ 94 h 621"/>
                <a:gd name="T18" fmla="*/ 449 w 475"/>
                <a:gd name="T19" fmla="*/ 621 h 621"/>
                <a:gd name="T20" fmla="*/ 475 w 475"/>
                <a:gd name="T21" fmla="*/ 621 h 621"/>
                <a:gd name="T22" fmla="*/ 475 w 475"/>
                <a:gd name="T23" fmla="*/ 0 h 621"/>
                <a:gd name="T24" fmla="*/ 449 w 475"/>
                <a:gd name="T25"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5" h="621">
                  <a:moveTo>
                    <a:pt x="449" y="0"/>
                  </a:moveTo>
                  <a:lnTo>
                    <a:pt x="449" y="68"/>
                  </a:lnTo>
                  <a:lnTo>
                    <a:pt x="27" y="68"/>
                  </a:lnTo>
                  <a:lnTo>
                    <a:pt x="27" y="0"/>
                  </a:lnTo>
                  <a:lnTo>
                    <a:pt x="0" y="0"/>
                  </a:lnTo>
                  <a:lnTo>
                    <a:pt x="0" y="621"/>
                  </a:lnTo>
                  <a:lnTo>
                    <a:pt x="27" y="621"/>
                  </a:lnTo>
                  <a:lnTo>
                    <a:pt x="27" y="94"/>
                  </a:lnTo>
                  <a:lnTo>
                    <a:pt x="449" y="94"/>
                  </a:lnTo>
                  <a:lnTo>
                    <a:pt x="449" y="621"/>
                  </a:lnTo>
                  <a:lnTo>
                    <a:pt x="475" y="621"/>
                  </a:lnTo>
                  <a:lnTo>
                    <a:pt x="475" y="0"/>
                  </a:lnTo>
                  <a:lnTo>
                    <a:pt x="449" y="0"/>
                  </a:lnTo>
                  <a:close/>
                </a:path>
              </a:pathLst>
            </a:custGeom>
            <a:solidFill>
              <a:schemeClr val="tx1">
                <a:lumMod val="85000"/>
                <a:lumOff val="15000"/>
              </a:schemeClr>
            </a:solidFill>
            <a:ln w="9525">
              <a:noFill/>
              <a:round/>
            </a:ln>
          </p:spPr>
          <p:txBody>
            <a:bodyPr vert="horz" wrap="square" lIns="91440" tIns="45720" rIns="91440" bIns="45720" numCol="1" anchor="t" anchorCtr="0" compatLnSpc="1"/>
            <a:lstStyle/>
            <a:p>
              <a:endParaRPr lang="en-IN" dirty="0"/>
            </a:p>
          </p:txBody>
        </p:sp>
        <p:sp>
          <p:nvSpPr>
            <p:cNvPr id="28" name="Line 160"/>
            <p:cNvSpPr>
              <a:spLocks noChangeShapeType="1"/>
            </p:cNvSpPr>
            <p:nvPr/>
          </p:nvSpPr>
          <p:spPr bwMode="auto">
            <a:xfrm flipH="1" flipV="1">
              <a:off x="-2006600" y="3846513"/>
              <a:ext cx="107950" cy="173038"/>
            </a:xfrm>
            <a:prstGeom prst="line">
              <a:avLst/>
            </a:prstGeom>
            <a:noFill/>
            <a:ln w="3175" cap="rnd">
              <a:no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9" name="Freeform 161"/>
            <p:cNvSpPr/>
            <p:nvPr/>
          </p:nvSpPr>
          <p:spPr bwMode="auto">
            <a:xfrm>
              <a:off x="-1998663" y="3359151"/>
              <a:ext cx="314325" cy="307975"/>
            </a:xfrm>
            <a:custGeom>
              <a:avLst/>
              <a:gdLst>
                <a:gd name="T0" fmla="*/ 281 w 299"/>
                <a:gd name="T1" fmla="*/ 94 h 293"/>
                <a:gd name="T2" fmla="*/ 256 w 299"/>
                <a:gd name="T3" fmla="*/ 56 h 293"/>
                <a:gd name="T4" fmla="*/ 159 w 299"/>
                <a:gd name="T5" fmla="*/ 3 h 293"/>
                <a:gd name="T6" fmla="*/ 56 w 299"/>
                <a:gd name="T7" fmla="*/ 30 h 293"/>
                <a:gd name="T8" fmla="*/ 1 w 299"/>
                <a:gd name="T9" fmla="*/ 217 h 293"/>
                <a:gd name="T10" fmla="*/ 2 w 299"/>
                <a:gd name="T11" fmla="*/ 281 h 293"/>
                <a:gd name="T12" fmla="*/ 43 w 299"/>
                <a:gd name="T13" fmla="*/ 275 h 293"/>
                <a:gd name="T14" fmla="*/ 83 w 299"/>
                <a:gd name="T15" fmla="*/ 249 h 293"/>
                <a:gd name="T16" fmla="*/ 127 w 299"/>
                <a:gd name="T17" fmla="*/ 227 h 293"/>
                <a:gd name="T18" fmla="*/ 178 w 299"/>
                <a:gd name="T19" fmla="*/ 161 h 293"/>
                <a:gd name="T20" fmla="*/ 179 w 299"/>
                <a:gd name="T21" fmla="*/ 162 h 293"/>
                <a:gd name="T22" fmla="*/ 264 w 299"/>
                <a:gd name="T23" fmla="*/ 195 h 293"/>
                <a:gd name="T24" fmla="*/ 281 w 299"/>
                <a:gd name="T25" fmla="*/ 94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 h="293">
                  <a:moveTo>
                    <a:pt x="281" y="94"/>
                  </a:moveTo>
                  <a:cubicBezTo>
                    <a:pt x="274" y="79"/>
                    <a:pt x="266" y="66"/>
                    <a:pt x="256" y="56"/>
                  </a:cubicBezTo>
                  <a:cubicBezTo>
                    <a:pt x="231" y="28"/>
                    <a:pt x="197" y="7"/>
                    <a:pt x="159" y="3"/>
                  </a:cubicBezTo>
                  <a:cubicBezTo>
                    <a:pt x="126" y="0"/>
                    <a:pt x="82" y="9"/>
                    <a:pt x="56" y="30"/>
                  </a:cubicBezTo>
                  <a:cubicBezTo>
                    <a:pt x="6" y="73"/>
                    <a:pt x="3" y="156"/>
                    <a:pt x="1" y="217"/>
                  </a:cubicBezTo>
                  <a:cubicBezTo>
                    <a:pt x="0" y="251"/>
                    <a:pt x="2" y="281"/>
                    <a:pt x="2" y="281"/>
                  </a:cubicBezTo>
                  <a:cubicBezTo>
                    <a:pt x="2" y="281"/>
                    <a:pt x="7" y="293"/>
                    <a:pt x="43" y="275"/>
                  </a:cubicBezTo>
                  <a:cubicBezTo>
                    <a:pt x="66" y="263"/>
                    <a:pt x="78" y="254"/>
                    <a:pt x="83" y="249"/>
                  </a:cubicBezTo>
                  <a:cubicBezTo>
                    <a:pt x="127" y="227"/>
                    <a:pt x="127" y="227"/>
                    <a:pt x="127" y="227"/>
                  </a:cubicBezTo>
                  <a:cubicBezTo>
                    <a:pt x="127" y="227"/>
                    <a:pt x="171" y="230"/>
                    <a:pt x="178" y="161"/>
                  </a:cubicBezTo>
                  <a:cubicBezTo>
                    <a:pt x="178" y="161"/>
                    <a:pt x="179" y="162"/>
                    <a:pt x="179" y="162"/>
                  </a:cubicBezTo>
                  <a:cubicBezTo>
                    <a:pt x="217" y="211"/>
                    <a:pt x="264" y="195"/>
                    <a:pt x="264" y="195"/>
                  </a:cubicBezTo>
                  <a:cubicBezTo>
                    <a:pt x="299" y="174"/>
                    <a:pt x="296" y="130"/>
                    <a:pt x="281" y="9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IN" dirty="0"/>
            </a:p>
          </p:txBody>
        </p:sp>
        <p:sp>
          <p:nvSpPr>
            <p:cNvPr id="30" name="Freeform 162"/>
            <p:cNvSpPr/>
            <p:nvPr/>
          </p:nvSpPr>
          <p:spPr bwMode="auto">
            <a:xfrm>
              <a:off x="-1931988" y="3543301"/>
              <a:ext cx="82550" cy="84138"/>
            </a:xfrm>
            <a:custGeom>
              <a:avLst/>
              <a:gdLst>
                <a:gd name="T0" fmla="*/ 70 w 79"/>
                <a:gd name="T1" fmla="*/ 55 h 79"/>
                <a:gd name="T2" fmla="*/ 24 w 79"/>
                <a:gd name="T3" fmla="*/ 70 h 79"/>
                <a:gd name="T4" fmla="*/ 8 w 79"/>
                <a:gd name="T5" fmla="*/ 24 h 79"/>
                <a:gd name="T6" fmla="*/ 55 w 79"/>
                <a:gd name="T7" fmla="*/ 8 h 79"/>
                <a:gd name="T8" fmla="*/ 70 w 79"/>
                <a:gd name="T9" fmla="*/ 55 h 79"/>
              </a:gdLst>
              <a:ahLst/>
              <a:cxnLst>
                <a:cxn ang="0">
                  <a:pos x="T0" y="T1"/>
                </a:cxn>
                <a:cxn ang="0">
                  <a:pos x="T2" y="T3"/>
                </a:cxn>
                <a:cxn ang="0">
                  <a:pos x="T4" y="T5"/>
                </a:cxn>
                <a:cxn ang="0">
                  <a:pos x="T6" y="T7"/>
                </a:cxn>
                <a:cxn ang="0">
                  <a:pos x="T8" y="T9"/>
                </a:cxn>
              </a:cxnLst>
              <a:rect l="0" t="0" r="r" b="b"/>
              <a:pathLst>
                <a:path w="79" h="79">
                  <a:moveTo>
                    <a:pt x="70" y="55"/>
                  </a:moveTo>
                  <a:cubicBezTo>
                    <a:pt x="62" y="72"/>
                    <a:pt x="41" y="79"/>
                    <a:pt x="24" y="70"/>
                  </a:cubicBezTo>
                  <a:cubicBezTo>
                    <a:pt x="7" y="62"/>
                    <a:pt x="0" y="41"/>
                    <a:pt x="8" y="24"/>
                  </a:cubicBezTo>
                  <a:cubicBezTo>
                    <a:pt x="17" y="7"/>
                    <a:pt x="37" y="0"/>
                    <a:pt x="55" y="8"/>
                  </a:cubicBezTo>
                  <a:cubicBezTo>
                    <a:pt x="72" y="17"/>
                    <a:pt x="79" y="37"/>
                    <a:pt x="70" y="55"/>
                  </a:cubicBezTo>
                  <a:close/>
                </a:path>
              </a:pathLst>
            </a:custGeom>
            <a:solidFill>
              <a:srgbClr val="FCC9A7"/>
            </a:solidFill>
            <a:ln w="9525">
              <a:noFill/>
              <a:round/>
            </a:ln>
          </p:spPr>
          <p:txBody>
            <a:bodyPr vert="horz" wrap="square" lIns="91440" tIns="45720" rIns="91440" bIns="45720" numCol="1" anchor="t" anchorCtr="0" compatLnSpc="1"/>
            <a:lstStyle/>
            <a:p>
              <a:endParaRPr lang="en-IN" dirty="0"/>
            </a:p>
          </p:txBody>
        </p:sp>
        <p:sp>
          <p:nvSpPr>
            <p:cNvPr id="31" name="Rectangle 163"/>
            <p:cNvSpPr>
              <a:spLocks noChangeArrowheads="1"/>
            </p:cNvSpPr>
            <p:nvPr/>
          </p:nvSpPr>
          <p:spPr bwMode="auto">
            <a:xfrm>
              <a:off x="-1522413" y="4262438"/>
              <a:ext cx="973137" cy="44450"/>
            </a:xfrm>
            <a:prstGeom prst="rect">
              <a:avLst/>
            </a:prstGeom>
            <a:solidFill>
              <a:schemeClr val="bg1">
                <a:lumMod val="85000"/>
              </a:schemeClr>
            </a:solidFill>
            <a:ln w="9525">
              <a:noFill/>
              <a:miter lim="800000"/>
            </a:ln>
          </p:spPr>
          <p:txBody>
            <a:bodyPr vert="horz" wrap="square" lIns="91440" tIns="45720" rIns="91440" bIns="45720" numCol="1" anchor="t" anchorCtr="0" compatLnSpc="1"/>
            <a:lstStyle/>
            <a:p>
              <a:endParaRPr lang="en-IN" dirty="0"/>
            </a:p>
          </p:txBody>
        </p:sp>
      </p:grpSp>
      <p:sp>
        <p:nvSpPr>
          <p:cNvPr id="32" name="TextBox 31"/>
          <p:cNvSpPr txBox="1"/>
          <p:nvPr/>
        </p:nvSpPr>
        <p:spPr>
          <a:xfrm>
            <a:off x="4667192" y="2169369"/>
            <a:ext cx="2722092" cy="1015663"/>
          </a:xfrm>
          <a:prstGeom prst="rect">
            <a:avLst/>
          </a:prstGeom>
          <a:noFill/>
        </p:spPr>
        <p:txBody>
          <a:bodyPr wrap="none" rtlCol="0">
            <a:spAutoFit/>
          </a:bodyPr>
          <a:lstStyle/>
          <a:p>
            <a:r>
              <a:rPr lang="en-IN" sz="6000" dirty="0">
                <a:solidFill>
                  <a:schemeClr val="bg2">
                    <a:lumMod val="60000"/>
                    <a:lumOff val="40000"/>
                  </a:schemeClr>
                </a:solidFill>
                <a:latin typeface="Times New Roman" panose="02020603050405020304" pitchFamily="18" charset="0"/>
                <a:cs typeface="Times New Roman" panose="02020603050405020304" pitchFamily="18" charset="0"/>
              </a:rPr>
              <a:t>UNIT-II</a:t>
            </a:r>
            <a:endParaRPr lang="en-US" sz="6000" dirty="0">
              <a:solidFill>
                <a:schemeClr val="bg2">
                  <a:lumMod val="60000"/>
                  <a:lumOff val="40000"/>
                </a:schemeClr>
              </a:solidFill>
              <a:latin typeface="Times New Roman" panose="02020603050405020304" pitchFamily="18" charset="0"/>
              <a:cs typeface="Times New Roman" panose="02020603050405020304" pitchFamily="18" charset="0"/>
            </a:endParaRPr>
          </a:p>
        </p:txBody>
      </p:sp>
      <p:grpSp>
        <p:nvGrpSpPr>
          <p:cNvPr id="2048" name="Group 36"/>
          <p:cNvGrpSpPr/>
          <p:nvPr/>
        </p:nvGrpSpPr>
        <p:grpSpPr>
          <a:xfrm>
            <a:off x="-26269" y="-27384"/>
            <a:ext cx="12245183" cy="95029"/>
            <a:chOff x="-26269" y="-27384"/>
            <a:chExt cx="12245183" cy="95029"/>
          </a:xfrm>
        </p:grpSpPr>
        <p:sp>
          <p:nvSpPr>
            <p:cNvPr id="38" name="Rectangle 37"/>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32"/>
          <p:cNvGrpSpPr/>
          <p:nvPr/>
        </p:nvGrpSpPr>
        <p:grpSpPr>
          <a:xfrm>
            <a:off x="-4789" y="6505233"/>
            <a:ext cx="12193614" cy="346028"/>
            <a:chOff x="-4789" y="6513360"/>
            <a:chExt cx="12246002" cy="346028"/>
          </a:xfrm>
        </p:grpSpPr>
        <p:sp>
          <p:nvSpPr>
            <p:cNvPr id="42" name="Rectangle 41"/>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43" name="Round Diagonal Corner Rectangle 42"/>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4" name="Rectangle 43"/>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4" name="Rectangle 3"/>
          <p:cNvSpPr/>
          <p:nvPr/>
        </p:nvSpPr>
        <p:spPr>
          <a:xfrm>
            <a:off x="4227103" y="1160644"/>
            <a:ext cx="3345788" cy="646331"/>
          </a:xfrm>
          <a:prstGeom prst="rect">
            <a:avLst/>
          </a:prstGeom>
        </p:spPr>
        <p:txBody>
          <a:bodyPr wrap="none">
            <a:spAutoFit/>
          </a:bodyPr>
          <a:lstStyle/>
          <a:p>
            <a:r>
              <a:rPr lang="en-US" sz="3600" dirty="0">
                <a:solidFill>
                  <a:schemeClr val="accent3">
                    <a:lumMod val="20000"/>
                    <a:lumOff val="80000"/>
                  </a:schemeClr>
                </a:solidFill>
              </a:rPr>
              <a:t>(MR23-1CS0102)</a:t>
            </a:r>
          </a:p>
        </p:txBody>
      </p:sp>
      <p:sp>
        <p:nvSpPr>
          <p:cNvPr id="2049" name="Rectangle 2048"/>
          <p:cNvSpPr/>
          <p:nvPr/>
        </p:nvSpPr>
        <p:spPr>
          <a:xfrm>
            <a:off x="2524297" y="409510"/>
            <a:ext cx="6751400" cy="923330"/>
          </a:xfrm>
          <a:prstGeom prst="rect">
            <a:avLst/>
          </a:prstGeom>
        </p:spPr>
        <p:txBody>
          <a:bodyPr wrap="none">
            <a:spAutoFit/>
          </a:bodyPr>
          <a:lstStyle/>
          <a:p>
            <a:r>
              <a:rPr lang="en-US" sz="5400" dirty="0">
                <a:solidFill>
                  <a:schemeClr val="accent3">
                    <a:lumMod val="40000"/>
                    <a:lumOff val="60000"/>
                  </a:schemeClr>
                </a:solidFill>
              </a:rPr>
              <a:t>UI WEB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0" name="Rectangle 9"/>
          <p:cNvSpPr/>
          <p:nvPr/>
        </p:nvSpPr>
        <p:spPr>
          <a:xfrm>
            <a:off x="261764" y="188640"/>
            <a:ext cx="10657184" cy="2739211"/>
          </a:xfrm>
          <a:prstGeom prst="rect">
            <a:avLst/>
          </a:prstGeom>
        </p:spPr>
        <p:txBody>
          <a:bodyPr wrap="square">
            <a:spAutoFit/>
          </a:bodyPr>
          <a:lstStyle/>
          <a:p>
            <a:pPr>
              <a:spcBef>
                <a:spcPct val="0"/>
              </a:spcBef>
            </a:pPr>
            <a:r>
              <a:rPr lang="en-US" sz="3200" b="1" u="sng" dirty="0">
                <a:solidFill>
                  <a:srgbClr val="FF0000"/>
                </a:solidFill>
              </a:rPr>
              <a:t>Declaration</a:t>
            </a:r>
          </a:p>
          <a:p>
            <a:pPr algn="just"/>
            <a:r>
              <a:rPr lang="en-US" sz="2800" dirty="0"/>
              <a:t>Declaration part contains property and value.</a:t>
            </a:r>
            <a:br>
              <a:rPr lang="en-US" sz="2800" dirty="0"/>
            </a:br>
            <a:r>
              <a:rPr lang="en-US" sz="2800" dirty="0"/>
              <a:t>Example: suppose that we want size of our text 10px then it declare as font-size:10px. Here font-size is properties and 10px is there value, and all this declaration is called declaration.</a:t>
            </a:r>
          </a:p>
          <a:p>
            <a:endParaRPr lang="en-US" sz="2800" b="1" u="sng" dirty="0">
              <a:latin typeface="Nunito"/>
            </a:endParaRPr>
          </a:p>
        </p:txBody>
      </p:sp>
      <p:pic>
        <p:nvPicPr>
          <p:cNvPr id="9" name="Picture 8" descr="css"/>
          <p:cNvPicPr/>
          <p:nvPr/>
        </p:nvPicPr>
        <p:blipFill>
          <a:blip r:embed="rId2"/>
          <a:srcRect/>
          <a:stretch>
            <a:fillRect/>
          </a:stretch>
        </p:blipFill>
        <p:spPr bwMode="auto">
          <a:xfrm>
            <a:off x="2951140" y="3071810"/>
            <a:ext cx="4770755" cy="1741170"/>
          </a:xfrm>
          <a:prstGeom prst="rect">
            <a:avLst/>
          </a:prstGeom>
          <a:noFill/>
          <a:ln w="9525">
            <a:noFill/>
            <a:miter lim="800000"/>
            <a:headEnd/>
            <a:tailEnd/>
          </a:ln>
        </p:spPr>
      </p:pic>
    </p:spTree>
    <p:extLst>
      <p:ext uri="{BB962C8B-B14F-4D97-AF65-F5344CB8AC3E}">
        <p14:creationId xmlns:p14="http://schemas.microsoft.com/office/powerpoint/2010/main" val="2109245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21" name="Rectangle 20"/>
          <p:cNvSpPr/>
          <p:nvPr/>
        </p:nvSpPr>
        <p:spPr>
          <a:xfrm>
            <a:off x="261764" y="184004"/>
            <a:ext cx="9215502" cy="584775"/>
          </a:xfrm>
          <a:prstGeom prst="rect">
            <a:avLst/>
          </a:prstGeom>
        </p:spPr>
        <p:txBody>
          <a:bodyPr wrap="square">
            <a:spAutoFit/>
          </a:bodyPr>
          <a:lstStyle/>
          <a:p>
            <a:pPr>
              <a:spcBef>
                <a:spcPct val="0"/>
              </a:spcBef>
            </a:pPr>
            <a:r>
              <a:rPr lang="en-US" sz="3200" b="1" u="sng" dirty="0">
                <a:solidFill>
                  <a:srgbClr val="FF0000"/>
                </a:solidFill>
              </a:rPr>
              <a:t>Curly Braces</a:t>
            </a:r>
          </a:p>
        </p:txBody>
      </p:sp>
      <p:pic>
        <p:nvPicPr>
          <p:cNvPr id="22" name="Picture 21" descr="css"/>
          <p:cNvPicPr/>
          <p:nvPr/>
        </p:nvPicPr>
        <p:blipFill>
          <a:blip r:embed="rId2"/>
          <a:srcRect/>
          <a:stretch>
            <a:fillRect/>
          </a:stretch>
        </p:blipFill>
        <p:spPr bwMode="auto">
          <a:xfrm>
            <a:off x="2345681" y="869080"/>
            <a:ext cx="4612005" cy="1741170"/>
          </a:xfrm>
          <a:prstGeom prst="rect">
            <a:avLst/>
          </a:prstGeom>
          <a:noFill/>
          <a:ln w="9525">
            <a:noFill/>
            <a:miter lim="800000"/>
            <a:headEnd/>
            <a:tailEnd/>
          </a:ln>
        </p:spPr>
      </p:pic>
      <p:sp>
        <p:nvSpPr>
          <p:cNvPr id="9" name="TextBox 8">
            <a:extLst>
              <a:ext uri="{FF2B5EF4-FFF2-40B4-BE49-F238E27FC236}">
                <a16:creationId xmlns:a16="http://schemas.microsoft.com/office/drawing/2014/main" id="{BB33DC12-A712-87E2-D71D-A3449D5BA751}"/>
              </a:ext>
            </a:extLst>
          </p:cNvPr>
          <p:cNvSpPr txBox="1"/>
          <p:nvPr/>
        </p:nvSpPr>
        <p:spPr>
          <a:xfrm>
            <a:off x="189756" y="2716018"/>
            <a:ext cx="11809312" cy="2800767"/>
          </a:xfrm>
          <a:prstGeom prst="rect">
            <a:avLst/>
          </a:prstGeom>
          <a:noFill/>
        </p:spPr>
        <p:txBody>
          <a:bodyPr wrap="square">
            <a:spAutoFit/>
          </a:bodyPr>
          <a:lstStyle/>
          <a:p>
            <a:pPr>
              <a:spcBef>
                <a:spcPct val="0"/>
              </a:spcBef>
            </a:pPr>
            <a:r>
              <a:rPr lang="en-US" sz="3200" b="1" u="sng" dirty="0">
                <a:solidFill>
                  <a:srgbClr val="FF0000"/>
                </a:solidFill>
              </a:rPr>
              <a:t>Property &amp; value</a:t>
            </a:r>
          </a:p>
          <a:p>
            <a:pPr algn="just"/>
            <a:r>
              <a:rPr lang="en-US" dirty="0"/>
              <a:t>The properties is the style attribute you want to change and values is value of attribute.</a:t>
            </a:r>
            <a:br>
              <a:rPr lang="en-US" dirty="0"/>
            </a:br>
            <a:r>
              <a:rPr lang="en-US" dirty="0"/>
              <a:t>Example: suppose that we want to change size of our text 10px and color is red then it declare as font-size:10px; </a:t>
            </a:r>
            <a:r>
              <a:rPr lang="en-US" dirty="0" err="1"/>
              <a:t>color:red</a:t>
            </a:r>
            <a:r>
              <a:rPr lang="en-US" dirty="0"/>
              <a:t>. Here font-size is properties and 10px is there value and color is also properties and red is there value</a:t>
            </a:r>
          </a:p>
          <a:p>
            <a:endParaRPr lang="en-US" dirty="0"/>
          </a:p>
          <a:p>
            <a:r>
              <a:rPr lang="en-US" dirty="0"/>
              <a:t> </a:t>
            </a:r>
          </a:p>
        </p:txBody>
      </p:sp>
      <p:pic>
        <p:nvPicPr>
          <p:cNvPr id="16" name="Picture 15" descr="css"/>
          <p:cNvPicPr/>
          <p:nvPr/>
        </p:nvPicPr>
        <p:blipFill>
          <a:blip r:embed="rId3"/>
          <a:srcRect/>
          <a:stretch>
            <a:fillRect/>
          </a:stretch>
        </p:blipFill>
        <p:spPr bwMode="auto">
          <a:xfrm>
            <a:off x="3286100" y="4732192"/>
            <a:ext cx="4770755" cy="1741170"/>
          </a:xfrm>
          <a:prstGeom prst="rect">
            <a:avLst/>
          </a:prstGeom>
          <a:noFill/>
          <a:ln w="9525">
            <a:noFill/>
            <a:miter lim="800000"/>
            <a:headEnd/>
            <a:tailEnd/>
          </a:ln>
        </p:spPr>
      </p:pic>
    </p:spTree>
    <p:extLst>
      <p:ext uri="{BB962C8B-B14F-4D97-AF65-F5344CB8AC3E}">
        <p14:creationId xmlns:p14="http://schemas.microsoft.com/office/powerpoint/2010/main" val="2793792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9" name="Rectangle 8"/>
          <p:cNvSpPr/>
          <p:nvPr/>
        </p:nvSpPr>
        <p:spPr>
          <a:xfrm>
            <a:off x="15429" y="309161"/>
            <a:ext cx="10975527" cy="6247864"/>
          </a:xfrm>
          <a:prstGeom prst="rect">
            <a:avLst/>
          </a:prstGeom>
        </p:spPr>
        <p:txBody>
          <a:bodyPr wrap="square">
            <a:spAutoFit/>
          </a:bodyPr>
          <a:lstStyle/>
          <a:p>
            <a:pPr algn="just"/>
            <a:r>
              <a:rPr lang="en-US" sz="3200" b="1" u="sng" dirty="0">
                <a:solidFill>
                  <a:srgbClr val="FF0000"/>
                </a:solidFill>
              </a:rPr>
              <a:t>Types of CSS</a:t>
            </a:r>
          </a:p>
          <a:p>
            <a:r>
              <a:rPr lang="en-US" sz="2800" dirty="0"/>
              <a:t>Styling can be added to HTML elements in 3 ways:</a:t>
            </a:r>
          </a:p>
          <a:p>
            <a:pPr>
              <a:buFont typeface="Wingdings" pitchFamily="2" charset="2"/>
              <a:buChar char="q"/>
            </a:pPr>
            <a:r>
              <a:rPr lang="en-US" sz="2800" dirty="0"/>
              <a:t> </a:t>
            </a:r>
            <a:r>
              <a:rPr lang="en-US" sz="2800" b="1" dirty="0">
                <a:solidFill>
                  <a:schemeClr val="accent4">
                    <a:lumMod val="60000"/>
                    <a:lumOff val="40000"/>
                  </a:schemeClr>
                </a:solidFill>
              </a:rPr>
              <a:t>Inline</a:t>
            </a:r>
            <a:r>
              <a:rPr lang="en-US" sz="2800" dirty="0"/>
              <a:t> - using a </a:t>
            </a:r>
            <a:r>
              <a:rPr lang="en-US" sz="2800" b="1" dirty="0">
                <a:solidFill>
                  <a:srgbClr val="FF0000"/>
                </a:solidFill>
              </a:rPr>
              <a:t>style attribute </a:t>
            </a:r>
            <a:r>
              <a:rPr lang="en-US" sz="2800" dirty="0"/>
              <a:t>in HTML elements</a:t>
            </a:r>
          </a:p>
          <a:p>
            <a:pPr lvl="0">
              <a:buFont typeface="Wingdings" pitchFamily="2" charset="2"/>
              <a:buChar char="q"/>
            </a:pPr>
            <a:r>
              <a:rPr lang="en-US" sz="2800" b="1" dirty="0">
                <a:solidFill>
                  <a:schemeClr val="accent4">
                    <a:lumMod val="60000"/>
                    <a:lumOff val="40000"/>
                  </a:schemeClr>
                </a:solidFill>
              </a:rPr>
              <a:t>Internal</a:t>
            </a:r>
            <a:r>
              <a:rPr lang="en-US" sz="2800" dirty="0"/>
              <a:t> - using a </a:t>
            </a:r>
            <a:r>
              <a:rPr lang="en-US" sz="2800" b="1" dirty="0">
                <a:solidFill>
                  <a:srgbClr val="FF0000"/>
                </a:solidFill>
              </a:rPr>
              <a:t>&lt;style&gt; element </a:t>
            </a:r>
            <a:r>
              <a:rPr lang="en-US" sz="2800" dirty="0"/>
              <a:t>in the HTML </a:t>
            </a:r>
            <a:r>
              <a:rPr lang="en-US" sz="2800" b="1" dirty="0">
                <a:solidFill>
                  <a:srgbClr val="FF0000"/>
                </a:solidFill>
              </a:rPr>
              <a:t>&lt;head&gt; </a:t>
            </a:r>
            <a:r>
              <a:rPr lang="en-US" sz="2800" dirty="0"/>
              <a:t>section</a:t>
            </a:r>
          </a:p>
          <a:p>
            <a:pPr lvl="0">
              <a:buFont typeface="Wingdings" pitchFamily="2" charset="2"/>
              <a:buChar char="q"/>
            </a:pPr>
            <a:r>
              <a:rPr lang="en-US" sz="2800" b="1" dirty="0">
                <a:solidFill>
                  <a:schemeClr val="accent4">
                    <a:lumMod val="60000"/>
                    <a:lumOff val="40000"/>
                  </a:schemeClr>
                </a:solidFill>
              </a:rPr>
              <a:t>External</a:t>
            </a:r>
            <a:r>
              <a:rPr lang="en-US" sz="2800" dirty="0"/>
              <a:t> - using one or more </a:t>
            </a:r>
            <a:r>
              <a:rPr lang="en-US" sz="2800" b="1" dirty="0">
                <a:solidFill>
                  <a:srgbClr val="FF0000"/>
                </a:solidFill>
              </a:rPr>
              <a:t>external CSS files</a:t>
            </a:r>
          </a:p>
          <a:p>
            <a:r>
              <a:rPr lang="en-US" sz="2800" dirty="0"/>
              <a:t> The most common way to add styling, is to keep the styles in separate CSS files.</a:t>
            </a:r>
          </a:p>
          <a:p>
            <a:pPr algn="just"/>
            <a:r>
              <a:rPr lang="en-US" sz="3200" b="1" u="sng" dirty="0">
                <a:solidFill>
                  <a:srgbClr val="FF0000"/>
                </a:solidFill>
              </a:rPr>
              <a:t>Inline Styling (Inline CSS)</a:t>
            </a:r>
          </a:p>
          <a:p>
            <a:pPr>
              <a:buFont typeface="Wingdings" pitchFamily="2" charset="2"/>
              <a:buChar char="q"/>
            </a:pPr>
            <a:r>
              <a:rPr lang="en-US" sz="2800" dirty="0"/>
              <a:t>Inline styling is used to apply a unique style to a </a:t>
            </a:r>
            <a:r>
              <a:rPr lang="en-US" sz="2800" b="1" dirty="0">
                <a:solidFill>
                  <a:srgbClr val="FF0000"/>
                </a:solidFill>
              </a:rPr>
              <a:t>single HTML element</a:t>
            </a:r>
            <a:r>
              <a:rPr lang="en-US" sz="2800" dirty="0"/>
              <a:t>: Inline styling uses the style attribute.</a:t>
            </a:r>
          </a:p>
          <a:p>
            <a:pPr>
              <a:buFont typeface="Wingdings" pitchFamily="2" charset="2"/>
              <a:buChar char="q"/>
            </a:pPr>
            <a:r>
              <a:rPr lang="en-US" sz="2800" dirty="0"/>
              <a:t>This example changes the text color of the &lt;h1&gt; element to blue</a:t>
            </a:r>
          </a:p>
          <a:p>
            <a:r>
              <a:rPr lang="en-US" dirty="0"/>
              <a:t> </a:t>
            </a:r>
            <a:r>
              <a:rPr lang="en-US" sz="3200" b="1" u="sng" dirty="0">
                <a:solidFill>
                  <a:srgbClr val="FF0000"/>
                </a:solidFill>
              </a:rPr>
              <a:t>Example</a:t>
            </a:r>
          </a:p>
          <a:p>
            <a:r>
              <a:rPr lang="en-US" sz="2800" dirty="0"/>
              <a:t>&lt;h1 </a:t>
            </a:r>
            <a:r>
              <a:rPr lang="en-US" sz="2800" dirty="0">
                <a:highlight>
                  <a:srgbClr val="FFFF00"/>
                </a:highlight>
              </a:rPr>
              <a:t>style="</a:t>
            </a:r>
            <a:r>
              <a:rPr lang="en-US" sz="2800" dirty="0" err="1">
                <a:highlight>
                  <a:srgbClr val="FFFF00"/>
                </a:highlight>
              </a:rPr>
              <a:t>color:blue</a:t>
            </a:r>
            <a:r>
              <a:rPr lang="en-US" sz="2800" dirty="0">
                <a:highlight>
                  <a:srgbClr val="FFFF00"/>
                </a:highlight>
              </a:rPr>
              <a:t>;"</a:t>
            </a:r>
            <a:r>
              <a:rPr lang="en-US" sz="2800" dirty="0"/>
              <a:t>&gt;This is a Blue Heading&lt;/h1&gt;</a:t>
            </a:r>
          </a:p>
          <a:p>
            <a:endParaRPr lang="en-US" dirty="0"/>
          </a:p>
        </p:txBody>
      </p:sp>
    </p:spTree>
    <p:extLst>
      <p:ext uri="{BB962C8B-B14F-4D97-AF65-F5344CB8AC3E}">
        <p14:creationId xmlns:p14="http://schemas.microsoft.com/office/powerpoint/2010/main" val="2422076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117748" y="188640"/>
            <a:ext cx="10104369" cy="5262979"/>
          </a:xfrm>
          <a:prstGeom prst="rect">
            <a:avLst/>
          </a:prstGeom>
        </p:spPr>
        <p:txBody>
          <a:bodyPr wrap="none">
            <a:spAutoFit/>
          </a:bodyPr>
          <a:lstStyle/>
          <a:p>
            <a:pPr marL="342900" indent="-342900"/>
            <a:r>
              <a:rPr lang="de-DE" sz="3200" b="1" u="sng" dirty="0">
                <a:solidFill>
                  <a:srgbClr val="FF0000"/>
                </a:solidFill>
              </a:rPr>
              <a:t>In</a:t>
            </a:r>
            <a:r>
              <a:rPr lang="en-US" sz="3200" b="1" u="sng" dirty="0" err="1">
                <a:solidFill>
                  <a:srgbClr val="FF0000"/>
                </a:solidFill>
              </a:rPr>
              <a:t>ternal</a:t>
            </a:r>
            <a:r>
              <a:rPr lang="en-US" sz="3200" b="1" u="sng" dirty="0">
                <a:solidFill>
                  <a:srgbClr val="FF0000"/>
                </a:solidFill>
              </a:rPr>
              <a:t> Styling (Internal CSS)</a:t>
            </a:r>
          </a:p>
          <a:p>
            <a:pPr algn="just">
              <a:buFont typeface="Wingdings" pitchFamily="2" charset="2"/>
              <a:buChar char="q"/>
            </a:pPr>
            <a:r>
              <a:rPr lang="en-US" dirty="0"/>
              <a:t> </a:t>
            </a:r>
            <a:r>
              <a:rPr lang="en-US" sz="2800" dirty="0"/>
              <a:t>Internal styling is used to define a style for </a:t>
            </a:r>
            <a:r>
              <a:rPr lang="en-US" sz="2800" b="1" dirty="0">
                <a:solidFill>
                  <a:srgbClr val="FF0000"/>
                </a:solidFill>
              </a:rPr>
              <a:t>one HTML page</a:t>
            </a:r>
            <a:r>
              <a:rPr lang="en-US" sz="2800" dirty="0"/>
              <a:t>.</a:t>
            </a:r>
          </a:p>
          <a:p>
            <a:pPr algn="just">
              <a:buFont typeface="Wingdings" pitchFamily="2" charset="2"/>
              <a:buChar char="q"/>
            </a:pPr>
            <a:r>
              <a:rPr lang="en-US" sz="2800" dirty="0"/>
              <a:t>Internal styling is defined in the </a:t>
            </a:r>
            <a:r>
              <a:rPr lang="en-US" sz="2800" b="1" dirty="0"/>
              <a:t>&lt;head&gt; </a:t>
            </a:r>
            <a:r>
              <a:rPr lang="en-US" sz="2800" dirty="0"/>
              <a:t>section of an HTML page, </a:t>
            </a:r>
          </a:p>
          <a:p>
            <a:pPr algn="just"/>
            <a:r>
              <a:rPr lang="en-US" sz="2800" dirty="0"/>
              <a:t>within a </a:t>
            </a:r>
            <a:r>
              <a:rPr lang="en-US" sz="2800" b="1" dirty="0">
                <a:solidFill>
                  <a:srgbClr val="FF0000"/>
                </a:solidFill>
              </a:rPr>
              <a:t>&lt;style&gt; </a:t>
            </a:r>
            <a:r>
              <a:rPr lang="en-US" sz="2800" dirty="0"/>
              <a:t>element</a:t>
            </a:r>
          </a:p>
          <a:p>
            <a:pPr algn="just"/>
            <a:r>
              <a:rPr lang="en-US" sz="3200" b="1" u="sng" dirty="0">
                <a:solidFill>
                  <a:srgbClr val="FF0000"/>
                </a:solidFill>
              </a:rPr>
              <a:t>Example</a:t>
            </a:r>
          </a:p>
          <a:p>
            <a:pPr algn="just"/>
            <a:r>
              <a:rPr lang="en-US" sz="2800" dirty="0">
                <a:highlight>
                  <a:srgbClr val="FFFF00"/>
                </a:highlight>
              </a:rPr>
              <a:t>&lt;style&gt;</a:t>
            </a:r>
          </a:p>
          <a:p>
            <a:pPr algn="just"/>
            <a:r>
              <a:rPr lang="en-US" sz="2800" dirty="0"/>
              <a:t>body {background-</a:t>
            </a:r>
            <a:r>
              <a:rPr lang="en-US" sz="2800" dirty="0" err="1"/>
              <a:t>color:lightgrey</a:t>
            </a:r>
            <a:r>
              <a:rPr lang="en-US" sz="2800" dirty="0"/>
              <a:t>;}</a:t>
            </a:r>
          </a:p>
          <a:p>
            <a:pPr algn="just"/>
            <a:r>
              <a:rPr lang="en-US" sz="2800" dirty="0"/>
              <a:t> h1	{</a:t>
            </a:r>
            <a:r>
              <a:rPr lang="en-US" sz="2800" dirty="0" err="1"/>
              <a:t>color:blue</a:t>
            </a:r>
            <a:r>
              <a:rPr lang="en-US" sz="2800" dirty="0"/>
              <a:t>;}</a:t>
            </a:r>
          </a:p>
          <a:p>
            <a:pPr algn="just"/>
            <a:r>
              <a:rPr lang="en-US" sz="2800" dirty="0"/>
              <a:t>p	{</a:t>
            </a:r>
            <a:r>
              <a:rPr lang="en-US" sz="2800" dirty="0" err="1"/>
              <a:t>color:green</a:t>
            </a:r>
            <a:r>
              <a:rPr lang="en-US" sz="2800" dirty="0"/>
              <a:t>;}</a:t>
            </a:r>
          </a:p>
          <a:p>
            <a:pPr algn="just"/>
            <a:r>
              <a:rPr lang="en-US" sz="2800" dirty="0">
                <a:highlight>
                  <a:srgbClr val="FFFF00"/>
                </a:highlight>
              </a:rPr>
              <a:t>&lt;/style&gt;</a:t>
            </a:r>
          </a:p>
          <a:p>
            <a:pPr algn="just">
              <a:buFont typeface="Wingdings" pitchFamily="2" charset="2"/>
              <a:buChar char="q"/>
            </a:pPr>
            <a:endParaRPr lang="en-US" dirty="0"/>
          </a:p>
          <a:p>
            <a:pPr marL="342900" indent="-342900" algn="just">
              <a:buFont typeface="Wingdings" pitchFamily="2" charset="2"/>
              <a:buChar char="q"/>
            </a:pPr>
            <a:endParaRPr lang="de-DE" b="1" i="0" dirty="0">
              <a:solidFill>
                <a:srgbClr val="25265E"/>
              </a:solidFill>
              <a:effectLst/>
              <a:latin typeface="euclid_circular_a"/>
            </a:endParaRPr>
          </a:p>
        </p:txBody>
      </p:sp>
    </p:spTree>
    <p:extLst>
      <p:ext uri="{BB962C8B-B14F-4D97-AF65-F5344CB8AC3E}">
        <p14:creationId xmlns:p14="http://schemas.microsoft.com/office/powerpoint/2010/main" val="2569339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189756" y="72555"/>
            <a:ext cx="10801200" cy="1200329"/>
          </a:xfrm>
          <a:prstGeom prst="rect">
            <a:avLst/>
          </a:prstGeom>
        </p:spPr>
        <p:txBody>
          <a:bodyPr wrap="square">
            <a:spAutoFit/>
          </a:bodyPr>
          <a:lstStyle/>
          <a:p>
            <a:pPr lvl="0" defTabSz="914400" eaLnBrk="0" fontAlgn="base" hangingPunct="0">
              <a:spcBef>
                <a:spcPct val="0"/>
              </a:spcBef>
              <a:spcAft>
                <a:spcPct val="0"/>
              </a:spcAft>
            </a:pPr>
            <a:br>
              <a:rPr lang="en-US" dirty="0">
                <a:solidFill>
                  <a:srgbClr val="000000"/>
                </a:solidFill>
                <a:latin typeface="+mj-lt"/>
              </a:rPr>
            </a:br>
            <a:br>
              <a:rPr lang="en-US" dirty="0">
                <a:solidFill>
                  <a:srgbClr val="000000"/>
                </a:solidFill>
                <a:latin typeface="+mj-lt"/>
              </a:rPr>
            </a:br>
            <a:endParaRPr lang="en-US" dirty="0">
              <a:latin typeface="+mj-lt"/>
            </a:endParaRPr>
          </a:p>
        </p:txBody>
      </p:sp>
      <p:sp>
        <p:nvSpPr>
          <p:cNvPr id="9" name="Rectangle 8"/>
          <p:cNvSpPr/>
          <p:nvPr/>
        </p:nvSpPr>
        <p:spPr>
          <a:xfrm>
            <a:off x="165058" y="214290"/>
            <a:ext cx="11715832" cy="3600986"/>
          </a:xfrm>
          <a:prstGeom prst="rect">
            <a:avLst/>
          </a:prstGeom>
        </p:spPr>
        <p:txBody>
          <a:bodyPr wrap="square">
            <a:spAutoFit/>
          </a:bodyPr>
          <a:lstStyle/>
          <a:p>
            <a:pPr algn="just"/>
            <a:r>
              <a:rPr lang="en-US" sz="3200" b="1" u="sng" dirty="0">
                <a:solidFill>
                  <a:srgbClr val="FF0000"/>
                </a:solidFill>
              </a:rPr>
              <a:t>External Styling (External CSS)</a:t>
            </a:r>
          </a:p>
          <a:p>
            <a:pPr algn="just">
              <a:buFont typeface="Wingdings" pitchFamily="2" charset="2"/>
              <a:buChar char="q"/>
            </a:pPr>
            <a:r>
              <a:rPr lang="en-US" sz="2800" dirty="0"/>
              <a:t>An external style sheet is used to define the style for many pages.</a:t>
            </a:r>
          </a:p>
          <a:p>
            <a:pPr algn="just">
              <a:buFont typeface="Wingdings" pitchFamily="2" charset="2"/>
              <a:buChar char="q"/>
            </a:pPr>
            <a:r>
              <a:rPr lang="en-US" sz="2800" dirty="0"/>
              <a:t>With an external style sheet, you can change the look of an entire web site by changing one file!</a:t>
            </a:r>
          </a:p>
          <a:p>
            <a:pPr algn="just">
              <a:buFont typeface="Wingdings" pitchFamily="2" charset="2"/>
              <a:buChar char="q"/>
            </a:pPr>
            <a:r>
              <a:rPr lang="en-US" sz="2800" dirty="0"/>
              <a:t>To use an external style sheet, add a link to it in the &lt;head&gt; section of the HTML page</a:t>
            </a:r>
          </a:p>
          <a:p>
            <a:pPr algn="just"/>
            <a:endParaRPr lang="en-US" sz="2800" dirty="0"/>
          </a:p>
          <a:p>
            <a:pPr>
              <a:buFont typeface="Wingdings" pitchFamily="2" charset="2"/>
              <a:buChar char="q"/>
            </a:pPr>
            <a:endParaRPr lang="en-US" sz="2800" b="1" u="sng" dirty="0"/>
          </a:p>
        </p:txBody>
      </p:sp>
    </p:spTree>
    <p:extLst>
      <p:ext uri="{BB962C8B-B14F-4D97-AF65-F5344CB8AC3E}">
        <p14:creationId xmlns:p14="http://schemas.microsoft.com/office/powerpoint/2010/main" val="2491520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9" name="Rectangle 8"/>
          <p:cNvSpPr/>
          <p:nvPr/>
        </p:nvSpPr>
        <p:spPr>
          <a:xfrm>
            <a:off x="165058" y="214290"/>
            <a:ext cx="11715832" cy="954107"/>
          </a:xfrm>
          <a:prstGeom prst="rect">
            <a:avLst/>
          </a:prstGeom>
        </p:spPr>
        <p:txBody>
          <a:bodyPr wrap="square">
            <a:spAutoFit/>
          </a:bodyPr>
          <a:lstStyle/>
          <a:p>
            <a:pPr algn="just"/>
            <a:endParaRPr lang="en-US" sz="2800" dirty="0"/>
          </a:p>
          <a:p>
            <a:pPr>
              <a:buFont typeface="Wingdings" pitchFamily="2" charset="2"/>
              <a:buChar char="q"/>
            </a:pPr>
            <a:endParaRPr lang="en-US" sz="2800" b="1" u="sng" dirty="0"/>
          </a:p>
        </p:txBody>
      </p:sp>
      <p:sp>
        <p:nvSpPr>
          <p:cNvPr id="11" name="Rectangle 10"/>
          <p:cNvSpPr/>
          <p:nvPr/>
        </p:nvSpPr>
        <p:spPr>
          <a:xfrm>
            <a:off x="379372" y="285728"/>
            <a:ext cx="5991705" cy="6124754"/>
          </a:xfrm>
          <a:prstGeom prst="rect">
            <a:avLst/>
          </a:prstGeom>
        </p:spPr>
        <p:txBody>
          <a:bodyPr wrap="none">
            <a:spAutoFit/>
          </a:bodyPr>
          <a:lstStyle/>
          <a:p>
            <a:r>
              <a:rPr lang="en-US" sz="3200" b="1" u="sng" dirty="0">
                <a:solidFill>
                  <a:srgbClr val="FF0000"/>
                </a:solidFill>
              </a:rPr>
              <a:t>Here is how the "styles.css" looks:</a:t>
            </a:r>
          </a:p>
          <a:p>
            <a:r>
              <a:rPr lang="en-US" dirty="0"/>
              <a:t> </a:t>
            </a:r>
            <a:r>
              <a:rPr lang="en-US" sz="2800" dirty="0"/>
              <a:t>body {</a:t>
            </a:r>
          </a:p>
          <a:p>
            <a:r>
              <a:rPr lang="en-US" sz="2800" dirty="0"/>
              <a:t>background-color: </a:t>
            </a:r>
            <a:r>
              <a:rPr lang="en-US" sz="2800" dirty="0" err="1"/>
              <a:t>lightgrey</a:t>
            </a:r>
            <a:r>
              <a:rPr lang="en-US" sz="2800" dirty="0"/>
              <a:t>;</a:t>
            </a:r>
          </a:p>
          <a:p>
            <a:r>
              <a:rPr lang="en-US" sz="2800" dirty="0"/>
              <a:t>}</a:t>
            </a:r>
          </a:p>
          <a:p>
            <a:r>
              <a:rPr lang="en-US" sz="2800" dirty="0"/>
              <a:t> </a:t>
            </a:r>
          </a:p>
          <a:p>
            <a:r>
              <a:rPr lang="en-US" sz="2800" dirty="0"/>
              <a:t>h1 {</a:t>
            </a:r>
          </a:p>
          <a:p>
            <a:r>
              <a:rPr lang="en-US" sz="2800" dirty="0"/>
              <a:t>color: blue;</a:t>
            </a:r>
          </a:p>
          <a:p>
            <a:r>
              <a:rPr lang="en-US" sz="2800" dirty="0"/>
              <a:t>}</a:t>
            </a:r>
          </a:p>
          <a:p>
            <a:r>
              <a:rPr lang="en-US" sz="2800" dirty="0"/>
              <a:t> </a:t>
            </a:r>
          </a:p>
          <a:p>
            <a:r>
              <a:rPr lang="en-US" sz="2800" dirty="0"/>
              <a:t>p { </a:t>
            </a:r>
          </a:p>
          <a:p>
            <a:r>
              <a:rPr lang="en-US" sz="2800" dirty="0" err="1"/>
              <a:t>color:green</a:t>
            </a:r>
            <a:r>
              <a:rPr lang="en-US" sz="2800" dirty="0"/>
              <a:t>;</a:t>
            </a:r>
          </a:p>
          <a:p>
            <a:r>
              <a:rPr lang="en-US" sz="2800" dirty="0"/>
              <a:t>}</a:t>
            </a:r>
          </a:p>
          <a:p>
            <a:r>
              <a:rPr lang="en-US" sz="2800" b="1" dirty="0"/>
              <a:t> </a:t>
            </a:r>
            <a:endParaRPr lang="en-US" sz="2800" dirty="0"/>
          </a:p>
          <a:p>
            <a:pPr algn="just"/>
            <a:endParaRPr lang="en-US" b="1" u="sng" dirty="0">
              <a:solidFill>
                <a:srgbClr val="FF0000"/>
              </a:solidFill>
            </a:endParaRPr>
          </a:p>
        </p:txBody>
      </p:sp>
      <p:sp>
        <p:nvSpPr>
          <p:cNvPr id="8" name="TextBox 7">
            <a:extLst>
              <a:ext uri="{FF2B5EF4-FFF2-40B4-BE49-F238E27FC236}">
                <a16:creationId xmlns:a16="http://schemas.microsoft.com/office/drawing/2014/main" id="{07AE33FB-A8FB-D556-23EA-FB4B70DACE3E}"/>
              </a:ext>
            </a:extLst>
          </p:cNvPr>
          <p:cNvSpPr txBox="1"/>
          <p:nvPr/>
        </p:nvSpPr>
        <p:spPr>
          <a:xfrm>
            <a:off x="6576616" y="1700808"/>
            <a:ext cx="5230317" cy="1200329"/>
          </a:xfrm>
          <a:prstGeom prst="rect">
            <a:avLst/>
          </a:prstGeom>
          <a:noFill/>
        </p:spPr>
        <p:txBody>
          <a:bodyPr wrap="square">
            <a:spAutoFit/>
          </a:bodyPr>
          <a:lstStyle/>
          <a:p>
            <a:r>
              <a:rPr lang="en-US" sz="2400" dirty="0"/>
              <a:t>&lt;head&gt;</a:t>
            </a:r>
          </a:p>
          <a:p>
            <a:r>
              <a:rPr lang="en-US" sz="2400" dirty="0">
                <a:highlight>
                  <a:srgbClr val="FFFF00"/>
                </a:highlight>
              </a:rPr>
              <a:t>&lt;link </a:t>
            </a:r>
            <a:r>
              <a:rPr lang="en-US" sz="2400" dirty="0" err="1">
                <a:highlight>
                  <a:srgbClr val="FFFF00"/>
                </a:highlight>
              </a:rPr>
              <a:t>rel</a:t>
            </a:r>
            <a:r>
              <a:rPr lang="en-US" sz="2400" dirty="0">
                <a:highlight>
                  <a:srgbClr val="FFFF00"/>
                </a:highlight>
              </a:rPr>
              <a:t>="stylesheet" </a:t>
            </a:r>
            <a:r>
              <a:rPr lang="en-US" sz="2400" dirty="0" err="1">
                <a:highlight>
                  <a:srgbClr val="FFFF00"/>
                </a:highlight>
              </a:rPr>
              <a:t>href</a:t>
            </a:r>
            <a:r>
              <a:rPr lang="en-US" sz="2400" dirty="0">
                <a:highlight>
                  <a:srgbClr val="FFFF00"/>
                </a:highlight>
              </a:rPr>
              <a:t>="styles.css"&gt;</a:t>
            </a:r>
          </a:p>
          <a:p>
            <a:r>
              <a:rPr lang="en-US" sz="2400" dirty="0"/>
              <a:t>&lt;/head&gt;</a:t>
            </a:r>
          </a:p>
        </p:txBody>
      </p:sp>
    </p:spTree>
    <p:extLst>
      <p:ext uri="{BB962C8B-B14F-4D97-AF65-F5344CB8AC3E}">
        <p14:creationId xmlns:p14="http://schemas.microsoft.com/office/powerpoint/2010/main" val="3124431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F0D8-7B19-24CE-F6A4-E33BC82D48D5}"/>
              </a:ext>
            </a:extLst>
          </p:cNvPr>
          <p:cNvSpPr>
            <a:spLocks noGrp="1"/>
          </p:cNvSpPr>
          <p:nvPr>
            <p:ph type="title"/>
          </p:nvPr>
        </p:nvSpPr>
        <p:spPr>
          <a:xfrm>
            <a:off x="914161" y="2708920"/>
            <a:ext cx="10360501" cy="1984241"/>
          </a:xfrm>
        </p:spPr>
        <p:txBody>
          <a:bodyPr/>
          <a:lstStyle/>
          <a:p>
            <a:r>
              <a:rPr lang="en-US" dirty="0"/>
              <a:t>Element Selector, ID selector, class selector, universal selector</a:t>
            </a:r>
            <a:endParaRPr lang="en-IN" dirty="0"/>
          </a:p>
        </p:txBody>
      </p:sp>
      <p:sp>
        <p:nvSpPr>
          <p:cNvPr id="3" name="Text Placeholder 2">
            <a:extLst>
              <a:ext uri="{FF2B5EF4-FFF2-40B4-BE49-F238E27FC236}">
                <a16:creationId xmlns:a16="http://schemas.microsoft.com/office/drawing/2014/main" id="{6986A126-A86A-84C1-68A7-2AEAC4ECF7FF}"/>
              </a:ext>
            </a:extLst>
          </p:cNvPr>
          <p:cNvSpPr>
            <a:spLocks noGrp="1"/>
          </p:cNvSpPr>
          <p:nvPr>
            <p:ph type="body" idx="1"/>
          </p:nvPr>
        </p:nvSpPr>
        <p:spPr>
          <a:xfrm>
            <a:off x="693812" y="1089024"/>
            <a:ext cx="10360501" cy="1288468"/>
          </a:xfrm>
        </p:spPr>
        <p:txBody>
          <a:bodyPr/>
          <a:lstStyle/>
          <a:p>
            <a:endParaRPr lang="en-IN"/>
          </a:p>
        </p:txBody>
      </p:sp>
    </p:spTree>
    <p:extLst>
      <p:ext uri="{BB962C8B-B14F-4D97-AF65-F5344CB8AC3E}">
        <p14:creationId xmlns:p14="http://schemas.microsoft.com/office/powerpoint/2010/main" val="2995474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9" name="Rectangle 8"/>
          <p:cNvSpPr/>
          <p:nvPr/>
        </p:nvSpPr>
        <p:spPr>
          <a:xfrm>
            <a:off x="262362" y="44624"/>
            <a:ext cx="11160642" cy="4462760"/>
          </a:xfrm>
          <a:prstGeom prst="rect">
            <a:avLst/>
          </a:prstGeom>
        </p:spPr>
        <p:txBody>
          <a:bodyPr wrap="square">
            <a:spAutoFit/>
          </a:bodyPr>
          <a:lstStyle/>
          <a:p>
            <a:pPr>
              <a:spcBef>
                <a:spcPct val="0"/>
              </a:spcBef>
            </a:pPr>
            <a:r>
              <a:rPr lang="en-US" sz="3200" b="1" u="sng" dirty="0">
                <a:solidFill>
                  <a:srgbClr val="FF0000"/>
                </a:solidFill>
              </a:rPr>
              <a:t>CSS Selector</a:t>
            </a:r>
          </a:p>
          <a:p>
            <a:r>
              <a:rPr lang="en-US" sz="2800" dirty="0"/>
              <a:t>Selector are used for select an Html element it is select by name, id, class etc.</a:t>
            </a:r>
          </a:p>
          <a:p>
            <a:pPr lvl="0">
              <a:buFont typeface="Wingdings" pitchFamily="2" charset="2"/>
              <a:buChar char="q"/>
            </a:pPr>
            <a:r>
              <a:rPr lang="en-US" sz="2800" dirty="0"/>
              <a:t>id selector</a:t>
            </a:r>
          </a:p>
          <a:p>
            <a:pPr lvl="0">
              <a:buFont typeface="Wingdings" pitchFamily="2" charset="2"/>
              <a:buChar char="q"/>
            </a:pPr>
            <a:r>
              <a:rPr lang="en-US" sz="2800" dirty="0"/>
              <a:t>class selector</a:t>
            </a:r>
          </a:p>
          <a:p>
            <a:pPr lvl="0">
              <a:buFont typeface="Wingdings" pitchFamily="2" charset="2"/>
              <a:buChar char="q"/>
            </a:pPr>
            <a:r>
              <a:rPr lang="en-US" sz="2800" dirty="0"/>
              <a:t>Element Selector</a:t>
            </a:r>
          </a:p>
          <a:p>
            <a:pPr lvl="0">
              <a:buFont typeface="Wingdings" pitchFamily="2" charset="2"/>
              <a:buChar char="q"/>
            </a:pPr>
            <a:r>
              <a:rPr lang="en-US" sz="2800" dirty="0"/>
              <a:t>Group Selector</a:t>
            </a:r>
          </a:p>
          <a:p>
            <a:pPr lvl="0">
              <a:buFont typeface="Wingdings" pitchFamily="2" charset="2"/>
              <a:buChar char="q"/>
            </a:pPr>
            <a:r>
              <a:rPr lang="en-US" sz="2800" dirty="0"/>
              <a:t>Universal Selector</a:t>
            </a:r>
          </a:p>
          <a:p>
            <a:pPr lvl="0">
              <a:buFont typeface="Wingdings" pitchFamily="2" charset="2"/>
              <a:buChar char="q"/>
            </a:pPr>
            <a:r>
              <a:rPr lang="en-US" sz="2800" dirty="0"/>
              <a:t>Attribute selector</a:t>
            </a:r>
          </a:p>
          <a:p>
            <a:pPr lvl="0">
              <a:buFont typeface="Wingdings" pitchFamily="2" charset="2"/>
              <a:buChar char="q"/>
            </a:pPr>
            <a:r>
              <a:rPr lang="en-US" sz="2800" dirty="0"/>
              <a:t>Pseudo-class selector</a:t>
            </a:r>
          </a:p>
        </p:txBody>
      </p:sp>
    </p:spTree>
    <p:extLst>
      <p:ext uri="{BB962C8B-B14F-4D97-AF65-F5344CB8AC3E}">
        <p14:creationId xmlns:p14="http://schemas.microsoft.com/office/powerpoint/2010/main" val="3318806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9" name="Rectangle 8"/>
          <p:cNvSpPr/>
          <p:nvPr/>
        </p:nvSpPr>
        <p:spPr>
          <a:xfrm>
            <a:off x="8470676" y="692696"/>
            <a:ext cx="2402709" cy="5693866"/>
          </a:xfrm>
          <a:prstGeom prst="rect">
            <a:avLst/>
          </a:prstGeom>
        </p:spPr>
        <p:txBody>
          <a:bodyPr wrap="none">
            <a:spAutoFit/>
          </a:bodyPr>
          <a:lstStyle/>
          <a:p>
            <a:pPr>
              <a:spcBef>
                <a:spcPct val="0"/>
              </a:spcBef>
            </a:pPr>
            <a:r>
              <a:rPr lang="en-US" sz="3200" b="1" u="sng" dirty="0">
                <a:solidFill>
                  <a:srgbClr val="FF0000"/>
                </a:solidFill>
              </a:rPr>
              <a:t>Example</a:t>
            </a:r>
          </a:p>
          <a:p>
            <a:r>
              <a:rPr lang="en-US" sz="2800" dirty="0"/>
              <a:t>&lt;style&gt;</a:t>
            </a:r>
          </a:p>
          <a:p>
            <a:r>
              <a:rPr lang="en-US" sz="2800" dirty="0"/>
              <a:t>h1{</a:t>
            </a:r>
          </a:p>
          <a:p>
            <a:r>
              <a:rPr lang="en-US" sz="2800" dirty="0"/>
              <a:t>color: red;</a:t>
            </a:r>
          </a:p>
          <a:p>
            <a:r>
              <a:rPr lang="en-US" sz="2800" dirty="0"/>
              <a:t>font-size: 18px;</a:t>
            </a:r>
          </a:p>
          <a:p>
            <a:r>
              <a:rPr lang="en-US" sz="2800" dirty="0"/>
              <a:t>}</a:t>
            </a:r>
          </a:p>
          <a:p>
            <a:endParaRPr lang="en-US" sz="2800" dirty="0"/>
          </a:p>
          <a:p>
            <a:r>
              <a:rPr lang="en-US" sz="2800" dirty="0"/>
              <a:t>p{</a:t>
            </a:r>
          </a:p>
          <a:p>
            <a:r>
              <a:rPr lang="en-US" sz="2800" dirty="0"/>
              <a:t>color: red;</a:t>
            </a:r>
          </a:p>
          <a:p>
            <a:r>
              <a:rPr lang="en-US" sz="2800" dirty="0"/>
              <a:t>font-size: 18px;</a:t>
            </a:r>
          </a:p>
          <a:p>
            <a:r>
              <a:rPr lang="en-US" sz="2800" dirty="0"/>
              <a:t>}</a:t>
            </a:r>
          </a:p>
          <a:p>
            <a:r>
              <a:rPr lang="en-US" sz="2800" dirty="0"/>
              <a:t>&lt;/style&gt;</a:t>
            </a:r>
          </a:p>
          <a:p>
            <a:endParaRPr lang="en-US" u="sng" dirty="0"/>
          </a:p>
        </p:txBody>
      </p:sp>
      <p:sp>
        <p:nvSpPr>
          <p:cNvPr id="8" name="TextBox 7">
            <a:extLst>
              <a:ext uri="{FF2B5EF4-FFF2-40B4-BE49-F238E27FC236}">
                <a16:creationId xmlns:a16="http://schemas.microsoft.com/office/drawing/2014/main" id="{0DB93892-B392-2E82-6BB2-3AC0146A9E2C}"/>
              </a:ext>
            </a:extLst>
          </p:cNvPr>
          <p:cNvSpPr txBox="1"/>
          <p:nvPr/>
        </p:nvSpPr>
        <p:spPr>
          <a:xfrm>
            <a:off x="261764" y="329221"/>
            <a:ext cx="6552728" cy="3600986"/>
          </a:xfrm>
          <a:prstGeom prst="rect">
            <a:avLst/>
          </a:prstGeom>
          <a:noFill/>
        </p:spPr>
        <p:txBody>
          <a:bodyPr wrap="square">
            <a:spAutoFit/>
          </a:bodyPr>
          <a:lstStyle/>
          <a:p>
            <a:pPr>
              <a:spcBef>
                <a:spcPct val="0"/>
              </a:spcBef>
            </a:pPr>
            <a:r>
              <a:rPr lang="en-US" sz="3200" b="1" u="sng" dirty="0">
                <a:solidFill>
                  <a:srgbClr val="FF0000"/>
                </a:solidFill>
              </a:rPr>
              <a:t>Element Selector</a:t>
            </a:r>
          </a:p>
          <a:p>
            <a:pPr marL="457200" indent="-457200">
              <a:buFont typeface="Arial" panose="020B0604020202020204" pitchFamily="34" charset="0"/>
              <a:buChar char="•"/>
            </a:pPr>
            <a:r>
              <a:rPr lang="en-US" sz="2800" dirty="0"/>
              <a:t>It is used to select an Html elements by name.</a:t>
            </a:r>
          </a:p>
          <a:p>
            <a:pPr marL="457200" indent="-457200">
              <a:buFont typeface="Arial" panose="020B0604020202020204" pitchFamily="34" charset="0"/>
              <a:buChar char="•"/>
            </a:pPr>
            <a:r>
              <a:rPr lang="en-US" sz="2800" dirty="0"/>
              <a:t>A </a:t>
            </a:r>
            <a:r>
              <a:rPr lang="en-US" sz="2800" b="1" u="sng" dirty="0">
                <a:solidFill>
                  <a:srgbClr val="FF0000"/>
                </a:solidFill>
              </a:rPr>
              <a:t>Element</a:t>
            </a:r>
            <a:r>
              <a:rPr lang="en-US" sz="2800" dirty="0"/>
              <a:t> selector is sometimes referred to as a </a:t>
            </a:r>
            <a:r>
              <a:rPr lang="en-US" sz="2800" b="1" dirty="0">
                <a:solidFill>
                  <a:srgbClr val="FF0000"/>
                </a:solidFill>
              </a:rPr>
              <a:t>tag name selector or type selector </a:t>
            </a:r>
            <a:r>
              <a:rPr lang="en-US" sz="2800" dirty="0"/>
              <a:t>because it selects an HTML tag/element in your document.</a:t>
            </a:r>
          </a:p>
          <a:p>
            <a:pPr marL="457200" indent="-457200">
              <a:buFont typeface="Arial" panose="020B0604020202020204" pitchFamily="34" charset="0"/>
              <a:buChar char="•"/>
            </a:pPr>
            <a:r>
              <a:rPr lang="en-US" sz="2800" dirty="0"/>
              <a:t> Type selectors are not case-sensitive.</a:t>
            </a:r>
          </a:p>
        </p:txBody>
      </p:sp>
    </p:spTree>
    <p:extLst>
      <p:ext uri="{BB962C8B-B14F-4D97-AF65-F5344CB8AC3E}">
        <p14:creationId xmlns:p14="http://schemas.microsoft.com/office/powerpoint/2010/main" val="2804579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5" name="Rectangle 14"/>
          <p:cNvSpPr/>
          <p:nvPr/>
        </p:nvSpPr>
        <p:spPr>
          <a:xfrm>
            <a:off x="307934" y="285728"/>
            <a:ext cx="10548657" cy="6186309"/>
          </a:xfrm>
          <a:prstGeom prst="rect">
            <a:avLst/>
          </a:prstGeom>
        </p:spPr>
        <p:txBody>
          <a:bodyPr wrap="none">
            <a:spAutoFit/>
          </a:bodyPr>
          <a:lstStyle/>
          <a:p>
            <a:pPr algn="just"/>
            <a:r>
              <a:rPr lang="en-US" sz="3200" b="1" u="sng" dirty="0">
                <a:solidFill>
                  <a:srgbClr val="FF0000"/>
                </a:solidFill>
              </a:rPr>
              <a:t>id Selector</a:t>
            </a:r>
          </a:p>
          <a:p>
            <a:pPr algn="just">
              <a:buFont typeface="Wingdings" pitchFamily="2" charset="2"/>
              <a:buChar char="q"/>
            </a:pPr>
            <a:r>
              <a:rPr lang="en-US" sz="2800" dirty="0"/>
              <a:t>The id selector is used to specify a style for a single, unique element. </a:t>
            </a:r>
          </a:p>
          <a:p>
            <a:pPr algn="just">
              <a:buFont typeface="Wingdings" pitchFamily="2" charset="2"/>
              <a:buChar char="q"/>
            </a:pPr>
            <a:r>
              <a:rPr lang="en-US" sz="2800" dirty="0"/>
              <a:t>The id selector uses the id attribute of the Html element, and</a:t>
            </a:r>
          </a:p>
          <a:p>
            <a:pPr algn="just"/>
            <a:r>
              <a:rPr lang="en-US" sz="2800" dirty="0"/>
              <a:t> is defined with a "#".</a:t>
            </a:r>
          </a:p>
          <a:p>
            <a:pPr algn="just"/>
            <a:r>
              <a:rPr lang="en-US" sz="3200" b="1" u="sng" dirty="0">
                <a:solidFill>
                  <a:srgbClr val="FF0000"/>
                </a:solidFill>
              </a:rPr>
              <a:t>Example</a:t>
            </a:r>
          </a:p>
          <a:p>
            <a:pPr algn="just"/>
            <a:endParaRPr lang="en-US" sz="3200" b="1" u="sng" dirty="0">
              <a:solidFill>
                <a:srgbClr val="FF0000"/>
              </a:solidFill>
            </a:endParaRPr>
          </a:p>
          <a:p>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p</a:t>
            </a:r>
            <a:r>
              <a:rPr lang="en-US" b="0" dirty="0">
                <a:solidFill>
                  <a:srgbClr val="91B3E0"/>
                </a:solidFill>
                <a:effectLst/>
                <a:highlight>
                  <a:srgbClr val="F5F5F5"/>
                </a:highlight>
                <a:latin typeface="Consolas" panose="020B0609020204030204" pitchFamily="49" charset="0"/>
              </a:rPr>
              <a:t> </a:t>
            </a:r>
            <a:r>
              <a:rPr lang="en-US" b="0" i="1" dirty="0">
                <a:solidFill>
                  <a:srgbClr val="8190A0"/>
                </a:solidFill>
                <a:effectLst/>
                <a:highlight>
                  <a:srgbClr val="F5F5F5"/>
                </a:highlight>
                <a:latin typeface="Consolas" panose="020B0609020204030204" pitchFamily="49" charset="0"/>
              </a:rPr>
              <a:t>id</a:t>
            </a:r>
            <a:r>
              <a:rPr lang="en-US" b="0" dirty="0">
                <a:solidFill>
                  <a:srgbClr val="777777"/>
                </a:solidFill>
                <a:effectLst/>
                <a:highlight>
                  <a:srgbClr val="F5F5F5"/>
                </a:highlight>
                <a:latin typeface="Consolas" panose="020B0609020204030204" pitchFamily="49" charset="0"/>
              </a:rPr>
              <a:t>="</a:t>
            </a:r>
            <a:r>
              <a:rPr lang="en-US" b="0" dirty="0" err="1">
                <a:solidFill>
                  <a:srgbClr val="448C27"/>
                </a:solidFill>
                <a:effectLst/>
                <a:highlight>
                  <a:srgbClr val="F5F5F5"/>
                </a:highlight>
                <a:latin typeface="Consolas" panose="020B0609020204030204" pitchFamily="49" charset="0"/>
              </a:rPr>
              <a:t>aaa</a:t>
            </a:r>
            <a:r>
              <a:rPr lang="en-US" b="0" dirty="0">
                <a:solidFill>
                  <a:srgbClr val="777777"/>
                </a:solidFill>
                <a:effectLst/>
                <a:highlight>
                  <a:srgbClr val="F5F5F5"/>
                </a:highlight>
                <a:latin typeface="Consolas" panose="020B0609020204030204" pitchFamily="49" charset="0"/>
              </a:rPr>
              <a:t>"</a:t>
            </a:r>
            <a:r>
              <a:rPr lang="en-US" b="0" dirty="0">
                <a:solidFill>
                  <a:srgbClr val="91B3E0"/>
                </a:solidFill>
                <a:effectLst/>
                <a:highlight>
                  <a:srgbClr val="F5F5F5"/>
                </a:highlight>
                <a:latin typeface="Consolas" panose="020B0609020204030204" pitchFamily="49" charset="0"/>
              </a:rPr>
              <a:t>&gt;</a:t>
            </a:r>
            <a:r>
              <a:rPr lang="en-US" b="0" dirty="0">
                <a:solidFill>
                  <a:srgbClr val="333333"/>
                </a:solidFill>
                <a:effectLst/>
                <a:highlight>
                  <a:srgbClr val="F5F5F5"/>
                </a:highlight>
                <a:latin typeface="Consolas" panose="020B0609020204030204" pitchFamily="49" charset="0"/>
              </a:rPr>
              <a:t> This is styled using id </a:t>
            </a:r>
            <a:r>
              <a:rPr lang="en-US" b="0" dirty="0" err="1">
                <a:solidFill>
                  <a:srgbClr val="333333"/>
                </a:solidFill>
                <a:effectLst/>
                <a:highlight>
                  <a:srgbClr val="F5F5F5"/>
                </a:highlight>
                <a:latin typeface="Consolas" panose="020B0609020204030204" pitchFamily="49" charset="0"/>
              </a:rPr>
              <a:t>selector:aaa</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p</a:t>
            </a:r>
            <a:r>
              <a:rPr lang="en-US" b="0" dirty="0">
                <a:solidFill>
                  <a:srgbClr val="91B3E0"/>
                </a:solidFill>
                <a:effectLst/>
                <a:highlight>
                  <a:srgbClr val="F5F5F5"/>
                </a:highlight>
                <a:latin typeface="Consolas" panose="020B0609020204030204" pitchFamily="49" charset="0"/>
              </a:rPr>
              <a:t>&gt;</a:t>
            </a:r>
          </a:p>
          <a:p>
            <a:endParaRPr lang="en-US" dirty="0">
              <a:solidFill>
                <a:srgbClr val="91B3E0"/>
              </a:solidFill>
              <a:highlight>
                <a:srgbClr val="F5F5F5"/>
              </a:highlight>
              <a:latin typeface="Consolas" panose="020B0609020204030204" pitchFamily="49" charset="0"/>
            </a:endParaRPr>
          </a:p>
          <a:p>
            <a:r>
              <a:rPr lang="en-IN" b="0" dirty="0">
                <a:solidFill>
                  <a:srgbClr val="9C5D27"/>
                </a:solidFill>
                <a:effectLst/>
                <a:highlight>
                  <a:srgbClr val="F5F5F5"/>
                </a:highlight>
                <a:latin typeface="Consolas" panose="020B0609020204030204" pitchFamily="49" charset="0"/>
              </a:rPr>
              <a:t>#</a:t>
            </a:r>
            <a:r>
              <a:rPr lang="en-IN" b="0" dirty="0">
                <a:solidFill>
                  <a:srgbClr val="7A3E9D"/>
                </a:solidFill>
                <a:effectLst/>
                <a:highlight>
                  <a:srgbClr val="F5F5F5"/>
                </a:highlight>
                <a:latin typeface="Consolas" panose="020B0609020204030204" pitchFamily="49" charset="0"/>
              </a:rPr>
              <a:t>aaa</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i="1" dirty="0">
                <a:solidFill>
                  <a:srgbClr val="AAAAAA"/>
                </a:solidFill>
                <a:effectLst/>
                <a:highlight>
                  <a:srgbClr val="F5F5F5"/>
                </a:highlight>
                <a:latin typeface="Consolas" panose="020B0609020204030204" pitchFamily="49" charset="0"/>
              </a:rPr>
              <a:t>/*id selector*/</a:t>
            </a:r>
            <a:r>
              <a:rPr lang="en-IN" b="0" dirty="0">
                <a:solidFill>
                  <a:srgbClr val="333333"/>
                </a:solidFill>
                <a:effectLst/>
                <a:highlight>
                  <a:srgbClr val="F5F5F5"/>
                </a:highlight>
                <a:latin typeface="Consolas" panose="020B0609020204030204" pitchFamily="49" charset="0"/>
              </a:rPr>
              <a:t> </a:t>
            </a: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padding</a:t>
            </a:r>
            <a:r>
              <a:rPr lang="en-IN" b="0" dirty="0">
                <a:solidFill>
                  <a:srgbClr val="777777"/>
                </a:solidFill>
                <a:effectLst/>
                <a:highlight>
                  <a:srgbClr val="F5F5F5"/>
                </a:highlight>
                <a:latin typeface="Consolas" panose="020B0609020204030204" pitchFamily="49" charset="0"/>
              </a:rPr>
              <a:t>:</a:t>
            </a:r>
            <a:r>
              <a:rPr lang="en-IN" b="0" dirty="0">
                <a:solidFill>
                  <a:srgbClr val="9C5D27"/>
                </a:solidFill>
                <a:effectLst/>
                <a:highlight>
                  <a:srgbClr val="F5F5F5"/>
                </a:highlight>
                <a:latin typeface="Consolas" panose="020B0609020204030204" pitchFamily="49" charset="0"/>
              </a:rPr>
              <a:t>15</a:t>
            </a:r>
            <a:r>
              <a:rPr lang="en-IN" b="0" dirty="0">
                <a:solidFill>
                  <a:srgbClr val="4B69C6"/>
                </a:solidFill>
                <a:effectLst/>
                <a:highlight>
                  <a:srgbClr val="F5F5F5"/>
                </a:highlight>
                <a:latin typeface="Consolas" panose="020B0609020204030204" pitchFamily="49" charset="0"/>
              </a:rPr>
              <a:t>px</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p>
          <a:p>
            <a:r>
              <a:rPr lang="en-IN" b="0" dirty="0">
                <a:solidFill>
                  <a:srgbClr val="333333"/>
                </a:solidFill>
                <a:effectLst/>
                <a:highlight>
                  <a:srgbClr val="F5F5F5"/>
                </a:highlight>
                <a:latin typeface="Consolas" panose="020B0609020204030204" pitchFamily="49" charset="0"/>
              </a:rPr>
              <a:t>            </a:t>
            </a:r>
            <a:r>
              <a:rPr lang="en-IN" b="0" dirty="0" err="1">
                <a:solidFill>
                  <a:srgbClr val="9C5D27"/>
                </a:solidFill>
                <a:effectLst/>
                <a:highlight>
                  <a:srgbClr val="F5F5F5"/>
                </a:highlight>
                <a:latin typeface="Consolas" panose="020B0609020204030204" pitchFamily="49" charset="0"/>
              </a:rPr>
              <a:t>color</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1" dirty="0" err="1">
                <a:solidFill>
                  <a:srgbClr val="AA3731"/>
                </a:solidFill>
                <a:effectLst/>
                <a:highlight>
                  <a:srgbClr val="F5F5F5"/>
                </a:highlight>
                <a:latin typeface="Consolas" panose="020B0609020204030204" pitchFamily="49" charset="0"/>
              </a:rPr>
              <a:t>rgb</a:t>
            </a:r>
            <a:r>
              <a:rPr lang="en-IN" b="0" dirty="0">
                <a:solidFill>
                  <a:srgbClr val="777777"/>
                </a:solidFill>
                <a:effectLst/>
                <a:highlight>
                  <a:srgbClr val="F5F5F5"/>
                </a:highlight>
                <a:latin typeface="Consolas" panose="020B0609020204030204" pitchFamily="49" charset="0"/>
              </a:rPr>
              <a:t>(</a:t>
            </a:r>
            <a:r>
              <a:rPr lang="en-IN" b="0" dirty="0">
                <a:solidFill>
                  <a:srgbClr val="9C5D27"/>
                </a:solidFill>
                <a:effectLst/>
                <a:highlight>
                  <a:srgbClr val="F5F5F5"/>
                </a:highlight>
                <a:latin typeface="Consolas" panose="020B0609020204030204" pitchFamily="49" charset="0"/>
              </a:rPr>
              <a:t>9</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231</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175</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border</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5</a:t>
            </a:r>
            <a:r>
              <a:rPr lang="en-IN" b="0" dirty="0">
                <a:solidFill>
                  <a:srgbClr val="4B69C6"/>
                </a:solidFill>
                <a:effectLst/>
                <a:highlight>
                  <a:srgbClr val="F5F5F5"/>
                </a:highlight>
                <a:latin typeface="Consolas" panose="020B0609020204030204" pitchFamily="49" charset="0"/>
              </a:rPr>
              <a:t>px</a:t>
            </a:r>
            <a:r>
              <a:rPr lang="en-IN" b="0" dirty="0">
                <a:solidFill>
                  <a:srgbClr val="448C27"/>
                </a:solidFill>
                <a:effectLst/>
                <a:highlight>
                  <a:srgbClr val="F5F5F5"/>
                </a:highlight>
                <a:latin typeface="Consolas" panose="020B0609020204030204" pitchFamily="49" charset="0"/>
              </a:rPr>
              <a:t> solid </a:t>
            </a:r>
            <a:r>
              <a:rPr lang="en-IN" b="1" dirty="0" err="1">
                <a:solidFill>
                  <a:srgbClr val="AA3731"/>
                </a:solidFill>
                <a:effectLst/>
                <a:highlight>
                  <a:srgbClr val="F5F5F5"/>
                </a:highlight>
                <a:latin typeface="Consolas" panose="020B0609020204030204" pitchFamily="49" charset="0"/>
              </a:rPr>
              <a:t>rgb</a:t>
            </a:r>
            <a:r>
              <a:rPr lang="en-IN" b="0" dirty="0">
                <a:solidFill>
                  <a:srgbClr val="777777"/>
                </a:solidFill>
                <a:effectLst/>
                <a:highlight>
                  <a:srgbClr val="F5F5F5"/>
                </a:highlight>
                <a:latin typeface="Consolas" panose="020B0609020204030204" pitchFamily="49" charset="0"/>
              </a:rPr>
              <a:t>(</a:t>
            </a:r>
            <a:r>
              <a:rPr lang="en-IN" b="0" dirty="0">
                <a:solidFill>
                  <a:srgbClr val="9C5D27"/>
                </a:solidFill>
                <a:effectLst/>
                <a:highlight>
                  <a:srgbClr val="F5F5F5"/>
                </a:highlight>
                <a:latin typeface="Consolas" panose="020B0609020204030204" pitchFamily="49" charset="0"/>
              </a:rPr>
              <a:t>231</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9</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9</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text-align</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448C27"/>
                </a:solidFill>
                <a:effectLst/>
                <a:highlight>
                  <a:srgbClr val="F5F5F5"/>
                </a:highlight>
                <a:latin typeface="Consolas" panose="020B0609020204030204" pitchFamily="49" charset="0"/>
              </a:rPr>
              <a:t>justify</a:t>
            </a:r>
            <a:r>
              <a:rPr lang="en-IN" b="0" dirty="0">
                <a:solidFill>
                  <a:srgbClr val="777777"/>
                </a:solidFill>
                <a:effectLst/>
                <a:highlight>
                  <a:srgbClr val="F5F5F5"/>
                </a:highlight>
                <a:latin typeface="Consolas" panose="020B0609020204030204" pitchFamily="49" charset="0"/>
              </a:rPr>
              <a:t>;</a:t>
            </a:r>
            <a:br>
              <a:rPr lang="en-IN" b="0" dirty="0">
                <a:solidFill>
                  <a:srgbClr val="333333"/>
                </a:solidFill>
                <a:effectLst/>
                <a:highlight>
                  <a:srgbClr val="F5F5F5"/>
                </a:highlight>
                <a:latin typeface="Consolas" panose="020B0609020204030204" pitchFamily="49" charset="0"/>
              </a:rPr>
            </a:br>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US" b="1" u="sng" dirty="0">
              <a:solidFill>
                <a:schemeClr val="accent5">
                  <a:lumMod val="50000"/>
                </a:schemeClr>
              </a:solidFill>
            </a:endParaRPr>
          </a:p>
        </p:txBody>
      </p:sp>
    </p:spTree>
    <p:extLst>
      <p:ext uri="{BB962C8B-B14F-4D97-AF65-F5344CB8AC3E}">
        <p14:creationId xmlns:p14="http://schemas.microsoft.com/office/powerpoint/2010/main" val="3793788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3141-EE76-373B-1D76-E6DA8C3939FA}"/>
              </a:ext>
            </a:extLst>
          </p:cNvPr>
          <p:cNvSpPr>
            <a:spLocks noGrp="1"/>
          </p:cNvSpPr>
          <p:nvPr>
            <p:ph type="title"/>
          </p:nvPr>
        </p:nvSpPr>
        <p:spPr/>
        <p:txBody>
          <a:bodyPr/>
          <a:lstStyle/>
          <a:p>
            <a:r>
              <a:rPr lang="en-US" dirty="0"/>
              <a:t>Syllabus</a:t>
            </a:r>
            <a:endParaRPr lang="en-IN" dirty="0"/>
          </a:p>
        </p:txBody>
      </p:sp>
      <p:sp>
        <p:nvSpPr>
          <p:cNvPr id="3" name="Content Placeholder 2">
            <a:extLst>
              <a:ext uri="{FF2B5EF4-FFF2-40B4-BE49-F238E27FC236}">
                <a16:creationId xmlns:a16="http://schemas.microsoft.com/office/drawing/2014/main" id="{C4148073-62E7-A3E7-A46B-AE95462A15D1}"/>
              </a:ext>
            </a:extLst>
          </p:cNvPr>
          <p:cNvSpPr>
            <a:spLocks noGrp="1"/>
          </p:cNvSpPr>
          <p:nvPr>
            <p:ph idx="1"/>
          </p:nvPr>
        </p:nvSpPr>
        <p:spPr/>
        <p:txBody>
          <a:bodyPr/>
          <a:lstStyle/>
          <a:p>
            <a:pPr algn="just">
              <a:lnSpc>
                <a:spcPct val="115000"/>
              </a:lnSpc>
              <a:spcAft>
                <a:spcPts val="1000"/>
              </a:spcAft>
            </a:pPr>
            <a:r>
              <a:rPr lang="en-US" dirty="0"/>
              <a:t>UNIT – II </a:t>
            </a:r>
            <a:endParaRPr lang="en-IN" dirty="0"/>
          </a:p>
          <a:p>
            <a:pPr algn="just">
              <a:lnSpc>
                <a:spcPct val="115000"/>
              </a:lnSpc>
              <a:spcAft>
                <a:spcPts val="1000"/>
              </a:spcAft>
            </a:pPr>
            <a:r>
              <a:rPr lang="en-US" dirty="0"/>
              <a:t>UNIT– II: Cascading Style Sheets Introduction, CSS Selectors, Element Selector, ID selector, class selector, universal selector, CSS Colors, Background, Border, Attribute Selectors, CSS Text and Fonts, Gradient and shadows</a:t>
            </a:r>
            <a:endParaRPr lang="en-IN" dirty="0"/>
          </a:p>
          <a:p>
            <a:r>
              <a:rPr lang="en-IN" dirty="0">
                <a:hlinkClick r:id="rId2"/>
              </a:rPr>
              <a:t>https://developer.mozilla.org/en-US/docs/Learn/CSS</a:t>
            </a:r>
            <a:endParaRPr lang="en-US" dirty="0"/>
          </a:p>
          <a:p>
            <a:r>
              <a:rPr lang="en-IN" dirty="0"/>
              <a:t>https://developer.mozilla.org/en-US/docs/Learn/CSS/First_steps</a:t>
            </a:r>
          </a:p>
        </p:txBody>
      </p:sp>
    </p:spTree>
    <p:extLst>
      <p:ext uri="{BB962C8B-B14F-4D97-AF65-F5344CB8AC3E}">
        <p14:creationId xmlns:p14="http://schemas.microsoft.com/office/powerpoint/2010/main" val="705580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93" y="188640"/>
            <a:ext cx="11949435" cy="4647426"/>
          </a:xfrm>
          <a:prstGeom prst="rect">
            <a:avLst/>
          </a:prstGeom>
        </p:spPr>
        <p:txBody>
          <a:bodyPr wrap="square">
            <a:spAutoFit/>
          </a:bodyPr>
          <a:lstStyle/>
          <a:p>
            <a:pPr algn="just"/>
            <a:r>
              <a:rPr lang="en-US" sz="3200" b="1" u="sng" dirty="0">
                <a:solidFill>
                  <a:srgbClr val="FF0000"/>
                </a:solidFill>
              </a:rPr>
              <a:t>class Selector</a:t>
            </a:r>
          </a:p>
          <a:p>
            <a:pPr algn="just">
              <a:buFont typeface="Wingdings" pitchFamily="2" charset="2"/>
              <a:buChar char="q"/>
            </a:pPr>
            <a:r>
              <a:rPr lang="en-US" sz="2800" dirty="0"/>
              <a:t>The class selector is used to specify a style for a group of elements. </a:t>
            </a:r>
          </a:p>
          <a:p>
            <a:pPr algn="just">
              <a:buFont typeface="Wingdings" pitchFamily="2" charset="2"/>
              <a:buChar char="q"/>
            </a:pPr>
            <a:r>
              <a:rPr lang="en-US" sz="2800" dirty="0"/>
              <a:t>This allows you to set a particular style for many Html elements with the same class. </a:t>
            </a:r>
          </a:p>
          <a:p>
            <a:pPr algn="just">
              <a:buFont typeface="Wingdings" pitchFamily="2" charset="2"/>
              <a:buChar char="q"/>
            </a:pPr>
            <a:r>
              <a:rPr lang="en-US" sz="2800" dirty="0"/>
              <a:t>The class selector uses the Html class attribute, and is defined with a </a:t>
            </a:r>
            <a:r>
              <a:rPr lang="en-US" sz="2800" dirty="0">
                <a:highlight>
                  <a:srgbClr val="FFFF00"/>
                </a:highlight>
              </a:rPr>
              <a:t>".“</a:t>
            </a:r>
          </a:p>
          <a:p>
            <a:pPr algn="just"/>
            <a:r>
              <a:rPr lang="en-US" sz="2800" b="1" u="sng" dirty="0">
                <a:solidFill>
                  <a:srgbClr val="FF0000"/>
                </a:solidFill>
              </a:rPr>
              <a:t>Example</a:t>
            </a:r>
          </a:p>
          <a:p>
            <a:pPr algn="just"/>
            <a:endParaRPr lang="en-US" sz="2800" b="1" u="sng" dirty="0">
              <a:solidFill>
                <a:srgbClr val="FF0000"/>
              </a:solidFill>
            </a:endParaRPr>
          </a:p>
          <a:p>
            <a:pPr algn="just"/>
            <a:r>
              <a:rPr lang="en-US" b="0" dirty="0">
                <a:solidFill>
                  <a:srgbClr val="91B3E0"/>
                </a:solidFill>
                <a:effectLst/>
                <a:highlight>
                  <a:srgbClr val="F5F5F5"/>
                </a:highlight>
                <a:latin typeface="Consolas" panose="020B0609020204030204" pitchFamily="49" charset="0"/>
              </a:rPr>
              <a:t>&lt;</a:t>
            </a:r>
            <a:r>
              <a:rPr lang="en-US" dirty="0">
                <a:solidFill>
                  <a:srgbClr val="4B69C6"/>
                </a:solidFill>
                <a:highlight>
                  <a:srgbClr val="F5F5F5"/>
                </a:highlight>
                <a:latin typeface="Consolas" panose="020B0609020204030204" pitchFamily="49" charset="0"/>
              </a:rPr>
              <a:t>h1</a:t>
            </a:r>
            <a:r>
              <a:rPr lang="en-US" b="0" dirty="0">
                <a:solidFill>
                  <a:srgbClr val="91B3E0"/>
                </a:solidFill>
                <a:effectLst/>
                <a:highlight>
                  <a:srgbClr val="F5F5F5"/>
                </a:highlight>
                <a:latin typeface="Consolas" panose="020B0609020204030204" pitchFamily="49" charset="0"/>
              </a:rPr>
              <a:t> </a:t>
            </a:r>
            <a:r>
              <a:rPr lang="en-US" b="0" i="1" dirty="0">
                <a:solidFill>
                  <a:srgbClr val="8190A0"/>
                </a:solidFill>
                <a:effectLst/>
                <a:highlight>
                  <a:srgbClr val="F5F5F5"/>
                </a:highlight>
                <a:latin typeface="Consolas" panose="020B0609020204030204" pitchFamily="49" charset="0"/>
              </a:rPr>
              <a:t>class</a:t>
            </a:r>
            <a:r>
              <a:rPr lang="en-US" b="0" dirty="0">
                <a:solidFill>
                  <a:srgbClr val="777777"/>
                </a:solidFill>
                <a:effectLst/>
                <a:highlight>
                  <a:srgbClr val="F5F5F5"/>
                </a:highlight>
                <a:latin typeface="Consolas" panose="020B0609020204030204" pitchFamily="49" charset="0"/>
              </a:rPr>
              <a:t>="</a:t>
            </a:r>
            <a:r>
              <a:rPr lang="en-US" b="0" dirty="0">
                <a:solidFill>
                  <a:srgbClr val="448C27"/>
                </a:solidFill>
                <a:effectLst/>
                <a:highlight>
                  <a:srgbClr val="F5F5F5"/>
                </a:highlight>
                <a:latin typeface="Consolas" panose="020B0609020204030204" pitchFamily="49" charset="0"/>
              </a:rPr>
              <a:t>a12</a:t>
            </a:r>
            <a:r>
              <a:rPr lang="en-US" b="0" dirty="0">
                <a:solidFill>
                  <a:srgbClr val="777777"/>
                </a:solidFill>
                <a:effectLst/>
                <a:highlight>
                  <a:srgbClr val="F5F5F5"/>
                </a:highlight>
                <a:latin typeface="Consolas" panose="020B0609020204030204" pitchFamily="49" charset="0"/>
              </a:rPr>
              <a:t>"</a:t>
            </a:r>
            <a:r>
              <a:rPr lang="en-US" b="0" dirty="0">
                <a:solidFill>
                  <a:srgbClr val="91B3E0"/>
                </a:solidFill>
                <a:effectLst/>
                <a:highlight>
                  <a:srgbClr val="F5F5F5"/>
                </a:highlight>
                <a:latin typeface="Consolas" panose="020B0609020204030204" pitchFamily="49" charset="0"/>
              </a:rPr>
              <a:t>&gt;</a:t>
            </a:r>
            <a:r>
              <a:rPr lang="en-US" b="0" dirty="0">
                <a:solidFill>
                  <a:srgbClr val="333333"/>
                </a:solidFill>
                <a:effectLst/>
                <a:highlight>
                  <a:srgbClr val="F5F5F5"/>
                </a:highlight>
                <a:latin typeface="Consolas" panose="020B0609020204030204" pitchFamily="49" charset="0"/>
              </a:rPr>
              <a:t>This is styled using class selector:a12</a:t>
            </a:r>
            <a:r>
              <a:rPr lang="en-US" b="0" dirty="0">
                <a:solidFill>
                  <a:srgbClr val="91B3E0"/>
                </a:solidFill>
                <a:effectLst/>
                <a:highlight>
                  <a:srgbClr val="F5F5F5"/>
                </a:highlight>
                <a:latin typeface="Consolas" panose="020B0609020204030204" pitchFamily="49" charset="0"/>
              </a:rPr>
              <a:t>&lt;/</a:t>
            </a:r>
            <a:r>
              <a:rPr lang="en-US" dirty="0">
                <a:solidFill>
                  <a:srgbClr val="4B69C6"/>
                </a:solidFill>
                <a:highlight>
                  <a:srgbClr val="F5F5F5"/>
                </a:highlight>
                <a:latin typeface="Consolas" panose="020B0609020204030204" pitchFamily="49" charset="0"/>
              </a:rPr>
              <a:t>h1 </a:t>
            </a:r>
            <a:r>
              <a:rPr lang="en-US" b="0" dirty="0">
                <a:solidFill>
                  <a:srgbClr val="91B3E0"/>
                </a:solidFill>
                <a:effectLst/>
                <a:highlight>
                  <a:srgbClr val="F5F5F5"/>
                </a:highlight>
                <a:latin typeface="Consolas" panose="020B0609020204030204" pitchFamily="49" charset="0"/>
              </a:rPr>
              <a:t>&gt;</a:t>
            </a:r>
            <a:endParaRPr lang="en-US" b="0" dirty="0">
              <a:solidFill>
                <a:srgbClr val="333333"/>
              </a:solidFill>
              <a:effectLst/>
              <a:highlight>
                <a:srgbClr val="F5F5F5"/>
              </a:highlight>
              <a:latin typeface="Consolas" panose="020B0609020204030204" pitchFamily="49" charset="0"/>
            </a:endParaRPr>
          </a:p>
          <a:p>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p</a:t>
            </a:r>
            <a:r>
              <a:rPr lang="en-US" b="0" dirty="0">
                <a:solidFill>
                  <a:srgbClr val="91B3E0"/>
                </a:solidFill>
                <a:effectLst/>
                <a:highlight>
                  <a:srgbClr val="F5F5F5"/>
                </a:highlight>
                <a:latin typeface="Consolas" panose="020B0609020204030204" pitchFamily="49" charset="0"/>
              </a:rPr>
              <a:t> </a:t>
            </a:r>
            <a:r>
              <a:rPr lang="en-US" b="0" i="1" dirty="0">
                <a:solidFill>
                  <a:srgbClr val="8190A0"/>
                </a:solidFill>
                <a:effectLst/>
                <a:highlight>
                  <a:srgbClr val="F5F5F5"/>
                </a:highlight>
                <a:latin typeface="Consolas" panose="020B0609020204030204" pitchFamily="49" charset="0"/>
              </a:rPr>
              <a:t>class</a:t>
            </a:r>
            <a:r>
              <a:rPr lang="en-US" b="0" dirty="0">
                <a:solidFill>
                  <a:srgbClr val="777777"/>
                </a:solidFill>
                <a:effectLst/>
                <a:highlight>
                  <a:srgbClr val="F5F5F5"/>
                </a:highlight>
                <a:latin typeface="Consolas" panose="020B0609020204030204" pitchFamily="49" charset="0"/>
              </a:rPr>
              <a:t>="</a:t>
            </a:r>
            <a:r>
              <a:rPr lang="en-US" b="0" dirty="0">
                <a:solidFill>
                  <a:srgbClr val="448C27"/>
                </a:solidFill>
                <a:effectLst/>
                <a:highlight>
                  <a:srgbClr val="F5F5F5"/>
                </a:highlight>
                <a:latin typeface="Consolas" panose="020B0609020204030204" pitchFamily="49" charset="0"/>
              </a:rPr>
              <a:t>a12</a:t>
            </a:r>
            <a:r>
              <a:rPr lang="en-US" b="0" dirty="0">
                <a:solidFill>
                  <a:srgbClr val="777777"/>
                </a:solidFill>
                <a:effectLst/>
                <a:highlight>
                  <a:srgbClr val="F5F5F5"/>
                </a:highlight>
                <a:latin typeface="Consolas" panose="020B0609020204030204" pitchFamily="49" charset="0"/>
              </a:rPr>
              <a:t>"</a:t>
            </a:r>
            <a:r>
              <a:rPr lang="en-US" b="0" dirty="0">
                <a:solidFill>
                  <a:srgbClr val="91B3E0"/>
                </a:solidFill>
                <a:effectLst/>
                <a:highlight>
                  <a:srgbClr val="F5F5F5"/>
                </a:highlight>
                <a:latin typeface="Consolas" panose="020B0609020204030204" pitchFamily="49" charset="0"/>
              </a:rPr>
              <a:t>&gt;</a:t>
            </a:r>
            <a:r>
              <a:rPr lang="en-US" b="0" dirty="0">
                <a:solidFill>
                  <a:srgbClr val="333333"/>
                </a:solidFill>
                <a:effectLst/>
                <a:highlight>
                  <a:srgbClr val="F5F5F5"/>
                </a:highlight>
                <a:latin typeface="Consolas" panose="020B0609020204030204" pitchFamily="49" charset="0"/>
              </a:rPr>
              <a:t>This is styled using class selector:a12</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p</a:t>
            </a:r>
            <a:r>
              <a:rPr lang="en-US" b="0" dirty="0">
                <a:solidFill>
                  <a:srgbClr val="91B3E0"/>
                </a:solidFill>
                <a:effectLst/>
                <a:highlight>
                  <a:srgbClr val="F5F5F5"/>
                </a:highlight>
                <a:latin typeface="Consolas" panose="020B0609020204030204" pitchFamily="49" charset="0"/>
              </a:rPr>
              <a:t>&gt;</a:t>
            </a:r>
            <a:endParaRPr lang="en-US" b="0" dirty="0">
              <a:solidFill>
                <a:srgbClr val="333333"/>
              </a:solidFill>
              <a:effectLst/>
              <a:highlight>
                <a:srgbClr val="F5F5F5"/>
              </a:highlight>
              <a:latin typeface="Consolas" panose="020B0609020204030204" pitchFamily="49" charset="0"/>
            </a:endParaRPr>
          </a:p>
          <a:p>
            <a:endParaRPr lang="en-US" b="1" i="0" u="sng" dirty="0">
              <a:solidFill>
                <a:srgbClr val="25265E"/>
              </a:solidFill>
              <a:effectLst/>
              <a:latin typeface="euclid_circular_a"/>
            </a:endParaRPr>
          </a:p>
          <a:p>
            <a:endParaRPr lang="en-US" b="1" i="0" u="sng" dirty="0">
              <a:solidFill>
                <a:srgbClr val="25265E"/>
              </a:solidFill>
              <a:effectLst/>
              <a:latin typeface="euclid_circular_a"/>
            </a:endParaRPr>
          </a:p>
        </p:txBody>
      </p:sp>
      <p:pic>
        <p:nvPicPr>
          <p:cNvPr id="6"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32"/>
          <p:cNvGrpSpPr/>
          <p:nvPr/>
        </p:nvGrpSpPr>
        <p:grpSpPr>
          <a:xfrm>
            <a:off x="-4789" y="6505233"/>
            <a:ext cx="12193614" cy="346028"/>
            <a:chOff x="-4789" y="6513360"/>
            <a:chExt cx="12246002" cy="346028"/>
          </a:xfrm>
        </p:grpSpPr>
        <p:sp>
          <p:nvSpPr>
            <p:cNvPr id="18" name="Rectangle 17"/>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19" name="Round Diagonal Corner Rectangle 18"/>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Rectangle 19"/>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5" name="TextBox 4">
            <a:extLst>
              <a:ext uri="{FF2B5EF4-FFF2-40B4-BE49-F238E27FC236}">
                <a16:creationId xmlns:a16="http://schemas.microsoft.com/office/drawing/2014/main" id="{DF3B613B-2CF9-8AE4-C8E5-C7A22EE342A6}"/>
              </a:ext>
            </a:extLst>
          </p:cNvPr>
          <p:cNvSpPr txBox="1"/>
          <p:nvPr/>
        </p:nvSpPr>
        <p:spPr>
          <a:xfrm>
            <a:off x="117748" y="4293096"/>
            <a:ext cx="9217024" cy="1938992"/>
          </a:xfrm>
          <a:prstGeom prst="rect">
            <a:avLst/>
          </a:prstGeom>
          <a:noFill/>
        </p:spPr>
        <p:txBody>
          <a:bodyPr wrap="square">
            <a:spAutoFit/>
          </a:bodyPr>
          <a:lstStyle/>
          <a:p>
            <a:r>
              <a:rPr lang="en-IN" b="0" dirty="0">
                <a:solidFill>
                  <a:srgbClr val="9C5D27"/>
                </a:solidFill>
                <a:effectLst/>
                <a:highlight>
                  <a:srgbClr val="F5F5F5"/>
                </a:highlight>
                <a:latin typeface="Consolas" panose="020B0609020204030204" pitchFamily="49" charset="0"/>
              </a:rPr>
              <a:t>.</a:t>
            </a:r>
            <a:r>
              <a:rPr lang="en-IN" b="0" dirty="0">
                <a:solidFill>
                  <a:srgbClr val="7A3E9D"/>
                </a:solidFill>
                <a:effectLst/>
                <a:highlight>
                  <a:srgbClr val="F5F5F5"/>
                </a:highlight>
                <a:latin typeface="Consolas" panose="020B0609020204030204" pitchFamily="49" charset="0"/>
              </a:rPr>
              <a:t>a12</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padding</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10</a:t>
            </a:r>
            <a:r>
              <a:rPr lang="en-IN" b="0" dirty="0">
                <a:solidFill>
                  <a:srgbClr val="4B69C6"/>
                </a:solidFill>
                <a:effectLst/>
                <a:highlight>
                  <a:srgbClr val="F5F5F5"/>
                </a:highlight>
                <a:latin typeface="Consolas" panose="020B0609020204030204" pitchFamily="49" charset="0"/>
              </a:rPr>
              <a:t>px</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err="1">
                <a:solidFill>
                  <a:srgbClr val="9C5D27"/>
                </a:solidFill>
                <a:effectLst/>
                <a:highlight>
                  <a:srgbClr val="F5F5F5"/>
                </a:highlight>
                <a:latin typeface="Consolas" panose="020B0609020204030204" pitchFamily="49" charset="0"/>
              </a:rPr>
              <a:t>color</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1" dirty="0" err="1">
                <a:solidFill>
                  <a:srgbClr val="AA3731"/>
                </a:solidFill>
                <a:effectLst/>
                <a:highlight>
                  <a:srgbClr val="F5F5F5"/>
                </a:highlight>
                <a:latin typeface="Consolas" panose="020B0609020204030204" pitchFamily="49" charset="0"/>
              </a:rPr>
              <a:t>rgb</a:t>
            </a:r>
            <a:r>
              <a:rPr lang="en-IN" b="0" dirty="0">
                <a:solidFill>
                  <a:srgbClr val="777777"/>
                </a:solidFill>
                <a:effectLst/>
                <a:highlight>
                  <a:srgbClr val="F5F5F5"/>
                </a:highlight>
                <a:latin typeface="Consolas" panose="020B0609020204030204" pitchFamily="49" charset="0"/>
              </a:rPr>
              <a:t>(</a:t>
            </a:r>
            <a:r>
              <a:rPr lang="en-IN" b="0" dirty="0">
                <a:solidFill>
                  <a:srgbClr val="9C5D27"/>
                </a:solidFill>
                <a:effectLst/>
                <a:highlight>
                  <a:srgbClr val="F5F5F5"/>
                </a:highlight>
                <a:latin typeface="Consolas" panose="020B0609020204030204" pitchFamily="49" charset="0"/>
              </a:rPr>
              <a:t>189</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7</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209</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border</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5</a:t>
            </a:r>
            <a:r>
              <a:rPr lang="en-IN" b="0" dirty="0">
                <a:solidFill>
                  <a:srgbClr val="4B69C6"/>
                </a:solidFill>
                <a:effectLst/>
                <a:highlight>
                  <a:srgbClr val="F5F5F5"/>
                </a:highlight>
                <a:latin typeface="Consolas" panose="020B0609020204030204" pitchFamily="49" charset="0"/>
              </a:rPr>
              <a:t>px</a:t>
            </a:r>
            <a:r>
              <a:rPr lang="en-IN" b="0" dirty="0">
                <a:solidFill>
                  <a:srgbClr val="448C27"/>
                </a:solidFill>
                <a:effectLst/>
                <a:highlight>
                  <a:srgbClr val="F5F5F5"/>
                </a:highlight>
                <a:latin typeface="Consolas" panose="020B0609020204030204" pitchFamily="49" charset="0"/>
              </a:rPr>
              <a:t> solid </a:t>
            </a:r>
            <a:r>
              <a:rPr lang="en-IN" b="1" dirty="0" err="1">
                <a:solidFill>
                  <a:srgbClr val="AA3731"/>
                </a:solidFill>
                <a:effectLst/>
                <a:highlight>
                  <a:srgbClr val="F5F5F5"/>
                </a:highlight>
                <a:latin typeface="Consolas" panose="020B0609020204030204" pitchFamily="49" charset="0"/>
              </a:rPr>
              <a:t>rgb</a:t>
            </a:r>
            <a:r>
              <a:rPr lang="en-IN" b="0" dirty="0">
                <a:solidFill>
                  <a:srgbClr val="777777"/>
                </a:solidFill>
                <a:effectLst/>
                <a:highlight>
                  <a:srgbClr val="F5F5F5"/>
                </a:highlight>
                <a:latin typeface="Consolas" panose="020B0609020204030204" pitchFamily="49" charset="0"/>
              </a:rPr>
              <a:t>(</a:t>
            </a:r>
            <a:r>
              <a:rPr lang="en-IN" b="0" dirty="0">
                <a:solidFill>
                  <a:srgbClr val="9C5D27"/>
                </a:solidFill>
                <a:effectLst/>
                <a:highlight>
                  <a:srgbClr val="F5F5F5"/>
                </a:highlight>
                <a:latin typeface="Consolas" panose="020B0609020204030204" pitchFamily="49" charset="0"/>
              </a:rPr>
              <a:t>233</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244</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30</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p:txBody>
      </p:sp>
    </p:spTree>
    <p:extLst>
      <p:ext uri="{BB962C8B-B14F-4D97-AF65-F5344CB8AC3E}">
        <p14:creationId xmlns:p14="http://schemas.microsoft.com/office/powerpoint/2010/main" val="2747880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89756" y="260648"/>
            <a:ext cx="10657184" cy="5940088"/>
          </a:xfrm>
          <a:prstGeom prst="rect">
            <a:avLst/>
          </a:prstGeom>
        </p:spPr>
        <p:txBody>
          <a:bodyPr wrap="square">
            <a:spAutoFit/>
          </a:bodyPr>
          <a:lstStyle/>
          <a:p>
            <a:pPr algn="just"/>
            <a:r>
              <a:rPr lang="en-US" sz="3200" b="1" u="sng" dirty="0">
                <a:solidFill>
                  <a:srgbClr val="FF0000"/>
                </a:solidFill>
              </a:rPr>
              <a:t>Group Selector</a:t>
            </a:r>
          </a:p>
          <a:p>
            <a:pPr algn="just">
              <a:buFont typeface="Wingdings" pitchFamily="2" charset="2"/>
              <a:buChar char="q"/>
            </a:pPr>
            <a:r>
              <a:rPr lang="en-US" sz="2800" dirty="0"/>
              <a:t>By using group selector you can apply same style of number of Html elements. Grouping selector is used to minimize the code. Here commas are used to separate each selector in grouping.</a:t>
            </a:r>
          </a:p>
          <a:p>
            <a:pPr algn="just"/>
            <a:r>
              <a:rPr lang="en-US" sz="3200" b="1" u="sng" dirty="0">
                <a:solidFill>
                  <a:srgbClr val="FF0000"/>
                </a:solidFill>
              </a:rPr>
              <a:t>Example</a:t>
            </a:r>
          </a:p>
          <a:p>
            <a:r>
              <a:rPr lang="en-US" sz="2800" dirty="0"/>
              <a:t>&lt;style&gt;</a:t>
            </a:r>
          </a:p>
          <a:p>
            <a:r>
              <a:rPr lang="en-US" sz="2800" dirty="0"/>
              <a:t>h1, h2, p{</a:t>
            </a:r>
          </a:p>
          <a:p>
            <a:r>
              <a:rPr lang="en-US" sz="2800" dirty="0"/>
              <a:t>color: red;</a:t>
            </a:r>
          </a:p>
          <a:p>
            <a:r>
              <a:rPr lang="en-US" sz="2800" dirty="0"/>
              <a:t>font-size: 18px;</a:t>
            </a:r>
          </a:p>
          <a:p>
            <a:r>
              <a:rPr lang="en-US" sz="2800" dirty="0"/>
              <a:t>}</a:t>
            </a:r>
          </a:p>
          <a:p>
            <a:r>
              <a:rPr lang="en-US" sz="2800" dirty="0"/>
              <a:t>&lt;/style&gt;</a:t>
            </a:r>
          </a:p>
          <a:p>
            <a:pPr algn="just"/>
            <a:endParaRPr lang="en-US" sz="3200" dirty="0"/>
          </a:p>
          <a:p>
            <a:pPr lvl="0" algn="just" defTabSz="914400" eaLnBrk="0" fontAlgn="base" hangingPunct="0">
              <a:spcBef>
                <a:spcPct val="0"/>
              </a:spcBef>
              <a:spcAft>
                <a:spcPct val="0"/>
              </a:spcAft>
            </a:pPr>
            <a:endParaRPr lang="en-US" sz="3200" b="1" u="sng" dirty="0">
              <a:solidFill>
                <a:srgbClr val="25265E"/>
              </a:solidFill>
              <a:latin typeface="euclid_circular_a"/>
            </a:endParaRPr>
          </a:p>
        </p:txBody>
      </p:sp>
    </p:spTree>
    <p:extLst>
      <p:ext uri="{BB962C8B-B14F-4D97-AF65-F5344CB8AC3E}">
        <p14:creationId xmlns:p14="http://schemas.microsoft.com/office/powerpoint/2010/main" val="1754638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7B0E9-4F58-889D-5F54-280B27E695E5}"/>
              </a:ext>
            </a:extLst>
          </p:cNvPr>
          <p:cNvSpPr>
            <a:spLocks noGrp="1"/>
          </p:cNvSpPr>
          <p:nvPr>
            <p:ph type="title"/>
          </p:nvPr>
        </p:nvSpPr>
        <p:spPr/>
        <p:txBody>
          <a:bodyPr/>
          <a:lstStyle/>
          <a:p>
            <a:r>
              <a:rPr lang="en-US" dirty="0"/>
              <a:t>Style1.css</a:t>
            </a:r>
            <a:endParaRPr lang="en-IN" dirty="0"/>
          </a:p>
        </p:txBody>
      </p:sp>
      <p:sp>
        <p:nvSpPr>
          <p:cNvPr id="4" name="TextBox 3">
            <a:extLst>
              <a:ext uri="{FF2B5EF4-FFF2-40B4-BE49-F238E27FC236}">
                <a16:creationId xmlns:a16="http://schemas.microsoft.com/office/drawing/2014/main" id="{9007083F-27BA-322B-46ED-726D6D997952}"/>
              </a:ext>
            </a:extLst>
          </p:cNvPr>
          <p:cNvSpPr txBox="1"/>
          <p:nvPr/>
        </p:nvSpPr>
        <p:spPr>
          <a:xfrm>
            <a:off x="22782" y="751229"/>
            <a:ext cx="6071630" cy="6001643"/>
          </a:xfrm>
          <a:prstGeom prst="rect">
            <a:avLst/>
          </a:prstGeom>
          <a:noFill/>
        </p:spPr>
        <p:txBody>
          <a:bodyPr wrap="square">
            <a:spAutoFit/>
          </a:bodyPr>
          <a:lstStyle/>
          <a:p>
            <a:r>
              <a:rPr lang="en-IN" b="0" dirty="0">
                <a:solidFill>
                  <a:srgbClr val="7A3E9D"/>
                </a:solidFill>
                <a:effectLst/>
                <a:highlight>
                  <a:srgbClr val="F5F5F5"/>
                </a:highlight>
                <a:latin typeface="Consolas" panose="020B0609020204030204" pitchFamily="49" charset="0"/>
              </a:rPr>
              <a:t>span</a:t>
            </a:r>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background-</a:t>
            </a:r>
            <a:r>
              <a:rPr lang="en-IN" b="0" dirty="0" err="1">
                <a:solidFill>
                  <a:srgbClr val="9C5D27"/>
                </a:solidFill>
                <a:effectLst/>
                <a:highlight>
                  <a:srgbClr val="F5F5F5"/>
                </a:highlight>
                <a:latin typeface="Consolas" panose="020B0609020204030204" pitchFamily="49" charset="0"/>
              </a:rPr>
              <a:t>color</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yellow</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p>
          <a:p>
            <a:r>
              <a:rPr lang="en-IN" b="0" dirty="0">
                <a:solidFill>
                  <a:srgbClr val="333333"/>
                </a:solidFill>
                <a:effectLst/>
                <a:highlight>
                  <a:srgbClr val="F5F5F5"/>
                </a:highlight>
                <a:latin typeface="Consolas" panose="020B0609020204030204" pitchFamily="49" charset="0"/>
              </a:rPr>
              <a:t>  </a:t>
            </a:r>
            <a:r>
              <a:rPr lang="en-IN" b="0" dirty="0">
                <a:solidFill>
                  <a:srgbClr val="7A3E9D"/>
                </a:solidFill>
                <a:effectLst/>
                <a:highlight>
                  <a:srgbClr val="F5F5F5"/>
                </a:highlight>
                <a:latin typeface="Consolas" panose="020B0609020204030204" pitchFamily="49" charset="0"/>
              </a:rPr>
              <a:t>strong</a:t>
            </a:r>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err="1">
                <a:solidFill>
                  <a:srgbClr val="9C5D27"/>
                </a:solidFill>
                <a:effectLst/>
                <a:highlight>
                  <a:srgbClr val="F5F5F5"/>
                </a:highlight>
                <a:latin typeface="Consolas" panose="020B0609020204030204" pitchFamily="49" charset="0"/>
              </a:rPr>
              <a:t>color</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1" dirty="0" err="1">
                <a:solidFill>
                  <a:srgbClr val="AA3731"/>
                </a:solidFill>
                <a:effectLst/>
                <a:highlight>
                  <a:srgbClr val="F5F5F5"/>
                </a:highlight>
                <a:latin typeface="Consolas" panose="020B0609020204030204" pitchFamily="49" charset="0"/>
              </a:rPr>
              <a:t>rgb</a:t>
            </a:r>
            <a:r>
              <a:rPr lang="en-IN" b="0" dirty="0">
                <a:solidFill>
                  <a:srgbClr val="777777"/>
                </a:solidFill>
                <a:effectLst/>
                <a:highlight>
                  <a:srgbClr val="F5F5F5"/>
                </a:highlight>
                <a:latin typeface="Consolas" panose="020B0609020204030204" pitchFamily="49" charset="0"/>
              </a:rPr>
              <a:t>(</a:t>
            </a:r>
            <a:r>
              <a:rPr lang="en-IN" b="0" dirty="0">
                <a:solidFill>
                  <a:srgbClr val="9C5D27"/>
                </a:solidFill>
                <a:effectLst/>
                <a:highlight>
                  <a:srgbClr val="F5F5F5"/>
                </a:highlight>
                <a:latin typeface="Consolas" panose="020B0609020204030204" pitchFamily="49" charset="0"/>
              </a:rPr>
              <a:t>246</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16</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16</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p>
          <a:p>
            <a:r>
              <a:rPr lang="en-IN" b="0" dirty="0">
                <a:solidFill>
                  <a:srgbClr val="333333"/>
                </a:solidFill>
                <a:effectLst/>
                <a:highlight>
                  <a:srgbClr val="F5F5F5"/>
                </a:highlight>
                <a:latin typeface="Consolas" panose="020B0609020204030204" pitchFamily="49" charset="0"/>
              </a:rPr>
              <a:t>  </a:t>
            </a:r>
            <a:r>
              <a:rPr lang="en-IN" b="0" dirty="0" err="1">
                <a:solidFill>
                  <a:srgbClr val="7A3E9D"/>
                </a:solidFill>
                <a:effectLst/>
                <a:highlight>
                  <a:srgbClr val="F5F5F5"/>
                </a:highlight>
                <a:latin typeface="Consolas" panose="020B0609020204030204" pitchFamily="49" charset="0"/>
              </a:rPr>
              <a:t>em</a:t>
            </a:r>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err="1">
                <a:solidFill>
                  <a:srgbClr val="9C5D27"/>
                </a:solidFill>
                <a:effectLst/>
                <a:highlight>
                  <a:srgbClr val="F5F5F5"/>
                </a:highlight>
                <a:latin typeface="Consolas" panose="020B0609020204030204" pitchFamily="49" charset="0"/>
              </a:rPr>
              <a:t>color</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1" dirty="0" err="1">
                <a:solidFill>
                  <a:srgbClr val="AA3731"/>
                </a:solidFill>
                <a:effectLst/>
                <a:highlight>
                  <a:srgbClr val="F5F5F5"/>
                </a:highlight>
                <a:latin typeface="Consolas" panose="020B0609020204030204" pitchFamily="49" charset="0"/>
              </a:rPr>
              <a:t>rgb</a:t>
            </a:r>
            <a:r>
              <a:rPr lang="en-IN" b="0" dirty="0">
                <a:solidFill>
                  <a:srgbClr val="777777"/>
                </a:solidFill>
                <a:effectLst/>
                <a:highlight>
                  <a:srgbClr val="F5F5F5"/>
                </a:highlight>
                <a:latin typeface="Consolas" panose="020B0609020204030204" pitchFamily="49" charset="0"/>
              </a:rPr>
              <a:t>(</a:t>
            </a:r>
            <a:r>
              <a:rPr lang="en-IN" b="0" dirty="0">
                <a:solidFill>
                  <a:srgbClr val="9C5D27"/>
                </a:solidFill>
                <a:effectLst/>
                <a:highlight>
                  <a:srgbClr val="F5F5F5"/>
                </a:highlight>
                <a:latin typeface="Consolas" panose="020B0609020204030204" pitchFamily="49" charset="0"/>
              </a:rPr>
              <a:t>51</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153</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109</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i="1" dirty="0">
                <a:solidFill>
                  <a:srgbClr val="AAAAAA"/>
                </a:solidFill>
                <a:effectLst/>
                <a:highlight>
                  <a:srgbClr val="F5F5F5"/>
                </a:highlight>
                <a:latin typeface="Consolas" panose="020B0609020204030204" pitchFamily="49" charset="0"/>
              </a:rPr>
              <a:t>/*class selector*/</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a:t>
            </a:r>
            <a:r>
              <a:rPr lang="en-IN" b="0" dirty="0" err="1">
                <a:solidFill>
                  <a:srgbClr val="7A3E9D"/>
                </a:solidFill>
                <a:effectLst/>
                <a:highlight>
                  <a:srgbClr val="F5F5F5"/>
                </a:highlight>
                <a:latin typeface="Consolas" panose="020B0609020204030204" pitchFamily="49" charset="0"/>
              </a:rPr>
              <a:t>abc</a:t>
            </a:r>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err="1">
                <a:solidFill>
                  <a:srgbClr val="9C5D27"/>
                </a:solidFill>
                <a:effectLst/>
                <a:highlight>
                  <a:srgbClr val="F5F5F5"/>
                </a:highlight>
                <a:latin typeface="Consolas" panose="020B0609020204030204" pitchFamily="49" charset="0"/>
              </a:rPr>
              <a:t>color</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orange</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font-weight</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448C27"/>
                </a:solidFill>
                <a:effectLst/>
                <a:highlight>
                  <a:srgbClr val="F5F5F5"/>
                </a:highlight>
                <a:latin typeface="Consolas" panose="020B0609020204030204" pitchFamily="49" charset="0"/>
              </a:rPr>
              <a:t>bold</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p:txBody>
      </p:sp>
      <p:sp>
        <p:nvSpPr>
          <p:cNvPr id="6" name="TextBox 5">
            <a:extLst>
              <a:ext uri="{FF2B5EF4-FFF2-40B4-BE49-F238E27FC236}">
                <a16:creationId xmlns:a16="http://schemas.microsoft.com/office/drawing/2014/main" id="{E884E12F-2949-065B-55C2-F92D34009DA1}"/>
              </a:ext>
            </a:extLst>
          </p:cNvPr>
          <p:cNvSpPr txBox="1"/>
          <p:nvPr/>
        </p:nvSpPr>
        <p:spPr>
          <a:xfrm>
            <a:off x="5734373" y="692696"/>
            <a:ext cx="6145618" cy="3785652"/>
          </a:xfrm>
          <a:prstGeom prst="rect">
            <a:avLst/>
          </a:prstGeom>
          <a:noFill/>
        </p:spPr>
        <p:txBody>
          <a:bodyPr wrap="square">
            <a:spAutoFit/>
          </a:bodyPr>
          <a:lstStyle/>
          <a:p>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i="1" dirty="0">
                <a:solidFill>
                  <a:srgbClr val="AAAAAA"/>
                </a:solidFill>
                <a:effectLst/>
                <a:highlight>
                  <a:srgbClr val="F5F5F5"/>
                </a:highlight>
                <a:latin typeface="Consolas" panose="020B0609020204030204" pitchFamily="49" charset="0"/>
              </a:rPr>
              <a:t>/*id selector*/</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a:t>
            </a:r>
            <a:r>
              <a:rPr lang="en-IN" b="0" dirty="0">
                <a:solidFill>
                  <a:srgbClr val="7A3E9D"/>
                </a:solidFill>
                <a:effectLst/>
                <a:highlight>
                  <a:srgbClr val="F5F5F5"/>
                </a:highlight>
                <a:latin typeface="Consolas" panose="020B0609020204030204" pitchFamily="49" charset="0"/>
              </a:rPr>
              <a:t>four</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background-</a:t>
            </a:r>
            <a:r>
              <a:rPr lang="en-IN" b="0" dirty="0" err="1">
                <a:solidFill>
                  <a:srgbClr val="9C5D27"/>
                </a:solidFill>
                <a:effectLst/>
                <a:highlight>
                  <a:srgbClr val="F5F5F5"/>
                </a:highlight>
                <a:latin typeface="Consolas" panose="020B0609020204030204" pitchFamily="49" charset="0"/>
              </a:rPr>
              <a:t>color</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err="1">
                <a:solidFill>
                  <a:srgbClr val="9C5D27"/>
                </a:solidFill>
                <a:effectLst/>
                <a:highlight>
                  <a:srgbClr val="F5F5F5"/>
                </a:highlight>
                <a:latin typeface="Consolas" panose="020B0609020204030204" pitchFamily="49" charset="0"/>
              </a:rPr>
              <a:t>skyblue</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err="1">
                <a:solidFill>
                  <a:srgbClr val="9C5D27"/>
                </a:solidFill>
                <a:effectLst/>
                <a:highlight>
                  <a:srgbClr val="F5F5F5"/>
                </a:highlight>
                <a:latin typeface="Consolas" panose="020B0609020204030204" pitchFamily="49" charset="0"/>
              </a:rPr>
              <a:t>text-align</a:t>
            </a:r>
            <a:r>
              <a:rPr lang="en-IN" b="0" dirty="0" err="1">
                <a:solidFill>
                  <a:srgbClr val="777777"/>
                </a:solidFill>
                <a:effectLst/>
                <a:highlight>
                  <a:srgbClr val="F5F5F5"/>
                </a:highlight>
                <a:latin typeface="Consolas" panose="020B0609020204030204" pitchFamily="49" charset="0"/>
              </a:rPr>
              <a:t>:</a:t>
            </a:r>
            <a:r>
              <a:rPr lang="en-IN" b="0" dirty="0" err="1">
                <a:solidFill>
                  <a:srgbClr val="448C27"/>
                </a:solidFill>
                <a:effectLst/>
                <a:highlight>
                  <a:srgbClr val="F5F5F5"/>
                </a:highlight>
                <a:latin typeface="Consolas" panose="020B0609020204030204" pitchFamily="49" charset="0"/>
              </a:rPr>
              <a:t>center</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p>
          <a:p>
            <a:r>
              <a:rPr lang="en-IN" b="0" i="1" dirty="0">
                <a:solidFill>
                  <a:srgbClr val="AAAAAA"/>
                </a:solidFill>
                <a:effectLst/>
                <a:highlight>
                  <a:srgbClr val="F5F5F5"/>
                </a:highlight>
                <a:latin typeface="Consolas" panose="020B0609020204030204" pitchFamily="49" charset="0"/>
              </a:rPr>
              <a:t>/*group selector*/</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7A3E9D"/>
                </a:solidFill>
                <a:effectLst/>
                <a:highlight>
                  <a:srgbClr val="F5F5F5"/>
                </a:highlight>
                <a:latin typeface="Consolas" panose="020B0609020204030204" pitchFamily="49" charset="0"/>
              </a:rPr>
              <a:t>h2</a:t>
            </a:r>
            <a:r>
              <a:rPr lang="en-IN" b="0" dirty="0">
                <a:solidFill>
                  <a:srgbClr val="777777"/>
                </a:solidFill>
                <a:effectLst/>
                <a:highlight>
                  <a:srgbClr val="F5F5F5"/>
                </a:highlight>
                <a:latin typeface="Consolas" panose="020B0609020204030204" pitchFamily="49" charset="0"/>
              </a:rPr>
              <a:t>,</a:t>
            </a:r>
            <a:r>
              <a:rPr lang="en-IN" b="0" dirty="0">
                <a:solidFill>
                  <a:srgbClr val="7A3E9D"/>
                </a:solidFill>
                <a:effectLst/>
                <a:highlight>
                  <a:srgbClr val="F5F5F5"/>
                </a:highlight>
                <a:latin typeface="Consolas" panose="020B0609020204030204" pitchFamily="49" charset="0"/>
              </a:rPr>
              <a:t>h3</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err="1">
                <a:solidFill>
                  <a:srgbClr val="9C5D27"/>
                </a:solidFill>
                <a:effectLst/>
                <a:highlight>
                  <a:srgbClr val="F5F5F5"/>
                </a:highlight>
                <a:latin typeface="Consolas" panose="020B0609020204030204" pitchFamily="49" charset="0"/>
              </a:rPr>
              <a:t>color</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1" dirty="0" err="1">
                <a:solidFill>
                  <a:srgbClr val="AA3731"/>
                </a:solidFill>
                <a:effectLst/>
                <a:highlight>
                  <a:srgbClr val="F5F5F5"/>
                </a:highlight>
                <a:latin typeface="Consolas" panose="020B0609020204030204" pitchFamily="49" charset="0"/>
              </a:rPr>
              <a:t>rgb</a:t>
            </a:r>
            <a:r>
              <a:rPr lang="en-IN" b="0" dirty="0">
                <a:solidFill>
                  <a:srgbClr val="777777"/>
                </a:solidFill>
                <a:effectLst/>
                <a:highlight>
                  <a:srgbClr val="F5F5F5"/>
                </a:highlight>
                <a:latin typeface="Consolas" panose="020B0609020204030204" pitchFamily="49" charset="0"/>
              </a:rPr>
              <a:t>(</a:t>
            </a:r>
            <a:r>
              <a:rPr lang="en-IN" b="0" dirty="0">
                <a:solidFill>
                  <a:srgbClr val="9C5D27"/>
                </a:solidFill>
                <a:effectLst/>
                <a:highlight>
                  <a:srgbClr val="F5F5F5"/>
                </a:highlight>
                <a:latin typeface="Consolas" panose="020B0609020204030204" pitchFamily="49" charset="0"/>
              </a:rPr>
              <a:t>239</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26</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129</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p:txBody>
      </p:sp>
    </p:spTree>
    <p:extLst>
      <p:ext uri="{BB962C8B-B14F-4D97-AF65-F5344CB8AC3E}">
        <p14:creationId xmlns:p14="http://schemas.microsoft.com/office/powerpoint/2010/main" val="1023099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8145F-A850-C4CE-3918-CB3732373F49}"/>
              </a:ext>
            </a:extLst>
          </p:cNvPr>
          <p:cNvSpPr>
            <a:spLocks noGrp="1"/>
          </p:cNvSpPr>
          <p:nvPr>
            <p:ph type="title"/>
          </p:nvPr>
        </p:nvSpPr>
        <p:spPr/>
        <p:txBody>
          <a:bodyPr/>
          <a:lstStyle/>
          <a:p>
            <a:r>
              <a:rPr lang="en-US" dirty="0"/>
              <a:t>Example2.html</a:t>
            </a:r>
            <a:endParaRPr lang="en-IN" dirty="0"/>
          </a:p>
        </p:txBody>
      </p:sp>
      <p:sp>
        <p:nvSpPr>
          <p:cNvPr id="4" name="TextBox 3">
            <a:extLst>
              <a:ext uri="{FF2B5EF4-FFF2-40B4-BE49-F238E27FC236}">
                <a16:creationId xmlns:a16="http://schemas.microsoft.com/office/drawing/2014/main" id="{DDE9E0CB-78D6-A4C1-F493-F3EADC55495B}"/>
              </a:ext>
            </a:extLst>
          </p:cNvPr>
          <p:cNvSpPr txBox="1"/>
          <p:nvPr/>
        </p:nvSpPr>
        <p:spPr>
          <a:xfrm>
            <a:off x="0" y="750175"/>
            <a:ext cx="12071076" cy="6370975"/>
          </a:xfrm>
          <a:prstGeom prst="rect">
            <a:avLst/>
          </a:prstGeom>
          <a:noFill/>
        </p:spPr>
        <p:txBody>
          <a:bodyPr wrap="square">
            <a:spAutoFit/>
          </a:bodyPr>
          <a:lstStyle/>
          <a:p>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doctype</a:t>
            </a:r>
            <a:r>
              <a:rPr lang="en-US" b="0" dirty="0">
                <a:solidFill>
                  <a:srgbClr val="91B3E0"/>
                </a:solidFill>
                <a:effectLst/>
                <a:highlight>
                  <a:srgbClr val="F5F5F5"/>
                </a:highlight>
                <a:latin typeface="Consolas" panose="020B0609020204030204" pitchFamily="49" charset="0"/>
              </a:rPr>
              <a:t> </a:t>
            </a:r>
            <a:r>
              <a:rPr lang="en-US" b="0" i="1" dirty="0">
                <a:solidFill>
                  <a:srgbClr val="8190A0"/>
                </a:solidFill>
                <a:effectLst/>
                <a:highlight>
                  <a:srgbClr val="F5F5F5"/>
                </a:highlight>
                <a:latin typeface="Consolas" panose="020B0609020204030204" pitchFamily="49" charset="0"/>
              </a:rPr>
              <a:t>html</a:t>
            </a:r>
            <a:r>
              <a:rPr lang="en-US" b="0" dirty="0">
                <a:solidFill>
                  <a:srgbClr val="91B3E0"/>
                </a:solidFill>
                <a:effectLst/>
                <a:highlight>
                  <a:srgbClr val="F5F5F5"/>
                </a:highlight>
                <a:latin typeface="Consolas" panose="020B0609020204030204" pitchFamily="49" charset="0"/>
              </a:rPr>
              <a:t>&gt;</a:t>
            </a:r>
            <a:endParaRPr lang="en-US" b="0" dirty="0">
              <a:solidFill>
                <a:srgbClr val="333333"/>
              </a:solidFill>
              <a:effectLst/>
              <a:highlight>
                <a:srgbClr val="F5F5F5"/>
              </a:highlight>
              <a:latin typeface="Consolas" panose="020B0609020204030204" pitchFamily="49" charset="0"/>
            </a:endParaRPr>
          </a:p>
          <a:p>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html</a:t>
            </a:r>
            <a:r>
              <a:rPr lang="en-US" b="0" dirty="0">
                <a:solidFill>
                  <a:srgbClr val="91B3E0"/>
                </a:solidFill>
                <a:effectLst/>
                <a:highlight>
                  <a:srgbClr val="F5F5F5"/>
                </a:highlight>
                <a:latin typeface="Consolas" panose="020B0609020204030204" pitchFamily="49" charset="0"/>
              </a:rPr>
              <a:t> </a:t>
            </a:r>
            <a:r>
              <a:rPr lang="en-US" b="0" i="1" dirty="0">
                <a:solidFill>
                  <a:srgbClr val="8190A0"/>
                </a:solidFill>
                <a:effectLst/>
                <a:highlight>
                  <a:srgbClr val="F5F5F5"/>
                </a:highlight>
                <a:latin typeface="Consolas" panose="020B0609020204030204" pitchFamily="49" charset="0"/>
              </a:rPr>
              <a:t>lang</a:t>
            </a:r>
            <a:r>
              <a:rPr lang="en-US" b="0" dirty="0">
                <a:solidFill>
                  <a:srgbClr val="777777"/>
                </a:solidFill>
                <a:effectLst/>
                <a:highlight>
                  <a:srgbClr val="F5F5F5"/>
                </a:highlight>
                <a:latin typeface="Consolas" panose="020B0609020204030204" pitchFamily="49" charset="0"/>
              </a:rPr>
              <a:t>="</a:t>
            </a:r>
            <a:r>
              <a:rPr lang="en-US" b="0" dirty="0" err="1">
                <a:solidFill>
                  <a:srgbClr val="448C27"/>
                </a:solidFill>
                <a:effectLst/>
                <a:highlight>
                  <a:srgbClr val="F5F5F5"/>
                </a:highlight>
                <a:latin typeface="Consolas" panose="020B0609020204030204" pitchFamily="49" charset="0"/>
              </a:rPr>
              <a:t>en</a:t>
            </a:r>
            <a:r>
              <a:rPr lang="en-US" b="0" dirty="0">
                <a:solidFill>
                  <a:srgbClr val="777777"/>
                </a:solidFill>
                <a:effectLst/>
                <a:highlight>
                  <a:srgbClr val="F5F5F5"/>
                </a:highlight>
                <a:latin typeface="Consolas" panose="020B0609020204030204" pitchFamily="49" charset="0"/>
              </a:rPr>
              <a:t>"</a:t>
            </a:r>
            <a:r>
              <a:rPr lang="en-US" b="0" dirty="0">
                <a:solidFill>
                  <a:srgbClr val="91B3E0"/>
                </a:solidFill>
                <a:effectLst/>
                <a:highlight>
                  <a:srgbClr val="F5F5F5"/>
                </a:highlight>
                <a:latin typeface="Consolas" panose="020B0609020204030204" pitchFamily="49" charset="0"/>
              </a:rPr>
              <a:t>&gt;</a:t>
            </a:r>
            <a:endParaRPr lang="en-US" b="0" dirty="0">
              <a:solidFill>
                <a:srgbClr val="333333"/>
              </a:solidFill>
              <a:effectLst/>
              <a:highlight>
                <a:srgbClr val="F5F5F5"/>
              </a:highlight>
              <a:latin typeface="Consolas" panose="020B0609020204030204" pitchFamily="49" charset="0"/>
            </a:endParaRPr>
          </a:p>
          <a:p>
            <a:r>
              <a:rPr lang="en-US" b="0" dirty="0">
                <a:solidFill>
                  <a:srgbClr val="333333"/>
                </a:solidFill>
                <a:effectLst/>
                <a:highlight>
                  <a:srgbClr val="F5F5F5"/>
                </a:highlight>
                <a:latin typeface="Consolas" panose="020B0609020204030204" pitchFamily="49" charset="0"/>
              </a:rPr>
              <a:t>  </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head</a:t>
            </a:r>
            <a:r>
              <a:rPr lang="en-US" b="0" dirty="0">
                <a:solidFill>
                  <a:srgbClr val="91B3E0"/>
                </a:solidFill>
                <a:effectLst/>
                <a:highlight>
                  <a:srgbClr val="F5F5F5"/>
                </a:highlight>
                <a:latin typeface="Consolas" panose="020B0609020204030204" pitchFamily="49" charset="0"/>
              </a:rPr>
              <a:t>&gt;</a:t>
            </a:r>
            <a:endParaRPr lang="en-US" b="0" dirty="0">
              <a:solidFill>
                <a:srgbClr val="333333"/>
              </a:solidFill>
              <a:effectLst/>
              <a:highlight>
                <a:srgbClr val="F5F5F5"/>
              </a:highlight>
              <a:latin typeface="Consolas" panose="020B0609020204030204" pitchFamily="49" charset="0"/>
            </a:endParaRPr>
          </a:p>
          <a:p>
            <a:r>
              <a:rPr lang="en-US" b="0" dirty="0">
                <a:solidFill>
                  <a:srgbClr val="333333"/>
                </a:solidFill>
                <a:effectLst/>
                <a:highlight>
                  <a:srgbClr val="F5F5F5"/>
                </a:highlight>
                <a:latin typeface="Consolas" panose="020B0609020204030204" pitchFamily="49" charset="0"/>
              </a:rPr>
              <a:t>    </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meta</a:t>
            </a:r>
            <a:r>
              <a:rPr lang="en-US" b="0" dirty="0">
                <a:solidFill>
                  <a:srgbClr val="91B3E0"/>
                </a:solidFill>
                <a:effectLst/>
                <a:highlight>
                  <a:srgbClr val="F5F5F5"/>
                </a:highlight>
                <a:latin typeface="Consolas" panose="020B0609020204030204" pitchFamily="49" charset="0"/>
              </a:rPr>
              <a:t> </a:t>
            </a:r>
            <a:r>
              <a:rPr lang="en-US" b="0" i="1" dirty="0">
                <a:solidFill>
                  <a:srgbClr val="8190A0"/>
                </a:solidFill>
                <a:effectLst/>
                <a:highlight>
                  <a:srgbClr val="F5F5F5"/>
                </a:highlight>
                <a:latin typeface="Consolas" panose="020B0609020204030204" pitchFamily="49" charset="0"/>
              </a:rPr>
              <a:t>charset</a:t>
            </a:r>
            <a:r>
              <a:rPr lang="en-US" b="0" dirty="0">
                <a:solidFill>
                  <a:srgbClr val="777777"/>
                </a:solidFill>
                <a:effectLst/>
                <a:highlight>
                  <a:srgbClr val="F5F5F5"/>
                </a:highlight>
                <a:latin typeface="Consolas" panose="020B0609020204030204" pitchFamily="49" charset="0"/>
              </a:rPr>
              <a:t>="</a:t>
            </a:r>
            <a:r>
              <a:rPr lang="en-US" b="0" dirty="0">
                <a:solidFill>
                  <a:srgbClr val="448C27"/>
                </a:solidFill>
                <a:effectLst/>
                <a:highlight>
                  <a:srgbClr val="F5F5F5"/>
                </a:highlight>
                <a:latin typeface="Consolas" panose="020B0609020204030204" pitchFamily="49" charset="0"/>
              </a:rPr>
              <a:t>utf-8</a:t>
            </a:r>
            <a:r>
              <a:rPr lang="en-US" b="0" dirty="0">
                <a:solidFill>
                  <a:srgbClr val="777777"/>
                </a:solidFill>
                <a:effectLst/>
                <a:highlight>
                  <a:srgbClr val="F5F5F5"/>
                </a:highlight>
                <a:latin typeface="Consolas" panose="020B0609020204030204" pitchFamily="49" charset="0"/>
              </a:rPr>
              <a:t>"</a:t>
            </a:r>
            <a:r>
              <a:rPr lang="en-US" b="0" dirty="0">
                <a:solidFill>
                  <a:srgbClr val="91B3E0"/>
                </a:solidFill>
                <a:effectLst/>
                <a:highlight>
                  <a:srgbClr val="F5F5F5"/>
                </a:highlight>
                <a:latin typeface="Consolas" panose="020B0609020204030204" pitchFamily="49" charset="0"/>
              </a:rPr>
              <a:t> /&gt;</a:t>
            </a:r>
            <a:endParaRPr lang="en-US" b="0" dirty="0">
              <a:solidFill>
                <a:srgbClr val="333333"/>
              </a:solidFill>
              <a:effectLst/>
              <a:highlight>
                <a:srgbClr val="F5F5F5"/>
              </a:highlight>
              <a:latin typeface="Consolas" panose="020B0609020204030204" pitchFamily="49" charset="0"/>
            </a:endParaRPr>
          </a:p>
          <a:p>
            <a:r>
              <a:rPr lang="en-US" b="0" dirty="0">
                <a:solidFill>
                  <a:srgbClr val="333333"/>
                </a:solidFill>
                <a:effectLst/>
                <a:highlight>
                  <a:srgbClr val="F5F5F5"/>
                </a:highlight>
                <a:latin typeface="Consolas" panose="020B0609020204030204" pitchFamily="49" charset="0"/>
              </a:rPr>
              <a:t>    </a:t>
            </a:r>
            <a:r>
              <a:rPr lang="en-US" b="0" dirty="0">
                <a:solidFill>
                  <a:srgbClr val="91B3E0"/>
                </a:solidFill>
                <a:effectLst/>
                <a:highlight>
                  <a:srgbClr val="FFFF00"/>
                </a:highlight>
                <a:latin typeface="Consolas" panose="020B0609020204030204" pitchFamily="49" charset="0"/>
              </a:rPr>
              <a:t>&lt;</a:t>
            </a:r>
            <a:r>
              <a:rPr lang="en-US" b="0" dirty="0">
                <a:solidFill>
                  <a:srgbClr val="4B69C6"/>
                </a:solidFill>
                <a:effectLst/>
                <a:highlight>
                  <a:srgbClr val="FFFF00"/>
                </a:highlight>
                <a:latin typeface="Consolas" panose="020B0609020204030204" pitchFamily="49" charset="0"/>
              </a:rPr>
              <a:t>link</a:t>
            </a:r>
            <a:r>
              <a:rPr lang="en-US" b="0" dirty="0">
                <a:solidFill>
                  <a:srgbClr val="91B3E0"/>
                </a:solidFill>
                <a:effectLst/>
                <a:highlight>
                  <a:srgbClr val="FFFF00"/>
                </a:highlight>
                <a:latin typeface="Consolas" panose="020B0609020204030204" pitchFamily="49" charset="0"/>
              </a:rPr>
              <a:t> </a:t>
            </a:r>
            <a:r>
              <a:rPr lang="en-US" b="0" i="1" dirty="0" err="1">
                <a:solidFill>
                  <a:srgbClr val="8190A0"/>
                </a:solidFill>
                <a:effectLst/>
                <a:highlight>
                  <a:srgbClr val="FFFF00"/>
                </a:highlight>
                <a:latin typeface="Consolas" panose="020B0609020204030204" pitchFamily="49" charset="0"/>
              </a:rPr>
              <a:t>rel</a:t>
            </a:r>
            <a:r>
              <a:rPr lang="en-US" b="0" dirty="0">
                <a:solidFill>
                  <a:srgbClr val="777777"/>
                </a:solidFill>
                <a:effectLst/>
                <a:highlight>
                  <a:srgbClr val="FFFF00"/>
                </a:highlight>
                <a:latin typeface="Consolas" panose="020B0609020204030204" pitchFamily="49" charset="0"/>
              </a:rPr>
              <a:t>="</a:t>
            </a:r>
            <a:r>
              <a:rPr lang="en-US" b="0" dirty="0">
                <a:solidFill>
                  <a:srgbClr val="448C27"/>
                </a:solidFill>
                <a:effectLst/>
                <a:highlight>
                  <a:srgbClr val="FFFF00"/>
                </a:highlight>
                <a:latin typeface="Consolas" panose="020B0609020204030204" pitchFamily="49" charset="0"/>
              </a:rPr>
              <a:t>stylesheet</a:t>
            </a:r>
            <a:r>
              <a:rPr lang="en-US" b="0" dirty="0">
                <a:solidFill>
                  <a:srgbClr val="777777"/>
                </a:solidFill>
                <a:effectLst/>
                <a:highlight>
                  <a:srgbClr val="FFFF00"/>
                </a:highlight>
                <a:latin typeface="Consolas" panose="020B0609020204030204" pitchFamily="49" charset="0"/>
              </a:rPr>
              <a:t>"</a:t>
            </a:r>
            <a:r>
              <a:rPr lang="en-US" b="0" dirty="0">
                <a:solidFill>
                  <a:srgbClr val="91B3E0"/>
                </a:solidFill>
                <a:effectLst/>
                <a:highlight>
                  <a:srgbClr val="FFFF00"/>
                </a:highlight>
                <a:latin typeface="Consolas" panose="020B0609020204030204" pitchFamily="49" charset="0"/>
              </a:rPr>
              <a:t> </a:t>
            </a:r>
            <a:r>
              <a:rPr lang="en-US" b="0" i="1" dirty="0" err="1">
                <a:solidFill>
                  <a:srgbClr val="8190A0"/>
                </a:solidFill>
                <a:effectLst/>
                <a:highlight>
                  <a:srgbClr val="FFFF00"/>
                </a:highlight>
                <a:latin typeface="Consolas" panose="020B0609020204030204" pitchFamily="49" charset="0"/>
              </a:rPr>
              <a:t>href</a:t>
            </a:r>
            <a:r>
              <a:rPr lang="en-US" b="0" dirty="0">
                <a:solidFill>
                  <a:srgbClr val="777777"/>
                </a:solidFill>
                <a:effectLst/>
                <a:highlight>
                  <a:srgbClr val="FFFF00"/>
                </a:highlight>
                <a:latin typeface="Consolas" panose="020B0609020204030204" pitchFamily="49" charset="0"/>
              </a:rPr>
              <a:t>="</a:t>
            </a:r>
            <a:r>
              <a:rPr lang="en-US" b="0" dirty="0">
                <a:solidFill>
                  <a:srgbClr val="448C27"/>
                </a:solidFill>
                <a:effectLst/>
                <a:highlight>
                  <a:srgbClr val="FFFF00"/>
                </a:highlight>
                <a:latin typeface="Consolas" panose="020B0609020204030204" pitchFamily="49" charset="0"/>
              </a:rPr>
              <a:t>style1.css</a:t>
            </a:r>
            <a:r>
              <a:rPr lang="en-US" b="0" dirty="0">
                <a:solidFill>
                  <a:srgbClr val="777777"/>
                </a:solidFill>
                <a:effectLst/>
                <a:highlight>
                  <a:srgbClr val="FFFF00"/>
                </a:highlight>
                <a:latin typeface="Consolas" panose="020B0609020204030204" pitchFamily="49" charset="0"/>
              </a:rPr>
              <a:t>"</a:t>
            </a:r>
            <a:r>
              <a:rPr lang="en-US" b="0" dirty="0">
                <a:solidFill>
                  <a:srgbClr val="91B3E0"/>
                </a:solidFill>
                <a:effectLst/>
                <a:highlight>
                  <a:srgbClr val="FFFF00"/>
                </a:highlight>
                <a:latin typeface="Consolas" panose="020B0609020204030204" pitchFamily="49" charset="0"/>
              </a:rPr>
              <a:t> /&gt;</a:t>
            </a:r>
            <a:endParaRPr lang="en-US" b="0" dirty="0">
              <a:solidFill>
                <a:srgbClr val="333333"/>
              </a:solidFill>
              <a:effectLst/>
              <a:highlight>
                <a:srgbClr val="FFFF00"/>
              </a:highlight>
              <a:latin typeface="Consolas" panose="020B0609020204030204" pitchFamily="49" charset="0"/>
            </a:endParaRPr>
          </a:p>
          <a:p>
            <a:r>
              <a:rPr lang="en-US" b="0" dirty="0">
                <a:solidFill>
                  <a:srgbClr val="333333"/>
                </a:solidFill>
                <a:effectLst/>
                <a:highlight>
                  <a:srgbClr val="F5F5F5"/>
                </a:highlight>
                <a:latin typeface="Consolas" panose="020B0609020204030204" pitchFamily="49" charset="0"/>
              </a:rPr>
              <a:t>    </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title</a:t>
            </a:r>
            <a:r>
              <a:rPr lang="en-US" b="0" dirty="0">
                <a:solidFill>
                  <a:srgbClr val="91B3E0"/>
                </a:solidFill>
                <a:effectLst/>
                <a:highlight>
                  <a:srgbClr val="F5F5F5"/>
                </a:highlight>
                <a:latin typeface="Consolas" panose="020B0609020204030204" pitchFamily="49" charset="0"/>
              </a:rPr>
              <a:t>&gt;</a:t>
            </a:r>
            <a:r>
              <a:rPr lang="en-US" b="0" dirty="0">
                <a:solidFill>
                  <a:srgbClr val="333333"/>
                </a:solidFill>
                <a:effectLst/>
                <a:highlight>
                  <a:srgbClr val="F5F5F5"/>
                </a:highlight>
                <a:latin typeface="Consolas" panose="020B0609020204030204" pitchFamily="49" charset="0"/>
              </a:rPr>
              <a:t>Types of selector example </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title</a:t>
            </a:r>
            <a:r>
              <a:rPr lang="en-US" b="0" dirty="0">
                <a:solidFill>
                  <a:srgbClr val="91B3E0"/>
                </a:solidFill>
                <a:effectLst/>
                <a:highlight>
                  <a:srgbClr val="F5F5F5"/>
                </a:highlight>
                <a:latin typeface="Consolas" panose="020B0609020204030204" pitchFamily="49" charset="0"/>
              </a:rPr>
              <a:t>&gt;</a:t>
            </a:r>
            <a:endParaRPr lang="en-US" b="0" dirty="0">
              <a:solidFill>
                <a:srgbClr val="333333"/>
              </a:solidFill>
              <a:effectLst/>
              <a:highlight>
                <a:srgbClr val="F5F5F5"/>
              </a:highlight>
              <a:latin typeface="Consolas" panose="020B0609020204030204" pitchFamily="49" charset="0"/>
            </a:endParaRPr>
          </a:p>
          <a:p>
            <a:r>
              <a:rPr lang="en-US" b="0" dirty="0">
                <a:solidFill>
                  <a:srgbClr val="333333"/>
                </a:solidFill>
                <a:effectLst/>
                <a:highlight>
                  <a:srgbClr val="F5F5F5"/>
                </a:highlight>
                <a:latin typeface="Consolas" panose="020B0609020204030204" pitchFamily="49" charset="0"/>
              </a:rPr>
              <a:t>  </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head</a:t>
            </a:r>
            <a:r>
              <a:rPr lang="en-US" b="0" dirty="0">
                <a:solidFill>
                  <a:srgbClr val="91B3E0"/>
                </a:solidFill>
                <a:effectLst/>
                <a:highlight>
                  <a:srgbClr val="F5F5F5"/>
                </a:highlight>
                <a:latin typeface="Consolas" panose="020B0609020204030204" pitchFamily="49" charset="0"/>
              </a:rPr>
              <a:t>&gt;</a:t>
            </a:r>
            <a:endParaRPr lang="en-US" b="0" dirty="0">
              <a:solidFill>
                <a:srgbClr val="333333"/>
              </a:solidFill>
              <a:effectLst/>
              <a:highlight>
                <a:srgbClr val="F5F5F5"/>
              </a:highlight>
              <a:latin typeface="Consolas" panose="020B0609020204030204" pitchFamily="49" charset="0"/>
            </a:endParaRPr>
          </a:p>
          <a:p>
            <a:br>
              <a:rPr lang="en-US" b="0" dirty="0">
                <a:solidFill>
                  <a:srgbClr val="333333"/>
                </a:solidFill>
                <a:effectLst/>
                <a:highlight>
                  <a:srgbClr val="F5F5F5"/>
                </a:highlight>
                <a:latin typeface="Consolas" panose="020B0609020204030204" pitchFamily="49" charset="0"/>
              </a:rPr>
            </a:br>
            <a:r>
              <a:rPr lang="en-US" b="0" dirty="0">
                <a:solidFill>
                  <a:srgbClr val="333333"/>
                </a:solidFill>
                <a:effectLst/>
                <a:highlight>
                  <a:srgbClr val="F5F5F5"/>
                </a:highlight>
                <a:latin typeface="Consolas" panose="020B0609020204030204" pitchFamily="49" charset="0"/>
              </a:rPr>
              <a:t>  </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body</a:t>
            </a:r>
            <a:r>
              <a:rPr lang="en-US" b="0" dirty="0">
                <a:solidFill>
                  <a:srgbClr val="91B3E0"/>
                </a:solidFill>
                <a:effectLst/>
                <a:highlight>
                  <a:srgbClr val="F5F5F5"/>
                </a:highlight>
                <a:latin typeface="Consolas" panose="020B0609020204030204" pitchFamily="49" charset="0"/>
              </a:rPr>
              <a:t>&gt;</a:t>
            </a:r>
            <a:endParaRPr lang="en-US" b="0" dirty="0">
              <a:solidFill>
                <a:srgbClr val="333333"/>
              </a:solidFill>
              <a:effectLst/>
              <a:highlight>
                <a:srgbClr val="F5F5F5"/>
              </a:highlight>
              <a:latin typeface="Consolas" panose="020B0609020204030204" pitchFamily="49" charset="0"/>
            </a:endParaRPr>
          </a:p>
          <a:p>
            <a:r>
              <a:rPr lang="en-US" b="0" dirty="0">
                <a:solidFill>
                  <a:srgbClr val="333333"/>
                </a:solidFill>
                <a:effectLst/>
                <a:highlight>
                  <a:srgbClr val="F5F5F5"/>
                </a:highlight>
                <a:latin typeface="Consolas" panose="020B0609020204030204" pitchFamily="49" charset="0"/>
              </a:rPr>
              <a:t>    </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h1</a:t>
            </a:r>
            <a:r>
              <a:rPr lang="en-US" b="0" dirty="0">
                <a:solidFill>
                  <a:srgbClr val="91B3E0"/>
                </a:solidFill>
                <a:effectLst/>
                <a:highlight>
                  <a:srgbClr val="F5F5F5"/>
                </a:highlight>
                <a:latin typeface="Consolas" panose="020B0609020204030204" pitchFamily="49" charset="0"/>
              </a:rPr>
              <a:t>&gt;</a:t>
            </a:r>
            <a:r>
              <a:rPr lang="en-US" b="0" dirty="0">
                <a:solidFill>
                  <a:srgbClr val="333333"/>
                </a:solidFill>
                <a:effectLst/>
                <a:highlight>
                  <a:srgbClr val="F5F5F5"/>
                </a:highlight>
                <a:latin typeface="Consolas" panose="020B0609020204030204" pitchFamily="49" charset="0"/>
              </a:rPr>
              <a:t>I am a level one heading</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h1</a:t>
            </a:r>
            <a:r>
              <a:rPr lang="en-US" b="0" dirty="0">
                <a:solidFill>
                  <a:srgbClr val="91B3E0"/>
                </a:solidFill>
                <a:effectLst/>
                <a:highlight>
                  <a:srgbClr val="F5F5F5"/>
                </a:highlight>
                <a:latin typeface="Consolas" panose="020B0609020204030204" pitchFamily="49" charset="0"/>
              </a:rPr>
              <a:t>&gt;</a:t>
            </a:r>
            <a:endParaRPr lang="en-US" b="0" dirty="0">
              <a:solidFill>
                <a:srgbClr val="333333"/>
              </a:solidFill>
              <a:effectLst/>
              <a:highlight>
                <a:srgbClr val="F5F5F5"/>
              </a:highlight>
              <a:latin typeface="Consolas" panose="020B0609020204030204" pitchFamily="49" charset="0"/>
            </a:endParaRPr>
          </a:p>
          <a:p>
            <a:br>
              <a:rPr lang="en-US" b="0" dirty="0">
                <a:solidFill>
                  <a:srgbClr val="333333"/>
                </a:solidFill>
                <a:effectLst/>
                <a:highlight>
                  <a:srgbClr val="F5F5F5"/>
                </a:highlight>
                <a:latin typeface="Consolas" panose="020B0609020204030204" pitchFamily="49" charset="0"/>
              </a:rPr>
            </a:br>
            <a:r>
              <a:rPr lang="en-US" b="0" dirty="0">
                <a:solidFill>
                  <a:srgbClr val="333333"/>
                </a:solidFill>
                <a:effectLst/>
                <a:highlight>
                  <a:srgbClr val="F5F5F5"/>
                </a:highlight>
                <a:latin typeface="Consolas" panose="020B0609020204030204" pitchFamily="49" charset="0"/>
              </a:rPr>
              <a:t>    </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p</a:t>
            </a:r>
            <a:r>
              <a:rPr lang="en-US" b="0" dirty="0">
                <a:solidFill>
                  <a:srgbClr val="91B3E0"/>
                </a:solidFill>
                <a:effectLst/>
                <a:highlight>
                  <a:srgbClr val="F5F5F5"/>
                </a:highlight>
                <a:latin typeface="Consolas" panose="020B0609020204030204" pitchFamily="49" charset="0"/>
              </a:rPr>
              <a:t>&gt;</a:t>
            </a:r>
            <a:endParaRPr lang="en-US" b="0" dirty="0">
              <a:solidFill>
                <a:srgbClr val="333333"/>
              </a:solidFill>
              <a:effectLst/>
              <a:highlight>
                <a:srgbClr val="F5F5F5"/>
              </a:highlight>
              <a:latin typeface="Consolas" panose="020B0609020204030204" pitchFamily="49" charset="0"/>
            </a:endParaRPr>
          </a:p>
          <a:p>
            <a:r>
              <a:rPr lang="en-US" b="0" dirty="0">
                <a:solidFill>
                  <a:srgbClr val="333333"/>
                </a:solidFill>
                <a:effectLst/>
                <a:highlight>
                  <a:srgbClr val="F5F5F5"/>
                </a:highlight>
                <a:latin typeface="Consolas" panose="020B0609020204030204" pitchFamily="49" charset="0"/>
              </a:rPr>
              <a:t>      This is a paragraph of text. In the text is a</a:t>
            </a:r>
          </a:p>
          <a:p>
            <a:r>
              <a:rPr lang="en-US" b="0" dirty="0">
                <a:solidFill>
                  <a:srgbClr val="333333"/>
                </a:solidFill>
                <a:effectLst/>
                <a:highlight>
                  <a:srgbClr val="F5F5F5"/>
                </a:highlight>
                <a:latin typeface="Consolas" panose="020B0609020204030204" pitchFamily="49" charset="0"/>
              </a:rPr>
              <a:t>      </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span</a:t>
            </a:r>
            <a:r>
              <a:rPr lang="en-US" b="0" dirty="0">
                <a:solidFill>
                  <a:srgbClr val="91B3E0"/>
                </a:solidFill>
                <a:effectLst/>
                <a:highlight>
                  <a:srgbClr val="F5F5F5"/>
                </a:highlight>
                <a:latin typeface="Consolas" panose="020B0609020204030204" pitchFamily="49" charset="0"/>
              </a:rPr>
              <a:t>&gt;</a:t>
            </a:r>
            <a:r>
              <a:rPr lang="en-US" b="0" dirty="0">
                <a:solidFill>
                  <a:srgbClr val="333333"/>
                </a:solidFill>
                <a:effectLst/>
                <a:highlight>
                  <a:srgbClr val="F5F5F5"/>
                </a:highlight>
                <a:latin typeface="Consolas" panose="020B0609020204030204" pitchFamily="49" charset="0"/>
              </a:rPr>
              <a:t>span element</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span</a:t>
            </a:r>
            <a:r>
              <a:rPr lang="en-US" b="0" dirty="0">
                <a:solidFill>
                  <a:srgbClr val="91B3E0"/>
                </a:solidFill>
                <a:effectLst/>
                <a:highlight>
                  <a:srgbClr val="F5F5F5"/>
                </a:highlight>
                <a:latin typeface="Consolas" panose="020B0609020204030204" pitchFamily="49" charset="0"/>
              </a:rPr>
              <a:t>&gt;</a:t>
            </a:r>
            <a:r>
              <a:rPr lang="en-US" b="0" dirty="0">
                <a:solidFill>
                  <a:srgbClr val="333333"/>
                </a:solidFill>
                <a:effectLst/>
                <a:highlight>
                  <a:srgbClr val="F5F5F5"/>
                </a:highlight>
                <a:latin typeface="Consolas" panose="020B0609020204030204" pitchFamily="49" charset="0"/>
              </a:rPr>
              <a:t> and also a</a:t>
            </a:r>
          </a:p>
          <a:p>
            <a:r>
              <a:rPr lang="en-US" b="0" dirty="0">
                <a:solidFill>
                  <a:srgbClr val="333333"/>
                </a:solidFill>
                <a:effectLst/>
                <a:highlight>
                  <a:srgbClr val="F5F5F5"/>
                </a:highlight>
                <a:latin typeface="Consolas" panose="020B0609020204030204" pitchFamily="49" charset="0"/>
              </a:rPr>
              <a:t>      </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a</a:t>
            </a:r>
            <a:r>
              <a:rPr lang="en-US" b="0" dirty="0">
                <a:solidFill>
                  <a:srgbClr val="91B3E0"/>
                </a:solidFill>
                <a:effectLst/>
                <a:highlight>
                  <a:srgbClr val="F5F5F5"/>
                </a:highlight>
                <a:latin typeface="Consolas" panose="020B0609020204030204" pitchFamily="49" charset="0"/>
              </a:rPr>
              <a:t> </a:t>
            </a:r>
            <a:r>
              <a:rPr lang="en-US" b="0" i="1" dirty="0" err="1">
                <a:solidFill>
                  <a:srgbClr val="8190A0"/>
                </a:solidFill>
                <a:effectLst/>
                <a:highlight>
                  <a:srgbClr val="F5F5F5"/>
                </a:highlight>
                <a:latin typeface="Consolas" panose="020B0609020204030204" pitchFamily="49" charset="0"/>
              </a:rPr>
              <a:t>href</a:t>
            </a:r>
            <a:r>
              <a:rPr lang="en-US" b="0" dirty="0">
                <a:solidFill>
                  <a:srgbClr val="777777"/>
                </a:solidFill>
                <a:effectLst/>
                <a:highlight>
                  <a:srgbClr val="F5F5F5"/>
                </a:highlight>
                <a:latin typeface="Consolas" panose="020B0609020204030204" pitchFamily="49" charset="0"/>
              </a:rPr>
              <a:t>="</a:t>
            </a:r>
            <a:r>
              <a:rPr lang="en-US" b="0" dirty="0">
                <a:solidFill>
                  <a:srgbClr val="448C27"/>
                </a:solidFill>
                <a:effectLst/>
                <a:highlight>
                  <a:srgbClr val="F5F5F5"/>
                </a:highlight>
                <a:latin typeface="Consolas" panose="020B0609020204030204" pitchFamily="49" charset="0"/>
              </a:rPr>
              <a:t>https://example.com</a:t>
            </a:r>
            <a:r>
              <a:rPr lang="en-US" b="0" dirty="0">
                <a:solidFill>
                  <a:srgbClr val="777777"/>
                </a:solidFill>
                <a:effectLst/>
                <a:highlight>
                  <a:srgbClr val="F5F5F5"/>
                </a:highlight>
                <a:latin typeface="Consolas" panose="020B0609020204030204" pitchFamily="49" charset="0"/>
              </a:rPr>
              <a:t>"</a:t>
            </a:r>
            <a:r>
              <a:rPr lang="en-US" b="0" dirty="0">
                <a:solidFill>
                  <a:srgbClr val="91B3E0"/>
                </a:solidFill>
                <a:effectLst/>
                <a:highlight>
                  <a:srgbClr val="F5F5F5"/>
                </a:highlight>
                <a:latin typeface="Consolas" panose="020B0609020204030204" pitchFamily="49" charset="0"/>
              </a:rPr>
              <a:t>&gt;</a:t>
            </a:r>
            <a:r>
              <a:rPr lang="en-US" b="0" dirty="0">
                <a:solidFill>
                  <a:srgbClr val="333333"/>
                </a:solidFill>
                <a:effectLst/>
                <a:highlight>
                  <a:srgbClr val="F5F5F5"/>
                </a:highlight>
                <a:latin typeface="Consolas" panose="020B0609020204030204" pitchFamily="49" charset="0"/>
              </a:rPr>
              <a:t>link</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a</a:t>
            </a:r>
            <a:r>
              <a:rPr lang="en-US" b="0" dirty="0">
                <a:solidFill>
                  <a:srgbClr val="91B3E0"/>
                </a:solidFill>
                <a:effectLst/>
                <a:highlight>
                  <a:srgbClr val="F5F5F5"/>
                </a:highlight>
                <a:latin typeface="Consolas" panose="020B0609020204030204" pitchFamily="49" charset="0"/>
              </a:rPr>
              <a:t>&gt;</a:t>
            </a:r>
            <a:r>
              <a:rPr lang="en-US" b="0" dirty="0">
                <a:solidFill>
                  <a:srgbClr val="333333"/>
                </a:solidFill>
                <a:effectLst/>
                <a:highlight>
                  <a:srgbClr val="F5F5F5"/>
                </a:highlight>
                <a:latin typeface="Consolas" panose="020B0609020204030204" pitchFamily="49" charset="0"/>
              </a:rPr>
              <a:t>.</a:t>
            </a:r>
          </a:p>
          <a:p>
            <a:r>
              <a:rPr lang="en-US" b="0" dirty="0">
                <a:solidFill>
                  <a:srgbClr val="333333"/>
                </a:solidFill>
                <a:effectLst/>
                <a:highlight>
                  <a:srgbClr val="F5F5F5"/>
                </a:highlight>
                <a:latin typeface="Consolas" panose="020B0609020204030204" pitchFamily="49" charset="0"/>
              </a:rPr>
              <a:t>    </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p</a:t>
            </a:r>
            <a:r>
              <a:rPr lang="en-US" b="0" dirty="0">
                <a:solidFill>
                  <a:srgbClr val="91B3E0"/>
                </a:solidFill>
                <a:effectLst/>
                <a:highlight>
                  <a:srgbClr val="F5F5F5"/>
                </a:highlight>
                <a:latin typeface="Consolas" panose="020B0609020204030204" pitchFamily="49" charset="0"/>
              </a:rPr>
              <a:t>&gt;</a:t>
            </a:r>
            <a:endParaRPr lang="en-US" b="0" dirty="0">
              <a:solidFill>
                <a:srgbClr val="333333"/>
              </a:solidFill>
              <a:effectLst/>
              <a:highlight>
                <a:srgbClr val="F5F5F5"/>
              </a:highlight>
              <a:latin typeface="Consolas" panose="020B0609020204030204" pitchFamily="49" charset="0"/>
            </a:endParaRPr>
          </a:p>
          <a:p>
            <a:endParaRPr lang="en-US" b="0" dirty="0">
              <a:solidFill>
                <a:srgbClr val="333333"/>
              </a:solidFill>
              <a:effectLst/>
              <a:highlight>
                <a:srgbClr val="F5F5F5"/>
              </a:highlight>
              <a:latin typeface="Consolas" panose="020B0609020204030204" pitchFamily="49" charset="0"/>
            </a:endParaRPr>
          </a:p>
        </p:txBody>
      </p:sp>
    </p:spTree>
    <p:extLst>
      <p:ext uri="{BB962C8B-B14F-4D97-AF65-F5344CB8AC3E}">
        <p14:creationId xmlns:p14="http://schemas.microsoft.com/office/powerpoint/2010/main" val="1246574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AACF46-AE42-C042-2949-6C177FC4CE59}"/>
              </a:ext>
            </a:extLst>
          </p:cNvPr>
          <p:cNvSpPr txBox="1"/>
          <p:nvPr/>
        </p:nvSpPr>
        <p:spPr>
          <a:xfrm>
            <a:off x="117748" y="785734"/>
            <a:ext cx="11809311" cy="6370975"/>
          </a:xfrm>
          <a:prstGeom prst="rect">
            <a:avLst/>
          </a:prstGeom>
          <a:noFill/>
        </p:spPr>
        <p:txBody>
          <a:bodyPr wrap="square">
            <a:spAutoFit/>
          </a:bodyPr>
          <a:lstStyle/>
          <a:p>
            <a:r>
              <a:rPr lang="en-US" b="0" dirty="0">
                <a:solidFill>
                  <a:srgbClr val="333333"/>
                </a:solidFill>
                <a:effectLst/>
                <a:highlight>
                  <a:srgbClr val="F5F5F5"/>
                </a:highlight>
                <a:latin typeface="Consolas" panose="020B0609020204030204" pitchFamily="49" charset="0"/>
              </a:rPr>
              <a:t>    </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h2</a:t>
            </a:r>
            <a:r>
              <a:rPr lang="en-US" b="0" dirty="0">
                <a:solidFill>
                  <a:srgbClr val="91B3E0"/>
                </a:solidFill>
                <a:effectLst/>
                <a:highlight>
                  <a:srgbClr val="F5F5F5"/>
                </a:highlight>
                <a:latin typeface="Consolas" panose="020B0609020204030204" pitchFamily="49" charset="0"/>
              </a:rPr>
              <a:t>&gt;</a:t>
            </a:r>
            <a:r>
              <a:rPr lang="en-US" b="0" dirty="0">
                <a:solidFill>
                  <a:srgbClr val="333333"/>
                </a:solidFill>
                <a:effectLst/>
                <a:highlight>
                  <a:srgbClr val="F5F5F5"/>
                </a:highlight>
                <a:latin typeface="Consolas" panose="020B0609020204030204" pitchFamily="49" charset="0"/>
              </a:rPr>
              <a:t>This is second heading</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h2</a:t>
            </a:r>
            <a:r>
              <a:rPr lang="en-US" b="0" dirty="0">
                <a:solidFill>
                  <a:srgbClr val="91B3E0"/>
                </a:solidFill>
                <a:effectLst/>
                <a:highlight>
                  <a:srgbClr val="F5F5F5"/>
                </a:highlight>
                <a:latin typeface="Consolas" panose="020B0609020204030204" pitchFamily="49" charset="0"/>
              </a:rPr>
              <a:t>&gt;</a:t>
            </a:r>
            <a:endParaRPr lang="en-US" b="0" dirty="0">
              <a:solidFill>
                <a:srgbClr val="333333"/>
              </a:solidFill>
              <a:effectLst/>
              <a:highlight>
                <a:srgbClr val="F5F5F5"/>
              </a:highlight>
              <a:latin typeface="Consolas" panose="020B0609020204030204" pitchFamily="49" charset="0"/>
            </a:endParaRPr>
          </a:p>
          <a:p>
            <a:r>
              <a:rPr lang="en-US" b="0" dirty="0">
                <a:solidFill>
                  <a:srgbClr val="333333"/>
                </a:solidFill>
                <a:effectLst/>
                <a:highlight>
                  <a:srgbClr val="F5F5F5"/>
                </a:highlight>
                <a:latin typeface="Consolas" panose="020B0609020204030204" pitchFamily="49" charset="0"/>
              </a:rPr>
              <a:t>    </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p</a:t>
            </a:r>
            <a:r>
              <a:rPr lang="en-US" b="0" dirty="0">
                <a:solidFill>
                  <a:srgbClr val="91B3E0"/>
                </a:solidFill>
                <a:effectLst/>
                <a:highlight>
                  <a:srgbClr val="F5F5F5"/>
                </a:highlight>
                <a:latin typeface="Consolas" panose="020B0609020204030204" pitchFamily="49" charset="0"/>
              </a:rPr>
              <a:t>&gt;</a:t>
            </a:r>
            <a:endParaRPr lang="en-US" b="0" dirty="0">
              <a:solidFill>
                <a:srgbClr val="333333"/>
              </a:solidFill>
              <a:effectLst/>
              <a:highlight>
                <a:srgbClr val="F5F5F5"/>
              </a:highlight>
              <a:latin typeface="Consolas" panose="020B0609020204030204" pitchFamily="49" charset="0"/>
            </a:endParaRPr>
          </a:p>
          <a:p>
            <a:r>
              <a:rPr lang="en-US" b="0" dirty="0">
                <a:solidFill>
                  <a:srgbClr val="333333"/>
                </a:solidFill>
                <a:effectLst/>
                <a:highlight>
                  <a:srgbClr val="F5F5F5"/>
                </a:highlight>
                <a:latin typeface="Consolas" panose="020B0609020204030204" pitchFamily="49" charset="0"/>
              </a:rPr>
              <a:t>      This is the second paragraph. It contains an </a:t>
            </a:r>
            <a:r>
              <a:rPr lang="en-US" b="0" dirty="0">
                <a:solidFill>
                  <a:srgbClr val="91B3E0"/>
                </a:solidFill>
                <a:effectLst/>
                <a:highlight>
                  <a:srgbClr val="F5F5F5"/>
                </a:highlight>
                <a:latin typeface="Consolas" panose="020B0609020204030204" pitchFamily="49" charset="0"/>
              </a:rPr>
              <a:t>&lt;</a:t>
            </a:r>
            <a:r>
              <a:rPr lang="en-US" b="0" dirty="0" err="1">
                <a:solidFill>
                  <a:srgbClr val="4B69C6"/>
                </a:solidFill>
                <a:effectLst/>
                <a:highlight>
                  <a:srgbClr val="F5F5F5"/>
                </a:highlight>
                <a:latin typeface="Consolas" panose="020B0609020204030204" pitchFamily="49" charset="0"/>
              </a:rPr>
              <a:t>em</a:t>
            </a:r>
            <a:r>
              <a:rPr lang="en-US" b="0" dirty="0">
                <a:solidFill>
                  <a:srgbClr val="91B3E0"/>
                </a:solidFill>
                <a:effectLst/>
                <a:highlight>
                  <a:srgbClr val="F5F5F5"/>
                </a:highlight>
                <a:latin typeface="Consolas" panose="020B0609020204030204" pitchFamily="49" charset="0"/>
              </a:rPr>
              <a:t>&gt;</a:t>
            </a:r>
            <a:r>
              <a:rPr lang="en-US" b="0" dirty="0">
                <a:solidFill>
                  <a:srgbClr val="333333"/>
                </a:solidFill>
                <a:effectLst/>
                <a:highlight>
                  <a:srgbClr val="F5F5F5"/>
                </a:highlight>
                <a:latin typeface="Consolas" panose="020B0609020204030204" pitchFamily="49" charset="0"/>
              </a:rPr>
              <a:t>emphasized</a:t>
            </a:r>
            <a:r>
              <a:rPr lang="en-US" b="0" dirty="0">
                <a:solidFill>
                  <a:srgbClr val="91B3E0"/>
                </a:solidFill>
                <a:effectLst/>
                <a:highlight>
                  <a:srgbClr val="F5F5F5"/>
                </a:highlight>
                <a:latin typeface="Consolas" panose="020B0609020204030204" pitchFamily="49" charset="0"/>
              </a:rPr>
              <a:t>&lt;/</a:t>
            </a:r>
            <a:r>
              <a:rPr lang="en-US" b="0" dirty="0" err="1">
                <a:solidFill>
                  <a:srgbClr val="4B69C6"/>
                </a:solidFill>
                <a:effectLst/>
                <a:highlight>
                  <a:srgbClr val="F5F5F5"/>
                </a:highlight>
                <a:latin typeface="Consolas" panose="020B0609020204030204" pitchFamily="49" charset="0"/>
              </a:rPr>
              <a:t>em</a:t>
            </a:r>
            <a:r>
              <a:rPr lang="en-US" b="0" dirty="0">
                <a:solidFill>
                  <a:srgbClr val="91B3E0"/>
                </a:solidFill>
                <a:effectLst/>
                <a:highlight>
                  <a:srgbClr val="F5F5F5"/>
                </a:highlight>
                <a:latin typeface="Consolas" panose="020B0609020204030204" pitchFamily="49" charset="0"/>
              </a:rPr>
              <a:t>&gt;</a:t>
            </a:r>
            <a:r>
              <a:rPr lang="en-US" b="0" dirty="0">
                <a:solidFill>
                  <a:srgbClr val="333333"/>
                </a:solidFill>
                <a:effectLst/>
                <a:highlight>
                  <a:srgbClr val="F5F5F5"/>
                </a:highlight>
                <a:latin typeface="Consolas" panose="020B0609020204030204" pitchFamily="49" charset="0"/>
              </a:rPr>
              <a:t> element.</a:t>
            </a:r>
          </a:p>
          <a:p>
            <a:r>
              <a:rPr lang="en-US" b="0" dirty="0">
                <a:solidFill>
                  <a:srgbClr val="333333"/>
                </a:solidFill>
                <a:effectLst/>
                <a:highlight>
                  <a:srgbClr val="F5F5F5"/>
                </a:highlight>
                <a:latin typeface="Consolas" panose="020B0609020204030204" pitchFamily="49" charset="0"/>
              </a:rPr>
              <a:t>      It has a </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strong</a:t>
            </a:r>
            <a:r>
              <a:rPr lang="en-US" b="0" dirty="0">
                <a:solidFill>
                  <a:srgbClr val="91B3E0"/>
                </a:solidFill>
                <a:effectLst/>
                <a:highlight>
                  <a:srgbClr val="F5F5F5"/>
                </a:highlight>
                <a:latin typeface="Consolas" panose="020B0609020204030204" pitchFamily="49" charset="0"/>
              </a:rPr>
              <a:t>&gt;</a:t>
            </a:r>
            <a:r>
              <a:rPr lang="en-US" b="0" dirty="0">
                <a:solidFill>
                  <a:srgbClr val="333333"/>
                </a:solidFill>
                <a:effectLst/>
                <a:highlight>
                  <a:srgbClr val="F5F5F5"/>
                </a:highlight>
                <a:latin typeface="Consolas" panose="020B0609020204030204" pitchFamily="49" charset="0"/>
              </a:rPr>
              <a:t>strong</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strong</a:t>
            </a:r>
            <a:r>
              <a:rPr lang="en-US" b="0" dirty="0">
                <a:solidFill>
                  <a:srgbClr val="91B3E0"/>
                </a:solidFill>
                <a:effectLst/>
                <a:highlight>
                  <a:srgbClr val="F5F5F5"/>
                </a:highlight>
                <a:latin typeface="Consolas" panose="020B0609020204030204" pitchFamily="49" charset="0"/>
              </a:rPr>
              <a:t>&gt;</a:t>
            </a:r>
            <a:r>
              <a:rPr lang="en-US" b="0" dirty="0">
                <a:solidFill>
                  <a:srgbClr val="333333"/>
                </a:solidFill>
                <a:effectLst/>
                <a:highlight>
                  <a:srgbClr val="F5F5F5"/>
                </a:highlight>
                <a:latin typeface="Consolas" panose="020B0609020204030204" pitchFamily="49" charset="0"/>
              </a:rPr>
              <a:t> element</a:t>
            </a:r>
          </a:p>
          <a:p>
            <a:r>
              <a:rPr lang="en-US" b="0" dirty="0">
                <a:solidFill>
                  <a:srgbClr val="333333"/>
                </a:solidFill>
                <a:effectLst/>
                <a:highlight>
                  <a:srgbClr val="F5F5F5"/>
                </a:highlight>
                <a:latin typeface="Consolas" panose="020B0609020204030204" pitchFamily="49" charset="0"/>
              </a:rPr>
              <a:t>    </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p</a:t>
            </a:r>
            <a:r>
              <a:rPr lang="en-US" b="0" dirty="0">
                <a:solidFill>
                  <a:srgbClr val="91B3E0"/>
                </a:solidFill>
                <a:effectLst/>
                <a:highlight>
                  <a:srgbClr val="F5F5F5"/>
                </a:highlight>
                <a:latin typeface="Consolas" panose="020B0609020204030204" pitchFamily="49" charset="0"/>
              </a:rPr>
              <a:t>&gt;</a:t>
            </a:r>
            <a:endParaRPr lang="en-US" b="0" dirty="0">
              <a:solidFill>
                <a:srgbClr val="333333"/>
              </a:solidFill>
              <a:effectLst/>
              <a:highlight>
                <a:srgbClr val="F5F5F5"/>
              </a:highlight>
              <a:latin typeface="Consolas" panose="020B0609020204030204" pitchFamily="49" charset="0"/>
            </a:endParaRPr>
          </a:p>
          <a:p>
            <a:r>
              <a:rPr lang="en-US" b="0" dirty="0">
                <a:solidFill>
                  <a:srgbClr val="333333"/>
                </a:solidFill>
                <a:effectLst/>
                <a:highlight>
                  <a:srgbClr val="F5F5F5"/>
                </a:highlight>
                <a:latin typeface="Consolas" panose="020B0609020204030204" pitchFamily="49" charset="0"/>
              </a:rPr>
              <a:t>    </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h3</a:t>
            </a:r>
            <a:r>
              <a:rPr lang="en-US" b="0" dirty="0">
                <a:solidFill>
                  <a:srgbClr val="91B3E0"/>
                </a:solidFill>
                <a:effectLst/>
                <a:highlight>
                  <a:srgbClr val="F5F5F5"/>
                </a:highlight>
                <a:latin typeface="Consolas" panose="020B0609020204030204" pitchFamily="49" charset="0"/>
              </a:rPr>
              <a:t>&gt;</a:t>
            </a:r>
            <a:r>
              <a:rPr lang="en-US" b="0" dirty="0">
                <a:solidFill>
                  <a:srgbClr val="333333"/>
                </a:solidFill>
                <a:effectLst/>
                <a:highlight>
                  <a:srgbClr val="F5F5F5"/>
                </a:highlight>
                <a:latin typeface="Consolas" panose="020B0609020204030204" pitchFamily="49" charset="0"/>
              </a:rPr>
              <a:t>This is 3rd heading</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h3</a:t>
            </a:r>
            <a:r>
              <a:rPr lang="en-US" b="0" dirty="0">
                <a:solidFill>
                  <a:srgbClr val="91B3E0"/>
                </a:solidFill>
                <a:effectLst/>
                <a:highlight>
                  <a:srgbClr val="F5F5F5"/>
                </a:highlight>
                <a:latin typeface="Consolas" panose="020B0609020204030204" pitchFamily="49" charset="0"/>
              </a:rPr>
              <a:t>&gt;</a:t>
            </a:r>
            <a:br>
              <a:rPr lang="en-US" b="0" dirty="0">
                <a:solidFill>
                  <a:srgbClr val="333333"/>
                </a:solidFill>
                <a:effectLst/>
                <a:highlight>
                  <a:srgbClr val="F5F5F5"/>
                </a:highlight>
                <a:latin typeface="Consolas" panose="020B0609020204030204" pitchFamily="49" charset="0"/>
              </a:rPr>
            </a:br>
            <a:r>
              <a:rPr lang="en-US" b="0" dirty="0">
                <a:solidFill>
                  <a:srgbClr val="333333"/>
                </a:solidFill>
                <a:effectLst/>
                <a:highlight>
                  <a:srgbClr val="F5F5F5"/>
                </a:highlight>
                <a:latin typeface="Consolas" panose="020B0609020204030204" pitchFamily="49" charset="0"/>
              </a:rPr>
              <a:t>    </a:t>
            </a:r>
            <a:r>
              <a:rPr lang="en-US" b="0" dirty="0">
                <a:solidFill>
                  <a:srgbClr val="91B3E0"/>
                </a:solidFill>
                <a:effectLst/>
                <a:highlight>
                  <a:srgbClr val="F5F5F5"/>
                </a:highlight>
                <a:latin typeface="Consolas" panose="020B0609020204030204" pitchFamily="49" charset="0"/>
              </a:rPr>
              <a:t>&lt;</a:t>
            </a:r>
            <a:r>
              <a:rPr lang="en-US" b="0" dirty="0" err="1">
                <a:solidFill>
                  <a:srgbClr val="4B69C6"/>
                </a:solidFill>
                <a:effectLst/>
                <a:highlight>
                  <a:srgbClr val="F5F5F5"/>
                </a:highlight>
                <a:latin typeface="Consolas" panose="020B0609020204030204" pitchFamily="49" charset="0"/>
              </a:rPr>
              <a:t>ul</a:t>
            </a:r>
            <a:r>
              <a:rPr lang="en-US" b="0" dirty="0">
                <a:solidFill>
                  <a:srgbClr val="91B3E0"/>
                </a:solidFill>
                <a:effectLst/>
                <a:highlight>
                  <a:srgbClr val="F5F5F5"/>
                </a:highlight>
                <a:latin typeface="Consolas" panose="020B0609020204030204" pitchFamily="49" charset="0"/>
              </a:rPr>
              <a:t>&gt;</a:t>
            </a:r>
            <a:endParaRPr lang="en-US" b="0" dirty="0">
              <a:solidFill>
                <a:srgbClr val="333333"/>
              </a:solidFill>
              <a:effectLst/>
              <a:highlight>
                <a:srgbClr val="F5F5F5"/>
              </a:highlight>
              <a:latin typeface="Consolas" panose="020B0609020204030204" pitchFamily="49" charset="0"/>
            </a:endParaRPr>
          </a:p>
          <a:p>
            <a:r>
              <a:rPr lang="en-US" b="0" dirty="0">
                <a:solidFill>
                  <a:srgbClr val="333333"/>
                </a:solidFill>
                <a:effectLst/>
                <a:highlight>
                  <a:srgbClr val="F5F5F5"/>
                </a:highlight>
                <a:latin typeface="Consolas" panose="020B0609020204030204" pitchFamily="49" charset="0"/>
              </a:rPr>
              <a:t>      </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li</a:t>
            </a:r>
            <a:r>
              <a:rPr lang="en-US" b="0" dirty="0">
                <a:solidFill>
                  <a:srgbClr val="91B3E0"/>
                </a:solidFill>
                <a:effectLst/>
                <a:highlight>
                  <a:srgbClr val="F5F5F5"/>
                </a:highlight>
                <a:latin typeface="Consolas" panose="020B0609020204030204" pitchFamily="49" charset="0"/>
              </a:rPr>
              <a:t>&gt;</a:t>
            </a:r>
            <a:r>
              <a:rPr lang="en-US" b="0" dirty="0">
                <a:solidFill>
                  <a:srgbClr val="333333"/>
                </a:solidFill>
                <a:effectLst/>
                <a:highlight>
                  <a:srgbClr val="F5F5F5"/>
                </a:highlight>
                <a:latin typeface="Consolas" panose="020B0609020204030204" pitchFamily="49" charset="0"/>
              </a:rPr>
              <a:t>Item </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span</a:t>
            </a:r>
            <a:r>
              <a:rPr lang="en-US" b="0" dirty="0">
                <a:solidFill>
                  <a:srgbClr val="91B3E0"/>
                </a:solidFill>
                <a:effectLst/>
                <a:highlight>
                  <a:srgbClr val="F5F5F5"/>
                </a:highlight>
                <a:latin typeface="Consolas" panose="020B0609020204030204" pitchFamily="49" charset="0"/>
              </a:rPr>
              <a:t>&gt;</a:t>
            </a:r>
            <a:r>
              <a:rPr lang="en-US" b="0" dirty="0">
                <a:solidFill>
                  <a:srgbClr val="333333"/>
                </a:solidFill>
                <a:effectLst/>
                <a:highlight>
                  <a:srgbClr val="F5F5F5"/>
                </a:highlight>
                <a:latin typeface="Consolas" panose="020B0609020204030204" pitchFamily="49" charset="0"/>
              </a:rPr>
              <a:t>one</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span</a:t>
            </a:r>
            <a:r>
              <a:rPr lang="en-US" b="0" dirty="0">
                <a:solidFill>
                  <a:srgbClr val="91B3E0"/>
                </a:solidFill>
                <a:effectLst/>
                <a:highlight>
                  <a:srgbClr val="F5F5F5"/>
                </a:highlight>
                <a:latin typeface="Consolas" panose="020B0609020204030204" pitchFamily="49" charset="0"/>
              </a:rPr>
              <a:t>&gt;&lt;/</a:t>
            </a:r>
            <a:r>
              <a:rPr lang="en-US" b="0" dirty="0">
                <a:solidFill>
                  <a:srgbClr val="4B69C6"/>
                </a:solidFill>
                <a:effectLst/>
                <a:highlight>
                  <a:srgbClr val="F5F5F5"/>
                </a:highlight>
                <a:latin typeface="Consolas" panose="020B0609020204030204" pitchFamily="49" charset="0"/>
              </a:rPr>
              <a:t>li</a:t>
            </a:r>
            <a:r>
              <a:rPr lang="en-US" b="0" dirty="0">
                <a:solidFill>
                  <a:srgbClr val="91B3E0"/>
                </a:solidFill>
                <a:effectLst/>
                <a:highlight>
                  <a:srgbClr val="F5F5F5"/>
                </a:highlight>
                <a:latin typeface="Consolas" panose="020B0609020204030204" pitchFamily="49" charset="0"/>
              </a:rPr>
              <a:t>&gt;</a:t>
            </a:r>
            <a:endParaRPr lang="en-US" b="0" dirty="0">
              <a:solidFill>
                <a:srgbClr val="333333"/>
              </a:solidFill>
              <a:effectLst/>
              <a:highlight>
                <a:srgbClr val="F5F5F5"/>
              </a:highlight>
              <a:latin typeface="Consolas" panose="020B0609020204030204" pitchFamily="49" charset="0"/>
            </a:endParaRPr>
          </a:p>
          <a:p>
            <a:r>
              <a:rPr lang="en-US" b="0" dirty="0">
                <a:solidFill>
                  <a:srgbClr val="333333"/>
                </a:solidFill>
                <a:effectLst/>
                <a:highlight>
                  <a:srgbClr val="F5F5F5"/>
                </a:highlight>
                <a:latin typeface="Consolas" panose="020B0609020204030204" pitchFamily="49" charset="0"/>
              </a:rPr>
              <a:t>      </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li</a:t>
            </a:r>
            <a:r>
              <a:rPr lang="en-US" b="0" dirty="0">
                <a:solidFill>
                  <a:srgbClr val="91B3E0"/>
                </a:solidFill>
                <a:effectLst/>
                <a:highlight>
                  <a:srgbClr val="F5F5F5"/>
                </a:highlight>
                <a:latin typeface="Consolas" panose="020B0609020204030204" pitchFamily="49" charset="0"/>
              </a:rPr>
              <a:t> </a:t>
            </a:r>
            <a:r>
              <a:rPr lang="en-US" b="0" i="1" dirty="0">
                <a:solidFill>
                  <a:srgbClr val="8190A0"/>
                </a:solidFill>
                <a:effectLst/>
                <a:highlight>
                  <a:srgbClr val="FFFF00"/>
                </a:highlight>
                <a:latin typeface="Consolas" panose="020B0609020204030204" pitchFamily="49" charset="0"/>
              </a:rPr>
              <a:t>class</a:t>
            </a:r>
            <a:r>
              <a:rPr lang="en-US" b="0" dirty="0">
                <a:solidFill>
                  <a:srgbClr val="777777"/>
                </a:solidFill>
                <a:effectLst/>
                <a:highlight>
                  <a:srgbClr val="FFFF00"/>
                </a:highlight>
                <a:latin typeface="Consolas" panose="020B0609020204030204" pitchFamily="49" charset="0"/>
              </a:rPr>
              <a:t>="</a:t>
            </a:r>
            <a:r>
              <a:rPr lang="en-US" b="0" dirty="0" err="1">
                <a:solidFill>
                  <a:srgbClr val="448C27"/>
                </a:solidFill>
                <a:effectLst/>
                <a:highlight>
                  <a:srgbClr val="FFFF00"/>
                </a:highlight>
                <a:latin typeface="Consolas" panose="020B0609020204030204" pitchFamily="49" charset="0"/>
              </a:rPr>
              <a:t>abc</a:t>
            </a:r>
            <a:r>
              <a:rPr lang="en-US" b="0" dirty="0">
                <a:solidFill>
                  <a:srgbClr val="777777"/>
                </a:solidFill>
                <a:effectLst/>
                <a:highlight>
                  <a:srgbClr val="FFFF00"/>
                </a:highlight>
                <a:latin typeface="Consolas" panose="020B0609020204030204" pitchFamily="49" charset="0"/>
              </a:rPr>
              <a:t>"</a:t>
            </a:r>
            <a:r>
              <a:rPr lang="en-US" b="0" dirty="0">
                <a:solidFill>
                  <a:srgbClr val="91B3E0"/>
                </a:solidFill>
                <a:effectLst/>
                <a:highlight>
                  <a:srgbClr val="FFFF00"/>
                </a:highlight>
                <a:latin typeface="Consolas" panose="020B0609020204030204" pitchFamily="49" charset="0"/>
              </a:rPr>
              <a:t>&gt;</a:t>
            </a:r>
            <a:r>
              <a:rPr lang="en-US" b="0" dirty="0">
                <a:solidFill>
                  <a:srgbClr val="333333"/>
                </a:solidFill>
                <a:effectLst/>
                <a:highlight>
                  <a:srgbClr val="F5F5F5"/>
                </a:highlight>
                <a:latin typeface="Consolas" panose="020B0609020204030204" pitchFamily="49" charset="0"/>
              </a:rPr>
              <a:t>Item two</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li</a:t>
            </a:r>
            <a:r>
              <a:rPr lang="en-US" b="0" dirty="0">
                <a:solidFill>
                  <a:srgbClr val="91B3E0"/>
                </a:solidFill>
                <a:effectLst/>
                <a:highlight>
                  <a:srgbClr val="F5F5F5"/>
                </a:highlight>
                <a:latin typeface="Consolas" panose="020B0609020204030204" pitchFamily="49" charset="0"/>
              </a:rPr>
              <a:t>&gt;</a:t>
            </a:r>
            <a:endParaRPr lang="en-US" b="0" dirty="0">
              <a:solidFill>
                <a:srgbClr val="333333"/>
              </a:solidFill>
              <a:effectLst/>
              <a:highlight>
                <a:srgbClr val="F5F5F5"/>
              </a:highlight>
              <a:latin typeface="Consolas" panose="020B0609020204030204" pitchFamily="49" charset="0"/>
            </a:endParaRPr>
          </a:p>
          <a:p>
            <a:r>
              <a:rPr lang="en-US" b="0" dirty="0">
                <a:solidFill>
                  <a:srgbClr val="333333"/>
                </a:solidFill>
                <a:effectLst/>
                <a:highlight>
                  <a:srgbClr val="F5F5F5"/>
                </a:highlight>
                <a:latin typeface="Consolas" panose="020B0609020204030204" pitchFamily="49" charset="0"/>
              </a:rPr>
              <a:t>      </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li</a:t>
            </a:r>
            <a:r>
              <a:rPr lang="en-US" b="0" dirty="0">
                <a:solidFill>
                  <a:srgbClr val="91B3E0"/>
                </a:solidFill>
                <a:effectLst/>
                <a:highlight>
                  <a:srgbClr val="F5F5F5"/>
                </a:highlight>
                <a:latin typeface="Consolas" panose="020B0609020204030204" pitchFamily="49" charset="0"/>
              </a:rPr>
              <a:t>&gt;</a:t>
            </a:r>
            <a:r>
              <a:rPr lang="en-US" b="0" dirty="0">
                <a:solidFill>
                  <a:srgbClr val="333333"/>
                </a:solidFill>
                <a:effectLst/>
                <a:highlight>
                  <a:srgbClr val="F5F5F5"/>
                </a:highlight>
                <a:latin typeface="Consolas" panose="020B0609020204030204" pitchFamily="49" charset="0"/>
              </a:rPr>
              <a:t>Item </a:t>
            </a:r>
            <a:r>
              <a:rPr lang="en-US" b="0" dirty="0">
                <a:solidFill>
                  <a:srgbClr val="91B3E0"/>
                </a:solidFill>
                <a:effectLst/>
                <a:highlight>
                  <a:srgbClr val="F5F5F5"/>
                </a:highlight>
                <a:latin typeface="Consolas" panose="020B0609020204030204" pitchFamily="49" charset="0"/>
              </a:rPr>
              <a:t>&lt;</a:t>
            </a:r>
            <a:r>
              <a:rPr lang="en-US" b="0" dirty="0" err="1">
                <a:solidFill>
                  <a:srgbClr val="4B69C6"/>
                </a:solidFill>
                <a:effectLst/>
                <a:highlight>
                  <a:srgbClr val="F5F5F5"/>
                </a:highlight>
                <a:latin typeface="Consolas" panose="020B0609020204030204" pitchFamily="49" charset="0"/>
              </a:rPr>
              <a:t>em</a:t>
            </a:r>
            <a:r>
              <a:rPr lang="en-US" b="0" dirty="0">
                <a:solidFill>
                  <a:srgbClr val="91B3E0"/>
                </a:solidFill>
                <a:effectLst/>
                <a:highlight>
                  <a:srgbClr val="F5F5F5"/>
                </a:highlight>
                <a:latin typeface="Consolas" panose="020B0609020204030204" pitchFamily="49" charset="0"/>
              </a:rPr>
              <a:t>&gt;</a:t>
            </a:r>
            <a:r>
              <a:rPr lang="en-US" b="0" dirty="0">
                <a:solidFill>
                  <a:srgbClr val="333333"/>
                </a:solidFill>
                <a:effectLst/>
                <a:highlight>
                  <a:srgbClr val="F5F5F5"/>
                </a:highlight>
                <a:latin typeface="Consolas" panose="020B0609020204030204" pitchFamily="49" charset="0"/>
              </a:rPr>
              <a:t>three</a:t>
            </a:r>
            <a:r>
              <a:rPr lang="en-US" b="0" dirty="0">
                <a:solidFill>
                  <a:srgbClr val="91B3E0"/>
                </a:solidFill>
                <a:effectLst/>
                <a:highlight>
                  <a:srgbClr val="F5F5F5"/>
                </a:highlight>
                <a:latin typeface="Consolas" panose="020B0609020204030204" pitchFamily="49" charset="0"/>
              </a:rPr>
              <a:t>&lt;/</a:t>
            </a:r>
            <a:r>
              <a:rPr lang="en-US" b="0" dirty="0" err="1">
                <a:solidFill>
                  <a:srgbClr val="4B69C6"/>
                </a:solidFill>
                <a:effectLst/>
                <a:highlight>
                  <a:srgbClr val="F5F5F5"/>
                </a:highlight>
                <a:latin typeface="Consolas" panose="020B0609020204030204" pitchFamily="49" charset="0"/>
              </a:rPr>
              <a:t>em</a:t>
            </a:r>
            <a:r>
              <a:rPr lang="en-US" b="0" dirty="0">
                <a:solidFill>
                  <a:srgbClr val="91B3E0"/>
                </a:solidFill>
                <a:effectLst/>
                <a:highlight>
                  <a:srgbClr val="F5F5F5"/>
                </a:highlight>
                <a:latin typeface="Consolas" panose="020B0609020204030204" pitchFamily="49" charset="0"/>
              </a:rPr>
              <a:t>&gt;&lt;/</a:t>
            </a:r>
            <a:r>
              <a:rPr lang="en-US" b="0" dirty="0">
                <a:solidFill>
                  <a:srgbClr val="4B69C6"/>
                </a:solidFill>
                <a:effectLst/>
                <a:highlight>
                  <a:srgbClr val="F5F5F5"/>
                </a:highlight>
                <a:latin typeface="Consolas" panose="020B0609020204030204" pitchFamily="49" charset="0"/>
              </a:rPr>
              <a:t>li</a:t>
            </a:r>
            <a:r>
              <a:rPr lang="en-US" b="0" dirty="0">
                <a:solidFill>
                  <a:srgbClr val="91B3E0"/>
                </a:solidFill>
                <a:effectLst/>
                <a:highlight>
                  <a:srgbClr val="F5F5F5"/>
                </a:highlight>
                <a:latin typeface="Consolas" panose="020B0609020204030204" pitchFamily="49" charset="0"/>
              </a:rPr>
              <a:t>&gt;</a:t>
            </a:r>
            <a:endParaRPr lang="en-US" b="0" dirty="0">
              <a:solidFill>
                <a:srgbClr val="333333"/>
              </a:solidFill>
              <a:effectLst/>
              <a:highlight>
                <a:srgbClr val="F5F5F5"/>
              </a:highlight>
              <a:latin typeface="Consolas" panose="020B0609020204030204" pitchFamily="49" charset="0"/>
            </a:endParaRPr>
          </a:p>
          <a:p>
            <a:r>
              <a:rPr lang="en-US" b="0" dirty="0">
                <a:solidFill>
                  <a:srgbClr val="333333"/>
                </a:solidFill>
                <a:effectLst/>
                <a:highlight>
                  <a:srgbClr val="F5F5F5"/>
                </a:highlight>
                <a:latin typeface="Consolas" panose="020B0609020204030204" pitchFamily="49" charset="0"/>
              </a:rPr>
              <a:t>      </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li</a:t>
            </a:r>
            <a:r>
              <a:rPr lang="en-US" b="0" dirty="0">
                <a:solidFill>
                  <a:srgbClr val="91B3E0"/>
                </a:solidFill>
                <a:effectLst/>
                <a:highlight>
                  <a:srgbClr val="F5F5F5"/>
                </a:highlight>
                <a:latin typeface="Consolas" panose="020B0609020204030204" pitchFamily="49" charset="0"/>
              </a:rPr>
              <a:t> </a:t>
            </a:r>
            <a:r>
              <a:rPr lang="en-US" b="0" i="1" dirty="0">
                <a:solidFill>
                  <a:srgbClr val="8190A0"/>
                </a:solidFill>
                <a:effectLst/>
                <a:highlight>
                  <a:srgbClr val="FFFF00"/>
                </a:highlight>
                <a:latin typeface="Consolas" panose="020B0609020204030204" pitchFamily="49" charset="0"/>
              </a:rPr>
              <a:t>id</a:t>
            </a:r>
            <a:r>
              <a:rPr lang="en-US" b="0" dirty="0">
                <a:solidFill>
                  <a:srgbClr val="777777"/>
                </a:solidFill>
                <a:effectLst/>
                <a:highlight>
                  <a:srgbClr val="FFFF00"/>
                </a:highlight>
                <a:latin typeface="Consolas" panose="020B0609020204030204" pitchFamily="49" charset="0"/>
              </a:rPr>
              <a:t>="</a:t>
            </a:r>
            <a:r>
              <a:rPr lang="en-US" b="0" dirty="0">
                <a:solidFill>
                  <a:srgbClr val="448C27"/>
                </a:solidFill>
                <a:effectLst/>
                <a:highlight>
                  <a:srgbClr val="FFFF00"/>
                </a:highlight>
                <a:latin typeface="Consolas" panose="020B0609020204030204" pitchFamily="49" charset="0"/>
              </a:rPr>
              <a:t>four</a:t>
            </a:r>
            <a:r>
              <a:rPr lang="en-US" b="0" dirty="0">
                <a:solidFill>
                  <a:srgbClr val="777777"/>
                </a:solidFill>
                <a:effectLst/>
                <a:highlight>
                  <a:srgbClr val="F5F5F5"/>
                </a:highlight>
                <a:latin typeface="Consolas" panose="020B0609020204030204" pitchFamily="49" charset="0"/>
              </a:rPr>
              <a:t>"</a:t>
            </a:r>
            <a:r>
              <a:rPr lang="en-US" b="0" dirty="0">
                <a:solidFill>
                  <a:srgbClr val="91B3E0"/>
                </a:solidFill>
                <a:effectLst/>
                <a:highlight>
                  <a:srgbClr val="F5F5F5"/>
                </a:highlight>
                <a:latin typeface="Consolas" panose="020B0609020204030204" pitchFamily="49" charset="0"/>
              </a:rPr>
              <a:t>&gt;</a:t>
            </a:r>
            <a:r>
              <a:rPr lang="en-US" b="0" dirty="0">
                <a:solidFill>
                  <a:srgbClr val="333333"/>
                </a:solidFill>
                <a:effectLst/>
                <a:highlight>
                  <a:srgbClr val="F5F5F5"/>
                </a:highlight>
                <a:latin typeface="Consolas" panose="020B0609020204030204" pitchFamily="49" charset="0"/>
              </a:rPr>
              <a:t> Item 4</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li</a:t>
            </a:r>
            <a:r>
              <a:rPr lang="en-US" b="0" dirty="0">
                <a:solidFill>
                  <a:srgbClr val="91B3E0"/>
                </a:solidFill>
                <a:effectLst/>
                <a:highlight>
                  <a:srgbClr val="F5F5F5"/>
                </a:highlight>
                <a:latin typeface="Consolas" panose="020B0609020204030204" pitchFamily="49" charset="0"/>
              </a:rPr>
              <a:t>&gt;</a:t>
            </a:r>
            <a:endParaRPr lang="en-US" b="0" dirty="0">
              <a:solidFill>
                <a:srgbClr val="333333"/>
              </a:solidFill>
              <a:effectLst/>
              <a:highlight>
                <a:srgbClr val="F5F5F5"/>
              </a:highlight>
              <a:latin typeface="Consolas" panose="020B0609020204030204" pitchFamily="49" charset="0"/>
            </a:endParaRPr>
          </a:p>
          <a:p>
            <a:r>
              <a:rPr lang="en-US" b="0" dirty="0">
                <a:solidFill>
                  <a:srgbClr val="333333"/>
                </a:solidFill>
                <a:effectLst/>
                <a:highlight>
                  <a:srgbClr val="F5F5F5"/>
                </a:highlight>
                <a:latin typeface="Consolas" panose="020B0609020204030204" pitchFamily="49" charset="0"/>
              </a:rPr>
              <a:t>    </a:t>
            </a:r>
            <a:r>
              <a:rPr lang="en-US" b="0" dirty="0">
                <a:solidFill>
                  <a:srgbClr val="91B3E0"/>
                </a:solidFill>
                <a:effectLst/>
                <a:highlight>
                  <a:srgbClr val="F5F5F5"/>
                </a:highlight>
                <a:latin typeface="Consolas" panose="020B0609020204030204" pitchFamily="49" charset="0"/>
              </a:rPr>
              <a:t>&lt;/</a:t>
            </a:r>
            <a:r>
              <a:rPr lang="en-US" b="0" dirty="0" err="1">
                <a:solidFill>
                  <a:srgbClr val="4B69C6"/>
                </a:solidFill>
                <a:effectLst/>
                <a:highlight>
                  <a:srgbClr val="F5F5F5"/>
                </a:highlight>
                <a:latin typeface="Consolas" panose="020B0609020204030204" pitchFamily="49" charset="0"/>
              </a:rPr>
              <a:t>ul</a:t>
            </a:r>
            <a:r>
              <a:rPr lang="en-US" b="0" dirty="0">
                <a:solidFill>
                  <a:srgbClr val="91B3E0"/>
                </a:solidFill>
                <a:effectLst/>
                <a:highlight>
                  <a:srgbClr val="F5F5F5"/>
                </a:highlight>
                <a:latin typeface="Consolas" panose="020B0609020204030204" pitchFamily="49" charset="0"/>
              </a:rPr>
              <a:t>&gt;</a:t>
            </a:r>
            <a:endParaRPr lang="en-US" b="0" dirty="0">
              <a:solidFill>
                <a:srgbClr val="333333"/>
              </a:solidFill>
              <a:effectLst/>
              <a:highlight>
                <a:srgbClr val="F5F5F5"/>
              </a:highlight>
              <a:latin typeface="Consolas" panose="020B0609020204030204" pitchFamily="49" charset="0"/>
            </a:endParaRPr>
          </a:p>
          <a:p>
            <a:r>
              <a:rPr lang="en-US" b="0" dirty="0">
                <a:solidFill>
                  <a:srgbClr val="333333"/>
                </a:solidFill>
                <a:effectLst/>
                <a:highlight>
                  <a:srgbClr val="F5F5F5"/>
                </a:highlight>
                <a:latin typeface="Consolas" panose="020B0609020204030204" pitchFamily="49" charset="0"/>
              </a:rPr>
              <a:t>  </a:t>
            </a:r>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body</a:t>
            </a:r>
            <a:r>
              <a:rPr lang="en-US" b="0" dirty="0">
                <a:solidFill>
                  <a:srgbClr val="91B3E0"/>
                </a:solidFill>
                <a:effectLst/>
                <a:highlight>
                  <a:srgbClr val="F5F5F5"/>
                </a:highlight>
                <a:latin typeface="Consolas" panose="020B0609020204030204" pitchFamily="49" charset="0"/>
              </a:rPr>
              <a:t>&gt;</a:t>
            </a:r>
            <a:endParaRPr lang="en-US" b="0" dirty="0">
              <a:solidFill>
                <a:srgbClr val="333333"/>
              </a:solidFill>
              <a:effectLst/>
              <a:highlight>
                <a:srgbClr val="F5F5F5"/>
              </a:highlight>
              <a:latin typeface="Consolas" panose="020B0609020204030204" pitchFamily="49" charset="0"/>
            </a:endParaRPr>
          </a:p>
          <a:p>
            <a:r>
              <a:rPr lang="en-US" b="0" dirty="0">
                <a:solidFill>
                  <a:srgbClr val="91B3E0"/>
                </a:solidFill>
                <a:effectLst/>
                <a:highlight>
                  <a:srgbClr val="F5F5F5"/>
                </a:highlight>
                <a:latin typeface="Consolas" panose="020B0609020204030204" pitchFamily="49" charset="0"/>
              </a:rPr>
              <a:t>&lt;/</a:t>
            </a:r>
            <a:r>
              <a:rPr lang="en-US" b="0" dirty="0">
                <a:solidFill>
                  <a:srgbClr val="4B69C6"/>
                </a:solidFill>
                <a:effectLst/>
                <a:highlight>
                  <a:srgbClr val="F5F5F5"/>
                </a:highlight>
                <a:latin typeface="Consolas" panose="020B0609020204030204" pitchFamily="49" charset="0"/>
              </a:rPr>
              <a:t>html</a:t>
            </a:r>
            <a:r>
              <a:rPr lang="en-US" b="0" dirty="0">
                <a:solidFill>
                  <a:srgbClr val="91B3E0"/>
                </a:solidFill>
                <a:effectLst/>
                <a:highlight>
                  <a:srgbClr val="F5F5F5"/>
                </a:highlight>
                <a:latin typeface="Consolas" panose="020B0609020204030204" pitchFamily="49" charset="0"/>
              </a:rPr>
              <a:t>&gt;</a:t>
            </a:r>
            <a:endParaRPr lang="en-US" b="0" dirty="0">
              <a:solidFill>
                <a:srgbClr val="333333"/>
              </a:solidFill>
              <a:effectLst/>
              <a:highlight>
                <a:srgbClr val="F5F5F5"/>
              </a:highlight>
              <a:latin typeface="Consolas" panose="020B0609020204030204" pitchFamily="49" charset="0"/>
            </a:endParaRPr>
          </a:p>
          <a:p>
            <a:br>
              <a:rPr lang="en-US" b="0" dirty="0">
                <a:solidFill>
                  <a:srgbClr val="333333"/>
                </a:solidFill>
                <a:effectLst/>
                <a:highlight>
                  <a:srgbClr val="F5F5F5"/>
                </a:highlight>
                <a:latin typeface="Consolas" panose="020B0609020204030204" pitchFamily="49" charset="0"/>
              </a:rPr>
            </a:br>
            <a:endParaRPr lang="en-IN" dirty="0"/>
          </a:p>
        </p:txBody>
      </p:sp>
      <p:sp>
        <p:nvSpPr>
          <p:cNvPr id="5" name="Title 1">
            <a:extLst>
              <a:ext uri="{FF2B5EF4-FFF2-40B4-BE49-F238E27FC236}">
                <a16:creationId xmlns:a16="http://schemas.microsoft.com/office/drawing/2014/main" id="{3E639B0F-1C1F-EBD8-3190-59A94B3F3393}"/>
              </a:ext>
            </a:extLst>
          </p:cNvPr>
          <p:cNvSpPr>
            <a:spLocks noGrp="1"/>
          </p:cNvSpPr>
          <p:nvPr>
            <p:ph type="title"/>
          </p:nvPr>
        </p:nvSpPr>
        <p:spPr>
          <a:xfrm>
            <a:off x="117475" y="68263"/>
            <a:ext cx="11233150" cy="682625"/>
          </a:xfrm>
        </p:spPr>
        <p:txBody>
          <a:bodyPr/>
          <a:lstStyle/>
          <a:p>
            <a:r>
              <a:rPr lang="en-US" dirty="0"/>
              <a:t>Example2.html</a:t>
            </a:r>
            <a:endParaRPr lang="en-IN" dirty="0"/>
          </a:p>
        </p:txBody>
      </p:sp>
    </p:spTree>
    <p:extLst>
      <p:ext uri="{BB962C8B-B14F-4D97-AF65-F5344CB8AC3E}">
        <p14:creationId xmlns:p14="http://schemas.microsoft.com/office/powerpoint/2010/main" val="2737052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DAC8-FDEA-0C8A-6501-6A10D035781A}"/>
              </a:ext>
            </a:extLst>
          </p:cNvPr>
          <p:cNvSpPr>
            <a:spLocks noGrp="1"/>
          </p:cNvSpPr>
          <p:nvPr>
            <p:ph type="title"/>
          </p:nvPr>
        </p:nvSpPr>
        <p:spPr/>
        <p:txBody>
          <a:bodyPr/>
          <a:lstStyle/>
          <a:p>
            <a:r>
              <a:rPr lang="en-US" dirty="0"/>
              <a:t>output</a:t>
            </a:r>
            <a:endParaRPr lang="en-IN" dirty="0"/>
          </a:p>
        </p:txBody>
      </p:sp>
      <p:pic>
        <p:nvPicPr>
          <p:cNvPr id="4" name="Picture 3">
            <a:extLst>
              <a:ext uri="{FF2B5EF4-FFF2-40B4-BE49-F238E27FC236}">
                <a16:creationId xmlns:a16="http://schemas.microsoft.com/office/drawing/2014/main" id="{4C9942FC-4D97-1479-C4C5-D156D88129B5}"/>
              </a:ext>
            </a:extLst>
          </p:cNvPr>
          <p:cNvPicPr>
            <a:picLocks noChangeAspect="1"/>
          </p:cNvPicPr>
          <p:nvPr/>
        </p:nvPicPr>
        <p:blipFill>
          <a:blip r:embed="rId2"/>
          <a:stretch>
            <a:fillRect/>
          </a:stretch>
        </p:blipFill>
        <p:spPr>
          <a:xfrm>
            <a:off x="0" y="751230"/>
            <a:ext cx="12188825" cy="5774114"/>
          </a:xfrm>
          <a:prstGeom prst="rect">
            <a:avLst/>
          </a:prstGeom>
        </p:spPr>
      </p:pic>
    </p:spTree>
    <p:extLst>
      <p:ext uri="{BB962C8B-B14F-4D97-AF65-F5344CB8AC3E}">
        <p14:creationId xmlns:p14="http://schemas.microsoft.com/office/powerpoint/2010/main" val="2022181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14100"/>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23326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307934" y="500042"/>
            <a:ext cx="10683022" cy="4524315"/>
          </a:xfrm>
          <a:prstGeom prst="rect">
            <a:avLst/>
          </a:prstGeom>
        </p:spPr>
        <p:txBody>
          <a:bodyPr wrap="square">
            <a:spAutoFit/>
          </a:bodyPr>
          <a:lstStyle/>
          <a:p>
            <a:pPr algn="just"/>
            <a:r>
              <a:rPr lang="en-US" sz="3200" b="1" u="sng" dirty="0">
                <a:solidFill>
                  <a:srgbClr val="FF0000"/>
                </a:solidFill>
              </a:rPr>
              <a:t>Universal Selector</a:t>
            </a:r>
          </a:p>
          <a:p>
            <a:pPr algn="just">
              <a:buFont typeface="Wingdings" pitchFamily="2" charset="2"/>
              <a:buChar char="q"/>
            </a:pPr>
            <a:r>
              <a:rPr lang="en-US" sz="2800" dirty="0"/>
              <a:t>The universal selector is used to selects all the elements on the pages.</a:t>
            </a:r>
          </a:p>
          <a:p>
            <a:pPr algn="just"/>
            <a:r>
              <a:rPr lang="en-US" sz="3200" b="1" u="sng" dirty="0">
                <a:solidFill>
                  <a:srgbClr val="FF0000"/>
                </a:solidFill>
              </a:rPr>
              <a:t>Example</a:t>
            </a:r>
          </a:p>
          <a:p>
            <a:r>
              <a:rPr lang="en-US" sz="2800" dirty="0"/>
              <a:t>&lt;style&gt;</a:t>
            </a:r>
          </a:p>
          <a:p>
            <a:r>
              <a:rPr lang="en-US" sz="2800" dirty="0"/>
              <a:t>* {</a:t>
            </a:r>
          </a:p>
          <a:p>
            <a:r>
              <a:rPr lang="en-US" sz="2800" dirty="0"/>
              <a:t>color: red;</a:t>
            </a:r>
          </a:p>
          <a:p>
            <a:r>
              <a:rPr lang="en-US" sz="2800" dirty="0"/>
              <a:t>font-size: 18px;</a:t>
            </a:r>
          </a:p>
          <a:p>
            <a:r>
              <a:rPr lang="en-US" sz="2800" dirty="0"/>
              <a:t>}</a:t>
            </a:r>
          </a:p>
          <a:p>
            <a:r>
              <a:rPr lang="en-US" sz="2800" dirty="0"/>
              <a:t>&lt;/style&gt;</a:t>
            </a:r>
          </a:p>
          <a:p>
            <a:pPr algn="just">
              <a:buFont typeface="Wingdings" pitchFamily="2" charset="2"/>
              <a:buChar char="q"/>
            </a:pPr>
            <a:endParaRPr lang="en-US" sz="2800" dirty="0"/>
          </a:p>
        </p:txBody>
      </p:sp>
    </p:spTree>
    <p:extLst>
      <p:ext uri="{BB962C8B-B14F-4D97-AF65-F5344CB8AC3E}">
        <p14:creationId xmlns:p14="http://schemas.microsoft.com/office/powerpoint/2010/main" val="37147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9FDE-6619-6AAD-0788-C1A015236CF8}"/>
              </a:ext>
            </a:extLst>
          </p:cNvPr>
          <p:cNvSpPr>
            <a:spLocks noGrp="1"/>
          </p:cNvSpPr>
          <p:nvPr>
            <p:ph type="title"/>
          </p:nvPr>
        </p:nvSpPr>
        <p:spPr/>
        <p:txBody>
          <a:bodyPr/>
          <a:lstStyle/>
          <a:p>
            <a:r>
              <a:rPr lang="en-US" dirty="0"/>
              <a:t>Example3.html</a:t>
            </a:r>
            <a:endParaRPr lang="en-IN" dirty="0"/>
          </a:p>
        </p:txBody>
      </p:sp>
      <p:sp>
        <p:nvSpPr>
          <p:cNvPr id="4" name="TextBox 3">
            <a:extLst>
              <a:ext uri="{FF2B5EF4-FFF2-40B4-BE49-F238E27FC236}">
                <a16:creationId xmlns:a16="http://schemas.microsoft.com/office/drawing/2014/main" id="{BF832198-0EB9-BF22-62EC-F1B8B25DB25D}"/>
              </a:ext>
            </a:extLst>
          </p:cNvPr>
          <p:cNvSpPr txBox="1"/>
          <p:nvPr/>
        </p:nvSpPr>
        <p:spPr>
          <a:xfrm>
            <a:off x="117748" y="785296"/>
            <a:ext cx="11809311" cy="6370975"/>
          </a:xfrm>
          <a:prstGeom prst="rect">
            <a:avLst/>
          </a:prstGeom>
          <a:noFill/>
        </p:spPr>
        <p:txBody>
          <a:bodyPr wrap="square">
            <a:spAutoFit/>
          </a:bodyPr>
          <a:lstStyle/>
          <a:p>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DOCTYPE</a:t>
            </a:r>
            <a:r>
              <a:rPr lang="en-IN" b="0" dirty="0">
                <a:solidFill>
                  <a:srgbClr val="91B3E0"/>
                </a:solidFill>
                <a:effectLst/>
                <a:highlight>
                  <a:srgbClr val="F5F5F5"/>
                </a:highlight>
                <a:latin typeface="Consolas" panose="020B0609020204030204" pitchFamily="49" charset="0"/>
              </a:rPr>
              <a:t> </a:t>
            </a:r>
            <a:r>
              <a:rPr lang="en-IN" b="0" i="1" dirty="0">
                <a:solidFill>
                  <a:srgbClr val="8190A0"/>
                </a:solidFill>
                <a:effectLst/>
                <a:highlight>
                  <a:srgbClr val="F5F5F5"/>
                </a:highlight>
                <a:latin typeface="Consolas" panose="020B0609020204030204" pitchFamily="49" charset="0"/>
              </a:rPr>
              <a:t>html</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html</a:t>
            </a:r>
            <a:r>
              <a:rPr lang="en-IN" b="0" dirty="0">
                <a:solidFill>
                  <a:srgbClr val="91B3E0"/>
                </a:solidFill>
                <a:effectLst/>
                <a:highlight>
                  <a:srgbClr val="F5F5F5"/>
                </a:highlight>
                <a:latin typeface="Consolas" panose="020B0609020204030204" pitchFamily="49" charset="0"/>
              </a:rPr>
              <a:t> </a:t>
            </a:r>
            <a:r>
              <a:rPr lang="en-IN" b="0" i="1" dirty="0">
                <a:solidFill>
                  <a:srgbClr val="8190A0"/>
                </a:solidFill>
                <a:effectLst/>
                <a:highlight>
                  <a:srgbClr val="F5F5F5"/>
                </a:highlight>
                <a:latin typeface="Consolas" panose="020B0609020204030204" pitchFamily="49" charset="0"/>
              </a:rPr>
              <a:t>lang</a:t>
            </a:r>
            <a:r>
              <a:rPr lang="en-IN" b="0" dirty="0">
                <a:solidFill>
                  <a:srgbClr val="777777"/>
                </a:solidFill>
                <a:effectLst/>
                <a:highlight>
                  <a:srgbClr val="F5F5F5"/>
                </a:highlight>
                <a:latin typeface="Consolas" panose="020B0609020204030204" pitchFamily="49" charset="0"/>
              </a:rPr>
              <a:t>="</a:t>
            </a:r>
            <a:r>
              <a:rPr lang="en-IN" b="0" dirty="0" err="1">
                <a:solidFill>
                  <a:srgbClr val="448C27"/>
                </a:solidFill>
                <a:effectLst/>
                <a:highlight>
                  <a:srgbClr val="F5F5F5"/>
                </a:highlight>
                <a:latin typeface="Consolas" panose="020B0609020204030204" pitchFamily="49" charset="0"/>
              </a:rPr>
              <a:t>en</a:t>
            </a:r>
            <a:r>
              <a:rPr lang="en-IN" b="0" dirty="0">
                <a:solidFill>
                  <a:srgbClr val="777777"/>
                </a:solidFill>
                <a:effectLst/>
                <a:highlight>
                  <a:srgbClr val="F5F5F5"/>
                </a:highlight>
                <a:latin typeface="Consolas" panose="020B0609020204030204" pitchFamily="49" charset="0"/>
              </a:rPr>
              <a:t>"</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br>
              <a:rPr lang="en-IN" b="0" dirty="0">
                <a:solidFill>
                  <a:srgbClr val="333333"/>
                </a:solidFill>
                <a:effectLst/>
                <a:highlight>
                  <a:srgbClr val="F5F5F5"/>
                </a:highlight>
                <a:latin typeface="Consolas" panose="020B0609020204030204" pitchFamily="49" charset="0"/>
              </a:rPr>
            </a:b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head</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meta</a:t>
            </a:r>
            <a:r>
              <a:rPr lang="en-IN" b="0" dirty="0">
                <a:solidFill>
                  <a:srgbClr val="91B3E0"/>
                </a:solidFill>
                <a:effectLst/>
                <a:highlight>
                  <a:srgbClr val="F5F5F5"/>
                </a:highlight>
                <a:latin typeface="Consolas" panose="020B0609020204030204" pitchFamily="49" charset="0"/>
              </a:rPr>
              <a:t> </a:t>
            </a:r>
            <a:r>
              <a:rPr lang="en-IN" b="0" i="1" dirty="0">
                <a:solidFill>
                  <a:srgbClr val="8190A0"/>
                </a:solidFill>
                <a:effectLst/>
                <a:highlight>
                  <a:srgbClr val="F5F5F5"/>
                </a:highlight>
                <a:latin typeface="Consolas" panose="020B0609020204030204" pitchFamily="49" charset="0"/>
              </a:rPr>
              <a:t>charset</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UTF-8</a:t>
            </a:r>
            <a:r>
              <a:rPr lang="en-IN" b="0" dirty="0">
                <a:solidFill>
                  <a:srgbClr val="777777"/>
                </a:solidFill>
                <a:effectLst/>
                <a:highlight>
                  <a:srgbClr val="F5F5F5"/>
                </a:highlight>
                <a:latin typeface="Consolas" panose="020B0609020204030204" pitchFamily="49" charset="0"/>
              </a:rPr>
              <a:t>"</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meta</a:t>
            </a:r>
            <a:r>
              <a:rPr lang="en-IN" b="0" dirty="0">
                <a:solidFill>
                  <a:srgbClr val="91B3E0"/>
                </a:solidFill>
                <a:effectLst/>
                <a:highlight>
                  <a:srgbClr val="F5F5F5"/>
                </a:highlight>
                <a:latin typeface="Consolas" panose="020B0609020204030204" pitchFamily="49" charset="0"/>
              </a:rPr>
              <a:t> </a:t>
            </a:r>
            <a:r>
              <a:rPr lang="en-IN" b="0" i="1" dirty="0">
                <a:solidFill>
                  <a:srgbClr val="8190A0"/>
                </a:solidFill>
                <a:effectLst/>
                <a:highlight>
                  <a:srgbClr val="F5F5F5"/>
                </a:highlight>
                <a:latin typeface="Consolas" panose="020B0609020204030204" pitchFamily="49" charset="0"/>
              </a:rPr>
              <a:t>name</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viewport</a:t>
            </a:r>
            <a:r>
              <a:rPr lang="en-IN" b="0" dirty="0">
                <a:solidFill>
                  <a:srgbClr val="777777"/>
                </a:solidFill>
                <a:effectLst/>
                <a:highlight>
                  <a:srgbClr val="F5F5F5"/>
                </a:highlight>
                <a:latin typeface="Consolas" panose="020B0609020204030204" pitchFamily="49" charset="0"/>
              </a:rPr>
              <a:t>"</a:t>
            </a:r>
            <a:r>
              <a:rPr lang="en-IN" b="0" dirty="0">
                <a:solidFill>
                  <a:srgbClr val="91B3E0"/>
                </a:solidFill>
                <a:effectLst/>
                <a:highlight>
                  <a:srgbClr val="F5F5F5"/>
                </a:highlight>
                <a:latin typeface="Consolas" panose="020B0609020204030204" pitchFamily="49" charset="0"/>
              </a:rPr>
              <a:t> </a:t>
            </a:r>
            <a:r>
              <a:rPr lang="en-IN" b="0" i="1" dirty="0">
                <a:solidFill>
                  <a:srgbClr val="8190A0"/>
                </a:solidFill>
                <a:effectLst/>
                <a:highlight>
                  <a:srgbClr val="F5F5F5"/>
                </a:highlight>
                <a:latin typeface="Consolas" panose="020B0609020204030204" pitchFamily="49" charset="0"/>
              </a:rPr>
              <a:t>content</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width=device-width, initial-scale=1.0</a:t>
            </a:r>
            <a:r>
              <a:rPr lang="en-IN" b="0" dirty="0">
                <a:solidFill>
                  <a:srgbClr val="777777"/>
                </a:solidFill>
                <a:effectLst/>
                <a:highlight>
                  <a:srgbClr val="F5F5F5"/>
                </a:highlight>
                <a:latin typeface="Consolas" panose="020B0609020204030204" pitchFamily="49" charset="0"/>
              </a:rPr>
              <a:t>"</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title</a:t>
            </a:r>
            <a:r>
              <a:rPr lang="en-IN" b="0" dirty="0">
                <a:solidFill>
                  <a:srgbClr val="91B3E0"/>
                </a:solidFill>
                <a:effectLst/>
                <a:highlight>
                  <a:srgbClr val="F5F5F5"/>
                </a:highlight>
                <a:latin typeface="Consolas" panose="020B0609020204030204" pitchFamily="49" charset="0"/>
              </a:rPr>
              <a:t>&gt;</a:t>
            </a:r>
            <a:r>
              <a:rPr lang="en-IN" b="0" dirty="0">
                <a:solidFill>
                  <a:srgbClr val="333333"/>
                </a:solidFill>
                <a:effectLst/>
                <a:highlight>
                  <a:srgbClr val="F5F5F5"/>
                </a:highlight>
                <a:latin typeface="Consolas" panose="020B0609020204030204" pitchFamily="49" charset="0"/>
              </a:rPr>
              <a:t>Universal Selector</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title</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777777"/>
                </a:solidFill>
                <a:effectLst/>
                <a:highlight>
                  <a:srgbClr val="F5F5F5"/>
                </a:highlight>
                <a:latin typeface="Consolas" panose="020B0609020204030204" pitchFamily="49" charset="0"/>
              </a:rPr>
              <a:t>    </a:t>
            </a:r>
            <a:r>
              <a:rPr lang="en-IN" b="0" dirty="0">
                <a:solidFill>
                  <a:srgbClr val="91B3E0"/>
                </a:solidFill>
                <a:effectLst/>
                <a:highlight>
                  <a:srgbClr val="FFFF00"/>
                </a:highlight>
                <a:latin typeface="Consolas" panose="020B0609020204030204" pitchFamily="49" charset="0"/>
              </a:rPr>
              <a:t>&lt;</a:t>
            </a:r>
            <a:r>
              <a:rPr lang="en-IN" b="0" dirty="0">
                <a:solidFill>
                  <a:srgbClr val="4B69C6"/>
                </a:solidFill>
                <a:effectLst/>
                <a:highlight>
                  <a:srgbClr val="FFFF00"/>
                </a:highlight>
                <a:latin typeface="Consolas" panose="020B0609020204030204" pitchFamily="49" charset="0"/>
              </a:rPr>
              <a:t>style</a:t>
            </a:r>
            <a:r>
              <a:rPr lang="en-IN" b="0" dirty="0">
                <a:solidFill>
                  <a:srgbClr val="91B3E0"/>
                </a:solidFill>
                <a:effectLst/>
                <a:highlight>
                  <a:srgbClr val="FFFF00"/>
                </a:highlight>
                <a:latin typeface="Consolas" panose="020B0609020204030204" pitchFamily="49" charset="0"/>
              </a:rPr>
              <a:t>&gt;</a:t>
            </a:r>
            <a:endParaRPr lang="en-IN" b="0" dirty="0">
              <a:solidFill>
                <a:srgbClr val="333333"/>
              </a:solidFill>
              <a:effectLst/>
              <a:highlight>
                <a:srgbClr val="FFFF00"/>
              </a:highlight>
              <a:latin typeface="Consolas" panose="020B0609020204030204" pitchFamily="49" charset="0"/>
            </a:endParaRPr>
          </a:p>
          <a:p>
            <a:r>
              <a:rPr lang="en-IN" b="0" dirty="0">
                <a:solidFill>
                  <a:srgbClr val="333333"/>
                </a:solidFill>
                <a:effectLst/>
                <a:highlight>
                  <a:srgbClr val="FFFF00"/>
                </a:highlight>
                <a:latin typeface="Consolas" panose="020B0609020204030204" pitchFamily="49" charset="0"/>
              </a:rPr>
              <a:t>        </a:t>
            </a:r>
            <a:r>
              <a:rPr lang="en-IN" b="0" dirty="0">
                <a:solidFill>
                  <a:srgbClr val="4B69C6"/>
                </a:solidFill>
                <a:effectLst/>
                <a:highlight>
                  <a:srgbClr val="FFFF00"/>
                </a:highlight>
                <a:latin typeface="Consolas" panose="020B0609020204030204" pitchFamily="49" charset="0"/>
              </a:rPr>
              <a:t>*</a:t>
            </a:r>
            <a:r>
              <a:rPr lang="en-IN" b="0" dirty="0">
                <a:solidFill>
                  <a:srgbClr val="333333"/>
                </a:solidFill>
                <a:effectLst/>
                <a:highlight>
                  <a:srgbClr val="FFFF00"/>
                </a:highlight>
                <a:latin typeface="Consolas" panose="020B0609020204030204" pitchFamily="49" charset="0"/>
              </a:rPr>
              <a:t> </a:t>
            </a:r>
            <a:r>
              <a:rPr lang="en-IN" b="0" dirty="0">
                <a:solidFill>
                  <a:srgbClr val="777777"/>
                </a:solidFill>
                <a:effectLst/>
                <a:highlight>
                  <a:srgbClr val="FFFF00"/>
                </a:highlight>
                <a:latin typeface="Consolas" panose="020B0609020204030204" pitchFamily="49" charset="0"/>
              </a:rPr>
              <a:t>{</a:t>
            </a:r>
            <a:endParaRPr lang="en-IN" b="0" dirty="0">
              <a:solidFill>
                <a:srgbClr val="333333"/>
              </a:solidFill>
              <a:effectLst/>
              <a:highlight>
                <a:srgbClr val="FFFF00"/>
              </a:highlight>
              <a:latin typeface="Consolas" panose="020B0609020204030204" pitchFamily="49" charset="0"/>
            </a:endParaRPr>
          </a:p>
          <a:p>
            <a:r>
              <a:rPr lang="en-IN" b="0" dirty="0">
                <a:solidFill>
                  <a:srgbClr val="333333"/>
                </a:solidFill>
                <a:effectLst/>
                <a:highlight>
                  <a:srgbClr val="FFFF00"/>
                </a:highlight>
                <a:latin typeface="Consolas" panose="020B0609020204030204" pitchFamily="49" charset="0"/>
              </a:rPr>
              <a:t>            </a:t>
            </a:r>
            <a:r>
              <a:rPr lang="en-IN" b="0" dirty="0" err="1">
                <a:solidFill>
                  <a:srgbClr val="9C5D27"/>
                </a:solidFill>
                <a:effectLst/>
                <a:highlight>
                  <a:srgbClr val="FFFF00"/>
                </a:highlight>
                <a:latin typeface="Consolas" panose="020B0609020204030204" pitchFamily="49" charset="0"/>
              </a:rPr>
              <a:t>color</a:t>
            </a:r>
            <a:r>
              <a:rPr lang="en-IN" b="0" dirty="0">
                <a:solidFill>
                  <a:srgbClr val="777777"/>
                </a:solidFill>
                <a:effectLst/>
                <a:highlight>
                  <a:srgbClr val="FFFF00"/>
                </a:highlight>
                <a:latin typeface="Consolas" panose="020B0609020204030204" pitchFamily="49" charset="0"/>
              </a:rPr>
              <a:t>:</a:t>
            </a:r>
            <a:r>
              <a:rPr lang="en-IN" b="0" dirty="0">
                <a:solidFill>
                  <a:srgbClr val="333333"/>
                </a:solidFill>
                <a:effectLst/>
                <a:highlight>
                  <a:srgbClr val="FFFF00"/>
                </a:highlight>
                <a:latin typeface="Consolas" panose="020B0609020204030204" pitchFamily="49" charset="0"/>
              </a:rPr>
              <a:t> </a:t>
            </a:r>
            <a:r>
              <a:rPr lang="en-IN" b="0" dirty="0">
                <a:solidFill>
                  <a:srgbClr val="9C5D27"/>
                </a:solidFill>
                <a:effectLst/>
                <a:highlight>
                  <a:srgbClr val="FFFF00"/>
                </a:highlight>
                <a:latin typeface="Consolas" panose="020B0609020204030204" pitchFamily="49" charset="0"/>
              </a:rPr>
              <a:t>red</a:t>
            </a:r>
            <a:r>
              <a:rPr lang="en-IN" b="0" dirty="0">
                <a:solidFill>
                  <a:srgbClr val="777777"/>
                </a:solidFill>
                <a:effectLst/>
                <a:highlight>
                  <a:srgbClr val="FFFF00"/>
                </a:highlight>
                <a:latin typeface="Consolas" panose="020B0609020204030204" pitchFamily="49" charset="0"/>
              </a:rPr>
              <a:t>;</a:t>
            </a:r>
            <a:endParaRPr lang="en-IN" b="0" dirty="0">
              <a:solidFill>
                <a:srgbClr val="333333"/>
              </a:solidFill>
              <a:effectLst/>
              <a:highlight>
                <a:srgbClr val="FFFF00"/>
              </a:highlight>
              <a:latin typeface="Consolas" panose="020B0609020204030204" pitchFamily="49" charset="0"/>
            </a:endParaRPr>
          </a:p>
          <a:p>
            <a:r>
              <a:rPr lang="en-IN" b="0" dirty="0">
                <a:solidFill>
                  <a:srgbClr val="333333"/>
                </a:solidFill>
                <a:effectLst/>
                <a:highlight>
                  <a:srgbClr val="FFFF00"/>
                </a:highlight>
                <a:latin typeface="Consolas" panose="020B0609020204030204" pitchFamily="49" charset="0"/>
              </a:rPr>
              <a:t>            </a:t>
            </a:r>
            <a:r>
              <a:rPr lang="en-IN" b="0" dirty="0">
                <a:solidFill>
                  <a:srgbClr val="9C5D27"/>
                </a:solidFill>
                <a:effectLst/>
                <a:highlight>
                  <a:srgbClr val="FFFF00"/>
                </a:highlight>
                <a:latin typeface="Consolas" panose="020B0609020204030204" pitchFamily="49" charset="0"/>
              </a:rPr>
              <a:t>font-size</a:t>
            </a:r>
            <a:r>
              <a:rPr lang="en-IN" b="0" dirty="0">
                <a:solidFill>
                  <a:srgbClr val="777777"/>
                </a:solidFill>
                <a:effectLst/>
                <a:highlight>
                  <a:srgbClr val="FFFF00"/>
                </a:highlight>
                <a:latin typeface="Consolas" panose="020B0609020204030204" pitchFamily="49" charset="0"/>
              </a:rPr>
              <a:t>:</a:t>
            </a:r>
            <a:r>
              <a:rPr lang="en-IN" b="0" dirty="0">
                <a:solidFill>
                  <a:srgbClr val="333333"/>
                </a:solidFill>
                <a:effectLst/>
                <a:highlight>
                  <a:srgbClr val="FFFF00"/>
                </a:highlight>
                <a:latin typeface="Consolas" panose="020B0609020204030204" pitchFamily="49" charset="0"/>
              </a:rPr>
              <a:t> </a:t>
            </a:r>
            <a:r>
              <a:rPr lang="en-IN" b="0" dirty="0">
                <a:solidFill>
                  <a:srgbClr val="9C5D27"/>
                </a:solidFill>
                <a:effectLst/>
                <a:highlight>
                  <a:srgbClr val="FFFF00"/>
                </a:highlight>
                <a:latin typeface="Consolas" panose="020B0609020204030204" pitchFamily="49" charset="0"/>
              </a:rPr>
              <a:t>18</a:t>
            </a:r>
            <a:r>
              <a:rPr lang="en-IN" b="0" dirty="0">
                <a:solidFill>
                  <a:srgbClr val="4B69C6"/>
                </a:solidFill>
                <a:effectLst/>
                <a:highlight>
                  <a:srgbClr val="FFFF00"/>
                </a:highlight>
                <a:latin typeface="Consolas" panose="020B0609020204030204" pitchFamily="49" charset="0"/>
              </a:rPr>
              <a:t>px</a:t>
            </a:r>
            <a:r>
              <a:rPr lang="en-IN" b="0" dirty="0">
                <a:solidFill>
                  <a:srgbClr val="777777"/>
                </a:solidFill>
                <a:effectLst/>
                <a:highlight>
                  <a:srgbClr val="FFFF00"/>
                </a:highlight>
                <a:latin typeface="Consolas" panose="020B0609020204030204" pitchFamily="49" charset="0"/>
              </a:rPr>
              <a:t>;</a:t>
            </a:r>
            <a:endParaRPr lang="en-IN" b="0" dirty="0">
              <a:solidFill>
                <a:srgbClr val="333333"/>
              </a:solidFill>
              <a:effectLst/>
              <a:highlight>
                <a:srgbClr val="FFFF00"/>
              </a:highlight>
              <a:latin typeface="Consolas" panose="020B0609020204030204" pitchFamily="49" charset="0"/>
            </a:endParaRPr>
          </a:p>
          <a:p>
            <a:r>
              <a:rPr lang="en-IN" b="0" dirty="0">
                <a:solidFill>
                  <a:srgbClr val="333333"/>
                </a:solidFill>
                <a:effectLst/>
                <a:highlight>
                  <a:srgbClr val="FFFF00"/>
                </a:highlight>
                <a:latin typeface="Consolas" panose="020B0609020204030204" pitchFamily="49" charset="0"/>
              </a:rPr>
              <a:t>        </a:t>
            </a:r>
            <a:r>
              <a:rPr lang="en-IN" b="0" dirty="0">
                <a:solidFill>
                  <a:srgbClr val="777777"/>
                </a:solidFill>
                <a:effectLst/>
                <a:highlight>
                  <a:srgbClr val="FFFF00"/>
                </a:highlight>
                <a:latin typeface="Consolas" panose="020B0609020204030204" pitchFamily="49" charset="0"/>
              </a:rPr>
              <a:t>}</a:t>
            </a:r>
            <a:endParaRPr lang="en-IN" b="0" dirty="0">
              <a:solidFill>
                <a:srgbClr val="333333"/>
              </a:solidFill>
              <a:effectLst/>
              <a:highlight>
                <a:srgbClr val="FFFF00"/>
              </a:highlight>
              <a:latin typeface="Consolas" panose="020B0609020204030204" pitchFamily="49" charset="0"/>
            </a:endParaRPr>
          </a:p>
          <a:p>
            <a:r>
              <a:rPr lang="en-IN" b="0" dirty="0">
                <a:solidFill>
                  <a:srgbClr val="333333"/>
                </a:solidFill>
                <a:effectLst/>
                <a:highlight>
                  <a:srgbClr val="FFFF00"/>
                </a:highlight>
                <a:latin typeface="Consolas" panose="020B0609020204030204" pitchFamily="49" charset="0"/>
              </a:rPr>
              <a:t>    </a:t>
            </a:r>
            <a:r>
              <a:rPr lang="en-IN" b="0" dirty="0">
                <a:solidFill>
                  <a:srgbClr val="91B3E0"/>
                </a:solidFill>
                <a:effectLst/>
                <a:highlight>
                  <a:srgbClr val="FFFF00"/>
                </a:highlight>
                <a:latin typeface="Consolas" panose="020B0609020204030204" pitchFamily="49" charset="0"/>
              </a:rPr>
              <a:t>&lt;/</a:t>
            </a:r>
            <a:r>
              <a:rPr lang="en-IN" b="0" dirty="0">
                <a:solidFill>
                  <a:srgbClr val="4B69C6"/>
                </a:solidFill>
                <a:effectLst/>
                <a:highlight>
                  <a:srgbClr val="FFFF00"/>
                </a:highlight>
                <a:latin typeface="Consolas" panose="020B0609020204030204" pitchFamily="49" charset="0"/>
              </a:rPr>
              <a:t>style</a:t>
            </a:r>
            <a:r>
              <a:rPr lang="en-IN" b="0" dirty="0">
                <a:solidFill>
                  <a:srgbClr val="91B3E0"/>
                </a:solidFill>
                <a:effectLst/>
                <a:highlight>
                  <a:srgbClr val="FFFF00"/>
                </a:highlight>
                <a:latin typeface="Consolas" panose="020B0609020204030204" pitchFamily="49" charset="0"/>
              </a:rPr>
              <a:t>&gt;</a:t>
            </a:r>
            <a:endParaRPr lang="en-IN" b="0" dirty="0">
              <a:solidFill>
                <a:srgbClr val="333333"/>
              </a:solidFill>
              <a:effectLst/>
              <a:highlight>
                <a:srgbClr val="FFFF00"/>
              </a:highlight>
              <a:latin typeface="Consolas" panose="020B0609020204030204" pitchFamily="49" charset="0"/>
            </a:endParaRPr>
          </a:p>
          <a:p>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head</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br>
              <a:rPr lang="en-IN" b="0" dirty="0">
                <a:solidFill>
                  <a:srgbClr val="333333"/>
                </a:solidFill>
                <a:effectLst/>
                <a:highlight>
                  <a:srgbClr val="F5F5F5"/>
                </a:highlight>
                <a:latin typeface="Consolas" panose="020B0609020204030204" pitchFamily="49" charset="0"/>
              </a:rPr>
            </a:br>
            <a:endParaRPr lang="en-IN" b="0" dirty="0">
              <a:solidFill>
                <a:srgbClr val="333333"/>
              </a:solidFill>
              <a:effectLst/>
              <a:highlight>
                <a:srgbClr val="F5F5F5"/>
              </a:highlight>
              <a:latin typeface="Consolas" panose="020B0609020204030204" pitchFamily="49" charset="0"/>
            </a:endParaRPr>
          </a:p>
        </p:txBody>
      </p:sp>
    </p:spTree>
    <p:extLst>
      <p:ext uri="{BB962C8B-B14F-4D97-AF65-F5344CB8AC3E}">
        <p14:creationId xmlns:p14="http://schemas.microsoft.com/office/powerpoint/2010/main" val="153496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423B-97AB-474B-5E06-9326B192825A}"/>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389675A9-7C39-20B6-EDAD-52CC6591D70A}"/>
              </a:ext>
            </a:extLst>
          </p:cNvPr>
          <p:cNvSpPr txBox="1"/>
          <p:nvPr/>
        </p:nvSpPr>
        <p:spPr>
          <a:xfrm>
            <a:off x="0" y="908720"/>
            <a:ext cx="9157290" cy="2677656"/>
          </a:xfrm>
          <a:prstGeom prst="rect">
            <a:avLst/>
          </a:prstGeom>
          <a:noFill/>
        </p:spPr>
        <p:txBody>
          <a:bodyPr wrap="square">
            <a:spAutoFit/>
          </a:bodyPr>
          <a:lstStyle/>
          <a:p>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body</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h1</a:t>
            </a:r>
            <a:r>
              <a:rPr lang="en-IN" b="0" dirty="0">
                <a:solidFill>
                  <a:srgbClr val="91B3E0"/>
                </a:solidFill>
                <a:effectLst/>
                <a:highlight>
                  <a:srgbClr val="F5F5F5"/>
                </a:highlight>
                <a:latin typeface="Consolas" panose="020B0609020204030204" pitchFamily="49" charset="0"/>
              </a:rPr>
              <a:t>&gt;</a:t>
            </a:r>
            <a:r>
              <a:rPr lang="en-IN" b="0" dirty="0">
                <a:solidFill>
                  <a:srgbClr val="333333"/>
                </a:solidFill>
                <a:effectLst/>
                <a:highlight>
                  <a:srgbClr val="F5F5F5"/>
                </a:highlight>
                <a:latin typeface="Consolas" panose="020B0609020204030204" pitchFamily="49" charset="0"/>
              </a:rPr>
              <a:t>Example for universal selector</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h1</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p</a:t>
            </a:r>
            <a:r>
              <a:rPr lang="en-IN" b="0" dirty="0">
                <a:solidFill>
                  <a:srgbClr val="91B3E0"/>
                </a:solidFill>
                <a:effectLst/>
                <a:highlight>
                  <a:srgbClr val="F5F5F5"/>
                </a:highlight>
                <a:latin typeface="Consolas" panose="020B0609020204030204" pitchFamily="49" charset="0"/>
              </a:rPr>
              <a:t>&gt;</a:t>
            </a:r>
            <a:r>
              <a:rPr lang="en-IN" b="0" dirty="0">
                <a:solidFill>
                  <a:srgbClr val="333333"/>
                </a:solidFill>
                <a:effectLst/>
                <a:highlight>
                  <a:srgbClr val="F5F5F5"/>
                </a:highlight>
                <a:latin typeface="Consolas" panose="020B0609020204030204" pitchFamily="49" charset="0"/>
              </a:rPr>
              <a:t>This is example of universal selector</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p</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br>
              <a:rPr lang="en-IN" b="0" dirty="0">
                <a:solidFill>
                  <a:srgbClr val="333333"/>
                </a:solidFill>
                <a:effectLst/>
                <a:highlight>
                  <a:srgbClr val="F5F5F5"/>
                </a:highlight>
                <a:latin typeface="Consolas" panose="020B0609020204030204" pitchFamily="49" charset="0"/>
              </a:rPr>
            </a:b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body</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br>
              <a:rPr lang="en-IN" b="0" dirty="0">
                <a:solidFill>
                  <a:srgbClr val="333333"/>
                </a:solidFill>
                <a:effectLst/>
                <a:highlight>
                  <a:srgbClr val="F5F5F5"/>
                </a:highlight>
                <a:latin typeface="Consolas" panose="020B0609020204030204" pitchFamily="49" charset="0"/>
              </a:rPr>
            </a:b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html</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p:txBody>
      </p:sp>
      <p:pic>
        <p:nvPicPr>
          <p:cNvPr id="6" name="Picture 5">
            <a:extLst>
              <a:ext uri="{FF2B5EF4-FFF2-40B4-BE49-F238E27FC236}">
                <a16:creationId xmlns:a16="http://schemas.microsoft.com/office/drawing/2014/main" id="{916B3ADB-60E7-B3D6-9418-03C2B59CA026}"/>
              </a:ext>
            </a:extLst>
          </p:cNvPr>
          <p:cNvPicPr>
            <a:picLocks noChangeAspect="1"/>
          </p:cNvPicPr>
          <p:nvPr/>
        </p:nvPicPr>
        <p:blipFill>
          <a:blip r:embed="rId2"/>
          <a:stretch>
            <a:fillRect/>
          </a:stretch>
        </p:blipFill>
        <p:spPr>
          <a:xfrm>
            <a:off x="3214092" y="4005064"/>
            <a:ext cx="6336704" cy="1823237"/>
          </a:xfrm>
          <a:prstGeom prst="rect">
            <a:avLst/>
          </a:prstGeom>
        </p:spPr>
      </p:pic>
    </p:spTree>
    <p:extLst>
      <p:ext uri="{BB962C8B-B14F-4D97-AF65-F5344CB8AC3E}">
        <p14:creationId xmlns:p14="http://schemas.microsoft.com/office/powerpoint/2010/main" val="2242848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61764" y="332656"/>
            <a:ext cx="10761870" cy="4031873"/>
          </a:xfrm>
          <a:prstGeom prst="rect">
            <a:avLst/>
          </a:prstGeom>
        </p:spPr>
        <p:txBody>
          <a:bodyPr wrap="square">
            <a:spAutoFit/>
          </a:bodyPr>
          <a:lstStyle/>
          <a:p>
            <a:r>
              <a:rPr lang="en-US" sz="3200" b="1" u="sng" dirty="0">
                <a:solidFill>
                  <a:srgbClr val="FF0000"/>
                </a:solidFill>
              </a:rPr>
              <a:t>CSS Attribute Selector</a:t>
            </a:r>
          </a:p>
          <a:p>
            <a:pPr algn="just">
              <a:buFont typeface="Wingdings" pitchFamily="2" charset="2"/>
              <a:buChar char="q"/>
            </a:pPr>
            <a:r>
              <a:rPr lang="en-US" sz="2800" dirty="0"/>
              <a:t>The CSS attribute selector is used when we want to style multiple HTML elements that have the same attribute or attribute values. </a:t>
            </a:r>
          </a:p>
          <a:p>
            <a:pPr algn="just">
              <a:buFont typeface="Wingdings" pitchFamily="2" charset="2"/>
              <a:buChar char="q"/>
            </a:pPr>
            <a:r>
              <a:rPr lang="en-US" sz="2800" dirty="0"/>
              <a:t>It is a very convenient way to style multiple-element by grouping them on a basis of similar attributes. </a:t>
            </a:r>
          </a:p>
          <a:p>
            <a:pPr algn="just">
              <a:buFont typeface="Wingdings" pitchFamily="2" charset="2"/>
              <a:buChar char="q"/>
            </a:pPr>
            <a:r>
              <a:rPr lang="en-US" sz="2800" dirty="0"/>
              <a:t>The attribute selector selects all the elements that have a particular attribute and sets the styling for all of them. </a:t>
            </a:r>
          </a:p>
          <a:p>
            <a:pPr algn="just">
              <a:buFont typeface="Wingdings" pitchFamily="2" charset="2"/>
              <a:buChar char="q"/>
            </a:pPr>
            <a:r>
              <a:rPr lang="en-US" sz="2800" dirty="0"/>
              <a:t>The attribute selectors are by default case sensitive and can be written in the square brackets [].</a:t>
            </a:r>
          </a:p>
        </p:txBody>
      </p:sp>
    </p:spTree>
    <p:extLst>
      <p:ext uri="{BB962C8B-B14F-4D97-AF65-F5344CB8AC3E}">
        <p14:creationId xmlns:p14="http://schemas.microsoft.com/office/powerpoint/2010/main" val="2122049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93B1B-3AEB-570A-0EF5-526284ECA52B}"/>
              </a:ext>
            </a:extLst>
          </p:cNvPr>
          <p:cNvSpPr>
            <a:spLocks noGrp="1"/>
          </p:cNvSpPr>
          <p:nvPr>
            <p:ph type="title"/>
          </p:nvPr>
        </p:nvSpPr>
        <p:spPr/>
        <p:txBody>
          <a:bodyPr/>
          <a:lstStyle/>
          <a:p>
            <a:r>
              <a:rPr lang="en-IN" dirty="0"/>
              <a:t>Introduction</a:t>
            </a:r>
          </a:p>
        </p:txBody>
      </p:sp>
      <p:sp>
        <p:nvSpPr>
          <p:cNvPr id="3" name="Text Placeholder 2">
            <a:extLst>
              <a:ext uri="{FF2B5EF4-FFF2-40B4-BE49-F238E27FC236}">
                <a16:creationId xmlns:a16="http://schemas.microsoft.com/office/drawing/2014/main" id="{0C0290E0-DD35-26A2-2B65-2DED0C27D06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17277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61764" y="332656"/>
            <a:ext cx="10618994" cy="7109639"/>
          </a:xfrm>
          <a:prstGeom prst="rect">
            <a:avLst/>
          </a:prstGeom>
        </p:spPr>
        <p:txBody>
          <a:bodyPr wrap="square">
            <a:spAutoFit/>
          </a:bodyPr>
          <a:lstStyle/>
          <a:p>
            <a:r>
              <a:rPr lang="en-US" sz="3200" b="1" u="sng" dirty="0">
                <a:solidFill>
                  <a:srgbClr val="FF0000"/>
                </a:solidFill>
              </a:rPr>
              <a:t>Types of attribute selector</a:t>
            </a:r>
          </a:p>
          <a:p>
            <a:pPr>
              <a:buFont typeface="Wingdings" pitchFamily="2" charset="2"/>
              <a:buChar char="q"/>
            </a:pPr>
            <a:r>
              <a:rPr lang="en-US" sz="2800" dirty="0"/>
              <a:t>There are several types of attribute selector, which are given below:</a:t>
            </a:r>
          </a:p>
          <a:p>
            <a:pPr marL="514350" lvl="0" indent="-514350">
              <a:buFont typeface="+mj-lt"/>
              <a:buAutoNum type="arabicPeriod"/>
            </a:pPr>
            <a:r>
              <a:rPr lang="en-US" sz="2800" dirty="0"/>
              <a:t>CSS [attribute] selector</a:t>
            </a:r>
          </a:p>
          <a:p>
            <a:pPr marL="514350" lvl="0" indent="-514350">
              <a:buFont typeface="+mj-lt"/>
              <a:buAutoNum type="arabicPeriod"/>
            </a:pPr>
            <a:r>
              <a:rPr lang="en-US" sz="2800" dirty="0"/>
              <a:t>CSS [attribute="value"] selector</a:t>
            </a:r>
          </a:p>
          <a:p>
            <a:pPr marL="514350" lvl="0" indent="-514350">
              <a:buFont typeface="+mj-lt"/>
              <a:buAutoNum type="arabicPeriod"/>
            </a:pPr>
            <a:r>
              <a:rPr lang="en-US" sz="2800" dirty="0"/>
              <a:t>CSS [attribute$="value"]</a:t>
            </a:r>
          </a:p>
          <a:p>
            <a:r>
              <a:rPr lang="en-US" sz="3200" b="1" u="sng" dirty="0">
                <a:solidFill>
                  <a:srgbClr val="FF0000"/>
                </a:solidFill>
              </a:rPr>
              <a:t>CSS [attribute] selector</a:t>
            </a:r>
          </a:p>
          <a:p>
            <a:pPr>
              <a:buFont typeface="Wingdings" pitchFamily="2" charset="2"/>
              <a:buChar char="q"/>
            </a:pPr>
            <a:r>
              <a:rPr lang="en-US" sz="2800" dirty="0"/>
              <a:t>The [attribute] selector selects all the elements that contain the same attribute and applies the CSS properties to all of them at once. </a:t>
            </a:r>
          </a:p>
          <a:p>
            <a:pPr>
              <a:buFont typeface="Wingdings" pitchFamily="2" charset="2"/>
              <a:buChar char="q"/>
            </a:pPr>
            <a:r>
              <a:rPr lang="en-US" sz="2800" dirty="0"/>
              <a:t>For example, the .selector </a:t>
            </a:r>
            <a:r>
              <a:rPr lang="en-US" sz="2800" b="1" dirty="0"/>
              <a:t>[class]</a:t>
            </a:r>
            <a:r>
              <a:rPr lang="en-US" sz="2800" dirty="0"/>
              <a:t> will selects and style all the elements that have the same class name.</a:t>
            </a:r>
          </a:p>
          <a:p>
            <a:r>
              <a:rPr lang="en-US" sz="3200" b="1" u="sng" dirty="0">
                <a:solidFill>
                  <a:srgbClr val="FF0000"/>
                </a:solidFill>
              </a:rPr>
              <a:t>Syntax of [attribute] selector</a:t>
            </a:r>
          </a:p>
          <a:p>
            <a:r>
              <a:rPr lang="en-US" sz="2800" dirty="0"/>
              <a:t>HTML element[attribute]/[attribute]{</a:t>
            </a:r>
          </a:p>
          <a:p>
            <a:r>
              <a:rPr lang="en-US" sz="2800" dirty="0"/>
              <a:t>/* CSS properties*/ </a:t>
            </a:r>
          </a:p>
          <a:p>
            <a:r>
              <a:rPr lang="en-US" sz="2800" dirty="0"/>
              <a:t>}</a:t>
            </a:r>
          </a:p>
          <a:p>
            <a:pPr>
              <a:buFont typeface="Wingdings" pitchFamily="2" charset="2"/>
              <a:buChar char="q"/>
            </a:pPr>
            <a:endParaRPr lang="en-US" sz="2800" dirty="0"/>
          </a:p>
          <a:p>
            <a:pPr marL="514350" lvl="0" indent="-514350">
              <a:buFont typeface="+mj-lt"/>
              <a:buAutoNum type="arabicPeriod"/>
            </a:pPr>
            <a:endParaRPr lang="en-US" sz="2800" dirty="0"/>
          </a:p>
        </p:txBody>
      </p:sp>
    </p:spTree>
    <p:extLst>
      <p:ext uri="{BB962C8B-B14F-4D97-AF65-F5344CB8AC3E}">
        <p14:creationId xmlns:p14="http://schemas.microsoft.com/office/powerpoint/2010/main" val="542218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33772" y="243513"/>
            <a:ext cx="10585176" cy="3170099"/>
          </a:xfrm>
          <a:prstGeom prst="rect">
            <a:avLst/>
          </a:prstGeom>
        </p:spPr>
        <p:txBody>
          <a:bodyPr wrap="square">
            <a:spAutoFit/>
          </a:bodyPr>
          <a:lstStyle/>
          <a:p>
            <a:r>
              <a:rPr lang="en-US" sz="3200" b="1" u="sng" dirty="0">
                <a:solidFill>
                  <a:srgbClr val="FF0000"/>
                </a:solidFill>
              </a:rPr>
              <a:t>Example</a:t>
            </a:r>
          </a:p>
          <a:p>
            <a:r>
              <a:rPr lang="en-US" sz="2800" dirty="0"/>
              <a:t>&lt;style&gt;</a:t>
            </a:r>
          </a:p>
          <a:p>
            <a:r>
              <a:rPr lang="en-US" sz="2800" dirty="0"/>
              <a:t>[class] {</a:t>
            </a:r>
          </a:p>
          <a:p>
            <a:r>
              <a:rPr lang="en-US" sz="2800" dirty="0"/>
              <a:t>background-color: red;</a:t>
            </a:r>
          </a:p>
          <a:p>
            <a:r>
              <a:rPr lang="en-US" sz="2800" dirty="0"/>
              <a:t>color: black</a:t>
            </a:r>
          </a:p>
          <a:p>
            <a:r>
              <a:rPr lang="en-US" sz="2800" dirty="0"/>
              <a:t>}</a:t>
            </a:r>
          </a:p>
          <a:p>
            <a:r>
              <a:rPr lang="en-US" sz="2800" dirty="0"/>
              <a:t>&lt;p class="</a:t>
            </a:r>
            <a:r>
              <a:rPr lang="en-US" sz="2800" dirty="0" err="1"/>
              <a:t>para</a:t>
            </a:r>
            <a:r>
              <a:rPr lang="en-US" sz="2800" dirty="0"/>
              <a:t>"&gt;This is the first paragraph.&lt;/p&gt;</a:t>
            </a:r>
          </a:p>
        </p:txBody>
      </p:sp>
    </p:spTree>
    <p:extLst>
      <p:ext uri="{BB962C8B-B14F-4D97-AF65-F5344CB8AC3E}">
        <p14:creationId xmlns:p14="http://schemas.microsoft.com/office/powerpoint/2010/main" val="3905830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7B75-F9DA-7E39-A917-1D24A73822A5}"/>
              </a:ext>
            </a:extLst>
          </p:cNvPr>
          <p:cNvSpPr>
            <a:spLocks noGrp="1"/>
          </p:cNvSpPr>
          <p:nvPr>
            <p:ph type="title"/>
          </p:nvPr>
        </p:nvSpPr>
        <p:spPr/>
        <p:txBody>
          <a:bodyPr/>
          <a:lstStyle/>
          <a:p>
            <a:pPr algn="l"/>
            <a:r>
              <a:rPr lang="en-IN" dirty="0">
                <a:solidFill>
                  <a:srgbClr val="FF0000"/>
                </a:solidFill>
              </a:rPr>
              <a:t>attribute Selector</a:t>
            </a:r>
          </a:p>
        </p:txBody>
      </p:sp>
      <p:sp>
        <p:nvSpPr>
          <p:cNvPr id="3" name="Content Placeholder 2">
            <a:extLst>
              <a:ext uri="{FF2B5EF4-FFF2-40B4-BE49-F238E27FC236}">
                <a16:creationId xmlns:a16="http://schemas.microsoft.com/office/drawing/2014/main" id="{07FEE8DF-BBC8-1BE4-FF45-91EEBB5AD46E}"/>
              </a:ext>
            </a:extLst>
          </p:cNvPr>
          <p:cNvSpPr>
            <a:spLocks noGrp="1"/>
          </p:cNvSpPr>
          <p:nvPr>
            <p:ph idx="1"/>
          </p:nvPr>
        </p:nvSpPr>
        <p:spPr>
          <a:xfrm>
            <a:off x="333773" y="846257"/>
            <a:ext cx="11855052" cy="1790655"/>
          </a:xfrm>
        </p:spPr>
        <p:txBody>
          <a:bodyPr/>
          <a:lstStyle/>
          <a:p>
            <a:r>
              <a:rPr lang="en-US" dirty="0"/>
              <a:t> style HTML elements that have specific attributes </a:t>
            </a:r>
          </a:p>
          <a:p>
            <a:r>
              <a:rPr lang="en-US" dirty="0"/>
              <a:t>The </a:t>
            </a:r>
            <a:r>
              <a:rPr lang="en-US" b="1" dirty="0"/>
              <a:t>[attribute] selector </a:t>
            </a:r>
            <a:r>
              <a:rPr lang="en-US" dirty="0"/>
              <a:t>is used to select elements with a specified attribute.</a:t>
            </a:r>
          </a:p>
          <a:p>
            <a:endParaRPr lang="en-IN" dirty="0"/>
          </a:p>
        </p:txBody>
      </p:sp>
      <p:sp>
        <p:nvSpPr>
          <p:cNvPr id="6" name="TextBox 5">
            <a:extLst>
              <a:ext uri="{FF2B5EF4-FFF2-40B4-BE49-F238E27FC236}">
                <a16:creationId xmlns:a16="http://schemas.microsoft.com/office/drawing/2014/main" id="{4DE8A5F9-3BAD-54B8-7473-3998E0EBF047}"/>
              </a:ext>
            </a:extLst>
          </p:cNvPr>
          <p:cNvSpPr txBox="1"/>
          <p:nvPr/>
        </p:nvSpPr>
        <p:spPr>
          <a:xfrm>
            <a:off x="621804" y="2373975"/>
            <a:ext cx="6161566" cy="1815882"/>
          </a:xfrm>
          <a:prstGeom prst="rect">
            <a:avLst/>
          </a:prstGeom>
          <a:noFill/>
        </p:spPr>
        <p:txBody>
          <a:bodyPr wrap="square">
            <a:spAutoFit/>
          </a:bodyPr>
          <a:lstStyle/>
          <a:p>
            <a:r>
              <a:rPr lang="en-IN" sz="2800" dirty="0"/>
              <a:t>&lt;style&gt;</a:t>
            </a:r>
          </a:p>
          <a:p>
            <a:r>
              <a:rPr lang="en-IN" sz="2800" dirty="0">
                <a:highlight>
                  <a:srgbClr val="FFFF00"/>
                </a:highlight>
              </a:rPr>
              <a:t>a[target="_blank"] </a:t>
            </a:r>
            <a:r>
              <a:rPr lang="en-IN" sz="2800" dirty="0"/>
              <a:t>{</a:t>
            </a:r>
          </a:p>
          <a:p>
            <a:r>
              <a:rPr lang="en-IN" sz="2800" dirty="0"/>
              <a:t>  background-</a:t>
            </a:r>
            <a:r>
              <a:rPr lang="en-IN" sz="2800" dirty="0" err="1"/>
              <a:t>color</a:t>
            </a:r>
            <a:r>
              <a:rPr lang="en-IN" sz="2800" dirty="0"/>
              <a:t>: yellow;</a:t>
            </a:r>
          </a:p>
          <a:p>
            <a:r>
              <a:rPr lang="en-IN" sz="2800" dirty="0"/>
              <a:t>} &lt;/style&gt;</a:t>
            </a:r>
          </a:p>
        </p:txBody>
      </p:sp>
      <p:sp>
        <p:nvSpPr>
          <p:cNvPr id="8" name="TextBox 7">
            <a:extLst>
              <a:ext uri="{FF2B5EF4-FFF2-40B4-BE49-F238E27FC236}">
                <a16:creationId xmlns:a16="http://schemas.microsoft.com/office/drawing/2014/main" id="{CAAA2622-2FDB-AD66-3FE2-FB181AE4FD16}"/>
              </a:ext>
            </a:extLst>
          </p:cNvPr>
          <p:cNvSpPr txBox="1"/>
          <p:nvPr/>
        </p:nvSpPr>
        <p:spPr>
          <a:xfrm>
            <a:off x="333773" y="4259658"/>
            <a:ext cx="10929796" cy="2246769"/>
          </a:xfrm>
          <a:prstGeom prst="rect">
            <a:avLst/>
          </a:prstGeom>
          <a:noFill/>
        </p:spPr>
        <p:txBody>
          <a:bodyPr wrap="square">
            <a:spAutoFit/>
          </a:bodyPr>
          <a:lstStyle/>
          <a:p>
            <a:r>
              <a:rPr lang="en-IN" sz="2800" dirty="0"/>
              <a:t>&lt;body&gt;</a:t>
            </a:r>
          </a:p>
          <a:p>
            <a:r>
              <a:rPr lang="en-IN" sz="2800" dirty="0"/>
              <a:t>&lt;a </a:t>
            </a:r>
            <a:r>
              <a:rPr lang="en-IN" sz="2800" dirty="0" err="1"/>
              <a:t>href</a:t>
            </a:r>
            <a:r>
              <a:rPr lang="en-IN" sz="2800" dirty="0"/>
              <a:t>="https://www.w3schools.com"&gt;w3schools.com&lt;/a&gt;</a:t>
            </a:r>
          </a:p>
          <a:p>
            <a:r>
              <a:rPr lang="en-IN" sz="2800" dirty="0"/>
              <a:t>&lt;</a:t>
            </a:r>
            <a:r>
              <a:rPr lang="en-IN" sz="2800" dirty="0">
                <a:highlight>
                  <a:srgbClr val="FFFF00"/>
                </a:highlight>
              </a:rPr>
              <a:t>a </a:t>
            </a:r>
            <a:r>
              <a:rPr lang="en-IN" sz="2800" dirty="0" err="1">
                <a:highlight>
                  <a:srgbClr val="FFFF00"/>
                </a:highlight>
              </a:rPr>
              <a:t>href</a:t>
            </a:r>
            <a:r>
              <a:rPr lang="en-IN" sz="2800" dirty="0">
                <a:highlight>
                  <a:srgbClr val="FFFF00"/>
                </a:highlight>
              </a:rPr>
              <a:t>="http://www.disney.com" target="_blank"&gt;disney.com&lt;/a&gt;</a:t>
            </a:r>
          </a:p>
          <a:p>
            <a:r>
              <a:rPr lang="en-IN" sz="2800" dirty="0"/>
              <a:t>&lt;a </a:t>
            </a:r>
            <a:r>
              <a:rPr lang="en-IN" sz="2800" dirty="0" err="1"/>
              <a:t>href</a:t>
            </a:r>
            <a:r>
              <a:rPr lang="en-IN" sz="2800" dirty="0"/>
              <a:t>="http://www.wikipedia.org" target="_top"&gt;wikipedia.org&lt;/a&gt;</a:t>
            </a:r>
          </a:p>
          <a:p>
            <a:r>
              <a:rPr lang="en-IN" sz="2800" dirty="0"/>
              <a:t>&lt;/body&gt;</a:t>
            </a:r>
          </a:p>
        </p:txBody>
      </p:sp>
      <p:pic>
        <p:nvPicPr>
          <p:cNvPr id="10" name="Picture 9">
            <a:extLst>
              <a:ext uri="{FF2B5EF4-FFF2-40B4-BE49-F238E27FC236}">
                <a16:creationId xmlns:a16="http://schemas.microsoft.com/office/drawing/2014/main" id="{FA729C9C-E8D4-E063-D3F8-59C872D35CD7}"/>
              </a:ext>
            </a:extLst>
          </p:cNvPr>
          <p:cNvPicPr>
            <a:picLocks noChangeAspect="1"/>
          </p:cNvPicPr>
          <p:nvPr/>
        </p:nvPicPr>
        <p:blipFill>
          <a:blip r:embed="rId2"/>
          <a:stretch>
            <a:fillRect/>
          </a:stretch>
        </p:blipFill>
        <p:spPr>
          <a:xfrm>
            <a:off x="7833688" y="3286604"/>
            <a:ext cx="4305901" cy="600159"/>
          </a:xfrm>
          <a:prstGeom prst="rect">
            <a:avLst/>
          </a:prstGeom>
        </p:spPr>
      </p:pic>
    </p:spTree>
    <p:extLst>
      <p:ext uri="{BB962C8B-B14F-4D97-AF65-F5344CB8AC3E}">
        <p14:creationId xmlns:p14="http://schemas.microsoft.com/office/powerpoint/2010/main" val="2335949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CDD48-5A24-E7F9-0E1E-CF41262FB79E}"/>
              </a:ext>
            </a:extLst>
          </p:cNvPr>
          <p:cNvSpPr>
            <a:spLocks noGrp="1"/>
          </p:cNvSpPr>
          <p:nvPr>
            <p:ph type="title"/>
          </p:nvPr>
        </p:nvSpPr>
        <p:spPr/>
        <p:txBody>
          <a:bodyPr/>
          <a:lstStyle/>
          <a:p>
            <a:r>
              <a:rPr lang="en-IN" dirty="0"/>
              <a:t>Box Model</a:t>
            </a:r>
          </a:p>
        </p:txBody>
      </p:sp>
      <p:sp>
        <p:nvSpPr>
          <p:cNvPr id="3" name="Text Placeholder 2">
            <a:extLst>
              <a:ext uri="{FF2B5EF4-FFF2-40B4-BE49-F238E27FC236}">
                <a16:creationId xmlns:a16="http://schemas.microsoft.com/office/drawing/2014/main" id="{108F5088-CA4D-18FA-5220-0D4C0B98D7F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189923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E884-45BF-2DFF-AE2D-E6DC682ACBF9}"/>
              </a:ext>
            </a:extLst>
          </p:cNvPr>
          <p:cNvSpPr>
            <a:spLocks noGrp="1"/>
          </p:cNvSpPr>
          <p:nvPr>
            <p:ph type="title"/>
          </p:nvPr>
        </p:nvSpPr>
        <p:spPr/>
        <p:txBody>
          <a:bodyPr/>
          <a:lstStyle/>
          <a:p>
            <a:r>
              <a:rPr lang="en-IN" dirty="0"/>
              <a:t>Box Model</a:t>
            </a:r>
          </a:p>
        </p:txBody>
      </p:sp>
      <p:pic>
        <p:nvPicPr>
          <p:cNvPr id="3" name="Picture 2" descr="CSS Box Model">
            <a:extLst>
              <a:ext uri="{FF2B5EF4-FFF2-40B4-BE49-F238E27FC236}">
                <a16:creationId xmlns:a16="http://schemas.microsoft.com/office/drawing/2014/main" id="{0B50447A-D239-6232-D085-EE8BC7B7A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772" y="908720"/>
            <a:ext cx="10441159"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153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4F70-D45E-CCE2-4743-553849EBCDD9}"/>
              </a:ext>
            </a:extLst>
          </p:cNvPr>
          <p:cNvSpPr>
            <a:spLocks noGrp="1"/>
          </p:cNvSpPr>
          <p:nvPr>
            <p:ph type="title"/>
          </p:nvPr>
        </p:nvSpPr>
        <p:spPr/>
        <p:txBody>
          <a:bodyPr/>
          <a:lstStyle/>
          <a:p>
            <a:r>
              <a:rPr lang="en-IN" dirty="0"/>
              <a:t>Box Model</a:t>
            </a:r>
          </a:p>
        </p:txBody>
      </p:sp>
      <p:sp>
        <p:nvSpPr>
          <p:cNvPr id="3" name="Content Placeholder 2">
            <a:extLst>
              <a:ext uri="{FF2B5EF4-FFF2-40B4-BE49-F238E27FC236}">
                <a16:creationId xmlns:a16="http://schemas.microsoft.com/office/drawing/2014/main" id="{B9FF7E07-7276-67C4-14A2-B03EE2E79E6F}"/>
              </a:ext>
            </a:extLst>
          </p:cNvPr>
          <p:cNvSpPr>
            <a:spLocks noGrp="1"/>
          </p:cNvSpPr>
          <p:nvPr>
            <p:ph idx="1"/>
          </p:nvPr>
        </p:nvSpPr>
        <p:spPr>
          <a:xfrm>
            <a:off x="333773" y="846257"/>
            <a:ext cx="11665296" cy="5751095"/>
          </a:xfrm>
        </p:spPr>
        <p:txBody>
          <a:bodyPr>
            <a:normAutofit fontScale="92500"/>
          </a:bodyPr>
          <a:lstStyle/>
          <a:p>
            <a:r>
              <a:rPr lang="en-US" sz="3200" dirty="0"/>
              <a:t>Everything in </a:t>
            </a:r>
            <a:r>
              <a:rPr lang="en-US" sz="3200" b="1" dirty="0"/>
              <a:t>CSS has a box around it- a </a:t>
            </a:r>
            <a:r>
              <a:rPr lang="en-US" sz="3200" dirty="0">
                <a:latin typeface="Times New Roman" pitchFamily="18" charset="0"/>
                <a:cs typeface="Times New Roman" pitchFamily="18" charset="0"/>
              </a:rPr>
              <a:t>container that contains various properties. These properties collectively determine the </a:t>
            </a:r>
            <a:r>
              <a:rPr lang="en-US" sz="3200" b="1" dirty="0">
                <a:latin typeface="Times New Roman" pitchFamily="18" charset="0"/>
                <a:cs typeface="Times New Roman" pitchFamily="18" charset="0"/>
              </a:rPr>
              <a:t>dimensions and spacing of an element.</a:t>
            </a:r>
            <a:endParaRPr lang="en-US" sz="3200" b="1" dirty="0"/>
          </a:p>
          <a:p>
            <a:r>
              <a:rPr lang="en-US" sz="3200" b="1" dirty="0">
                <a:solidFill>
                  <a:srgbClr val="00B050"/>
                </a:solidFill>
              </a:rPr>
              <a:t>Content</a:t>
            </a:r>
            <a:r>
              <a:rPr lang="en-US" sz="3200" b="1" dirty="0"/>
              <a:t> - The content of the box, where text and images appear</a:t>
            </a:r>
          </a:p>
          <a:p>
            <a:r>
              <a:rPr lang="en-US" sz="3200" b="1" dirty="0">
                <a:solidFill>
                  <a:srgbClr val="00B050"/>
                </a:solidFill>
              </a:rPr>
              <a:t>Padding</a:t>
            </a:r>
            <a:r>
              <a:rPr lang="en-US" sz="3200" b="1" dirty="0"/>
              <a:t> - Clears an area around the content. The padding is </a:t>
            </a:r>
            <a:r>
              <a:rPr lang="en-US" sz="3200" b="1" dirty="0">
                <a:solidFill>
                  <a:srgbClr val="FF0000"/>
                </a:solidFill>
              </a:rPr>
              <a:t>transparent</a:t>
            </a:r>
          </a:p>
          <a:p>
            <a:r>
              <a:rPr lang="en-US" sz="3200" b="1" dirty="0">
                <a:solidFill>
                  <a:srgbClr val="00B050"/>
                </a:solidFill>
              </a:rPr>
              <a:t>Border</a:t>
            </a:r>
            <a:r>
              <a:rPr lang="en-US" sz="3200" b="1" dirty="0"/>
              <a:t> - A border that goes around the padding and content</a:t>
            </a:r>
          </a:p>
          <a:p>
            <a:r>
              <a:rPr lang="en-US" sz="3200" b="1" dirty="0">
                <a:solidFill>
                  <a:srgbClr val="00B050"/>
                </a:solidFill>
              </a:rPr>
              <a:t>Margin</a:t>
            </a:r>
            <a:r>
              <a:rPr lang="en-US" sz="3200" b="1" dirty="0"/>
              <a:t> - Clears an area outside the border. The margin is </a:t>
            </a:r>
            <a:r>
              <a:rPr lang="en-US" sz="3200" b="1" dirty="0">
                <a:solidFill>
                  <a:srgbClr val="FF0000"/>
                </a:solidFill>
              </a:rPr>
              <a:t>transparent</a:t>
            </a:r>
          </a:p>
          <a:p>
            <a:r>
              <a:rPr lang="en-IN" sz="3200" b="1" dirty="0">
                <a:solidFill>
                  <a:srgbClr val="00B050"/>
                </a:solidFill>
              </a:rPr>
              <a:t>width</a:t>
            </a:r>
            <a:r>
              <a:rPr lang="en-IN" sz="3200" dirty="0"/>
              <a:t>:</a:t>
            </a:r>
          </a:p>
          <a:p>
            <a:r>
              <a:rPr lang="en-IN" sz="3200" dirty="0"/>
              <a:t> </a:t>
            </a:r>
            <a:r>
              <a:rPr lang="en-IN" sz="3200" b="1" dirty="0">
                <a:solidFill>
                  <a:srgbClr val="00B050"/>
                </a:solidFill>
              </a:rPr>
              <a:t>height</a:t>
            </a:r>
            <a:r>
              <a:rPr lang="en-IN" sz="3200" dirty="0"/>
              <a:t>:</a:t>
            </a:r>
          </a:p>
          <a:p>
            <a:endParaRPr lang="en-US" sz="3200" b="1" dirty="0">
              <a:solidFill>
                <a:srgbClr val="FF0000"/>
              </a:solidFill>
            </a:endParaRPr>
          </a:p>
        </p:txBody>
      </p:sp>
    </p:spTree>
    <p:extLst>
      <p:ext uri="{BB962C8B-B14F-4D97-AF65-F5344CB8AC3E}">
        <p14:creationId xmlns:p14="http://schemas.microsoft.com/office/powerpoint/2010/main" val="488402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AC3A9-E688-CE3D-BBB2-7B561637BA97}"/>
              </a:ext>
            </a:extLst>
          </p:cNvPr>
          <p:cNvSpPr>
            <a:spLocks noGrp="1"/>
          </p:cNvSpPr>
          <p:nvPr>
            <p:ph type="title"/>
          </p:nvPr>
        </p:nvSpPr>
        <p:spPr/>
        <p:txBody>
          <a:bodyPr/>
          <a:lstStyle/>
          <a:p>
            <a:endParaRPr lang="en-IN"/>
          </a:p>
        </p:txBody>
      </p:sp>
      <p:sp>
        <p:nvSpPr>
          <p:cNvPr id="9" name="TextBox 8">
            <a:extLst>
              <a:ext uri="{FF2B5EF4-FFF2-40B4-BE49-F238E27FC236}">
                <a16:creationId xmlns:a16="http://schemas.microsoft.com/office/drawing/2014/main" id="{522CD7BA-ED35-4DA4-3943-2D1956F30BA1}"/>
              </a:ext>
            </a:extLst>
          </p:cNvPr>
          <p:cNvSpPr txBox="1"/>
          <p:nvPr/>
        </p:nvSpPr>
        <p:spPr>
          <a:xfrm>
            <a:off x="477788" y="3212976"/>
            <a:ext cx="4104456" cy="2677656"/>
          </a:xfrm>
          <a:prstGeom prst="rect">
            <a:avLst/>
          </a:prstGeom>
          <a:noFill/>
        </p:spPr>
        <p:txBody>
          <a:bodyPr wrap="square">
            <a:spAutoFit/>
          </a:bodyPr>
          <a:lstStyle/>
          <a:p>
            <a:r>
              <a:rPr lang="en-IN" dirty="0"/>
              <a:t>.box {</a:t>
            </a:r>
          </a:p>
          <a:p>
            <a:r>
              <a:rPr lang="en-IN" dirty="0"/>
              <a:t>  width: 350px;</a:t>
            </a:r>
          </a:p>
          <a:p>
            <a:r>
              <a:rPr lang="en-IN" dirty="0"/>
              <a:t>  height: 150px;</a:t>
            </a:r>
          </a:p>
          <a:p>
            <a:r>
              <a:rPr lang="en-IN" dirty="0"/>
              <a:t>  margin: 10px;</a:t>
            </a:r>
          </a:p>
          <a:p>
            <a:r>
              <a:rPr lang="en-IN" dirty="0"/>
              <a:t>  padding: 25px;</a:t>
            </a:r>
          </a:p>
          <a:p>
            <a:r>
              <a:rPr lang="en-IN" dirty="0"/>
              <a:t>  border: 5px solid black;</a:t>
            </a:r>
          </a:p>
          <a:p>
            <a:r>
              <a:rPr lang="en-IN" dirty="0"/>
              <a:t>}</a:t>
            </a:r>
          </a:p>
        </p:txBody>
      </p:sp>
      <p:pic>
        <p:nvPicPr>
          <p:cNvPr id="13" name="Picture 12">
            <a:extLst>
              <a:ext uri="{FF2B5EF4-FFF2-40B4-BE49-F238E27FC236}">
                <a16:creationId xmlns:a16="http://schemas.microsoft.com/office/drawing/2014/main" id="{82163921-BE3C-0F99-1328-A2AD4C62D2D8}"/>
              </a:ext>
            </a:extLst>
          </p:cNvPr>
          <p:cNvPicPr>
            <a:picLocks noChangeAspect="1"/>
          </p:cNvPicPr>
          <p:nvPr/>
        </p:nvPicPr>
        <p:blipFill>
          <a:blip r:embed="rId2"/>
          <a:stretch>
            <a:fillRect/>
          </a:stretch>
        </p:blipFill>
        <p:spPr>
          <a:xfrm>
            <a:off x="4706428" y="2721977"/>
            <a:ext cx="6617925" cy="3716034"/>
          </a:xfrm>
          <a:prstGeom prst="rect">
            <a:avLst/>
          </a:prstGeom>
        </p:spPr>
      </p:pic>
      <p:sp>
        <p:nvSpPr>
          <p:cNvPr id="4" name="Content Placeholder 3">
            <a:extLst>
              <a:ext uri="{FF2B5EF4-FFF2-40B4-BE49-F238E27FC236}">
                <a16:creationId xmlns:a16="http://schemas.microsoft.com/office/drawing/2014/main" id="{A6653092-9D93-BF64-FE0C-F6515C617B3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30255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E6FE-6F1E-05F4-4B33-92C58F69A622}"/>
              </a:ext>
            </a:extLst>
          </p:cNvPr>
          <p:cNvSpPr>
            <a:spLocks noGrp="1"/>
          </p:cNvSpPr>
          <p:nvPr>
            <p:ph type="title"/>
          </p:nvPr>
        </p:nvSpPr>
        <p:spPr/>
        <p:txBody>
          <a:bodyPr/>
          <a:lstStyle/>
          <a:p>
            <a:r>
              <a:rPr lang="en-US" dirty="0"/>
              <a:t>Margin</a:t>
            </a:r>
            <a:endParaRPr lang="en-IN" dirty="0"/>
          </a:p>
        </p:txBody>
      </p:sp>
      <p:pic>
        <p:nvPicPr>
          <p:cNvPr id="8" name="Content Placeholder 4">
            <a:extLst>
              <a:ext uri="{FF2B5EF4-FFF2-40B4-BE49-F238E27FC236}">
                <a16:creationId xmlns:a16="http://schemas.microsoft.com/office/drawing/2014/main" id="{6229C34F-CFAC-621A-47DB-A041A3008CC6}"/>
              </a:ext>
            </a:extLst>
          </p:cNvPr>
          <p:cNvPicPr>
            <a:picLocks noGrp="1" noChangeAspect="1"/>
          </p:cNvPicPr>
          <p:nvPr>
            <p:ph idx="1"/>
          </p:nvPr>
        </p:nvPicPr>
        <p:blipFill>
          <a:blip r:embed="rId2"/>
          <a:stretch>
            <a:fillRect/>
          </a:stretch>
        </p:blipFill>
        <p:spPr>
          <a:xfrm>
            <a:off x="261764" y="751229"/>
            <a:ext cx="3918752" cy="2376264"/>
          </a:xfrm>
          <a:prstGeom prst="rect">
            <a:avLst/>
          </a:prstGeom>
        </p:spPr>
      </p:pic>
      <p:sp>
        <p:nvSpPr>
          <p:cNvPr id="5" name="TextBox 4">
            <a:extLst>
              <a:ext uri="{FF2B5EF4-FFF2-40B4-BE49-F238E27FC236}">
                <a16:creationId xmlns:a16="http://schemas.microsoft.com/office/drawing/2014/main" id="{F4C16842-5044-2117-7921-0D8278FE7346}"/>
              </a:ext>
            </a:extLst>
          </p:cNvPr>
          <p:cNvSpPr txBox="1"/>
          <p:nvPr/>
        </p:nvSpPr>
        <p:spPr>
          <a:xfrm>
            <a:off x="6958508" y="1052736"/>
            <a:ext cx="4968553" cy="4524315"/>
          </a:xfrm>
          <a:prstGeom prst="rect">
            <a:avLst/>
          </a:prstGeom>
          <a:noFill/>
        </p:spPr>
        <p:txBody>
          <a:bodyPr wrap="square">
            <a:spAutoFit/>
          </a:bodyPr>
          <a:lstStyle/>
          <a:p>
            <a:r>
              <a:rPr lang="en-US" b="1" dirty="0"/>
              <a:t>/* Apply to all four sides */</a:t>
            </a:r>
          </a:p>
          <a:p>
            <a:r>
              <a:rPr lang="en-US" dirty="0"/>
              <a:t>margin: 1em;</a:t>
            </a:r>
          </a:p>
          <a:p>
            <a:r>
              <a:rPr lang="en-US" dirty="0"/>
              <a:t>margin: -3px;</a:t>
            </a:r>
          </a:p>
          <a:p>
            <a:endParaRPr lang="en-US" dirty="0"/>
          </a:p>
          <a:p>
            <a:r>
              <a:rPr lang="en-US" b="1" dirty="0"/>
              <a:t>/* top and bottom | left and right */</a:t>
            </a:r>
          </a:p>
          <a:p>
            <a:r>
              <a:rPr lang="en-US" dirty="0"/>
              <a:t>margin: 5% auto;</a:t>
            </a:r>
          </a:p>
          <a:p>
            <a:endParaRPr lang="en-US" dirty="0"/>
          </a:p>
          <a:p>
            <a:r>
              <a:rPr lang="en-US" b="1" dirty="0"/>
              <a:t>/* top | left and right | bottom */</a:t>
            </a:r>
          </a:p>
          <a:p>
            <a:r>
              <a:rPr lang="en-US" dirty="0"/>
              <a:t>margin: 1em auto 2em;</a:t>
            </a:r>
          </a:p>
          <a:p>
            <a:endParaRPr lang="en-US" dirty="0"/>
          </a:p>
          <a:p>
            <a:r>
              <a:rPr lang="en-US" b="1" dirty="0"/>
              <a:t>/* top | right | bottom | left */</a:t>
            </a:r>
          </a:p>
          <a:p>
            <a:r>
              <a:rPr lang="en-US" dirty="0"/>
              <a:t>margin: 2px 1em 0 auto;</a:t>
            </a:r>
            <a:endParaRPr lang="en-IN" dirty="0"/>
          </a:p>
        </p:txBody>
      </p:sp>
      <p:sp>
        <p:nvSpPr>
          <p:cNvPr id="7" name="TextBox 6">
            <a:extLst>
              <a:ext uri="{FF2B5EF4-FFF2-40B4-BE49-F238E27FC236}">
                <a16:creationId xmlns:a16="http://schemas.microsoft.com/office/drawing/2014/main" id="{950ACEF4-8FA3-E1D2-5993-944EB57C2DE0}"/>
              </a:ext>
            </a:extLst>
          </p:cNvPr>
          <p:cNvSpPr txBox="1"/>
          <p:nvPr/>
        </p:nvSpPr>
        <p:spPr>
          <a:xfrm>
            <a:off x="0" y="4653136"/>
            <a:ext cx="6119036" cy="461665"/>
          </a:xfrm>
          <a:prstGeom prst="rect">
            <a:avLst/>
          </a:prstGeom>
          <a:noFill/>
        </p:spPr>
        <p:txBody>
          <a:bodyPr wrap="square">
            <a:spAutoFit/>
          </a:bodyPr>
          <a:lstStyle/>
          <a:p>
            <a:r>
              <a:rPr lang="en-IN" b="0" i="0" dirty="0">
                <a:solidFill>
                  <a:srgbClr val="4D5156"/>
                </a:solidFill>
                <a:effectLst/>
                <a:latin typeface="Arial" panose="020B0604020202020204" pitchFamily="34" charset="0"/>
              </a:rPr>
              <a:t>auto means </a:t>
            </a:r>
            <a:r>
              <a:rPr lang="en-IN" b="1" i="0" dirty="0">
                <a:solidFill>
                  <a:srgbClr val="5F6368"/>
                </a:solidFill>
                <a:effectLst/>
                <a:latin typeface="Arial" panose="020B0604020202020204" pitchFamily="34" charset="0"/>
              </a:rPr>
              <a:t>automatically adjusted</a:t>
            </a:r>
            <a:r>
              <a:rPr lang="en-IN" b="0" i="0" dirty="0">
                <a:solidFill>
                  <a:srgbClr val="4D5156"/>
                </a:solidFill>
                <a:effectLst/>
                <a:latin typeface="Arial" panose="020B0604020202020204" pitchFamily="34" charset="0"/>
              </a:rPr>
              <a:t>. </a:t>
            </a:r>
            <a:endParaRPr lang="en-IN" dirty="0"/>
          </a:p>
        </p:txBody>
      </p:sp>
      <p:sp>
        <p:nvSpPr>
          <p:cNvPr id="10" name="TextBox 9">
            <a:extLst>
              <a:ext uri="{FF2B5EF4-FFF2-40B4-BE49-F238E27FC236}">
                <a16:creationId xmlns:a16="http://schemas.microsoft.com/office/drawing/2014/main" id="{BFCA6D8A-74E0-ABDF-BC71-30F8D6E33D3F}"/>
              </a:ext>
            </a:extLst>
          </p:cNvPr>
          <p:cNvSpPr txBox="1"/>
          <p:nvPr/>
        </p:nvSpPr>
        <p:spPr>
          <a:xfrm>
            <a:off x="117748" y="5301208"/>
            <a:ext cx="6264695" cy="830997"/>
          </a:xfrm>
          <a:prstGeom prst="rect">
            <a:avLst/>
          </a:prstGeom>
          <a:noFill/>
        </p:spPr>
        <p:txBody>
          <a:bodyPr wrap="square">
            <a:spAutoFit/>
          </a:bodyPr>
          <a:lstStyle/>
          <a:p>
            <a:r>
              <a:rPr lang="en-US" b="1" i="0" dirty="0">
                <a:solidFill>
                  <a:srgbClr val="202124"/>
                </a:solidFill>
                <a:effectLst/>
                <a:latin typeface="Arial" panose="020B0604020202020204" pitchFamily="34" charset="0"/>
              </a:rPr>
              <a:t>-</a:t>
            </a:r>
            <a:r>
              <a:rPr lang="en-US" b="1" i="0" dirty="0" err="1">
                <a:solidFill>
                  <a:srgbClr val="202124"/>
                </a:solidFill>
                <a:effectLst/>
                <a:latin typeface="Arial" panose="020B0604020202020204" pitchFamily="34" charset="0"/>
              </a:rPr>
              <a:t>ve</a:t>
            </a:r>
            <a:r>
              <a:rPr lang="en-US" b="1" i="0" dirty="0">
                <a:solidFill>
                  <a:srgbClr val="202124"/>
                </a:solidFill>
                <a:effectLst/>
                <a:latin typeface="Arial" panose="020B0604020202020204" pitchFamily="34" charset="0"/>
              </a:rPr>
              <a:t> margin </a:t>
            </a:r>
            <a:r>
              <a:rPr lang="en-US" b="0" i="0" dirty="0">
                <a:solidFill>
                  <a:srgbClr val="202124"/>
                </a:solidFill>
                <a:effectLst/>
                <a:latin typeface="Arial" panose="020B0604020202020204" pitchFamily="34" charset="0"/>
              </a:rPr>
              <a:t>pulls elements closer together or overlapping them</a:t>
            </a:r>
            <a:endParaRPr lang="en-IN" dirty="0"/>
          </a:p>
        </p:txBody>
      </p:sp>
    </p:spTree>
    <p:extLst>
      <p:ext uri="{BB962C8B-B14F-4D97-AF65-F5344CB8AC3E}">
        <p14:creationId xmlns:p14="http://schemas.microsoft.com/office/powerpoint/2010/main" val="37637604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4248-C819-4CA2-FCD5-16323BAC91B3}"/>
              </a:ext>
            </a:extLst>
          </p:cNvPr>
          <p:cNvSpPr>
            <a:spLocks noGrp="1"/>
          </p:cNvSpPr>
          <p:nvPr>
            <p:ph type="title"/>
          </p:nvPr>
        </p:nvSpPr>
        <p:spPr/>
        <p:txBody>
          <a:bodyPr/>
          <a:lstStyle/>
          <a:p>
            <a:r>
              <a:rPr lang="en-US" dirty="0"/>
              <a:t>Margin</a:t>
            </a:r>
            <a:endParaRPr lang="en-IN" dirty="0"/>
          </a:p>
        </p:txBody>
      </p:sp>
      <p:sp>
        <p:nvSpPr>
          <p:cNvPr id="3" name="Content Placeholder 2">
            <a:extLst>
              <a:ext uri="{FF2B5EF4-FFF2-40B4-BE49-F238E27FC236}">
                <a16:creationId xmlns:a16="http://schemas.microsoft.com/office/drawing/2014/main" id="{BBBBA870-21B6-72E8-5784-ECB255637D25}"/>
              </a:ext>
            </a:extLst>
          </p:cNvPr>
          <p:cNvSpPr>
            <a:spLocks noGrp="1"/>
          </p:cNvSpPr>
          <p:nvPr>
            <p:ph idx="1"/>
          </p:nvPr>
        </p:nvSpPr>
        <p:spPr/>
        <p:txBody>
          <a:bodyPr/>
          <a:lstStyle/>
          <a:p>
            <a:pPr marL="0" indent="0" algn="l">
              <a:buNone/>
            </a:pPr>
            <a:endParaRPr lang="en-US" b="0" i="0" dirty="0">
              <a:solidFill>
                <a:srgbClr val="1B1B1B"/>
              </a:solidFill>
              <a:effectLst/>
              <a:latin typeface="Inter"/>
            </a:endParaRPr>
          </a:p>
          <a:p>
            <a:r>
              <a:rPr lang="en-US" b="0" i="0" dirty="0">
                <a:solidFill>
                  <a:srgbClr val="1B1B1B"/>
                </a:solidFill>
                <a:effectLst/>
                <a:latin typeface="Inter"/>
              </a:rPr>
              <a:t>When </a:t>
            </a:r>
            <a:r>
              <a:rPr lang="en-US" b="1" i="0" dirty="0">
                <a:solidFill>
                  <a:srgbClr val="1B1B1B"/>
                </a:solidFill>
                <a:effectLst/>
                <a:latin typeface="Inter"/>
              </a:rPr>
              <a:t>one</a:t>
            </a:r>
            <a:r>
              <a:rPr lang="en-US" b="0" i="0" dirty="0">
                <a:solidFill>
                  <a:srgbClr val="1B1B1B"/>
                </a:solidFill>
                <a:effectLst/>
                <a:latin typeface="Inter"/>
              </a:rPr>
              <a:t> value is specified, it applies the same margin to </a:t>
            </a:r>
            <a:r>
              <a:rPr lang="en-US" b="1" i="0" dirty="0">
                <a:solidFill>
                  <a:srgbClr val="1B1B1B"/>
                </a:solidFill>
                <a:effectLst/>
                <a:latin typeface="Inter"/>
              </a:rPr>
              <a:t>all four sides</a:t>
            </a:r>
            <a:r>
              <a:rPr lang="en-US" b="0" i="0" dirty="0">
                <a:solidFill>
                  <a:srgbClr val="1B1B1B"/>
                </a:solidFill>
                <a:effectLst/>
                <a:latin typeface="Inter"/>
              </a:rPr>
              <a:t>.</a:t>
            </a:r>
          </a:p>
          <a:p>
            <a:pPr marL="0" indent="0">
              <a:buNone/>
            </a:pPr>
            <a:r>
              <a:rPr lang="en-IN" b="0" dirty="0">
                <a:solidFill>
                  <a:srgbClr val="333333"/>
                </a:solidFill>
                <a:effectLst/>
                <a:latin typeface="Consolas" panose="020B0609020204030204" pitchFamily="49" charset="0"/>
              </a:rPr>
              <a:t>  Ex: </a:t>
            </a:r>
            <a:r>
              <a:rPr lang="en-IN" b="0" dirty="0">
                <a:solidFill>
                  <a:srgbClr val="9C5D27"/>
                </a:solidFill>
                <a:effectLst/>
                <a:latin typeface="Consolas" panose="020B0609020204030204" pitchFamily="49" charset="0"/>
              </a:rPr>
              <a:t>margin</a:t>
            </a:r>
            <a:r>
              <a:rPr lang="en-IN" b="0" dirty="0">
                <a:solidFill>
                  <a:srgbClr val="777777"/>
                </a:solidFill>
                <a:effectLst/>
                <a:latin typeface="Consolas" panose="020B0609020204030204" pitchFamily="49" charset="0"/>
              </a:rPr>
              <a:t>:</a:t>
            </a:r>
            <a:r>
              <a:rPr lang="en-IN" b="0" dirty="0">
                <a:solidFill>
                  <a:srgbClr val="333333"/>
                </a:solidFill>
                <a:effectLst/>
                <a:latin typeface="Consolas" panose="020B0609020204030204" pitchFamily="49" charset="0"/>
              </a:rPr>
              <a:t> </a:t>
            </a:r>
            <a:r>
              <a:rPr lang="en-IN" b="0" dirty="0">
                <a:solidFill>
                  <a:srgbClr val="9C5D27"/>
                </a:solidFill>
                <a:effectLst/>
                <a:latin typeface="Consolas" panose="020B0609020204030204" pitchFamily="49" charset="0"/>
              </a:rPr>
              <a:t>0</a:t>
            </a:r>
            <a:r>
              <a:rPr lang="en-IN" b="0" dirty="0">
                <a:solidFill>
                  <a:srgbClr val="777777"/>
                </a:solidFill>
                <a:effectLst/>
                <a:latin typeface="Consolas" panose="020B0609020204030204" pitchFamily="49" charset="0"/>
              </a:rPr>
              <a:t>;</a:t>
            </a:r>
            <a:endParaRPr lang="en-US" b="0" i="0" dirty="0">
              <a:solidFill>
                <a:srgbClr val="1B1B1B"/>
              </a:solidFill>
              <a:effectLst/>
              <a:latin typeface="Inter"/>
            </a:endParaRPr>
          </a:p>
          <a:p>
            <a:r>
              <a:rPr lang="en-US" b="0" i="0" dirty="0">
                <a:solidFill>
                  <a:srgbClr val="1B1B1B"/>
                </a:solidFill>
                <a:effectLst/>
                <a:latin typeface="Inter"/>
              </a:rPr>
              <a:t>When </a:t>
            </a:r>
            <a:r>
              <a:rPr lang="en-US" b="1" i="0" dirty="0">
                <a:solidFill>
                  <a:srgbClr val="1B1B1B"/>
                </a:solidFill>
                <a:effectLst/>
                <a:latin typeface="Inter"/>
              </a:rPr>
              <a:t>two</a:t>
            </a:r>
            <a:r>
              <a:rPr lang="en-US" b="0" i="0" dirty="0">
                <a:solidFill>
                  <a:srgbClr val="1B1B1B"/>
                </a:solidFill>
                <a:effectLst/>
                <a:latin typeface="Inter"/>
              </a:rPr>
              <a:t> values are specified, the </a:t>
            </a:r>
            <a:r>
              <a:rPr lang="en-US" b="1" i="0" dirty="0">
                <a:solidFill>
                  <a:schemeClr val="bg2"/>
                </a:solidFill>
                <a:effectLst/>
                <a:latin typeface="Inter"/>
              </a:rPr>
              <a:t>first</a:t>
            </a:r>
            <a:r>
              <a:rPr lang="en-US" b="0" i="0" dirty="0">
                <a:solidFill>
                  <a:srgbClr val="1B1B1B"/>
                </a:solidFill>
                <a:effectLst/>
                <a:latin typeface="Inter"/>
              </a:rPr>
              <a:t> margin applies to the </a:t>
            </a:r>
            <a:r>
              <a:rPr lang="en-US" b="1" i="0" dirty="0">
                <a:solidFill>
                  <a:schemeClr val="bg2"/>
                </a:solidFill>
                <a:effectLst/>
                <a:latin typeface="Inter"/>
              </a:rPr>
              <a:t>top and bottom</a:t>
            </a:r>
            <a:r>
              <a:rPr lang="en-US" b="0" i="0" dirty="0">
                <a:solidFill>
                  <a:srgbClr val="1B1B1B"/>
                </a:solidFill>
                <a:effectLst/>
                <a:latin typeface="Inter"/>
              </a:rPr>
              <a:t>, the </a:t>
            </a:r>
            <a:r>
              <a:rPr lang="en-US" b="0" i="0" dirty="0">
                <a:solidFill>
                  <a:srgbClr val="FF0000"/>
                </a:solidFill>
                <a:effectLst/>
                <a:latin typeface="Inter"/>
              </a:rPr>
              <a:t>second</a:t>
            </a:r>
            <a:r>
              <a:rPr lang="en-US" b="0" i="0" dirty="0">
                <a:solidFill>
                  <a:srgbClr val="1B1B1B"/>
                </a:solidFill>
                <a:effectLst/>
                <a:latin typeface="Inter"/>
              </a:rPr>
              <a:t> to the </a:t>
            </a:r>
            <a:r>
              <a:rPr lang="en-US" b="1" i="0" dirty="0">
                <a:solidFill>
                  <a:srgbClr val="FF0000"/>
                </a:solidFill>
                <a:effectLst/>
                <a:latin typeface="Inter"/>
              </a:rPr>
              <a:t>left and right</a:t>
            </a:r>
            <a:r>
              <a:rPr lang="en-US" b="0" i="0" dirty="0">
                <a:solidFill>
                  <a:srgbClr val="1B1B1B"/>
                </a:solidFill>
                <a:effectLst/>
                <a:latin typeface="Inter"/>
              </a:rPr>
              <a:t>. Ex: </a:t>
            </a:r>
            <a:r>
              <a:rPr lang="en-IN" b="0" dirty="0">
                <a:solidFill>
                  <a:srgbClr val="9C5D27"/>
                </a:solidFill>
                <a:effectLst/>
                <a:latin typeface="Consolas" panose="020B0609020204030204" pitchFamily="49" charset="0"/>
              </a:rPr>
              <a:t>margin</a:t>
            </a:r>
            <a:r>
              <a:rPr lang="en-IN" b="0" dirty="0">
                <a:solidFill>
                  <a:srgbClr val="777777"/>
                </a:solidFill>
                <a:effectLst/>
                <a:latin typeface="Consolas" panose="020B0609020204030204" pitchFamily="49" charset="0"/>
              </a:rPr>
              <a:t>:</a:t>
            </a:r>
            <a:r>
              <a:rPr lang="en-IN" dirty="0">
                <a:solidFill>
                  <a:srgbClr val="333333"/>
                </a:solidFill>
                <a:latin typeface="Consolas" panose="020B0609020204030204" pitchFamily="49" charset="0"/>
              </a:rPr>
              <a:t> </a:t>
            </a:r>
            <a:r>
              <a:rPr lang="en-IN" dirty="0">
                <a:solidFill>
                  <a:srgbClr val="9C5D27"/>
                </a:solidFill>
                <a:latin typeface="Consolas" panose="020B0609020204030204" pitchFamily="49" charset="0"/>
              </a:rPr>
              <a:t>20px</a:t>
            </a:r>
            <a:r>
              <a:rPr lang="en-IN" b="0" dirty="0">
                <a:solidFill>
                  <a:srgbClr val="9C5D27"/>
                </a:solidFill>
                <a:effectLst/>
                <a:latin typeface="Consolas" panose="020B0609020204030204" pitchFamily="49" charset="0"/>
              </a:rPr>
              <a:t>, 20px</a:t>
            </a:r>
            <a:r>
              <a:rPr lang="en-IN" b="0" dirty="0">
                <a:solidFill>
                  <a:srgbClr val="777777"/>
                </a:solidFill>
                <a:effectLst/>
                <a:latin typeface="Consolas" panose="020B0609020204030204" pitchFamily="49" charset="0"/>
              </a:rPr>
              <a:t>;</a:t>
            </a:r>
            <a:endParaRPr lang="en-US" b="0" i="0" dirty="0">
              <a:solidFill>
                <a:srgbClr val="1B1B1B"/>
              </a:solidFill>
              <a:effectLst/>
              <a:latin typeface="Inter"/>
            </a:endParaRPr>
          </a:p>
          <a:p>
            <a:r>
              <a:rPr lang="en-US" b="0" i="0" dirty="0">
                <a:solidFill>
                  <a:srgbClr val="1B1B1B"/>
                </a:solidFill>
                <a:effectLst/>
                <a:latin typeface="Inter"/>
              </a:rPr>
              <a:t>When </a:t>
            </a:r>
            <a:r>
              <a:rPr lang="en-US" b="1" i="0" dirty="0">
                <a:solidFill>
                  <a:srgbClr val="1B1B1B"/>
                </a:solidFill>
                <a:effectLst/>
                <a:latin typeface="Inter"/>
              </a:rPr>
              <a:t>three</a:t>
            </a:r>
            <a:r>
              <a:rPr lang="en-US" b="0" i="0" dirty="0">
                <a:solidFill>
                  <a:srgbClr val="1B1B1B"/>
                </a:solidFill>
                <a:effectLst/>
                <a:latin typeface="Inter"/>
              </a:rPr>
              <a:t> values are specified, the </a:t>
            </a:r>
            <a:r>
              <a:rPr lang="en-US" b="1" i="0" dirty="0">
                <a:solidFill>
                  <a:schemeClr val="bg2"/>
                </a:solidFill>
                <a:effectLst/>
                <a:latin typeface="Inter"/>
              </a:rPr>
              <a:t>first</a:t>
            </a:r>
            <a:r>
              <a:rPr lang="en-US" b="0" i="0" dirty="0">
                <a:solidFill>
                  <a:srgbClr val="1B1B1B"/>
                </a:solidFill>
                <a:effectLst/>
                <a:latin typeface="Inter"/>
              </a:rPr>
              <a:t> margin applies to the </a:t>
            </a:r>
            <a:r>
              <a:rPr lang="en-US" b="1" i="0" dirty="0">
                <a:solidFill>
                  <a:schemeClr val="bg2"/>
                </a:solidFill>
                <a:effectLst/>
                <a:latin typeface="Inter"/>
              </a:rPr>
              <a:t>top</a:t>
            </a:r>
            <a:r>
              <a:rPr lang="en-US" b="0" i="0" dirty="0">
                <a:solidFill>
                  <a:srgbClr val="1B1B1B"/>
                </a:solidFill>
                <a:effectLst/>
                <a:latin typeface="Inter"/>
              </a:rPr>
              <a:t>, the </a:t>
            </a:r>
            <a:r>
              <a:rPr lang="en-US" b="1" i="0" dirty="0">
                <a:solidFill>
                  <a:srgbClr val="0070C0"/>
                </a:solidFill>
                <a:effectLst/>
                <a:latin typeface="Inter"/>
              </a:rPr>
              <a:t>second</a:t>
            </a:r>
            <a:r>
              <a:rPr lang="en-US" b="0" i="0" dirty="0">
                <a:solidFill>
                  <a:srgbClr val="1B1B1B"/>
                </a:solidFill>
                <a:effectLst/>
                <a:latin typeface="Inter"/>
              </a:rPr>
              <a:t> to the </a:t>
            </a:r>
            <a:r>
              <a:rPr lang="en-US" b="1" i="0" dirty="0">
                <a:solidFill>
                  <a:srgbClr val="0070C0"/>
                </a:solidFill>
                <a:effectLst/>
                <a:latin typeface="Inter"/>
              </a:rPr>
              <a:t>right and left</a:t>
            </a:r>
            <a:r>
              <a:rPr lang="en-US" b="0" i="0" dirty="0">
                <a:solidFill>
                  <a:srgbClr val="1B1B1B"/>
                </a:solidFill>
                <a:effectLst/>
                <a:latin typeface="Inter"/>
              </a:rPr>
              <a:t>, the </a:t>
            </a:r>
            <a:r>
              <a:rPr lang="en-US" b="1" i="0" dirty="0">
                <a:solidFill>
                  <a:srgbClr val="FF0000"/>
                </a:solidFill>
                <a:effectLst/>
                <a:latin typeface="Inter"/>
              </a:rPr>
              <a:t>third</a:t>
            </a:r>
            <a:r>
              <a:rPr lang="en-US" b="0" i="0" dirty="0">
                <a:solidFill>
                  <a:srgbClr val="1B1B1B"/>
                </a:solidFill>
                <a:effectLst/>
                <a:latin typeface="Inter"/>
              </a:rPr>
              <a:t> to the </a:t>
            </a:r>
            <a:r>
              <a:rPr lang="en-US" b="1" i="0" dirty="0">
                <a:solidFill>
                  <a:srgbClr val="FF0000"/>
                </a:solidFill>
                <a:effectLst/>
                <a:latin typeface="Inter"/>
              </a:rPr>
              <a:t>bottom</a:t>
            </a:r>
            <a:r>
              <a:rPr lang="en-US" b="0" i="0" dirty="0">
                <a:solidFill>
                  <a:srgbClr val="1B1B1B"/>
                </a:solidFill>
                <a:effectLst/>
                <a:latin typeface="Inter"/>
              </a:rPr>
              <a:t>.</a:t>
            </a:r>
          </a:p>
          <a:p>
            <a:pPr marL="0" indent="0" algn="l">
              <a:buNone/>
            </a:pPr>
            <a:r>
              <a:rPr lang="en-IN" b="0" dirty="0">
                <a:solidFill>
                  <a:srgbClr val="9C5D27"/>
                </a:solidFill>
                <a:effectLst/>
                <a:latin typeface="Consolas" panose="020B0609020204030204" pitchFamily="49" charset="0"/>
              </a:rPr>
              <a:t>margin</a:t>
            </a:r>
            <a:r>
              <a:rPr lang="en-IN" b="0" dirty="0">
                <a:solidFill>
                  <a:srgbClr val="777777"/>
                </a:solidFill>
                <a:effectLst/>
                <a:latin typeface="Consolas" panose="020B0609020204030204" pitchFamily="49" charset="0"/>
              </a:rPr>
              <a:t>:</a:t>
            </a:r>
            <a:r>
              <a:rPr lang="en-IN" dirty="0">
                <a:solidFill>
                  <a:srgbClr val="333333"/>
                </a:solidFill>
                <a:latin typeface="Consolas" panose="020B0609020204030204" pitchFamily="49" charset="0"/>
              </a:rPr>
              <a:t> </a:t>
            </a:r>
            <a:r>
              <a:rPr lang="en-IN" dirty="0">
                <a:solidFill>
                  <a:srgbClr val="9C5D27"/>
                </a:solidFill>
                <a:latin typeface="Consolas" panose="020B0609020204030204" pitchFamily="49" charset="0"/>
              </a:rPr>
              <a:t>20px</a:t>
            </a:r>
            <a:r>
              <a:rPr lang="en-IN" b="0" dirty="0">
                <a:solidFill>
                  <a:srgbClr val="9C5D27"/>
                </a:solidFill>
                <a:effectLst/>
                <a:latin typeface="Consolas" panose="020B0609020204030204" pitchFamily="49" charset="0"/>
              </a:rPr>
              <a:t>, 30px, 20px</a:t>
            </a:r>
            <a:r>
              <a:rPr lang="en-IN" b="0" dirty="0">
                <a:solidFill>
                  <a:srgbClr val="777777"/>
                </a:solidFill>
                <a:effectLst/>
                <a:latin typeface="Consolas" panose="020B0609020204030204" pitchFamily="49" charset="0"/>
              </a:rPr>
              <a:t>;</a:t>
            </a:r>
            <a:endParaRPr lang="en-US" b="0" i="0" dirty="0">
              <a:solidFill>
                <a:srgbClr val="1B1B1B"/>
              </a:solidFill>
              <a:effectLst/>
              <a:latin typeface="Inter"/>
            </a:endParaRPr>
          </a:p>
          <a:p>
            <a:r>
              <a:rPr lang="en-US" b="0" i="0" dirty="0">
                <a:solidFill>
                  <a:srgbClr val="1B1B1B"/>
                </a:solidFill>
                <a:effectLst/>
                <a:latin typeface="Inter"/>
              </a:rPr>
              <a:t>When </a:t>
            </a:r>
            <a:r>
              <a:rPr lang="en-US" b="1" i="0" dirty="0">
                <a:solidFill>
                  <a:srgbClr val="1B1B1B"/>
                </a:solidFill>
                <a:effectLst/>
                <a:latin typeface="Inter"/>
              </a:rPr>
              <a:t>four</a:t>
            </a:r>
            <a:r>
              <a:rPr lang="en-US" b="0" i="0" dirty="0">
                <a:solidFill>
                  <a:srgbClr val="1B1B1B"/>
                </a:solidFill>
                <a:effectLst/>
                <a:latin typeface="Inter"/>
              </a:rPr>
              <a:t> values are specified, the margins apply to the </a:t>
            </a:r>
            <a:r>
              <a:rPr lang="en-US" b="1" i="0" dirty="0">
                <a:solidFill>
                  <a:srgbClr val="1B1B1B"/>
                </a:solidFill>
                <a:effectLst/>
                <a:latin typeface="Inter"/>
              </a:rPr>
              <a:t>top</a:t>
            </a:r>
            <a:r>
              <a:rPr lang="en-US" b="0" i="0" dirty="0">
                <a:solidFill>
                  <a:srgbClr val="1B1B1B"/>
                </a:solidFill>
                <a:effectLst/>
                <a:latin typeface="Inter"/>
              </a:rPr>
              <a:t>, </a:t>
            </a:r>
            <a:r>
              <a:rPr lang="en-US" b="1" i="0" dirty="0">
                <a:solidFill>
                  <a:srgbClr val="1B1B1B"/>
                </a:solidFill>
                <a:effectLst/>
                <a:latin typeface="Inter"/>
              </a:rPr>
              <a:t>right</a:t>
            </a:r>
            <a:r>
              <a:rPr lang="en-US" b="0" i="0" dirty="0">
                <a:solidFill>
                  <a:srgbClr val="1B1B1B"/>
                </a:solidFill>
                <a:effectLst/>
                <a:latin typeface="Inter"/>
              </a:rPr>
              <a:t>, </a:t>
            </a:r>
            <a:r>
              <a:rPr lang="en-US" b="1" i="0" dirty="0">
                <a:solidFill>
                  <a:srgbClr val="1B1B1B"/>
                </a:solidFill>
                <a:effectLst/>
                <a:latin typeface="Inter"/>
              </a:rPr>
              <a:t>bottom</a:t>
            </a:r>
            <a:r>
              <a:rPr lang="en-US" b="0" i="0" dirty="0">
                <a:solidFill>
                  <a:srgbClr val="1B1B1B"/>
                </a:solidFill>
                <a:effectLst/>
                <a:latin typeface="Inter"/>
              </a:rPr>
              <a:t>, and </a:t>
            </a:r>
            <a:r>
              <a:rPr lang="en-US" b="1" i="0" dirty="0">
                <a:solidFill>
                  <a:srgbClr val="1B1B1B"/>
                </a:solidFill>
                <a:effectLst/>
                <a:latin typeface="Inter"/>
              </a:rPr>
              <a:t>left</a:t>
            </a:r>
            <a:r>
              <a:rPr lang="en-US" b="0" i="0" dirty="0">
                <a:solidFill>
                  <a:srgbClr val="1B1B1B"/>
                </a:solidFill>
                <a:effectLst/>
                <a:latin typeface="Inter"/>
              </a:rPr>
              <a:t> in that order (clockwise).</a:t>
            </a:r>
          </a:p>
          <a:p>
            <a:endParaRPr lang="en-IN" dirty="0"/>
          </a:p>
        </p:txBody>
      </p:sp>
    </p:spTree>
    <p:extLst>
      <p:ext uri="{BB962C8B-B14F-4D97-AF65-F5344CB8AC3E}">
        <p14:creationId xmlns:p14="http://schemas.microsoft.com/office/powerpoint/2010/main" val="2533837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5244-E054-7C9C-7F2A-67EB13AE65D6}"/>
              </a:ext>
            </a:extLst>
          </p:cNvPr>
          <p:cNvSpPr>
            <a:spLocks noGrp="1"/>
          </p:cNvSpPr>
          <p:nvPr>
            <p:ph type="title"/>
          </p:nvPr>
        </p:nvSpPr>
        <p:spPr/>
        <p:txBody>
          <a:bodyPr/>
          <a:lstStyle/>
          <a:p>
            <a:r>
              <a:rPr lang="en-IN" dirty="0"/>
              <a:t>padding</a:t>
            </a:r>
          </a:p>
        </p:txBody>
      </p:sp>
      <p:sp>
        <p:nvSpPr>
          <p:cNvPr id="3" name="Content Placeholder 2">
            <a:extLst>
              <a:ext uri="{FF2B5EF4-FFF2-40B4-BE49-F238E27FC236}">
                <a16:creationId xmlns:a16="http://schemas.microsoft.com/office/drawing/2014/main" id="{FA6F8F6C-9CAD-8BD0-FFD4-EF2E30F37607}"/>
              </a:ext>
            </a:extLst>
          </p:cNvPr>
          <p:cNvSpPr>
            <a:spLocks noGrp="1"/>
          </p:cNvSpPr>
          <p:nvPr>
            <p:ph idx="1"/>
          </p:nvPr>
        </p:nvSpPr>
        <p:spPr>
          <a:xfrm>
            <a:off x="333773" y="846257"/>
            <a:ext cx="4032447" cy="3302823"/>
          </a:xfrm>
        </p:spPr>
        <p:txBody>
          <a:bodyPr/>
          <a:lstStyle/>
          <a:p>
            <a:endParaRPr lang="en-IN" dirty="0"/>
          </a:p>
          <a:p>
            <a:r>
              <a:rPr lang="en-IN" dirty="0"/>
              <a:t>padding</a:t>
            </a:r>
          </a:p>
          <a:p>
            <a:r>
              <a:rPr lang="en-IN" dirty="0"/>
              <a:t>padding-top</a:t>
            </a:r>
          </a:p>
          <a:p>
            <a:r>
              <a:rPr lang="en-IN" dirty="0"/>
              <a:t>padding-right</a:t>
            </a:r>
          </a:p>
          <a:p>
            <a:r>
              <a:rPr lang="en-IN" dirty="0"/>
              <a:t>padding-bottom</a:t>
            </a:r>
          </a:p>
          <a:p>
            <a:r>
              <a:rPr lang="en-IN" dirty="0"/>
              <a:t>padding-left</a:t>
            </a:r>
          </a:p>
        </p:txBody>
      </p:sp>
      <p:sp>
        <p:nvSpPr>
          <p:cNvPr id="6" name="TextBox 5">
            <a:extLst>
              <a:ext uri="{FF2B5EF4-FFF2-40B4-BE49-F238E27FC236}">
                <a16:creationId xmlns:a16="http://schemas.microsoft.com/office/drawing/2014/main" id="{912646A8-1689-A6FF-E834-B056DCC2E0D0}"/>
              </a:ext>
            </a:extLst>
          </p:cNvPr>
          <p:cNvSpPr txBox="1"/>
          <p:nvPr/>
        </p:nvSpPr>
        <p:spPr>
          <a:xfrm>
            <a:off x="5374332" y="908720"/>
            <a:ext cx="6119036" cy="4524315"/>
          </a:xfrm>
          <a:prstGeom prst="rect">
            <a:avLst/>
          </a:prstGeom>
          <a:noFill/>
        </p:spPr>
        <p:txBody>
          <a:bodyPr wrap="square">
            <a:spAutoFit/>
          </a:bodyPr>
          <a:lstStyle/>
          <a:p>
            <a:r>
              <a:rPr lang="en-US" b="1" dirty="0"/>
              <a:t>/* Apply to all four sides */</a:t>
            </a:r>
          </a:p>
          <a:p>
            <a:r>
              <a:rPr lang="en-US" dirty="0"/>
              <a:t>padding: 1em;</a:t>
            </a:r>
          </a:p>
          <a:p>
            <a:endParaRPr lang="en-US" dirty="0"/>
          </a:p>
          <a:p>
            <a:r>
              <a:rPr lang="en-US" b="1" dirty="0"/>
              <a:t>/* </a:t>
            </a:r>
            <a:r>
              <a:rPr lang="en-US" dirty="0">
                <a:solidFill>
                  <a:srgbClr val="00B050"/>
                </a:solidFill>
              </a:rPr>
              <a:t>top</a:t>
            </a:r>
            <a:r>
              <a:rPr lang="en-US" b="1" dirty="0"/>
              <a:t> </a:t>
            </a:r>
            <a:r>
              <a:rPr lang="en-US" dirty="0">
                <a:solidFill>
                  <a:srgbClr val="00B050"/>
                </a:solidFill>
              </a:rPr>
              <a:t>and bottom </a:t>
            </a:r>
            <a:r>
              <a:rPr lang="en-US" b="1" dirty="0"/>
              <a:t>| </a:t>
            </a:r>
            <a:r>
              <a:rPr lang="en-US" dirty="0">
                <a:solidFill>
                  <a:srgbClr val="0000FF"/>
                </a:solidFill>
              </a:rPr>
              <a:t>left and right </a:t>
            </a:r>
            <a:r>
              <a:rPr lang="en-US" b="1" dirty="0"/>
              <a:t>*/</a:t>
            </a:r>
          </a:p>
          <a:p>
            <a:r>
              <a:rPr lang="en-US" dirty="0"/>
              <a:t>padding: </a:t>
            </a:r>
            <a:r>
              <a:rPr lang="en-US" dirty="0">
                <a:solidFill>
                  <a:srgbClr val="00B050"/>
                </a:solidFill>
              </a:rPr>
              <a:t>5%</a:t>
            </a:r>
            <a:r>
              <a:rPr lang="en-US" dirty="0"/>
              <a:t> </a:t>
            </a:r>
            <a:r>
              <a:rPr lang="en-US" dirty="0">
                <a:solidFill>
                  <a:srgbClr val="0000FF"/>
                </a:solidFill>
              </a:rPr>
              <a:t>10%</a:t>
            </a:r>
            <a:r>
              <a:rPr lang="en-US" dirty="0"/>
              <a:t>;(2 values)</a:t>
            </a:r>
          </a:p>
          <a:p>
            <a:endParaRPr lang="en-US" dirty="0"/>
          </a:p>
          <a:p>
            <a:r>
              <a:rPr lang="en-US" b="1" dirty="0"/>
              <a:t>/* </a:t>
            </a:r>
            <a:r>
              <a:rPr lang="en-US" b="1" dirty="0">
                <a:solidFill>
                  <a:srgbClr val="FF0000"/>
                </a:solidFill>
              </a:rPr>
              <a:t>top</a:t>
            </a:r>
            <a:r>
              <a:rPr lang="en-US" b="1" dirty="0"/>
              <a:t> | </a:t>
            </a:r>
            <a:r>
              <a:rPr lang="en-US" b="1" dirty="0">
                <a:solidFill>
                  <a:srgbClr val="0000FF"/>
                </a:solidFill>
              </a:rPr>
              <a:t>left and right </a:t>
            </a:r>
            <a:r>
              <a:rPr lang="en-US" b="1" dirty="0"/>
              <a:t>| </a:t>
            </a:r>
            <a:r>
              <a:rPr lang="en-US" b="1" dirty="0">
                <a:solidFill>
                  <a:srgbClr val="00B050"/>
                </a:solidFill>
              </a:rPr>
              <a:t>bottom</a:t>
            </a:r>
            <a:r>
              <a:rPr lang="en-US" b="1" dirty="0"/>
              <a:t> */</a:t>
            </a:r>
          </a:p>
          <a:p>
            <a:r>
              <a:rPr lang="en-US" dirty="0"/>
              <a:t>padding: </a:t>
            </a:r>
            <a:r>
              <a:rPr lang="en-US" dirty="0">
                <a:solidFill>
                  <a:srgbClr val="FF0000"/>
                </a:solidFill>
              </a:rPr>
              <a:t>1em</a:t>
            </a:r>
            <a:r>
              <a:rPr lang="en-US" dirty="0"/>
              <a:t> </a:t>
            </a:r>
            <a:r>
              <a:rPr lang="en-US" dirty="0">
                <a:solidFill>
                  <a:srgbClr val="0000FF"/>
                </a:solidFill>
              </a:rPr>
              <a:t>2em</a:t>
            </a:r>
            <a:r>
              <a:rPr lang="en-US" dirty="0"/>
              <a:t> </a:t>
            </a:r>
            <a:r>
              <a:rPr lang="en-US" dirty="0">
                <a:solidFill>
                  <a:srgbClr val="00B050"/>
                </a:solidFill>
              </a:rPr>
              <a:t>2em</a:t>
            </a:r>
            <a:r>
              <a:rPr lang="en-US" dirty="0"/>
              <a:t>;(3 values)</a:t>
            </a:r>
          </a:p>
          <a:p>
            <a:endParaRPr lang="en-US" dirty="0"/>
          </a:p>
          <a:p>
            <a:r>
              <a:rPr lang="en-US" b="1" dirty="0"/>
              <a:t>/* top | right | bottom | left */</a:t>
            </a:r>
          </a:p>
          <a:p>
            <a:r>
              <a:rPr lang="en-US" dirty="0"/>
              <a:t>padding: 5px 1em 0 2em; (4 values)</a:t>
            </a:r>
          </a:p>
          <a:p>
            <a:r>
              <a:rPr lang="pt-BR" b="0" i="0" dirty="0">
                <a:solidFill>
                  <a:srgbClr val="803378"/>
                </a:solidFill>
                <a:effectLst/>
                <a:latin typeface="Consolas" panose="020B0609020204030204" pitchFamily="49" charset="0"/>
              </a:rPr>
              <a:t>padding</a:t>
            </a:r>
            <a:r>
              <a:rPr lang="pt-BR" b="0" i="0" dirty="0">
                <a:solidFill>
                  <a:srgbClr val="2F3337"/>
                </a:solidFill>
                <a:effectLst/>
                <a:latin typeface="Consolas" panose="020B0609020204030204" pitchFamily="49" charset="0"/>
              </a:rPr>
              <a:t>: </a:t>
            </a:r>
            <a:r>
              <a:rPr lang="pt-BR" b="0" i="0" dirty="0">
                <a:solidFill>
                  <a:srgbClr val="B75501"/>
                </a:solidFill>
                <a:effectLst/>
                <a:latin typeface="Consolas" panose="020B0609020204030204" pitchFamily="49" charset="0"/>
              </a:rPr>
              <a:t>10px</a:t>
            </a:r>
            <a:r>
              <a:rPr lang="pt-BR" b="0" i="0" dirty="0">
                <a:solidFill>
                  <a:srgbClr val="2F3337"/>
                </a:solidFill>
                <a:effectLst/>
                <a:latin typeface="Consolas" panose="020B0609020204030204" pitchFamily="49" charset="0"/>
              </a:rPr>
              <a:t> </a:t>
            </a:r>
            <a:r>
              <a:rPr lang="pt-BR" b="0" i="0" dirty="0">
                <a:solidFill>
                  <a:srgbClr val="B75501"/>
                </a:solidFill>
                <a:effectLst/>
                <a:latin typeface="Consolas" panose="020B0609020204030204" pitchFamily="49" charset="0"/>
              </a:rPr>
              <a:t>5%</a:t>
            </a:r>
            <a:r>
              <a:rPr lang="pt-BR" b="0" i="0" dirty="0">
                <a:solidFill>
                  <a:srgbClr val="2F3337"/>
                </a:solidFill>
                <a:effectLst/>
                <a:latin typeface="Consolas" panose="020B0609020204030204" pitchFamily="49" charset="0"/>
              </a:rPr>
              <a:t> </a:t>
            </a:r>
            <a:r>
              <a:rPr lang="pt-BR" b="0" i="0" dirty="0">
                <a:solidFill>
                  <a:srgbClr val="B75501"/>
                </a:solidFill>
                <a:effectLst/>
                <a:latin typeface="Consolas" panose="020B0609020204030204" pitchFamily="49" charset="0"/>
              </a:rPr>
              <a:t>2em</a:t>
            </a:r>
            <a:r>
              <a:rPr lang="pt-BR" b="0" i="0" dirty="0">
                <a:solidFill>
                  <a:srgbClr val="2F3337"/>
                </a:solidFill>
                <a:effectLst/>
                <a:latin typeface="Consolas" panose="020B0609020204030204" pitchFamily="49" charset="0"/>
              </a:rPr>
              <a:t> </a:t>
            </a:r>
            <a:r>
              <a:rPr lang="pt-BR" b="0" i="0" dirty="0">
                <a:solidFill>
                  <a:srgbClr val="B75501"/>
                </a:solidFill>
                <a:effectLst/>
                <a:latin typeface="Consolas" panose="020B0609020204030204" pitchFamily="49" charset="0"/>
              </a:rPr>
              <a:t>15px</a:t>
            </a:r>
            <a:r>
              <a:rPr lang="pt-BR" b="0" i="0" dirty="0">
                <a:solidFill>
                  <a:srgbClr val="2F3337"/>
                </a:solidFill>
                <a:effectLst/>
                <a:latin typeface="Consolas" panose="020B0609020204030204" pitchFamily="49" charset="0"/>
              </a:rPr>
              <a:t>;</a:t>
            </a:r>
            <a:endParaRPr lang="en-IN" dirty="0"/>
          </a:p>
        </p:txBody>
      </p:sp>
      <p:sp>
        <p:nvSpPr>
          <p:cNvPr id="4" name="TextBox 3">
            <a:extLst>
              <a:ext uri="{FF2B5EF4-FFF2-40B4-BE49-F238E27FC236}">
                <a16:creationId xmlns:a16="http://schemas.microsoft.com/office/drawing/2014/main" id="{010ACB7E-6E5F-F126-8D4E-3F91CA00AB1D}"/>
              </a:ext>
            </a:extLst>
          </p:cNvPr>
          <p:cNvSpPr txBox="1"/>
          <p:nvPr/>
        </p:nvSpPr>
        <p:spPr>
          <a:xfrm>
            <a:off x="477788" y="4437112"/>
            <a:ext cx="3024336" cy="461665"/>
          </a:xfrm>
          <a:prstGeom prst="rect">
            <a:avLst/>
          </a:prstGeom>
          <a:noFill/>
        </p:spPr>
        <p:txBody>
          <a:bodyPr wrap="square" rtlCol="0">
            <a:spAutoFit/>
          </a:bodyPr>
          <a:lstStyle/>
          <a:p>
            <a:r>
              <a:rPr lang="en-US" b="1" dirty="0">
                <a:solidFill>
                  <a:srgbClr val="FF0000"/>
                </a:solidFill>
              </a:rPr>
              <a:t>Padding cant be -</a:t>
            </a:r>
            <a:r>
              <a:rPr lang="en-US" b="1" dirty="0" err="1">
                <a:solidFill>
                  <a:srgbClr val="FF0000"/>
                </a:solidFill>
              </a:rPr>
              <a:t>ve</a:t>
            </a:r>
            <a:endParaRPr lang="en-IN" b="1" dirty="0">
              <a:solidFill>
                <a:srgbClr val="FF0000"/>
              </a:solidFill>
            </a:endParaRPr>
          </a:p>
        </p:txBody>
      </p:sp>
    </p:spTree>
    <p:extLst>
      <p:ext uri="{BB962C8B-B14F-4D97-AF65-F5344CB8AC3E}">
        <p14:creationId xmlns:p14="http://schemas.microsoft.com/office/powerpoint/2010/main" val="557914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74" name="Title 1"/>
          <p:cNvSpPr txBox="1"/>
          <p:nvPr/>
        </p:nvSpPr>
        <p:spPr>
          <a:xfrm>
            <a:off x="117748" y="52442"/>
            <a:ext cx="7327143" cy="711081"/>
          </a:xfrm>
          <a:prstGeom prst="rect">
            <a:avLst/>
          </a:prstGeom>
        </p:spPr>
        <p:txBody>
          <a:bodyPr vert="horz" lIns="121899" tIns="60949" rIns="121899" bIns="60949" rtlCol="0" anchor="ctr">
            <a:noAutofit/>
          </a:bodyPr>
          <a:lstStyle>
            <a:lvl1pPr algn="l" defTabSz="1219200" rtl="0" eaLnBrk="1" latinLnBrk="0" hangingPunct="1">
              <a:spcBef>
                <a:spcPct val="0"/>
              </a:spcBef>
              <a:buNone/>
              <a:defRPr sz="3600" kern="1200">
                <a:solidFill>
                  <a:schemeClr val="tx1"/>
                </a:solidFill>
                <a:latin typeface="+mj-lt"/>
                <a:ea typeface="+mj-ea"/>
                <a:cs typeface="+mj-cs"/>
              </a:defRPr>
            </a:lvl1pPr>
          </a:lstStyle>
          <a:p>
            <a:r>
              <a:rPr lang="en-US" sz="3200" b="1" u="sng" dirty="0">
                <a:solidFill>
                  <a:srgbClr val="FF0000"/>
                </a:solidFill>
                <a:latin typeface="+mn-lt"/>
                <a:ea typeface="+mn-ea"/>
                <a:cs typeface="+mn-cs"/>
              </a:rPr>
              <a:t>History of CSS</a:t>
            </a:r>
            <a:endParaRPr lang="en-IN" sz="3200" b="1" u="sng" dirty="0">
              <a:solidFill>
                <a:srgbClr val="FF0000"/>
              </a:solidFill>
              <a:latin typeface="+mn-lt"/>
              <a:ea typeface="+mn-ea"/>
              <a:cs typeface="+mn-cs"/>
            </a:endParaRPr>
          </a:p>
        </p:txBody>
      </p:sp>
      <p:grpSp>
        <p:nvGrpSpPr>
          <p:cNvPr id="22" name="Group 32"/>
          <p:cNvGrpSpPr/>
          <p:nvPr/>
        </p:nvGrpSpPr>
        <p:grpSpPr>
          <a:xfrm>
            <a:off x="-4789" y="6505233"/>
            <a:ext cx="12193614" cy="346028"/>
            <a:chOff x="-4789" y="6513360"/>
            <a:chExt cx="12246002" cy="346028"/>
          </a:xfrm>
        </p:grpSpPr>
        <p:sp>
          <p:nvSpPr>
            <p:cNvPr id="23" name="Rectangle 22"/>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25" name="Round Diagonal Corner Rectangle 2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6" name="Rectangle 2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2" name="Rectangle 1"/>
          <p:cNvSpPr/>
          <p:nvPr/>
        </p:nvSpPr>
        <p:spPr>
          <a:xfrm>
            <a:off x="182205" y="801146"/>
            <a:ext cx="11024775" cy="3154710"/>
          </a:xfrm>
          <a:prstGeom prst="rect">
            <a:avLst/>
          </a:prstGeom>
        </p:spPr>
        <p:txBody>
          <a:bodyPr wrap="square">
            <a:spAutoFit/>
          </a:bodyPr>
          <a:lstStyle/>
          <a:p>
            <a:pPr algn="just">
              <a:buFont typeface="Wingdings" pitchFamily="2" charset="2"/>
              <a:buChar char="q"/>
            </a:pPr>
            <a:r>
              <a:rPr lang="en-US" sz="3200" dirty="0"/>
              <a:t>A journey CSS was first proposed by </a:t>
            </a:r>
            <a:r>
              <a:rPr lang="en-US" sz="3200" b="1" dirty="0"/>
              <a:t>Hakon Wium Lie </a:t>
            </a:r>
            <a:r>
              <a:rPr lang="en-US" sz="3200" dirty="0"/>
              <a:t>on October 10, 1994. </a:t>
            </a:r>
          </a:p>
          <a:p>
            <a:pPr algn="just">
              <a:buFont typeface="Wingdings" pitchFamily="2" charset="2"/>
              <a:buChar char="q"/>
            </a:pPr>
            <a:r>
              <a:rPr lang="en-US" sz="3200" dirty="0"/>
              <a:t>CSS was proposed in 1994 as a web styling language  </a:t>
            </a:r>
          </a:p>
          <a:p>
            <a:pPr algn="just">
              <a:buFont typeface="Wingdings" pitchFamily="2" charset="2"/>
              <a:buChar char="q"/>
            </a:pPr>
            <a:r>
              <a:rPr lang="en-US" sz="3200" dirty="0"/>
              <a:t>Hakon wium lie is know as father of CSS.</a:t>
            </a:r>
          </a:p>
          <a:p>
            <a:pPr algn="just">
              <a:buFont typeface="Wingdings" pitchFamily="2" charset="2"/>
              <a:buChar char="q"/>
            </a:pPr>
            <a:r>
              <a:rPr lang="en-US" sz="3200" b="1" dirty="0">
                <a:solidFill>
                  <a:srgbClr val="FF0000"/>
                </a:solidFill>
              </a:rPr>
              <a:t>CSS is a style sheet language</a:t>
            </a:r>
          </a:p>
          <a:p>
            <a:pPr algn="just"/>
            <a:endParaRPr lang="en-US" sz="3200" dirty="0"/>
          </a:p>
          <a:p>
            <a:pPr algn="just"/>
            <a:endParaRPr lang="en-US" sz="7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409460-CC12-FA61-6F22-BFB5C5F9A6B6}"/>
              </a:ext>
            </a:extLst>
          </p:cNvPr>
          <p:cNvSpPr>
            <a:spLocks noGrp="1"/>
          </p:cNvSpPr>
          <p:nvPr>
            <p:ph type="title"/>
          </p:nvPr>
        </p:nvSpPr>
        <p:spPr/>
        <p:txBody>
          <a:bodyPr/>
          <a:lstStyle/>
          <a:p>
            <a:r>
              <a:rPr lang="en-IN" dirty="0"/>
              <a:t>Typography/Fonts</a:t>
            </a:r>
          </a:p>
        </p:txBody>
      </p:sp>
      <p:sp>
        <p:nvSpPr>
          <p:cNvPr id="5" name="Text Placeholder 4">
            <a:extLst>
              <a:ext uri="{FF2B5EF4-FFF2-40B4-BE49-F238E27FC236}">
                <a16:creationId xmlns:a16="http://schemas.microsoft.com/office/drawing/2014/main" id="{9543ED0C-B981-BD7F-8A10-0084CCF2356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509937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17434-015A-454C-A127-14C2A9917127}"/>
              </a:ext>
            </a:extLst>
          </p:cNvPr>
          <p:cNvSpPr>
            <a:spLocks noGrp="1"/>
          </p:cNvSpPr>
          <p:nvPr>
            <p:ph type="title"/>
          </p:nvPr>
        </p:nvSpPr>
        <p:spPr/>
        <p:txBody>
          <a:bodyPr/>
          <a:lstStyle/>
          <a:p>
            <a:r>
              <a:rPr lang="en-IN" dirty="0"/>
              <a:t>CSS Font</a:t>
            </a:r>
          </a:p>
        </p:txBody>
      </p:sp>
      <p:sp>
        <p:nvSpPr>
          <p:cNvPr id="5" name="Content Placeholder 4">
            <a:extLst>
              <a:ext uri="{FF2B5EF4-FFF2-40B4-BE49-F238E27FC236}">
                <a16:creationId xmlns:a16="http://schemas.microsoft.com/office/drawing/2014/main" id="{657A1849-3199-D665-B28D-FB20352938F2}"/>
              </a:ext>
            </a:extLst>
          </p:cNvPr>
          <p:cNvSpPr>
            <a:spLocks noGrp="1"/>
          </p:cNvSpPr>
          <p:nvPr>
            <p:ph idx="1"/>
          </p:nvPr>
        </p:nvSpPr>
        <p:spPr/>
        <p:txBody>
          <a:bodyPr/>
          <a:lstStyle/>
          <a:p>
            <a:pPr algn="just">
              <a:buFont typeface="Wingdings" pitchFamily="2" charset="2"/>
              <a:buChar char="q"/>
            </a:pPr>
            <a:r>
              <a:rPr lang="en-US" sz="2800" dirty="0"/>
              <a:t>CSS font is used for design text or font for display on web page. </a:t>
            </a:r>
          </a:p>
          <a:p>
            <a:pPr algn="just">
              <a:buFont typeface="Wingdings" pitchFamily="2" charset="2"/>
              <a:buChar char="q"/>
            </a:pPr>
            <a:r>
              <a:rPr lang="en-US" sz="2800" dirty="0"/>
              <a:t>CSS font properties define the font family, boldness, size, and the style of a text.</a:t>
            </a:r>
          </a:p>
          <a:p>
            <a:r>
              <a:rPr lang="en-IN" dirty="0"/>
              <a:t>CSS font is shorthand property of the following:</a:t>
            </a:r>
          </a:p>
          <a:p>
            <a:r>
              <a:rPr lang="en-IN" b="1" dirty="0"/>
              <a:t>font-family:</a:t>
            </a:r>
            <a:r>
              <a:rPr lang="en-IN" sz="2800" dirty="0">
                <a:solidFill>
                  <a:srgbClr val="777777"/>
                </a:solidFill>
                <a:highlight>
                  <a:srgbClr val="F5F5F5"/>
                </a:highlight>
                <a:latin typeface="Consolas" panose="020B0609020204030204" pitchFamily="49" charset="0"/>
              </a:rPr>
              <a:t> '</a:t>
            </a:r>
            <a:r>
              <a:rPr lang="en-IN" sz="2800" dirty="0">
                <a:solidFill>
                  <a:srgbClr val="448C27"/>
                </a:solidFill>
                <a:highlight>
                  <a:srgbClr val="F5F5F5"/>
                </a:highlight>
                <a:latin typeface="Consolas" panose="020B0609020204030204" pitchFamily="49" charset="0"/>
              </a:rPr>
              <a:t>Franklin Gothic Medium</a:t>
            </a:r>
            <a:r>
              <a:rPr lang="en-IN" sz="2800" dirty="0">
                <a:solidFill>
                  <a:srgbClr val="777777"/>
                </a:solidFill>
                <a:highlight>
                  <a:srgbClr val="F5F5F5"/>
                </a:highlight>
                <a:latin typeface="Consolas" panose="020B0609020204030204" pitchFamily="49" charset="0"/>
              </a:rPr>
              <a:t>',</a:t>
            </a:r>
            <a:r>
              <a:rPr lang="en-IN" sz="2800" dirty="0">
                <a:solidFill>
                  <a:srgbClr val="448C27"/>
                </a:solidFill>
                <a:highlight>
                  <a:srgbClr val="F5F5F5"/>
                </a:highlight>
                <a:latin typeface="Consolas" panose="020B0609020204030204" pitchFamily="49" charset="0"/>
              </a:rPr>
              <a:t> </a:t>
            </a:r>
            <a:r>
              <a:rPr lang="en-IN" sz="2800" dirty="0">
                <a:solidFill>
                  <a:srgbClr val="777777"/>
                </a:solidFill>
                <a:highlight>
                  <a:srgbClr val="F5F5F5"/>
                </a:highlight>
                <a:latin typeface="Consolas" panose="020B0609020204030204" pitchFamily="49" charset="0"/>
              </a:rPr>
              <a:t>'</a:t>
            </a:r>
            <a:r>
              <a:rPr lang="en-IN" sz="2800" dirty="0">
                <a:solidFill>
                  <a:srgbClr val="448C27"/>
                </a:solidFill>
                <a:highlight>
                  <a:srgbClr val="F5F5F5"/>
                </a:highlight>
                <a:latin typeface="Consolas" panose="020B0609020204030204" pitchFamily="49" charset="0"/>
              </a:rPr>
              <a:t>Arial Narrow</a:t>
            </a:r>
            <a:r>
              <a:rPr lang="en-IN" sz="2800" dirty="0">
                <a:solidFill>
                  <a:srgbClr val="777777"/>
                </a:solidFill>
                <a:highlight>
                  <a:srgbClr val="F5F5F5"/>
                </a:highlight>
                <a:latin typeface="Consolas" panose="020B0609020204030204" pitchFamily="49" charset="0"/>
              </a:rPr>
              <a:t>',</a:t>
            </a:r>
            <a:r>
              <a:rPr lang="en-IN" sz="2800" dirty="0">
                <a:solidFill>
                  <a:srgbClr val="448C27"/>
                </a:solidFill>
                <a:highlight>
                  <a:srgbClr val="F5F5F5"/>
                </a:highlight>
                <a:latin typeface="Consolas" panose="020B0609020204030204" pitchFamily="49" charset="0"/>
              </a:rPr>
              <a:t> </a:t>
            </a:r>
            <a:r>
              <a:rPr lang="en-IN" sz="2800" dirty="0">
                <a:solidFill>
                  <a:srgbClr val="9C5D27"/>
                </a:solidFill>
                <a:highlight>
                  <a:srgbClr val="F5F5F5"/>
                </a:highlight>
                <a:latin typeface="Consolas" panose="020B0609020204030204" pitchFamily="49" charset="0"/>
              </a:rPr>
              <a:t>Arial</a:t>
            </a:r>
            <a:r>
              <a:rPr lang="en-IN" sz="2800" dirty="0">
                <a:solidFill>
                  <a:srgbClr val="777777"/>
                </a:solidFill>
                <a:highlight>
                  <a:srgbClr val="F5F5F5"/>
                </a:highlight>
                <a:latin typeface="Consolas" panose="020B0609020204030204" pitchFamily="49" charset="0"/>
              </a:rPr>
              <a:t>,</a:t>
            </a:r>
            <a:r>
              <a:rPr lang="en-IN" sz="2800" dirty="0">
                <a:solidFill>
                  <a:srgbClr val="448C27"/>
                </a:solidFill>
                <a:highlight>
                  <a:srgbClr val="F5F5F5"/>
                </a:highlight>
                <a:latin typeface="Consolas" panose="020B0609020204030204" pitchFamily="49" charset="0"/>
              </a:rPr>
              <a:t> </a:t>
            </a:r>
            <a:r>
              <a:rPr lang="en-IN" sz="2800" dirty="0">
                <a:solidFill>
                  <a:srgbClr val="9C5D27"/>
                </a:solidFill>
                <a:highlight>
                  <a:srgbClr val="F5F5F5"/>
                </a:highlight>
                <a:latin typeface="Consolas" panose="020B0609020204030204" pitchFamily="49" charset="0"/>
              </a:rPr>
              <a:t>sans-serif</a:t>
            </a:r>
            <a:endParaRPr lang="en-IN" dirty="0"/>
          </a:p>
          <a:p>
            <a:r>
              <a:rPr lang="en-IN" b="1" dirty="0"/>
              <a:t>font-size</a:t>
            </a:r>
            <a:r>
              <a:rPr lang="en-IN" dirty="0"/>
              <a:t>:</a:t>
            </a:r>
            <a:r>
              <a:rPr lang="en-IN" dirty="0">
                <a:solidFill>
                  <a:srgbClr val="C00000"/>
                </a:solidFill>
                <a:latin typeface="Consolas" panose="020B0609020204030204" pitchFamily="49" charset="0"/>
              </a:rPr>
              <a:t> 2px</a:t>
            </a:r>
            <a:r>
              <a:rPr lang="en-IN" dirty="0"/>
              <a:t>, </a:t>
            </a:r>
            <a:r>
              <a:rPr lang="en-IN" dirty="0">
                <a:solidFill>
                  <a:srgbClr val="C00000"/>
                </a:solidFill>
                <a:latin typeface="Consolas" panose="020B0609020204030204" pitchFamily="49" charset="0"/>
              </a:rPr>
              <a:t>larger, 200%, 1.6em</a:t>
            </a:r>
            <a:endParaRPr lang="en-IN" dirty="0"/>
          </a:p>
          <a:p>
            <a:r>
              <a:rPr lang="en-IN" b="1" dirty="0"/>
              <a:t>font-style:</a:t>
            </a:r>
            <a:r>
              <a:rPr lang="en-IN" b="1" i="0" dirty="0">
                <a:solidFill>
                  <a:srgbClr val="2F3337"/>
                </a:solidFill>
                <a:effectLst/>
                <a:latin typeface="Consolas" panose="020B0609020204030204" pitchFamily="49" charset="0"/>
              </a:rPr>
              <a:t> </a:t>
            </a:r>
            <a:r>
              <a:rPr lang="en-IN" b="0" i="0" dirty="0">
                <a:solidFill>
                  <a:srgbClr val="2F3337"/>
                </a:solidFill>
                <a:effectLst/>
                <a:latin typeface="Consolas" panose="020B0609020204030204" pitchFamily="49" charset="0"/>
              </a:rPr>
              <a:t>normal</a:t>
            </a:r>
            <a:r>
              <a:rPr lang="en-IN" dirty="0">
                <a:solidFill>
                  <a:srgbClr val="2F3337"/>
                </a:solidFill>
                <a:latin typeface="Consolas" panose="020B0609020204030204" pitchFamily="49" charset="0"/>
              </a:rPr>
              <a:t>|</a:t>
            </a:r>
            <a:r>
              <a:rPr lang="en-US" dirty="0">
                <a:solidFill>
                  <a:srgbClr val="2F3337"/>
                </a:solidFill>
                <a:latin typeface="Consolas" panose="020B0609020204030204" pitchFamily="49" charset="0"/>
              </a:rPr>
              <a:t> italic| oblique</a:t>
            </a:r>
            <a:endParaRPr lang="en-IN" dirty="0"/>
          </a:p>
          <a:p>
            <a:r>
              <a:rPr lang="en-IN" b="1" dirty="0"/>
              <a:t>font-weight</a:t>
            </a:r>
            <a:r>
              <a:rPr lang="en-IN" dirty="0"/>
              <a:t>:</a:t>
            </a:r>
            <a:r>
              <a:rPr lang="en-US" dirty="0">
                <a:solidFill>
                  <a:srgbClr val="C00000"/>
                </a:solidFill>
                <a:latin typeface="Consolas" panose="020B0609020204030204" pitchFamily="49" charset="0"/>
              </a:rPr>
              <a:t> Thin, Light, Regular, Medium, Bold ,Extra Bold</a:t>
            </a:r>
            <a:endParaRPr lang="en-IN" dirty="0"/>
          </a:p>
          <a:p>
            <a:r>
              <a:rPr lang="en-IN" b="1" dirty="0"/>
              <a:t>line-height:</a:t>
            </a:r>
            <a:r>
              <a:rPr lang="en-IN" b="1" dirty="0">
                <a:solidFill>
                  <a:srgbClr val="C00000"/>
                </a:solidFill>
                <a:latin typeface="Consolas" panose="020B0609020204030204" pitchFamily="49" charset="0"/>
              </a:rPr>
              <a:t> </a:t>
            </a:r>
            <a:r>
              <a:rPr lang="en-IN" dirty="0">
                <a:solidFill>
                  <a:srgbClr val="C00000"/>
                </a:solidFill>
                <a:latin typeface="Consolas" panose="020B0609020204030204" pitchFamily="49" charset="0"/>
              </a:rPr>
              <a:t>2px</a:t>
            </a:r>
            <a:r>
              <a:rPr lang="en-IN" dirty="0"/>
              <a:t>, </a:t>
            </a:r>
            <a:r>
              <a:rPr lang="en-IN" dirty="0">
                <a:solidFill>
                  <a:srgbClr val="C00000"/>
                </a:solidFill>
                <a:latin typeface="Consolas" panose="020B0609020204030204" pitchFamily="49" charset="0"/>
              </a:rPr>
              <a:t>larger, 200%, 1.6em</a:t>
            </a:r>
            <a:endParaRPr lang="en-IN" dirty="0"/>
          </a:p>
        </p:txBody>
      </p:sp>
    </p:spTree>
    <p:extLst>
      <p:ext uri="{BB962C8B-B14F-4D97-AF65-F5344CB8AC3E}">
        <p14:creationId xmlns:p14="http://schemas.microsoft.com/office/powerpoint/2010/main" val="3498288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609A7C-8DF2-0637-23AC-25458D32C5ED}"/>
              </a:ext>
            </a:extLst>
          </p:cNvPr>
          <p:cNvSpPr>
            <a:spLocks noGrp="1"/>
          </p:cNvSpPr>
          <p:nvPr>
            <p:ph type="title"/>
          </p:nvPr>
        </p:nvSpPr>
        <p:spPr/>
        <p:txBody>
          <a:bodyPr/>
          <a:lstStyle/>
          <a:p>
            <a:r>
              <a:rPr lang="en-IN" dirty="0"/>
              <a:t>Typography/Fonts</a:t>
            </a:r>
          </a:p>
        </p:txBody>
      </p:sp>
      <p:sp>
        <p:nvSpPr>
          <p:cNvPr id="4" name="Content Placeholder 3">
            <a:extLst>
              <a:ext uri="{FF2B5EF4-FFF2-40B4-BE49-F238E27FC236}">
                <a16:creationId xmlns:a16="http://schemas.microsoft.com/office/drawing/2014/main" id="{8E3663DE-776A-82AD-5E20-0E735ED36CEE}"/>
              </a:ext>
            </a:extLst>
          </p:cNvPr>
          <p:cNvSpPr>
            <a:spLocks noGrp="1"/>
          </p:cNvSpPr>
          <p:nvPr>
            <p:ph idx="1"/>
          </p:nvPr>
        </p:nvSpPr>
        <p:spPr/>
        <p:txBody>
          <a:bodyPr>
            <a:normAutofit/>
          </a:bodyPr>
          <a:lstStyle/>
          <a:p>
            <a:r>
              <a:rPr lang="en-US" sz="3200" b="1" u="sng" dirty="0">
                <a:solidFill>
                  <a:srgbClr val="FF0000"/>
                </a:solidFill>
              </a:rPr>
              <a:t>CSS Font Families</a:t>
            </a:r>
          </a:p>
          <a:p>
            <a:r>
              <a:rPr lang="en-US" dirty="0"/>
              <a:t>specifies a prioritized </a:t>
            </a:r>
            <a:r>
              <a:rPr lang="en-US" b="1" dirty="0"/>
              <a:t>list</a:t>
            </a:r>
            <a:r>
              <a:rPr lang="en-US" dirty="0"/>
              <a:t> of one or more </a:t>
            </a:r>
            <a:r>
              <a:rPr lang="en-US" b="1" dirty="0"/>
              <a:t>font family names </a:t>
            </a:r>
            <a:r>
              <a:rPr lang="en-US" dirty="0"/>
              <a:t>and/or generic family names for </a:t>
            </a:r>
            <a:r>
              <a:rPr lang="en-US" b="1" dirty="0"/>
              <a:t>the selected elemen</a:t>
            </a:r>
            <a:r>
              <a:rPr lang="en-US" dirty="0"/>
              <a:t>t.</a:t>
            </a:r>
          </a:p>
          <a:p>
            <a:r>
              <a:rPr lang="en-IN" sz="2800" dirty="0">
                <a:solidFill>
                  <a:srgbClr val="9C5D27"/>
                </a:solidFill>
                <a:highlight>
                  <a:srgbClr val="F5F5F5"/>
                </a:highlight>
                <a:latin typeface="Consolas" panose="020B0609020204030204" pitchFamily="49" charset="0"/>
              </a:rPr>
              <a:t>font-family</a:t>
            </a:r>
            <a:r>
              <a:rPr lang="en-IN" sz="2800" dirty="0">
                <a:solidFill>
                  <a:srgbClr val="777777"/>
                </a:solidFill>
                <a:highlight>
                  <a:srgbClr val="F5F5F5"/>
                </a:highlight>
                <a:latin typeface="Consolas" panose="020B0609020204030204" pitchFamily="49" charset="0"/>
              </a:rPr>
              <a:t>:</a:t>
            </a:r>
            <a:r>
              <a:rPr lang="en-IN" sz="2800" dirty="0">
                <a:solidFill>
                  <a:srgbClr val="333333"/>
                </a:solidFill>
                <a:highlight>
                  <a:srgbClr val="F5F5F5"/>
                </a:highlight>
                <a:latin typeface="Consolas" panose="020B0609020204030204" pitchFamily="49" charset="0"/>
              </a:rPr>
              <a:t> </a:t>
            </a:r>
            <a:r>
              <a:rPr lang="en-IN" sz="2800" dirty="0">
                <a:solidFill>
                  <a:srgbClr val="777777"/>
                </a:solidFill>
                <a:highlight>
                  <a:srgbClr val="F5F5F5"/>
                </a:highlight>
                <a:latin typeface="Consolas" panose="020B0609020204030204" pitchFamily="49" charset="0"/>
              </a:rPr>
              <a:t>'</a:t>
            </a:r>
            <a:r>
              <a:rPr lang="en-IN" sz="2800" dirty="0">
                <a:solidFill>
                  <a:srgbClr val="448C27"/>
                </a:solidFill>
                <a:highlight>
                  <a:srgbClr val="F5F5F5"/>
                </a:highlight>
                <a:latin typeface="Consolas" panose="020B0609020204030204" pitchFamily="49" charset="0"/>
              </a:rPr>
              <a:t>Franklin Gothic Medium</a:t>
            </a:r>
            <a:r>
              <a:rPr lang="en-IN" sz="2800" dirty="0">
                <a:solidFill>
                  <a:srgbClr val="777777"/>
                </a:solidFill>
                <a:highlight>
                  <a:srgbClr val="F5F5F5"/>
                </a:highlight>
                <a:latin typeface="Consolas" panose="020B0609020204030204" pitchFamily="49" charset="0"/>
              </a:rPr>
              <a:t>',</a:t>
            </a:r>
            <a:r>
              <a:rPr lang="en-IN" sz="2800" dirty="0">
                <a:solidFill>
                  <a:srgbClr val="448C27"/>
                </a:solidFill>
                <a:highlight>
                  <a:srgbClr val="F5F5F5"/>
                </a:highlight>
                <a:latin typeface="Consolas" panose="020B0609020204030204" pitchFamily="49" charset="0"/>
              </a:rPr>
              <a:t> </a:t>
            </a:r>
            <a:r>
              <a:rPr lang="en-IN" sz="2800" dirty="0">
                <a:solidFill>
                  <a:srgbClr val="777777"/>
                </a:solidFill>
                <a:highlight>
                  <a:srgbClr val="F5F5F5"/>
                </a:highlight>
                <a:latin typeface="Consolas" panose="020B0609020204030204" pitchFamily="49" charset="0"/>
              </a:rPr>
              <a:t>'</a:t>
            </a:r>
            <a:r>
              <a:rPr lang="en-IN" sz="2800" dirty="0">
                <a:solidFill>
                  <a:srgbClr val="448C27"/>
                </a:solidFill>
                <a:highlight>
                  <a:srgbClr val="F5F5F5"/>
                </a:highlight>
                <a:latin typeface="Consolas" panose="020B0609020204030204" pitchFamily="49" charset="0"/>
              </a:rPr>
              <a:t>Arial Narrow</a:t>
            </a:r>
            <a:r>
              <a:rPr lang="en-IN" sz="2800" dirty="0">
                <a:solidFill>
                  <a:srgbClr val="777777"/>
                </a:solidFill>
                <a:highlight>
                  <a:srgbClr val="F5F5F5"/>
                </a:highlight>
                <a:latin typeface="Consolas" panose="020B0609020204030204" pitchFamily="49" charset="0"/>
              </a:rPr>
              <a:t>',</a:t>
            </a:r>
            <a:r>
              <a:rPr lang="en-IN" sz="2800" dirty="0">
                <a:solidFill>
                  <a:srgbClr val="448C27"/>
                </a:solidFill>
                <a:highlight>
                  <a:srgbClr val="F5F5F5"/>
                </a:highlight>
                <a:latin typeface="Consolas" panose="020B0609020204030204" pitchFamily="49" charset="0"/>
              </a:rPr>
              <a:t> </a:t>
            </a:r>
            <a:r>
              <a:rPr lang="en-IN" sz="2800" dirty="0">
                <a:solidFill>
                  <a:srgbClr val="9C5D27"/>
                </a:solidFill>
                <a:highlight>
                  <a:srgbClr val="F5F5F5"/>
                </a:highlight>
                <a:latin typeface="Consolas" panose="020B0609020204030204" pitchFamily="49" charset="0"/>
              </a:rPr>
              <a:t>Arial</a:t>
            </a:r>
            <a:r>
              <a:rPr lang="en-IN" sz="2800" dirty="0">
                <a:solidFill>
                  <a:srgbClr val="777777"/>
                </a:solidFill>
                <a:highlight>
                  <a:srgbClr val="F5F5F5"/>
                </a:highlight>
                <a:latin typeface="Consolas" panose="020B0609020204030204" pitchFamily="49" charset="0"/>
              </a:rPr>
              <a:t>,</a:t>
            </a:r>
            <a:r>
              <a:rPr lang="en-IN" sz="2800" dirty="0">
                <a:solidFill>
                  <a:srgbClr val="448C27"/>
                </a:solidFill>
                <a:highlight>
                  <a:srgbClr val="F5F5F5"/>
                </a:highlight>
                <a:latin typeface="Consolas" panose="020B0609020204030204" pitchFamily="49" charset="0"/>
              </a:rPr>
              <a:t> </a:t>
            </a:r>
            <a:r>
              <a:rPr lang="en-IN" sz="2800" dirty="0">
                <a:solidFill>
                  <a:srgbClr val="9C5D27"/>
                </a:solidFill>
                <a:highlight>
                  <a:srgbClr val="F5F5F5"/>
                </a:highlight>
                <a:latin typeface="Consolas" panose="020B0609020204030204" pitchFamily="49" charset="0"/>
              </a:rPr>
              <a:t>sans-serif</a:t>
            </a:r>
            <a:r>
              <a:rPr lang="en-IN" sz="2800" dirty="0">
                <a:solidFill>
                  <a:srgbClr val="777777"/>
                </a:solidFill>
                <a:highlight>
                  <a:srgbClr val="F5F5F5"/>
                </a:highlight>
                <a:latin typeface="Consolas" panose="020B0609020204030204" pitchFamily="49" charset="0"/>
              </a:rPr>
              <a:t>;</a:t>
            </a:r>
          </a:p>
          <a:p>
            <a:endParaRPr lang="en-IN" sz="2800" dirty="0">
              <a:solidFill>
                <a:srgbClr val="333333"/>
              </a:solidFill>
              <a:highlight>
                <a:srgbClr val="F5F5F5"/>
              </a:highlight>
              <a:latin typeface="Consolas" panose="020B0609020204030204" pitchFamily="49" charset="0"/>
            </a:endParaRPr>
          </a:p>
          <a:p>
            <a:r>
              <a:rPr lang="en-US" sz="3200" b="1" u="sng" dirty="0">
                <a:solidFill>
                  <a:srgbClr val="FF0000"/>
                </a:solidFill>
              </a:rPr>
              <a:t>Font Style: </a:t>
            </a:r>
            <a:r>
              <a:rPr lang="en-US" sz="2800" dirty="0"/>
              <a:t>Font style are used for set font style. </a:t>
            </a:r>
          </a:p>
          <a:p>
            <a:r>
              <a:rPr lang="en-IN" b="0" i="0" dirty="0">
                <a:solidFill>
                  <a:srgbClr val="803378"/>
                </a:solidFill>
                <a:effectLst/>
                <a:latin typeface="Consolas" panose="020B0609020204030204" pitchFamily="49" charset="0"/>
              </a:rPr>
              <a:t>font-style</a:t>
            </a:r>
            <a:r>
              <a:rPr lang="en-IN" b="0" i="0" dirty="0">
                <a:solidFill>
                  <a:srgbClr val="2F3337"/>
                </a:solidFill>
                <a:effectLst/>
                <a:latin typeface="Consolas" panose="020B0609020204030204" pitchFamily="49" charset="0"/>
              </a:rPr>
              <a:t>: normal</a:t>
            </a:r>
            <a:r>
              <a:rPr lang="en-IN" dirty="0">
                <a:solidFill>
                  <a:srgbClr val="2F3337"/>
                </a:solidFill>
                <a:latin typeface="Consolas" panose="020B0609020204030204" pitchFamily="49" charset="0"/>
              </a:rPr>
              <a:t>|</a:t>
            </a:r>
            <a:r>
              <a:rPr lang="en-US" dirty="0">
                <a:solidFill>
                  <a:srgbClr val="2F3337"/>
                </a:solidFill>
                <a:latin typeface="Consolas" panose="020B0609020204030204" pitchFamily="49" charset="0"/>
              </a:rPr>
              <a:t> italic| oblique;</a:t>
            </a:r>
            <a:endParaRPr lang="en-IN" dirty="0"/>
          </a:p>
        </p:txBody>
      </p:sp>
    </p:spTree>
    <p:extLst>
      <p:ext uri="{BB962C8B-B14F-4D97-AF65-F5344CB8AC3E}">
        <p14:creationId xmlns:p14="http://schemas.microsoft.com/office/powerpoint/2010/main" val="1938127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4C81-3523-B344-45B8-7E211AF969FE}"/>
              </a:ext>
            </a:extLst>
          </p:cNvPr>
          <p:cNvSpPr>
            <a:spLocks noGrp="1"/>
          </p:cNvSpPr>
          <p:nvPr>
            <p:ph type="title"/>
          </p:nvPr>
        </p:nvSpPr>
        <p:spPr/>
        <p:txBody>
          <a:bodyPr/>
          <a:lstStyle/>
          <a:p>
            <a:r>
              <a:rPr lang="en-IN" dirty="0"/>
              <a:t>Typography/Fonts</a:t>
            </a:r>
          </a:p>
        </p:txBody>
      </p:sp>
      <p:sp>
        <p:nvSpPr>
          <p:cNvPr id="3" name="Content Placeholder 2">
            <a:extLst>
              <a:ext uri="{FF2B5EF4-FFF2-40B4-BE49-F238E27FC236}">
                <a16:creationId xmlns:a16="http://schemas.microsoft.com/office/drawing/2014/main" id="{CDE79912-A1C6-730B-9556-E1AF2EB7C9D0}"/>
              </a:ext>
            </a:extLst>
          </p:cNvPr>
          <p:cNvSpPr>
            <a:spLocks noGrp="1"/>
          </p:cNvSpPr>
          <p:nvPr>
            <p:ph idx="1"/>
          </p:nvPr>
        </p:nvSpPr>
        <p:spPr/>
        <p:txBody>
          <a:bodyPr>
            <a:noAutofit/>
          </a:bodyPr>
          <a:lstStyle/>
          <a:p>
            <a:r>
              <a:rPr lang="en-US" sz="3200" b="1" dirty="0">
                <a:solidFill>
                  <a:srgbClr val="FF0000"/>
                </a:solidFill>
              </a:rPr>
              <a:t>font-weight</a:t>
            </a:r>
            <a:r>
              <a:rPr lang="en-US" sz="3200" b="1" dirty="0"/>
              <a:t> </a:t>
            </a:r>
            <a:r>
              <a:rPr lang="en-US" sz="3200" b="1" u="sng" dirty="0">
                <a:solidFill>
                  <a:srgbClr val="FF0000"/>
                </a:solidFill>
              </a:rPr>
              <a:t>:</a:t>
            </a:r>
            <a:r>
              <a:rPr lang="en-US" b="1" dirty="0"/>
              <a:t> </a:t>
            </a:r>
            <a:r>
              <a:rPr lang="en-US" dirty="0"/>
              <a:t>Defines the thickness of the font.</a:t>
            </a:r>
          </a:p>
          <a:p>
            <a:pPr lvl="1"/>
            <a:r>
              <a:rPr lang="en-US" b="1" dirty="0"/>
              <a:t>font-weight: bold;</a:t>
            </a:r>
          </a:p>
          <a:p>
            <a:pPr lvl="1"/>
            <a:r>
              <a:rPr lang="en-IN" dirty="0"/>
              <a:t>Values :</a:t>
            </a:r>
            <a:r>
              <a:rPr lang="en-US" dirty="0">
                <a:solidFill>
                  <a:srgbClr val="C00000"/>
                </a:solidFill>
                <a:latin typeface="Consolas" panose="020B0609020204030204" pitchFamily="49" charset="0"/>
              </a:rPr>
              <a:t>Thin, Light, Regular, Medium, Bold ,Extra Bold</a:t>
            </a:r>
          </a:p>
          <a:p>
            <a:r>
              <a:rPr lang="en-IN" sz="3200" b="1" dirty="0">
                <a:solidFill>
                  <a:srgbClr val="FF0000"/>
                </a:solidFill>
              </a:rPr>
              <a:t>Font Size:</a:t>
            </a:r>
            <a:endParaRPr lang="en-US" sz="3200" b="1" dirty="0">
              <a:solidFill>
                <a:srgbClr val="FF0000"/>
              </a:solidFill>
            </a:endParaRPr>
          </a:p>
          <a:p>
            <a:pPr lvl="1"/>
            <a:r>
              <a:rPr lang="en-IN" b="1" dirty="0"/>
              <a:t>font-size : 2px</a:t>
            </a:r>
          </a:p>
          <a:p>
            <a:pPr lvl="1"/>
            <a:r>
              <a:rPr lang="en-IN" dirty="0"/>
              <a:t>Values: </a:t>
            </a:r>
            <a:r>
              <a:rPr lang="en-IN" dirty="0">
                <a:solidFill>
                  <a:srgbClr val="C00000"/>
                </a:solidFill>
                <a:latin typeface="Consolas" panose="020B0609020204030204" pitchFamily="49" charset="0"/>
              </a:rPr>
              <a:t>2px</a:t>
            </a:r>
            <a:r>
              <a:rPr lang="en-IN" dirty="0"/>
              <a:t>, </a:t>
            </a:r>
            <a:r>
              <a:rPr lang="en-IN" dirty="0">
                <a:solidFill>
                  <a:srgbClr val="C00000"/>
                </a:solidFill>
                <a:latin typeface="Consolas" panose="020B0609020204030204" pitchFamily="49" charset="0"/>
              </a:rPr>
              <a:t>larger, 200%, 1.6em;</a:t>
            </a:r>
          </a:p>
          <a:p>
            <a:pPr algn="ctr"/>
            <a:r>
              <a:rPr lang="en-US" sz="2800" b="1" dirty="0">
                <a:latin typeface="Times New Roman" pitchFamily="18" charset="0"/>
                <a:cs typeface="Times New Roman" pitchFamily="18" charset="0"/>
              </a:rPr>
              <a:t>1px = 1/96th of 1 inch</a:t>
            </a:r>
          </a:p>
          <a:p>
            <a:pPr algn="ctr"/>
            <a:r>
              <a:rPr lang="en-US" sz="2800" b="1" dirty="0">
                <a:latin typeface="Times New Roman" pitchFamily="18" charset="0"/>
                <a:cs typeface="Times New Roman" pitchFamily="18" charset="0"/>
              </a:rPr>
              <a:t>1em = 16px=100%</a:t>
            </a:r>
          </a:p>
          <a:p>
            <a:pPr algn="ctr"/>
            <a:r>
              <a:rPr lang="en-US" sz="2800" dirty="0" err="1">
                <a:latin typeface="Times New Roman" pitchFamily="18" charset="0"/>
                <a:cs typeface="Times New Roman" pitchFamily="18" charset="0"/>
              </a:rPr>
              <a:t>em</a:t>
            </a:r>
            <a:r>
              <a:rPr lang="en-US" sz="2800" dirty="0">
                <a:latin typeface="Times New Roman" pitchFamily="18" charset="0"/>
                <a:cs typeface="Times New Roman" pitchFamily="18" charset="0"/>
              </a:rPr>
              <a:t> is relative to the font size of the parent element</a:t>
            </a:r>
            <a:endParaRPr lang="en-IN" sz="2800" b="1" dirty="0"/>
          </a:p>
          <a:p>
            <a:endParaRPr lang="en-IN"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28238396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68C30D-9D4F-CB96-D7CB-DB50D47EFB49}"/>
              </a:ext>
            </a:extLst>
          </p:cNvPr>
          <p:cNvPicPr>
            <a:picLocks noGrp="1" noChangeAspect="1"/>
          </p:cNvPicPr>
          <p:nvPr>
            <p:ph idx="1"/>
          </p:nvPr>
        </p:nvPicPr>
        <p:blipFill>
          <a:blip r:embed="rId2"/>
          <a:stretch>
            <a:fillRect/>
          </a:stretch>
        </p:blipFill>
        <p:spPr>
          <a:xfrm>
            <a:off x="333772" y="908720"/>
            <a:ext cx="3888432" cy="4752528"/>
          </a:xfrm>
        </p:spPr>
      </p:pic>
      <p:sp>
        <p:nvSpPr>
          <p:cNvPr id="7" name="TextBox 6">
            <a:extLst>
              <a:ext uri="{FF2B5EF4-FFF2-40B4-BE49-F238E27FC236}">
                <a16:creationId xmlns:a16="http://schemas.microsoft.com/office/drawing/2014/main" id="{B75B593C-5590-7CAF-8EB5-1238801899AC}"/>
              </a:ext>
            </a:extLst>
          </p:cNvPr>
          <p:cNvSpPr txBox="1"/>
          <p:nvPr/>
        </p:nvSpPr>
        <p:spPr>
          <a:xfrm>
            <a:off x="5014292" y="1196752"/>
            <a:ext cx="6129668" cy="461665"/>
          </a:xfrm>
          <a:prstGeom prst="rect">
            <a:avLst/>
          </a:prstGeom>
          <a:noFill/>
        </p:spPr>
        <p:txBody>
          <a:bodyPr wrap="square">
            <a:spAutoFit/>
          </a:bodyPr>
          <a:lstStyle/>
          <a:p>
            <a:r>
              <a:rPr lang="en-IN" b="0" dirty="0">
                <a:solidFill>
                  <a:srgbClr val="9C5D27"/>
                </a:solidFill>
                <a:effectLst/>
                <a:highlight>
                  <a:srgbClr val="F5F5F5"/>
                </a:highlight>
                <a:latin typeface="Consolas" panose="020B0609020204030204" pitchFamily="49" charset="0"/>
              </a:rPr>
              <a:t>font-size</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100</a:t>
            </a:r>
            <a:r>
              <a:rPr lang="en-IN" b="0" dirty="0">
                <a:solidFill>
                  <a:srgbClr val="4B69C6"/>
                </a:solidFill>
                <a:effectLst/>
                <a:highlight>
                  <a:srgbClr val="F5F5F5"/>
                </a:highlight>
                <a:latin typeface="Consolas" panose="020B0609020204030204" pitchFamily="49" charset="0"/>
              </a:rPr>
              <a:t>px</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p:txBody>
      </p:sp>
      <p:sp>
        <p:nvSpPr>
          <p:cNvPr id="9" name="TextBox 8">
            <a:extLst>
              <a:ext uri="{FF2B5EF4-FFF2-40B4-BE49-F238E27FC236}">
                <a16:creationId xmlns:a16="http://schemas.microsoft.com/office/drawing/2014/main" id="{1050DBDD-7B8B-B22A-A92A-9DDCD910FC70}"/>
              </a:ext>
            </a:extLst>
          </p:cNvPr>
          <p:cNvSpPr txBox="1"/>
          <p:nvPr/>
        </p:nvSpPr>
        <p:spPr>
          <a:xfrm>
            <a:off x="5191902" y="2276872"/>
            <a:ext cx="6129668" cy="461665"/>
          </a:xfrm>
          <a:prstGeom prst="rect">
            <a:avLst/>
          </a:prstGeom>
          <a:noFill/>
        </p:spPr>
        <p:txBody>
          <a:bodyPr wrap="square">
            <a:spAutoFit/>
          </a:bodyPr>
          <a:lstStyle/>
          <a:p>
            <a:r>
              <a:rPr lang="en-IN" b="0" dirty="0">
                <a:solidFill>
                  <a:srgbClr val="9C5D27"/>
                </a:solidFill>
                <a:effectLst/>
                <a:highlight>
                  <a:srgbClr val="F5F5F5"/>
                </a:highlight>
                <a:latin typeface="Consolas" panose="020B0609020204030204" pitchFamily="49" charset="0"/>
              </a:rPr>
              <a:t>font-size</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2.5</a:t>
            </a:r>
            <a:r>
              <a:rPr lang="en-IN" b="0" dirty="0">
                <a:solidFill>
                  <a:srgbClr val="4B69C6"/>
                </a:solidFill>
                <a:effectLst/>
                <a:highlight>
                  <a:srgbClr val="F5F5F5"/>
                </a:highlight>
                <a:latin typeface="Consolas" panose="020B0609020204030204" pitchFamily="49" charset="0"/>
              </a:rPr>
              <a:t>em</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endParaRPr lang="en-IN" dirty="0"/>
          </a:p>
        </p:txBody>
      </p:sp>
      <p:sp>
        <p:nvSpPr>
          <p:cNvPr id="11" name="TextBox 10">
            <a:extLst>
              <a:ext uri="{FF2B5EF4-FFF2-40B4-BE49-F238E27FC236}">
                <a16:creationId xmlns:a16="http://schemas.microsoft.com/office/drawing/2014/main" id="{0968C783-E227-B395-7CC6-761612BD0209}"/>
              </a:ext>
            </a:extLst>
          </p:cNvPr>
          <p:cNvSpPr txBox="1"/>
          <p:nvPr/>
        </p:nvSpPr>
        <p:spPr>
          <a:xfrm>
            <a:off x="5221329" y="3184060"/>
            <a:ext cx="6129668" cy="461665"/>
          </a:xfrm>
          <a:prstGeom prst="rect">
            <a:avLst/>
          </a:prstGeom>
          <a:noFill/>
        </p:spPr>
        <p:txBody>
          <a:bodyPr wrap="square">
            <a:spAutoFit/>
          </a:bodyPr>
          <a:lstStyle/>
          <a:p>
            <a:r>
              <a:rPr lang="en-IN" b="0" dirty="0">
                <a:solidFill>
                  <a:srgbClr val="9C5D27"/>
                </a:solidFill>
                <a:effectLst/>
                <a:highlight>
                  <a:srgbClr val="F5F5F5"/>
                </a:highlight>
                <a:latin typeface="Consolas" panose="020B0609020204030204" pitchFamily="49" charset="0"/>
              </a:rPr>
              <a:t>font-size</a:t>
            </a:r>
            <a:r>
              <a:rPr lang="en-IN" b="0" dirty="0">
                <a:solidFill>
                  <a:srgbClr val="777777"/>
                </a:solidFill>
                <a:effectLst/>
                <a:highlight>
                  <a:srgbClr val="F5F5F5"/>
                </a:highlight>
                <a:latin typeface="Consolas" panose="020B0609020204030204" pitchFamily="49" charset="0"/>
              </a:rPr>
              <a:t>:</a:t>
            </a:r>
            <a:r>
              <a:rPr lang="en-IN" b="0" dirty="0">
                <a:solidFill>
                  <a:srgbClr val="9C5D27"/>
                </a:solidFill>
                <a:effectLst/>
                <a:highlight>
                  <a:srgbClr val="F5F5F5"/>
                </a:highlight>
                <a:latin typeface="Consolas" panose="020B0609020204030204" pitchFamily="49" charset="0"/>
              </a:rPr>
              <a:t>300</a:t>
            </a:r>
            <a:r>
              <a:rPr lang="en-IN" b="0" dirty="0">
                <a:solidFill>
                  <a:srgbClr val="4B69C6"/>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p:txBody>
      </p:sp>
      <p:sp>
        <p:nvSpPr>
          <p:cNvPr id="3" name="Title 1">
            <a:extLst>
              <a:ext uri="{FF2B5EF4-FFF2-40B4-BE49-F238E27FC236}">
                <a16:creationId xmlns:a16="http://schemas.microsoft.com/office/drawing/2014/main" id="{261E56CE-9106-E89F-605C-49AEF213400C}"/>
              </a:ext>
            </a:extLst>
          </p:cNvPr>
          <p:cNvSpPr>
            <a:spLocks noGrp="1"/>
          </p:cNvSpPr>
          <p:nvPr>
            <p:ph type="title"/>
          </p:nvPr>
        </p:nvSpPr>
        <p:spPr>
          <a:xfrm>
            <a:off x="117475" y="68263"/>
            <a:ext cx="11233150" cy="682625"/>
          </a:xfrm>
        </p:spPr>
        <p:txBody>
          <a:bodyPr/>
          <a:lstStyle/>
          <a:p>
            <a:r>
              <a:rPr lang="en-IN" dirty="0"/>
              <a:t>Typography/Fonts</a:t>
            </a:r>
          </a:p>
        </p:txBody>
      </p:sp>
    </p:spTree>
    <p:extLst>
      <p:ext uri="{BB962C8B-B14F-4D97-AF65-F5344CB8AC3E}">
        <p14:creationId xmlns:p14="http://schemas.microsoft.com/office/powerpoint/2010/main" val="433117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30B9B5-96E8-D997-44CF-EA27B2C28789}"/>
              </a:ext>
            </a:extLst>
          </p:cNvPr>
          <p:cNvSpPr>
            <a:spLocks noGrp="1"/>
          </p:cNvSpPr>
          <p:nvPr>
            <p:ph idx="1"/>
          </p:nvPr>
        </p:nvSpPr>
        <p:spPr/>
        <p:txBody>
          <a:bodyPr/>
          <a:lstStyle/>
          <a:p>
            <a:r>
              <a:rPr lang="en-IN" b="1" u="sng" dirty="0">
                <a:solidFill>
                  <a:srgbClr val="FF0000"/>
                </a:solidFill>
              </a:rPr>
              <a:t>line-height</a:t>
            </a:r>
            <a:r>
              <a:rPr lang="en-IN" dirty="0">
                <a:solidFill>
                  <a:srgbClr val="C00000"/>
                </a:solidFill>
                <a:latin typeface="Consolas" panose="020B0609020204030204" pitchFamily="49" charset="0"/>
              </a:rPr>
              <a:t>: </a:t>
            </a:r>
          </a:p>
          <a:p>
            <a:r>
              <a:rPr lang="en-US" dirty="0">
                <a:latin typeface="Consolas" panose="020B0609020204030204" pitchFamily="49" charset="0"/>
              </a:rPr>
              <a:t>The line-height CSS property sets the height of a line box in horizontal writing modes. (gap between lines)</a:t>
            </a:r>
            <a:endParaRPr lang="en-IN" dirty="0">
              <a:latin typeface="Consolas" panose="020B0609020204030204" pitchFamily="49" charset="0"/>
            </a:endParaRPr>
          </a:p>
          <a:p>
            <a:r>
              <a:rPr lang="en-IN" dirty="0">
                <a:solidFill>
                  <a:srgbClr val="C00000"/>
                </a:solidFill>
                <a:latin typeface="Consolas" panose="020B0609020204030204" pitchFamily="49" charset="0"/>
              </a:rPr>
              <a:t>2px</a:t>
            </a:r>
            <a:r>
              <a:rPr lang="en-IN" dirty="0"/>
              <a:t>, </a:t>
            </a:r>
            <a:r>
              <a:rPr lang="en-IN" dirty="0">
                <a:solidFill>
                  <a:srgbClr val="C00000"/>
                </a:solidFill>
                <a:latin typeface="Consolas" panose="020B0609020204030204" pitchFamily="49" charset="0"/>
              </a:rPr>
              <a:t>larger, 200%, 1.6em;</a:t>
            </a:r>
          </a:p>
          <a:p>
            <a:endParaRPr lang="en-IN" dirty="0"/>
          </a:p>
        </p:txBody>
      </p:sp>
      <p:sp>
        <p:nvSpPr>
          <p:cNvPr id="5" name="Title 1">
            <a:extLst>
              <a:ext uri="{FF2B5EF4-FFF2-40B4-BE49-F238E27FC236}">
                <a16:creationId xmlns:a16="http://schemas.microsoft.com/office/drawing/2014/main" id="{FCE056C0-9800-3972-DFB6-4FE585CB9DFD}"/>
              </a:ext>
            </a:extLst>
          </p:cNvPr>
          <p:cNvSpPr>
            <a:spLocks noGrp="1"/>
          </p:cNvSpPr>
          <p:nvPr>
            <p:ph type="title"/>
          </p:nvPr>
        </p:nvSpPr>
        <p:spPr>
          <a:xfrm>
            <a:off x="117475" y="68263"/>
            <a:ext cx="11233150" cy="682625"/>
          </a:xfrm>
        </p:spPr>
        <p:txBody>
          <a:bodyPr/>
          <a:lstStyle/>
          <a:p>
            <a:r>
              <a:rPr lang="en-IN" dirty="0"/>
              <a:t>Typography/Fonts</a:t>
            </a:r>
          </a:p>
        </p:txBody>
      </p:sp>
    </p:spTree>
    <p:extLst>
      <p:ext uri="{BB962C8B-B14F-4D97-AF65-F5344CB8AC3E}">
        <p14:creationId xmlns:p14="http://schemas.microsoft.com/office/powerpoint/2010/main" val="9217559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FFC41-2190-2216-D74B-D82B2D04632A}"/>
              </a:ext>
            </a:extLst>
          </p:cNvPr>
          <p:cNvSpPr>
            <a:spLocks noGrp="1"/>
          </p:cNvSpPr>
          <p:nvPr>
            <p:ph type="title"/>
          </p:nvPr>
        </p:nvSpPr>
        <p:spPr/>
        <p:txBody>
          <a:bodyPr/>
          <a:lstStyle/>
          <a:p>
            <a:r>
              <a:rPr lang="en-US" dirty="0"/>
              <a:t>fontEx.html</a:t>
            </a:r>
            <a:endParaRPr lang="en-IN" dirty="0"/>
          </a:p>
        </p:txBody>
      </p:sp>
      <p:sp>
        <p:nvSpPr>
          <p:cNvPr id="4" name="TextBox 3">
            <a:extLst>
              <a:ext uri="{FF2B5EF4-FFF2-40B4-BE49-F238E27FC236}">
                <a16:creationId xmlns:a16="http://schemas.microsoft.com/office/drawing/2014/main" id="{33666F28-8E57-6FFA-B33D-DE25E2CAEB1E}"/>
              </a:ext>
            </a:extLst>
          </p:cNvPr>
          <p:cNvSpPr txBox="1"/>
          <p:nvPr/>
        </p:nvSpPr>
        <p:spPr>
          <a:xfrm>
            <a:off x="121685" y="620688"/>
            <a:ext cx="12067139" cy="6001643"/>
          </a:xfrm>
          <a:prstGeom prst="rect">
            <a:avLst/>
          </a:prstGeom>
          <a:noFill/>
        </p:spPr>
        <p:txBody>
          <a:bodyPr wrap="square">
            <a:spAutoFit/>
          </a:bodyPr>
          <a:lstStyle/>
          <a:p>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DOCTYPE</a:t>
            </a:r>
            <a:r>
              <a:rPr lang="en-IN" b="0" dirty="0">
                <a:solidFill>
                  <a:srgbClr val="91B3E0"/>
                </a:solidFill>
                <a:effectLst/>
                <a:highlight>
                  <a:srgbClr val="F5F5F5"/>
                </a:highlight>
                <a:latin typeface="Consolas" panose="020B0609020204030204" pitchFamily="49" charset="0"/>
              </a:rPr>
              <a:t> </a:t>
            </a:r>
            <a:r>
              <a:rPr lang="en-IN" b="0" i="1" dirty="0">
                <a:solidFill>
                  <a:srgbClr val="8190A0"/>
                </a:solidFill>
                <a:effectLst/>
                <a:highlight>
                  <a:srgbClr val="F5F5F5"/>
                </a:highlight>
                <a:latin typeface="Consolas" panose="020B0609020204030204" pitchFamily="49" charset="0"/>
              </a:rPr>
              <a:t>html</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html</a:t>
            </a:r>
            <a:r>
              <a:rPr lang="en-IN" b="0" dirty="0">
                <a:solidFill>
                  <a:srgbClr val="91B3E0"/>
                </a:solidFill>
                <a:effectLst/>
                <a:highlight>
                  <a:srgbClr val="F5F5F5"/>
                </a:highlight>
                <a:latin typeface="Consolas" panose="020B0609020204030204" pitchFamily="49" charset="0"/>
              </a:rPr>
              <a:t> </a:t>
            </a:r>
            <a:r>
              <a:rPr lang="en-IN" b="0" i="1" dirty="0">
                <a:solidFill>
                  <a:srgbClr val="8190A0"/>
                </a:solidFill>
                <a:effectLst/>
                <a:highlight>
                  <a:srgbClr val="F5F5F5"/>
                </a:highlight>
                <a:latin typeface="Consolas" panose="020B0609020204030204" pitchFamily="49" charset="0"/>
              </a:rPr>
              <a:t>lang</a:t>
            </a:r>
            <a:r>
              <a:rPr lang="en-IN" b="0" dirty="0">
                <a:solidFill>
                  <a:srgbClr val="777777"/>
                </a:solidFill>
                <a:effectLst/>
                <a:highlight>
                  <a:srgbClr val="F5F5F5"/>
                </a:highlight>
                <a:latin typeface="Consolas" panose="020B0609020204030204" pitchFamily="49" charset="0"/>
              </a:rPr>
              <a:t>="</a:t>
            </a:r>
            <a:r>
              <a:rPr lang="en-IN" b="0" dirty="0" err="1">
                <a:solidFill>
                  <a:srgbClr val="448C27"/>
                </a:solidFill>
                <a:effectLst/>
                <a:highlight>
                  <a:srgbClr val="F5F5F5"/>
                </a:highlight>
                <a:latin typeface="Consolas" panose="020B0609020204030204" pitchFamily="49" charset="0"/>
              </a:rPr>
              <a:t>en</a:t>
            </a:r>
            <a:r>
              <a:rPr lang="en-IN" b="0" dirty="0">
                <a:solidFill>
                  <a:srgbClr val="777777"/>
                </a:solidFill>
                <a:effectLst/>
                <a:highlight>
                  <a:srgbClr val="F5F5F5"/>
                </a:highlight>
                <a:latin typeface="Consolas" panose="020B0609020204030204" pitchFamily="49" charset="0"/>
              </a:rPr>
              <a:t>"</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head</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meta</a:t>
            </a:r>
            <a:r>
              <a:rPr lang="en-IN" b="0" dirty="0">
                <a:solidFill>
                  <a:srgbClr val="91B3E0"/>
                </a:solidFill>
                <a:effectLst/>
                <a:highlight>
                  <a:srgbClr val="F5F5F5"/>
                </a:highlight>
                <a:latin typeface="Consolas" panose="020B0609020204030204" pitchFamily="49" charset="0"/>
              </a:rPr>
              <a:t> </a:t>
            </a:r>
            <a:r>
              <a:rPr lang="en-IN" b="0" i="1" dirty="0">
                <a:solidFill>
                  <a:srgbClr val="8190A0"/>
                </a:solidFill>
                <a:effectLst/>
                <a:highlight>
                  <a:srgbClr val="F5F5F5"/>
                </a:highlight>
                <a:latin typeface="Consolas" panose="020B0609020204030204" pitchFamily="49" charset="0"/>
              </a:rPr>
              <a:t>charset</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UTF-8</a:t>
            </a:r>
            <a:r>
              <a:rPr lang="en-IN" b="0" dirty="0">
                <a:solidFill>
                  <a:srgbClr val="777777"/>
                </a:solidFill>
                <a:effectLst/>
                <a:highlight>
                  <a:srgbClr val="F5F5F5"/>
                </a:highlight>
                <a:latin typeface="Consolas" panose="020B0609020204030204" pitchFamily="49" charset="0"/>
              </a:rPr>
              <a:t>"</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meta</a:t>
            </a:r>
            <a:r>
              <a:rPr lang="en-IN" b="0" dirty="0">
                <a:solidFill>
                  <a:srgbClr val="91B3E0"/>
                </a:solidFill>
                <a:effectLst/>
                <a:highlight>
                  <a:srgbClr val="F5F5F5"/>
                </a:highlight>
                <a:latin typeface="Consolas" panose="020B0609020204030204" pitchFamily="49" charset="0"/>
              </a:rPr>
              <a:t> </a:t>
            </a:r>
            <a:r>
              <a:rPr lang="en-IN" b="0" i="1" dirty="0">
                <a:solidFill>
                  <a:srgbClr val="8190A0"/>
                </a:solidFill>
                <a:effectLst/>
                <a:highlight>
                  <a:srgbClr val="F5F5F5"/>
                </a:highlight>
                <a:latin typeface="Consolas" panose="020B0609020204030204" pitchFamily="49" charset="0"/>
              </a:rPr>
              <a:t>name</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viewport</a:t>
            </a:r>
            <a:r>
              <a:rPr lang="en-IN" b="0" dirty="0">
                <a:solidFill>
                  <a:srgbClr val="777777"/>
                </a:solidFill>
                <a:effectLst/>
                <a:highlight>
                  <a:srgbClr val="F5F5F5"/>
                </a:highlight>
                <a:latin typeface="Consolas" panose="020B0609020204030204" pitchFamily="49" charset="0"/>
              </a:rPr>
              <a:t>"</a:t>
            </a:r>
            <a:r>
              <a:rPr lang="en-IN" b="0" dirty="0">
                <a:solidFill>
                  <a:srgbClr val="91B3E0"/>
                </a:solidFill>
                <a:effectLst/>
                <a:highlight>
                  <a:srgbClr val="F5F5F5"/>
                </a:highlight>
                <a:latin typeface="Consolas" panose="020B0609020204030204" pitchFamily="49" charset="0"/>
              </a:rPr>
              <a:t> </a:t>
            </a:r>
            <a:r>
              <a:rPr lang="en-IN" b="0" i="1" dirty="0">
                <a:solidFill>
                  <a:srgbClr val="8190A0"/>
                </a:solidFill>
                <a:effectLst/>
                <a:highlight>
                  <a:srgbClr val="F5F5F5"/>
                </a:highlight>
                <a:latin typeface="Consolas" panose="020B0609020204030204" pitchFamily="49" charset="0"/>
              </a:rPr>
              <a:t>content</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width=device-width, initial-scale=1.0</a:t>
            </a:r>
            <a:r>
              <a:rPr lang="en-IN" b="0" dirty="0">
                <a:solidFill>
                  <a:srgbClr val="777777"/>
                </a:solidFill>
                <a:effectLst/>
                <a:highlight>
                  <a:srgbClr val="F5F5F5"/>
                </a:highlight>
                <a:latin typeface="Consolas" panose="020B0609020204030204" pitchFamily="49" charset="0"/>
              </a:rPr>
              <a:t>"</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title</a:t>
            </a:r>
            <a:r>
              <a:rPr lang="en-IN" b="0" dirty="0">
                <a:solidFill>
                  <a:srgbClr val="91B3E0"/>
                </a:solidFill>
                <a:effectLst/>
                <a:highlight>
                  <a:srgbClr val="F5F5F5"/>
                </a:highlight>
                <a:latin typeface="Consolas" panose="020B0609020204030204" pitchFamily="49" charset="0"/>
              </a:rPr>
              <a:t>&gt;</a:t>
            </a:r>
            <a:r>
              <a:rPr lang="en-IN" b="0" dirty="0">
                <a:solidFill>
                  <a:srgbClr val="333333"/>
                </a:solidFill>
                <a:effectLst/>
                <a:highlight>
                  <a:srgbClr val="F5F5F5"/>
                </a:highlight>
                <a:latin typeface="Consolas" panose="020B0609020204030204" pitchFamily="49" charset="0"/>
              </a:rPr>
              <a:t>Document</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title</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777777"/>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style</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7A3E9D"/>
                </a:solidFill>
                <a:effectLst/>
                <a:highlight>
                  <a:srgbClr val="F5F5F5"/>
                </a:highlight>
                <a:latin typeface="Consolas" panose="020B0609020204030204" pitchFamily="49" charset="0"/>
              </a:rPr>
              <a:t>h1</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font-size</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448C27"/>
                </a:solidFill>
                <a:effectLst/>
                <a:highlight>
                  <a:srgbClr val="F5F5F5"/>
                </a:highlight>
                <a:latin typeface="Consolas" panose="020B0609020204030204" pitchFamily="49" charset="0"/>
              </a:rPr>
              <a:t>x-large</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font-family</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Courier New</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Courier</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monospace</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font-style</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448C27"/>
                </a:solidFill>
                <a:effectLst/>
                <a:highlight>
                  <a:srgbClr val="F5F5F5"/>
                </a:highlight>
                <a:latin typeface="Consolas" panose="020B0609020204030204" pitchFamily="49" charset="0"/>
              </a:rPr>
              <a:t>italic</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err="1">
                <a:solidFill>
                  <a:srgbClr val="9C5D27"/>
                </a:solidFill>
                <a:effectLst/>
                <a:highlight>
                  <a:srgbClr val="F5F5F5"/>
                </a:highlight>
                <a:latin typeface="Consolas" panose="020B0609020204030204" pitchFamily="49" charset="0"/>
              </a:rPr>
              <a:t>color</a:t>
            </a:r>
            <a:r>
              <a:rPr lang="en-IN" b="0" dirty="0" err="1">
                <a:solidFill>
                  <a:srgbClr val="777777"/>
                </a:solidFill>
                <a:effectLst/>
                <a:highlight>
                  <a:srgbClr val="F5F5F5"/>
                </a:highlight>
                <a:latin typeface="Consolas" panose="020B0609020204030204" pitchFamily="49" charset="0"/>
              </a:rPr>
              <a:t>:</a:t>
            </a:r>
            <a:r>
              <a:rPr lang="en-IN" b="0" dirty="0" err="1">
                <a:solidFill>
                  <a:srgbClr val="9C5D27"/>
                </a:solidFill>
                <a:effectLst/>
                <a:highlight>
                  <a:srgbClr val="F5F5F5"/>
                </a:highlight>
                <a:latin typeface="Consolas" panose="020B0609020204030204" pitchFamily="49" charset="0"/>
              </a:rPr>
              <a:t>brown</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background-</a:t>
            </a:r>
            <a:r>
              <a:rPr lang="en-IN" b="0" dirty="0" err="1">
                <a:solidFill>
                  <a:srgbClr val="9C5D27"/>
                </a:solidFill>
                <a:effectLst/>
                <a:highlight>
                  <a:srgbClr val="F5F5F5"/>
                </a:highlight>
                <a:latin typeface="Consolas" panose="020B0609020204030204" pitchFamily="49" charset="0"/>
              </a:rPr>
              <a:t>color</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aqua</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p>
          <a:p>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p>
        </p:txBody>
      </p:sp>
    </p:spTree>
    <p:extLst>
      <p:ext uri="{BB962C8B-B14F-4D97-AF65-F5344CB8AC3E}">
        <p14:creationId xmlns:p14="http://schemas.microsoft.com/office/powerpoint/2010/main" val="3086278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6A1144-B3E2-4B1A-166E-1B3031BB398F}"/>
              </a:ext>
            </a:extLst>
          </p:cNvPr>
          <p:cNvSpPr txBox="1"/>
          <p:nvPr/>
        </p:nvSpPr>
        <p:spPr>
          <a:xfrm>
            <a:off x="117749" y="751229"/>
            <a:ext cx="12071076" cy="5632311"/>
          </a:xfrm>
          <a:prstGeom prst="rect">
            <a:avLst/>
          </a:prstGeom>
          <a:noFill/>
        </p:spPr>
        <p:txBody>
          <a:bodyPr wrap="square">
            <a:spAutoFit/>
          </a:bodyPr>
          <a:lstStyle/>
          <a:p>
            <a:r>
              <a:rPr lang="en-IN" b="0" dirty="0">
                <a:solidFill>
                  <a:srgbClr val="7A3E9D"/>
                </a:solidFill>
                <a:effectLst/>
                <a:highlight>
                  <a:srgbClr val="F5F5F5"/>
                </a:highlight>
                <a:latin typeface="Consolas" panose="020B0609020204030204" pitchFamily="49" charset="0"/>
              </a:rPr>
              <a:t>h2</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font-size</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100</a:t>
            </a:r>
            <a:r>
              <a:rPr lang="en-IN" b="0" dirty="0">
                <a:solidFill>
                  <a:srgbClr val="4B69C6"/>
                </a:solidFill>
                <a:effectLst/>
                <a:highlight>
                  <a:srgbClr val="F5F5F5"/>
                </a:highlight>
                <a:latin typeface="Consolas" panose="020B0609020204030204" pitchFamily="49" charset="0"/>
              </a:rPr>
              <a:t>px</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font-family</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Arial</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font-style</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448C27"/>
                </a:solidFill>
                <a:effectLst/>
                <a:highlight>
                  <a:srgbClr val="F5F5F5"/>
                </a:highlight>
                <a:latin typeface="Consolas" panose="020B0609020204030204" pitchFamily="49" charset="0"/>
              </a:rPr>
              <a:t>oblique</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err="1">
                <a:solidFill>
                  <a:srgbClr val="9C5D27"/>
                </a:solidFill>
                <a:effectLst/>
                <a:highlight>
                  <a:srgbClr val="F5F5F5"/>
                </a:highlight>
                <a:latin typeface="Consolas" panose="020B0609020204030204" pitchFamily="49" charset="0"/>
              </a:rPr>
              <a:t>color</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f09</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background-</a:t>
            </a:r>
            <a:r>
              <a:rPr lang="en-IN" b="0" dirty="0" err="1">
                <a:solidFill>
                  <a:srgbClr val="9C5D27"/>
                </a:solidFill>
                <a:effectLst/>
                <a:highlight>
                  <a:srgbClr val="F5F5F5"/>
                </a:highlight>
                <a:latin typeface="Consolas" panose="020B0609020204030204" pitchFamily="49" charset="0"/>
              </a:rPr>
              <a:t>color</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9a9af4</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br>
              <a:rPr lang="en-IN" b="0" dirty="0">
                <a:solidFill>
                  <a:srgbClr val="333333"/>
                </a:solidFill>
                <a:effectLst/>
                <a:highlight>
                  <a:srgbClr val="F5F5F5"/>
                </a:highlight>
                <a:latin typeface="Consolas" panose="020B0609020204030204" pitchFamily="49" charset="0"/>
              </a:rPr>
            </a:br>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7A3E9D"/>
                </a:solidFill>
                <a:effectLst/>
                <a:highlight>
                  <a:srgbClr val="F5F5F5"/>
                </a:highlight>
                <a:latin typeface="Consolas" panose="020B0609020204030204" pitchFamily="49" charset="0"/>
              </a:rPr>
              <a:t>h3</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font-size</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2.5</a:t>
            </a:r>
            <a:r>
              <a:rPr lang="en-IN" b="0" dirty="0">
                <a:solidFill>
                  <a:srgbClr val="4B69C6"/>
                </a:solidFill>
                <a:effectLst/>
                <a:highlight>
                  <a:srgbClr val="F5F5F5"/>
                </a:highlight>
                <a:latin typeface="Consolas" panose="020B0609020204030204" pitchFamily="49" charset="0"/>
              </a:rPr>
              <a:t>em</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font-family</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Verdana</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font-style</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448C27"/>
                </a:solidFill>
                <a:effectLst/>
                <a:highlight>
                  <a:srgbClr val="F5F5F5"/>
                </a:highlight>
                <a:latin typeface="Consolas" panose="020B0609020204030204" pitchFamily="49" charset="0"/>
              </a:rPr>
              <a:t>normal</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err="1">
                <a:solidFill>
                  <a:srgbClr val="9C5D27"/>
                </a:solidFill>
                <a:effectLst/>
                <a:highlight>
                  <a:srgbClr val="F5F5F5"/>
                </a:highlight>
                <a:latin typeface="Consolas" panose="020B0609020204030204" pitchFamily="49" charset="0"/>
              </a:rPr>
              <a:t>color</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8400ff</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background-</a:t>
            </a:r>
            <a:r>
              <a:rPr lang="en-IN" b="0" dirty="0" err="1">
                <a:solidFill>
                  <a:srgbClr val="9C5D27"/>
                </a:solidFill>
                <a:effectLst/>
                <a:highlight>
                  <a:srgbClr val="F5F5F5"/>
                </a:highlight>
                <a:latin typeface="Consolas" panose="020B0609020204030204" pitchFamily="49" charset="0"/>
              </a:rPr>
              <a:t>color</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ffebcd</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p:txBody>
      </p:sp>
      <p:sp>
        <p:nvSpPr>
          <p:cNvPr id="5" name="Title 1">
            <a:extLst>
              <a:ext uri="{FF2B5EF4-FFF2-40B4-BE49-F238E27FC236}">
                <a16:creationId xmlns:a16="http://schemas.microsoft.com/office/drawing/2014/main" id="{CBB198B9-80BB-68C5-2D2D-C8AAD6B03CA8}"/>
              </a:ext>
            </a:extLst>
          </p:cNvPr>
          <p:cNvSpPr>
            <a:spLocks noGrp="1"/>
          </p:cNvSpPr>
          <p:nvPr>
            <p:ph type="title"/>
          </p:nvPr>
        </p:nvSpPr>
        <p:spPr>
          <a:xfrm>
            <a:off x="117475" y="68263"/>
            <a:ext cx="11233150" cy="682625"/>
          </a:xfrm>
        </p:spPr>
        <p:txBody>
          <a:bodyPr/>
          <a:lstStyle/>
          <a:p>
            <a:r>
              <a:rPr lang="en-US" dirty="0"/>
              <a:t>fontEx.html</a:t>
            </a:r>
            <a:endParaRPr lang="en-IN" dirty="0"/>
          </a:p>
        </p:txBody>
      </p:sp>
    </p:spTree>
    <p:extLst>
      <p:ext uri="{BB962C8B-B14F-4D97-AF65-F5344CB8AC3E}">
        <p14:creationId xmlns:p14="http://schemas.microsoft.com/office/powerpoint/2010/main" val="12892839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AC6C57-1390-EA08-E8F5-DFD5332CF58F}"/>
              </a:ext>
            </a:extLst>
          </p:cNvPr>
          <p:cNvSpPr txBox="1"/>
          <p:nvPr/>
        </p:nvSpPr>
        <p:spPr>
          <a:xfrm>
            <a:off x="68836" y="0"/>
            <a:ext cx="12051152" cy="6370975"/>
          </a:xfrm>
          <a:prstGeom prst="rect">
            <a:avLst/>
          </a:prstGeom>
          <a:noFill/>
        </p:spPr>
        <p:txBody>
          <a:bodyPr wrap="square">
            <a:spAutoFit/>
          </a:bodyPr>
          <a:lstStyle/>
          <a:p>
            <a:r>
              <a:rPr lang="en-IN" b="0" dirty="0">
                <a:solidFill>
                  <a:srgbClr val="333333"/>
                </a:solidFill>
                <a:effectLst/>
                <a:highlight>
                  <a:srgbClr val="F5F5F5"/>
                </a:highlight>
                <a:latin typeface="Consolas" panose="020B0609020204030204" pitchFamily="49" charset="0"/>
              </a:rPr>
              <a:t>        </a:t>
            </a:r>
            <a:r>
              <a:rPr lang="en-IN" b="0" dirty="0">
                <a:solidFill>
                  <a:srgbClr val="7A3E9D"/>
                </a:solidFill>
                <a:effectLst/>
                <a:highlight>
                  <a:srgbClr val="F5F5F5"/>
                </a:highlight>
                <a:latin typeface="Consolas" panose="020B0609020204030204" pitchFamily="49" charset="0"/>
              </a:rPr>
              <a:t>p</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font-size</a:t>
            </a:r>
            <a:r>
              <a:rPr lang="en-IN" b="0" dirty="0">
                <a:solidFill>
                  <a:srgbClr val="777777"/>
                </a:solidFill>
                <a:effectLst/>
                <a:highlight>
                  <a:srgbClr val="F5F5F5"/>
                </a:highlight>
                <a:latin typeface="Consolas" panose="020B0609020204030204" pitchFamily="49" charset="0"/>
              </a:rPr>
              <a:t>:</a:t>
            </a:r>
            <a:r>
              <a:rPr lang="en-IN" b="0" dirty="0">
                <a:solidFill>
                  <a:srgbClr val="9C5D27"/>
                </a:solidFill>
                <a:effectLst/>
                <a:highlight>
                  <a:srgbClr val="F5F5F5"/>
                </a:highlight>
                <a:latin typeface="Consolas" panose="020B0609020204030204" pitchFamily="49" charset="0"/>
              </a:rPr>
              <a:t>300</a:t>
            </a:r>
            <a:r>
              <a:rPr lang="en-IN" b="0" dirty="0">
                <a:solidFill>
                  <a:srgbClr val="4B69C6"/>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font-family</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Times New Roman</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Times</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serif</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font-style</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448C27"/>
                </a:solidFill>
                <a:effectLst/>
                <a:highlight>
                  <a:srgbClr val="F5F5F5"/>
                </a:highlight>
                <a:latin typeface="Consolas" panose="020B0609020204030204" pitchFamily="49" charset="0"/>
              </a:rPr>
              <a:t>italic</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err="1">
                <a:solidFill>
                  <a:srgbClr val="9C5D27"/>
                </a:solidFill>
                <a:effectLst/>
                <a:highlight>
                  <a:srgbClr val="F5F5F5"/>
                </a:highlight>
                <a:latin typeface="Consolas" panose="020B0609020204030204" pitchFamily="49" charset="0"/>
              </a:rPr>
              <a:t>color</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1" dirty="0" err="1">
                <a:solidFill>
                  <a:srgbClr val="AA3731"/>
                </a:solidFill>
                <a:effectLst/>
                <a:highlight>
                  <a:srgbClr val="F5F5F5"/>
                </a:highlight>
                <a:latin typeface="Consolas" panose="020B0609020204030204" pitchFamily="49" charset="0"/>
              </a:rPr>
              <a:t>rgb</a:t>
            </a:r>
            <a:r>
              <a:rPr lang="en-IN" b="0" dirty="0">
                <a:solidFill>
                  <a:srgbClr val="777777"/>
                </a:solidFill>
                <a:effectLst/>
                <a:highlight>
                  <a:srgbClr val="F5F5F5"/>
                </a:highlight>
                <a:latin typeface="Consolas" panose="020B0609020204030204" pitchFamily="49" charset="0"/>
              </a:rPr>
              <a:t>(</a:t>
            </a:r>
            <a:r>
              <a:rPr lang="en-IN" b="0" dirty="0">
                <a:solidFill>
                  <a:srgbClr val="9C5D27"/>
                </a:solidFill>
                <a:effectLst/>
                <a:highlight>
                  <a:srgbClr val="F5F5F5"/>
                </a:highlight>
                <a:latin typeface="Consolas" panose="020B0609020204030204" pitchFamily="49" charset="0"/>
              </a:rPr>
              <a:t>5</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191</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5</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background-</a:t>
            </a:r>
            <a:r>
              <a:rPr lang="en-IN" b="0" dirty="0" err="1">
                <a:solidFill>
                  <a:srgbClr val="9C5D27"/>
                </a:solidFill>
                <a:effectLst/>
                <a:highlight>
                  <a:srgbClr val="F5F5F5"/>
                </a:highlight>
                <a:latin typeface="Consolas" panose="020B0609020204030204" pitchFamily="49" charset="0"/>
              </a:rPr>
              <a:t>color</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yellow</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style</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head</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body</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h1</a:t>
            </a:r>
            <a:r>
              <a:rPr lang="en-IN" b="0" dirty="0">
                <a:solidFill>
                  <a:srgbClr val="91B3E0"/>
                </a:solidFill>
                <a:effectLst/>
                <a:highlight>
                  <a:srgbClr val="F5F5F5"/>
                </a:highlight>
                <a:latin typeface="Consolas" panose="020B0609020204030204" pitchFamily="49" charset="0"/>
              </a:rPr>
              <a:t>&gt;</a:t>
            </a:r>
            <a:r>
              <a:rPr lang="en-IN" b="0" dirty="0">
                <a:solidFill>
                  <a:srgbClr val="333333"/>
                </a:solidFill>
                <a:effectLst/>
                <a:highlight>
                  <a:srgbClr val="F5F5F5"/>
                </a:highlight>
                <a:latin typeface="Consolas" panose="020B0609020204030204" pitchFamily="49" charset="0"/>
              </a:rPr>
              <a:t>This is h1 heading</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h1</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h2</a:t>
            </a:r>
            <a:r>
              <a:rPr lang="en-IN" b="0" dirty="0">
                <a:solidFill>
                  <a:srgbClr val="91B3E0"/>
                </a:solidFill>
                <a:effectLst/>
                <a:highlight>
                  <a:srgbClr val="F5F5F5"/>
                </a:highlight>
                <a:latin typeface="Consolas" panose="020B0609020204030204" pitchFamily="49" charset="0"/>
              </a:rPr>
              <a:t>&gt;</a:t>
            </a:r>
            <a:r>
              <a:rPr lang="en-IN" b="0" dirty="0">
                <a:solidFill>
                  <a:srgbClr val="333333"/>
                </a:solidFill>
                <a:effectLst/>
                <a:highlight>
                  <a:srgbClr val="F5F5F5"/>
                </a:highlight>
                <a:latin typeface="Consolas" panose="020B0609020204030204" pitchFamily="49" charset="0"/>
              </a:rPr>
              <a:t>This is h2 heading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h2</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h3</a:t>
            </a:r>
            <a:r>
              <a:rPr lang="en-IN" b="0" dirty="0">
                <a:solidFill>
                  <a:srgbClr val="91B3E0"/>
                </a:solidFill>
                <a:effectLst/>
                <a:highlight>
                  <a:srgbClr val="F5F5F5"/>
                </a:highlight>
                <a:latin typeface="Consolas" panose="020B0609020204030204" pitchFamily="49" charset="0"/>
              </a:rPr>
              <a:t>&gt;</a:t>
            </a:r>
            <a:r>
              <a:rPr lang="en-IN" b="0" dirty="0">
                <a:solidFill>
                  <a:srgbClr val="333333"/>
                </a:solidFill>
                <a:effectLst/>
                <a:highlight>
                  <a:srgbClr val="F5F5F5"/>
                </a:highlight>
                <a:latin typeface="Consolas" panose="020B0609020204030204" pitchFamily="49" charset="0"/>
              </a:rPr>
              <a:t> This is h3 heading</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h3</a:t>
            </a:r>
            <a:r>
              <a:rPr lang="en-IN" b="0" dirty="0">
                <a:solidFill>
                  <a:srgbClr val="91B3E0"/>
                </a:solidFill>
                <a:effectLst/>
                <a:highlight>
                  <a:srgbClr val="F5F5F5"/>
                </a:highlight>
                <a:latin typeface="Consolas" panose="020B0609020204030204" pitchFamily="49" charset="0"/>
              </a:rPr>
              <a:t>&gt;</a:t>
            </a:r>
            <a:r>
              <a:rPr lang="en-IN" b="0" dirty="0">
                <a:solidFill>
                  <a:srgbClr val="333333"/>
                </a:solidFill>
                <a:effectLst/>
                <a:highlight>
                  <a:srgbClr val="F5F5F5"/>
                </a:highlight>
                <a:latin typeface="Consolas" panose="020B0609020204030204" pitchFamily="49" charset="0"/>
              </a:rPr>
              <a:t>   </a:t>
            </a: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p</a:t>
            </a:r>
            <a:r>
              <a:rPr lang="en-IN" b="0" dirty="0">
                <a:solidFill>
                  <a:srgbClr val="91B3E0"/>
                </a:solidFill>
                <a:effectLst/>
                <a:highlight>
                  <a:srgbClr val="F5F5F5"/>
                </a:highlight>
                <a:latin typeface="Consolas" panose="020B0609020204030204" pitchFamily="49" charset="0"/>
              </a:rPr>
              <a:t>&gt;</a:t>
            </a:r>
            <a:r>
              <a:rPr lang="en-IN" b="0" dirty="0">
                <a:solidFill>
                  <a:srgbClr val="333333"/>
                </a:solidFill>
                <a:effectLst/>
                <a:highlight>
                  <a:srgbClr val="F5F5F5"/>
                </a:highlight>
                <a:latin typeface="Consolas" panose="020B0609020204030204" pitchFamily="49" charset="0"/>
              </a:rPr>
              <a:t> This is a paragraph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p</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p>
          <a:p>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body</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html</a:t>
            </a:r>
            <a:r>
              <a:rPr lang="en-IN" b="0" dirty="0">
                <a:solidFill>
                  <a:srgbClr val="91B3E0"/>
                </a:solidFill>
                <a:effectLst/>
                <a:highlight>
                  <a:srgbClr val="F5F5F5"/>
                </a:highlight>
                <a:latin typeface="Consolas" panose="020B0609020204030204" pitchFamily="49" charset="0"/>
              </a:rPr>
              <a:t>&gt;</a:t>
            </a:r>
            <a:endParaRPr lang="en-IN" dirty="0"/>
          </a:p>
        </p:txBody>
      </p:sp>
    </p:spTree>
    <p:extLst>
      <p:ext uri="{BB962C8B-B14F-4D97-AF65-F5344CB8AC3E}">
        <p14:creationId xmlns:p14="http://schemas.microsoft.com/office/powerpoint/2010/main" val="6111950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4E99-D6BD-DD13-8BC4-792428B984F2}"/>
              </a:ext>
            </a:extLst>
          </p:cNvPr>
          <p:cNvSpPr>
            <a:spLocks noGrp="1"/>
          </p:cNvSpPr>
          <p:nvPr>
            <p:ph type="title"/>
          </p:nvPr>
        </p:nvSpPr>
        <p:spPr/>
        <p:txBody>
          <a:bodyPr/>
          <a:lstStyle/>
          <a:p>
            <a:r>
              <a:rPr lang="en-US" dirty="0"/>
              <a:t>fontEx.html output</a:t>
            </a:r>
            <a:endParaRPr lang="en-IN" dirty="0"/>
          </a:p>
        </p:txBody>
      </p:sp>
      <p:pic>
        <p:nvPicPr>
          <p:cNvPr id="4" name="Picture 3">
            <a:extLst>
              <a:ext uri="{FF2B5EF4-FFF2-40B4-BE49-F238E27FC236}">
                <a16:creationId xmlns:a16="http://schemas.microsoft.com/office/drawing/2014/main" id="{9D4C9CB7-7E07-207D-6E81-296A805CAB36}"/>
              </a:ext>
            </a:extLst>
          </p:cNvPr>
          <p:cNvPicPr>
            <a:picLocks noChangeAspect="1"/>
          </p:cNvPicPr>
          <p:nvPr/>
        </p:nvPicPr>
        <p:blipFill>
          <a:blip r:embed="rId2"/>
          <a:stretch>
            <a:fillRect/>
          </a:stretch>
        </p:blipFill>
        <p:spPr>
          <a:xfrm>
            <a:off x="578195" y="836712"/>
            <a:ext cx="11032435" cy="6021288"/>
          </a:xfrm>
          <a:prstGeom prst="rect">
            <a:avLst/>
          </a:prstGeom>
        </p:spPr>
      </p:pic>
    </p:spTree>
    <p:extLst>
      <p:ext uri="{BB962C8B-B14F-4D97-AF65-F5344CB8AC3E}">
        <p14:creationId xmlns:p14="http://schemas.microsoft.com/office/powerpoint/2010/main" val="56146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32"/>
          <p:cNvGrpSpPr/>
          <p:nvPr/>
        </p:nvGrpSpPr>
        <p:grpSpPr>
          <a:xfrm>
            <a:off x="-4789" y="6505233"/>
            <a:ext cx="12193614" cy="346028"/>
            <a:chOff x="-4789" y="6513360"/>
            <a:chExt cx="12246002" cy="346028"/>
          </a:xfrm>
        </p:grpSpPr>
        <p:sp>
          <p:nvSpPr>
            <p:cNvPr id="14" name="Rectangle 1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15" name="Round Diagonal Corner Rectangle 1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Rectangle 1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2" name="Rectangle 1"/>
          <p:cNvSpPr/>
          <p:nvPr/>
        </p:nvSpPr>
        <p:spPr>
          <a:xfrm>
            <a:off x="117748" y="44624"/>
            <a:ext cx="11089232" cy="5940088"/>
          </a:xfrm>
          <a:prstGeom prst="rect">
            <a:avLst/>
          </a:prstGeom>
        </p:spPr>
        <p:txBody>
          <a:bodyPr wrap="square">
            <a:spAutoFit/>
          </a:bodyPr>
          <a:lstStyle/>
          <a:p>
            <a:pPr algn="just"/>
            <a:r>
              <a:rPr lang="en-US" sz="3200" b="1" u="sng" dirty="0">
                <a:solidFill>
                  <a:srgbClr val="FF0000"/>
                </a:solidFill>
              </a:rPr>
              <a:t>Introduction to CSS </a:t>
            </a:r>
          </a:p>
          <a:p>
            <a:pPr algn="just">
              <a:buFont typeface="Wingdings" pitchFamily="2" charset="2"/>
              <a:buChar char="q"/>
            </a:pPr>
            <a:r>
              <a:rPr lang="en-US" sz="2800" dirty="0"/>
              <a:t>CSS stands for Cascading Style Sheets. Styles define how to display the HTML. </a:t>
            </a:r>
            <a:endParaRPr lang="en-US" sz="2800" b="1" dirty="0"/>
          </a:p>
          <a:p>
            <a:pPr algn="just">
              <a:buFont typeface="Wingdings" pitchFamily="2" charset="2"/>
              <a:buChar char="q"/>
            </a:pPr>
            <a:r>
              <a:rPr lang="en-US" sz="2800" dirty="0"/>
              <a:t>Cascading Style Sheets (CSS) is a rule based language that applies styling to HTML elements. We write CSS rules in Html elements (&lt;p&gt;, &lt;</a:t>
            </a:r>
            <a:r>
              <a:rPr lang="en-US" sz="2800" dirty="0" err="1"/>
              <a:t>img</a:t>
            </a:r>
            <a:r>
              <a:rPr lang="en-US" sz="2800" dirty="0"/>
              <a:t>&gt;), and modify properties of those elements such as color, background color, width, border thickness, font size, etc.</a:t>
            </a:r>
          </a:p>
          <a:p>
            <a:pPr algn="just"/>
            <a:r>
              <a:rPr lang="en-US" sz="3200" b="1" u="sng" dirty="0">
                <a:solidFill>
                  <a:srgbClr val="FF0000"/>
                </a:solidFill>
              </a:rPr>
              <a:t>CSS ruleset, is made up of:</a:t>
            </a:r>
          </a:p>
          <a:p>
            <a:pPr marL="514350" lvl="0" indent="-514350">
              <a:buFont typeface="+mj-lt"/>
              <a:buAutoNum type="arabicPeriod"/>
            </a:pPr>
            <a:r>
              <a:rPr lang="en-US" sz="2800" dirty="0"/>
              <a:t>Selector</a:t>
            </a:r>
          </a:p>
          <a:p>
            <a:pPr marL="514350" lvl="0" indent="-514350">
              <a:buFont typeface="+mj-lt"/>
              <a:buAutoNum type="arabicPeriod"/>
            </a:pPr>
            <a:r>
              <a:rPr lang="en-US" sz="2800" dirty="0"/>
              <a:t>Declaration</a:t>
            </a:r>
          </a:p>
          <a:p>
            <a:pPr marL="514350" lvl="0" indent="-514350">
              <a:buFont typeface="+mj-lt"/>
              <a:buAutoNum type="arabicPeriod"/>
            </a:pPr>
            <a:r>
              <a:rPr lang="en-US" sz="2800" dirty="0"/>
              <a:t>Properties</a:t>
            </a:r>
          </a:p>
          <a:p>
            <a:pPr marL="514350" lvl="0" indent="-514350">
              <a:buFont typeface="+mj-lt"/>
              <a:buAutoNum type="arabicPeriod"/>
            </a:pPr>
            <a:r>
              <a:rPr lang="en-US" sz="2800" dirty="0"/>
              <a:t>Property value</a:t>
            </a:r>
          </a:p>
          <a:p>
            <a:pPr marL="342900" indent="-342900" algn="just"/>
            <a:endParaRPr lang="en-US" sz="2600" dirty="0"/>
          </a:p>
          <a:p>
            <a:pPr algn="just"/>
            <a:endParaRPr lang="en-US" sz="1000" dirty="0"/>
          </a:p>
        </p:txBody>
      </p:sp>
      <p:pic>
        <p:nvPicPr>
          <p:cNvPr id="1026" name="Picture 2" descr="CSS p declaration color red">
            <a:extLst>
              <a:ext uri="{FF2B5EF4-FFF2-40B4-BE49-F238E27FC236}">
                <a16:creationId xmlns:a16="http://schemas.microsoft.com/office/drawing/2014/main" id="{D7282284-F394-E00F-50D3-D880C232E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425" y="3212976"/>
            <a:ext cx="5538655" cy="3127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176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07A7-5E04-00B3-7D62-7B93E65B86BF}"/>
              </a:ext>
            </a:extLst>
          </p:cNvPr>
          <p:cNvSpPr>
            <a:spLocks noGrp="1"/>
          </p:cNvSpPr>
          <p:nvPr>
            <p:ph type="title"/>
          </p:nvPr>
        </p:nvSpPr>
        <p:spPr/>
        <p:txBody>
          <a:bodyPr/>
          <a:lstStyle/>
          <a:p>
            <a:r>
              <a:rPr lang="en-IN" dirty="0"/>
              <a:t>Text </a:t>
            </a:r>
          </a:p>
        </p:txBody>
      </p:sp>
      <p:sp>
        <p:nvSpPr>
          <p:cNvPr id="3" name="Content Placeholder 2">
            <a:extLst>
              <a:ext uri="{FF2B5EF4-FFF2-40B4-BE49-F238E27FC236}">
                <a16:creationId xmlns:a16="http://schemas.microsoft.com/office/drawing/2014/main" id="{67359E59-8529-640C-F86E-BE9352B4D46B}"/>
              </a:ext>
            </a:extLst>
          </p:cNvPr>
          <p:cNvSpPr>
            <a:spLocks noGrp="1"/>
          </p:cNvSpPr>
          <p:nvPr>
            <p:ph idx="1"/>
          </p:nvPr>
        </p:nvSpPr>
        <p:spPr/>
        <p:txBody>
          <a:bodyPr/>
          <a:lstStyle/>
          <a:p>
            <a:r>
              <a:rPr lang="en-US" sz="3200" b="1" u="sng" dirty="0">
                <a:solidFill>
                  <a:srgbClr val="FF0000"/>
                </a:solidFill>
              </a:rPr>
              <a:t>Text Transform</a:t>
            </a:r>
            <a:r>
              <a:rPr lang="en-US" dirty="0"/>
              <a:t>: Controls the capitalization of text.</a:t>
            </a:r>
          </a:p>
          <a:p>
            <a:pPr lvl="1"/>
            <a:r>
              <a:rPr lang="en-US" dirty="0"/>
              <a:t>text-transform: uppercase;</a:t>
            </a:r>
          </a:p>
          <a:p>
            <a:pPr lvl="1"/>
            <a:r>
              <a:rPr lang="en-IN" dirty="0"/>
              <a:t>Values :</a:t>
            </a:r>
            <a:r>
              <a:rPr lang="en-US" dirty="0">
                <a:solidFill>
                  <a:srgbClr val="C00000"/>
                </a:solidFill>
              </a:rPr>
              <a:t>none, capitalize, uppercase, lowercase</a:t>
            </a:r>
          </a:p>
          <a:p>
            <a:r>
              <a:rPr lang="en-US" sz="3200" b="1" dirty="0">
                <a:solidFill>
                  <a:srgbClr val="FF0000"/>
                </a:solidFill>
              </a:rPr>
              <a:t>text-align: </a:t>
            </a:r>
            <a:r>
              <a:rPr lang="en-US" dirty="0"/>
              <a:t>Aligns the text within an element.</a:t>
            </a:r>
          </a:p>
          <a:p>
            <a:pPr lvl="1"/>
            <a:r>
              <a:rPr lang="en-US" b="1" dirty="0"/>
              <a:t>text-align: center;</a:t>
            </a:r>
          </a:p>
          <a:p>
            <a:pPr lvl="1"/>
            <a:r>
              <a:rPr lang="en-IN" dirty="0"/>
              <a:t>Values: </a:t>
            </a:r>
            <a:r>
              <a:rPr lang="en-IN" dirty="0">
                <a:solidFill>
                  <a:srgbClr val="C00000"/>
                </a:solidFill>
                <a:latin typeface="Consolas" panose="020B0609020204030204" pitchFamily="49" charset="0"/>
              </a:rPr>
              <a:t>Left, </a:t>
            </a:r>
            <a:r>
              <a:rPr lang="en-US" dirty="0">
                <a:solidFill>
                  <a:srgbClr val="C00000"/>
                </a:solidFill>
                <a:latin typeface="Consolas" panose="020B0609020204030204" pitchFamily="49" charset="0"/>
              </a:rPr>
              <a:t>right, center, </a:t>
            </a:r>
            <a:r>
              <a:rPr lang="en-US" dirty="0" err="1">
                <a:solidFill>
                  <a:srgbClr val="C00000"/>
                </a:solidFill>
                <a:latin typeface="Consolas" panose="020B0609020204030204" pitchFamily="49" charset="0"/>
              </a:rPr>
              <a:t>justify,start</a:t>
            </a:r>
            <a:endParaRPr lang="en-US" dirty="0">
              <a:solidFill>
                <a:srgbClr val="C00000"/>
              </a:solidFill>
              <a:latin typeface="Consolas" panose="020B0609020204030204" pitchFamily="49" charset="0"/>
            </a:endParaRPr>
          </a:p>
          <a:p>
            <a:r>
              <a:rPr lang="en-IN" sz="3200" b="1" dirty="0">
                <a:solidFill>
                  <a:srgbClr val="FF0000"/>
                </a:solidFill>
              </a:rPr>
              <a:t>Text Indent</a:t>
            </a:r>
            <a:r>
              <a:rPr lang="en-IN" dirty="0">
                <a:solidFill>
                  <a:srgbClr val="FF0000"/>
                </a:solidFill>
              </a:rPr>
              <a:t>:</a:t>
            </a:r>
          </a:p>
          <a:p>
            <a:pPr lvl="1"/>
            <a:r>
              <a:rPr lang="en-US" b="0" i="0" dirty="0">
                <a:solidFill>
                  <a:srgbClr val="1B1B1B"/>
                </a:solidFill>
                <a:effectLst/>
                <a:latin typeface="Inter"/>
              </a:rPr>
              <a:t>empty space (indentation) that is put before lines of text in a block.</a:t>
            </a:r>
            <a:endParaRPr lang="en-IN" dirty="0">
              <a:solidFill>
                <a:srgbClr val="FF0000"/>
              </a:solidFill>
            </a:endParaRPr>
          </a:p>
          <a:p>
            <a:pPr lvl="1"/>
            <a:r>
              <a:rPr lang="en-IN" b="1" dirty="0"/>
              <a:t>text-indent: </a:t>
            </a:r>
            <a:r>
              <a:rPr lang="en-IN" dirty="0"/>
              <a:t>50px</a:t>
            </a:r>
          </a:p>
          <a:p>
            <a:pPr lvl="1"/>
            <a:r>
              <a:rPr lang="en-IN" dirty="0"/>
              <a:t>  </a:t>
            </a:r>
            <a:r>
              <a:rPr lang="en-IN" b="0" i="0" dirty="0">
                <a:solidFill>
                  <a:srgbClr val="0000CD"/>
                </a:solidFill>
                <a:effectLst/>
                <a:latin typeface="Consolas" panose="020B0609020204030204" pitchFamily="49" charset="0"/>
              </a:rPr>
              <a:t>-2em</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30%</a:t>
            </a:r>
            <a:r>
              <a:rPr lang="en-IN" b="0" i="0" dirty="0">
                <a:solidFill>
                  <a:srgbClr val="000000"/>
                </a:solidFill>
                <a:effectLst/>
                <a:latin typeface="Consolas" panose="020B0609020204030204" pitchFamily="49" charset="0"/>
              </a:rPr>
              <a:t>; </a:t>
            </a:r>
            <a:r>
              <a:rPr lang="en-IN" b="1" i="0" dirty="0">
                <a:solidFill>
                  <a:srgbClr val="000000"/>
                </a:solidFill>
                <a:effectLst/>
                <a:latin typeface="Consolas" panose="020B0609020204030204" pitchFamily="49" charset="0"/>
              </a:rPr>
              <a:t>-</a:t>
            </a:r>
            <a:r>
              <a:rPr lang="en-IN" b="1" i="0" dirty="0" err="1">
                <a:solidFill>
                  <a:srgbClr val="000000"/>
                </a:solidFill>
                <a:effectLst/>
                <a:latin typeface="Consolas" panose="020B0609020204030204" pitchFamily="49" charset="0"/>
              </a:rPr>
              <a:t>ve</a:t>
            </a:r>
            <a:r>
              <a:rPr lang="en-IN" b="1" i="0" dirty="0">
                <a:solidFill>
                  <a:srgbClr val="000000"/>
                </a:solidFill>
                <a:effectLst/>
                <a:latin typeface="Consolas" panose="020B0609020204030204" pitchFamily="49" charset="0"/>
              </a:rPr>
              <a:t> values allowed</a:t>
            </a:r>
          </a:p>
          <a:p>
            <a:endParaRPr lang="en-IN" dirty="0"/>
          </a:p>
        </p:txBody>
      </p:sp>
    </p:spTree>
    <p:extLst>
      <p:ext uri="{BB962C8B-B14F-4D97-AF65-F5344CB8AC3E}">
        <p14:creationId xmlns:p14="http://schemas.microsoft.com/office/powerpoint/2010/main" val="20509214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0FC9-A1F6-69D8-EB4B-27B840D9FB13}"/>
              </a:ext>
            </a:extLst>
          </p:cNvPr>
          <p:cNvSpPr>
            <a:spLocks noGrp="1"/>
          </p:cNvSpPr>
          <p:nvPr>
            <p:ph type="title"/>
          </p:nvPr>
        </p:nvSpPr>
        <p:spPr/>
        <p:txBody>
          <a:bodyPr/>
          <a:lstStyle/>
          <a:p>
            <a:r>
              <a:rPr lang="en-US" dirty="0"/>
              <a:t>Text</a:t>
            </a:r>
            <a:endParaRPr lang="en-IN" dirty="0"/>
          </a:p>
        </p:txBody>
      </p:sp>
      <p:sp>
        <p:nvSpPr>
          <p:cNvPr id="3" name="Content Placeholder 2">
            <a:extLst>
              <a:ext uri="{FF2B5EF4-FFF2-40B4-BE49-F238E27FC236}">
                <a16:creationId xmlns:a16="http://schemas.microsoft.com/office/drawing/2014/main" id="{48C47DDD-2EC3-A046-D2CA-CA407D213E2B}"/>
              </a:ext>
            </a:extLst>
          </p:cNvPr>
          <p:cNvSpPr>
            <a:spLocks noGrp="1"/>
          </p:cNvSpPr>
          <p:nvPr>
            <p:ph idx="1"/>
          </p:nvPr>
        </p:nvSpPr>
        <p:spPr/>
        <p:txBody>
          <a:bodyPr/>
          <a:lstStyle/>
          <a:p>
            <a:r>
              <a:rPr lang="en-IN" sz="3200" b="1" dirty="0">
                <a:solidFill>
                  <a:srgbClr val="FF0000"/>
                </a:solidFill>
              </a:rPr>
              <a:t>Text Decoration</a:t>
            </a:r>
            <a:r>
              <a:rPr lang="en-IN" b="1" dirty="0">
                <a:solidFill>
                  <a:srgbClr val="FF0000"/>
                </a:solidFill>
              </a:rPr>
              <a:t>:</a:t>
            </a:r>
          </a:p>
          <a:p>
            <a:pPr marL="0" indent="0">
              <a:buNone/>
            </a:pPr>
            <a:r>
              <a:rPr lang="en-US" b="1" dirty="0">
                <a:solidFill>
                  <a:srgbClr val="FF0000"/>
                </a:solidFill>
              </a:rPr>
              <a:t> text-decoration-line, text-decoration-color, text-decoration-style, and text-decoration-thickness</a:t>
            </a:r>
            <a:endParaRPr lang="en-IN" b="1" dirty="0">
              <a:solidFill>
                <a:srgbClr val="FF0000"/>
              </a:solidFill>
            </a:endParaRPr>
          </a:p>
          <a:p>
            <a:r>
              <a:rPr lang="en-US" b="1" dirty="0">
                <a:solidFill>
                  <a:srgbClr val="FF0000"/>
                </a:solidFill>
              </a:rPr>
              <a:t>text-decoration-line </a:t>
            </a:r>
            <a:r>
              <a:rPr lang="en-IN" b="1" dirty="0"/>
              <a:t>: underline| </a:t>
            </a:r>
            <a:r>
              <a:rPr lang="en-IN" b="1" dirty="0" err="1"/>
              <a:t>overline|line-through</a:t>
            </a:r>
            <a:r>
              <a:rPr lang="en-IN" dirty="0"/>
              <a:t>;</a:t>
            </a:r>
          </a:p>
          <a:p>
            <a:r>
              <a:rPr lang="en-IN" b="1" dirty="0">
                <a:solidFill>
                  <a:srgbClr val="FF0000"/>
                </a:solidFill>
              </a:rPr>
              <a:t>text-decoration-style</a:t>
            </a:r>
            <a:r>
              <a:rPr lang="en-IN" b="1" dirty="0"/>
              <a:t>: </a:t>
            </a:r>
            <a:r>
              <a:rPr lang="en-IN" dirty="0"/>
              <a:t> solid   |  double  |  dotted  |  dashed  |  wavy </a:t>
            </a:r>
          </a:p>
          <a:p>
            <a:r>
              <a:rPr lang="en-IN" b="1" dirty="0">
                <a:solidFill>
                  <a:srgbClr val="FF0000"/>
                </a:solidFill>
              </a:rPr>
              <a:t>text-decoration-thickness</a:t>
            </a:r>
            <a:r>
              <a:rPr lang="en-IN" dirty="0"/>
              <a:t>: 1em/ 2px</a:t>
            </a:r>
          </a:p>
          <a:p>
            <a:endParaRPr lang="en-IN" b="1" dirty="0">
              <a:solidFill>
                <a:srgbClr val="FF0000"/>
              </a:solidFill>
            </a:endParaRPr>
          </a:p>
          <a:p>
            <a:endParaRPr lang="en-IN" dirty="0"/>
          </a:p>
        </p:txBody>
      </p:sp>
    </p:spTree>
    <p:extLst>
      <p:ext uri="{BB962C8B-B14F-4D97-AF65-F5344CB8AC3E}">
        <p14:creationId xmlns:p14="http://schemas.microsoft.com/office/powerpoint/2010/main" val="21883898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2CDA-633F-DA92-B41A-C267F8F5CEF1}"/>
              </a:ext>
            </a:extLst>
          </p:cNvPr>
          <p:cNvSpPr>
            <a:spLocks noGrp="1"/>
          </p:cNvSpPr>
          <p:nvPr>
            <p:ph type="title"/>
          </p:nvPr>
        </p:nvSpPr>
        <p:spPr/>
        <p:txBody>
          <a:bodyPr/>
          <a:lstStyle/>
          <a:p>
            <a:r>
              <a:rPr lang="en-US" dirty="0"/>
              <a:t>Text</a:t>
            </a:r>
            <a:endParaRPr lang="en-IN" dirty="0"/>
          </a:p>
        </p:txBody>
      </p:sp>
      <p:sp>
        <p:nvSpPr>
          <p:cNvPr id="3" name="Content Placeholder 2">
            <a:extLst>
              <a:ext uri="{FF2B5EF4-FFF2-40B4-BE49-F238E27FC236}">
                <a16:creationId xmlns:a16="http://schemas.microsoft.com/office/drawing/2014/main" id="{52763DA1-BFC3-0462-465A-5BF42E0686F6}"/>
              </a:ext>
            </a:extLst>
          </p:cNvPr>
          <p:cNvSpPr>
            <a:spLocks noGrp="1"/>
          </p:cNvSpPr>
          <p:nvPr>
            <p:ph idx="1"/>
          </p:nvPr>
        </p:nvSpPr>
        <p:spPr/>
        <p:txBody>
          <a:bodyPr numCol="1">
            <a:normAutofit/>
          </a:bodyPr>
          <a:lstStyle/>
          <a:p>
            <a:r>
              <a:rPr lang="en-US" sz="3200" b="1" u="sng" dirty="0">
                <a:solidFill>
                  <a:srgbClr val="FF0000"/>
                </a:solidFill>
              </a:rPr>
              <a:t>Letter Spacing: </a:t>
            </a:r>
            <a:r>
              <a:rPr lang="en-US" dirty="0"/>
              <a:t>Adjusts the space between characters.</a:t>
            </a:r>
          </a:p>
          <a:p>
            <a:pPr lvl="1"/>
            <a:r>
              <a:rPr lang="en-IN" sz="2400" b="0" i="0" dirty="0">
                <a:solidFill>
                  <a:srgbClr val="803378"/>
                </a:solidFill>
                <a:effectLst/>
                <a:latin typeface="Consolas" panose="020B0609020204030204" pitchFamily="49" charset="0"/>
              </a:rPr>
              <a:t>letter-spacing</a:t>
            </a:r>
            <a:r>
              <a:rPr lang="en-IN" sz="2400" b="0" i="0" dirty="0">
                <a:solidFill>
                  <a:srgbClr val="2F3337"/>
                </a:solidFill>
                <a:effectLst/>
                <a:latin typeface="Consolas" panose="020B0609020204030204" pitchFamily="49" charset="0"/>
              </a:rPr>
              <a:t>: normal | &lt;length&gt;(</a:t>
            </a:r>
            <a:r>
              <a:rPr lang="pt-BR" sz="2400" b="0" i="0" dirty="0">
                <a:solidFill>
                  <a:srgbClr val="2F3337"/>
                </a:solidFill>
                <a:effectLst/>
                <a:latin typeface="Consolas" panose="020B0609020204030204" pitchFamily="49" charset="0"/>
              </a:rPr>
              <a:t>e.g., 3px, 0.2em, -1px).</a:t>
            </a:r>
            <a:endParaRPr lang="en-US" sz="2400" dirty="0"/>
          </a:p>
          <a:p>
            <a:r>
              <a:rPr lang="en-US" sz="3200" b="1" u="sng" dirty="0">
                <a:solidFill>
                  <a:srgbClr val="FF0000"/>
                </a:solidFill>
              </a:rPr>
              <a:t>Color</a:t>
            </a:r>
            <a:r>
              <a:rPr lang="en-US" dirty="0"/>
              <a:t>: Sets the color of the text.</a:t>
            </a:r>
          </a:p>
          <a:p>
            <a:r>
              <a:rPr lang="en-US" dirty="0"/>
              <a:t>color: #333|rgb()|red;</a:t>
            </a:r>
          </a:p>
          <a:p>
            <a:pPr lvl="1"/>
            <a:endParaRPr lang="en-IN" b="1" dirty="0"/>
          </a:p>
        </p:txBody>
      </p:sp>
    </p:spTree>
    <p:extLst>
      <p:ext uri="{BB962C8B-B14F-4D97-AF65-F5344CB8AC3E}">
        <p14:creationId xmlns:p14="http://schemas.microsoft.com/office/powerpoint/2010/main" val="8484933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17CC66-4B1F-49E2-731C-94305D6C546D}"/>
              </a:ext>
            </a:extLst>
          </p:cNvPr>
          <p:cNvSpPr>
            <a:spLocks noGrp="1"/>
          </p:cNvSpPr>
          <p:nvPr>
            <p:ph type="title"/>
          </p:nvPr>
        </p:nvSpPr>
        <p:spPr/>
        <p:txBody>
          <a:bodyPr/>
          <a:lstStyle/>
          <a:p>
            <a:r>
              <a:rPr lang="en-US" dirty="0"/>
              <a:t>Text</a:t>
            </a:r>
            <a:endParaRPr lang="en-IN" dirty="0"/>
          </a:p>
        </p:txBody>
      </p:sp>
      <p:sp>
        <p:nvSpPr>
          <p:cNvPr id="4" name="Content Placeholder 3">
            <a:extLst>
              <a:ext uri="{FF2B5EF4-FFF2-40B4-BE49-F238E27FC236}">
                <a16:creationId xmlns:a16="http://schemas.microsoft.com/office/drawing/2014/main" id="{B692E4C1-4A74-08D2-A5BB-A8B989B862DA}"/>
              </a:ext>
            </a:extLst>
          </p:cNvPr>
          <p:cNvSpPr>
            <a:spLocks noGrp="1"/>
          </p:cNvSpPr>
          <p:nvPr>
            <p:ph idx="1"/>
          </p:nvPr>
        </p:nvSpPr>
        <p:spPr/>
        <p:txBody>
          <a:bodyPr/>
          <a:lstStyle/>
          <a:p>
            <a:r>
              <a:rPr lang="en-US" sz="2800" b="1" u="sng" dirty="0">
                <a:solidFill>
                  <a:srgbClr val="FF0000"/>
                </a:solidFill>
              </a:rPr>
              <a:t>Text Transform:</a:t>
            </a:r>
            <a:r>
              <a:rPr lang="en-US" dirty="0">
                <a:solidFill>
                  <a:srgbClr val="C00000"/>
                </a:solidFill>
              </a:rPr>
              <a:t> none, capitalize, uppercase, lowercase</a:t>
            </a:r>
          </a:p>
          <a:p>
            <a:r>
              <a:rPr lang="en-US" sz="2800" b="1" u="sng" dirty="0">
                <a:solidFill>
                  <a:srgbClr val="FF0000"/>
                </a:solidFill>
              </a:rPr>
              <a:t>Letter Spacing:</a:t>
            </a:r>
            <a:r>
              <a:rPr lang="en-IN" sz="2800" b="0" i="0" dirty="0">
                <a:solidFill>
                  <a:srgbClr val="2F3337"/>
                </a:solidFill>
                <a:effectLst/>
                <a:latin typeface="Consolas" panose="020B0609020204030204" pitchFamily="49" charset="0"/>
              </a:rPr>
              <a:t> normal | &lt;length&gt;(</a:t>
            </a:r>
            <a:r>
              <a:rPr lang="pt-BR" sz="2800" b="0" i="0" dirty="0">
                <a:solidFill>
                  <a:srgbClr val="2F3337"/>
                </a:solidFill>
                <a:effectLst/>
                <a:latin typeface="Consolas" panose="020B0609020204030204" pitchFamily="49" charset="0"/>
              </a:rPr>
              <a:t>e.g., 3px, 0.2em, -1px).</a:t>
            </a:r>
          </a:p>
          <a:p>
            <a:r>
              <a:rPr lang="en-US" sz="2800" b="1" u="sng" dirty="0">
                <a:solidFill>
                  <a:srgbClr val="FF0000"/>
                </a:solidFill>
              </a:rPr>
              <a:t>Color</a:t>
            </a:r>
          </a:p>
          <a:p>
            <a:r>
              <a:rPr lang="en-US" sz="2800" b="1" dirty="0">
                <a:solidFill>
                  <a:srgbClr val="FF0000"/>
                </a:solidFill>
              </a:rPr>
              <a:t>text-align:</a:t>
            </a:r>
            <a:r>
              <a:rPr lang="en-IN" dirty="0">
                <a:solidFill>
                  <a:srgbClr val="C00000"/>
                </a:solidFill>
                <a:latin typeface="Consolas" panose="020B0609020204030204" pitchFamily="49" charset="0"/>
              </a:rPr>
              <a:t> Left, </a:t>
            </a:r>
            <a:r>
              <a:rPr lang="en-US" dirty="0">
                <a:solidFill>
                  <a:srgbClr val="C00000"/>
                </a:solidFill>
                <a:latin typeface="Consolas" panose="020B0609020204030204" pitchFamily="49" charset="0"/>
              </a:rPr>
              <a:t>right, center, </a:t>
            </a:r>
            <a:r>
              <a:rPr lang="en-US" dirty="0" err="1">
                <a:solidFill>
                  <a:srgbClr val="C00000"/>
                </a:solidFill>
                <a:latin typeface="Consolas" panose="020B0609020204030204" pitchFamily="49" charset="0"/>
              </a:rPr>
              <a:t>justify,start</a:t>
            </a:r>
            <a:endParaRPr lang="en-US" dirty="0">
              <a:solidFill>
                <a:srgbClr val="C00000"/>
              </a:solidFill>
              <a:latin typeface="Consolas" panose="020B0609020204030204" pitchFamily="49" charset="0"/>
            </a:endParaRPr>
          </a:p>
          <a:p>
            <a:r>
              <a:rPr lang="en-IN" sz="2800" b="1" dirty="0">
                <a:solidFill>
                  <a:srgbClr val="FF0000"/>
                </a:solidFill>
              </a:rPr>
              <a:t>Text Indentation:</a:t>
            </a:r>
            <a:r>
              <a:rPr lang="en-IN" dirty="0"/>
              <a:t> </a:t>
            </a:r>
            <a:r>
              <a:rPr lang="en-IN" b="0" i="0" dirty="0">
                <a:solidFill>
                  <a:srgbClr val="0000CD"/>
                </a:solidFill>
                <a:effectLst/>
                <a:latin typeface="Consolas" panose="020B0609020204030204" pitchFamily="49" charset="0"/>
              </a:rPr>
              <a:t>-2em</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30%</a:t>
            </a:r>
            <a:r>
              <a:rPr lang="en-IN" b="0" i="0" dirty="0">
                <a:solidFill>
                  <a:srgbClr val="000000"/>
                </a:solidFill>
                <a:effectLst/>
                <a:latin typeface="Consolas" panose="020B0609020204030204" pitchFamily="49" charset="0"/>
              </a:rPr>
              <a:t>; </a:t>
            </a:r>
            <a:r>
              <a:rPr lang="en-IN" dirty="0"/>
              <a:t>50px</a:t>
            </a:r>
          </a:p>
          <a:p>
            <a:r>
              <a:rPr lang="en-IN" sz="2800" b="1" dirty="0">
                <a:solidFill>
                  <a:srgbClr val="FF0000"/>
                </a:solidFill>
              </a:rPr>
              <a:t>Letter Spacing:</a:t>
            </a:r>
            <a:r>
              <a:rPr lang="en-IN" dirty="0">
                <a:solidFill>
                  <a:srgbClr val="C00000"/>
                </a:solidFill>
                <a:latin typeface="Consolas" panose="020B0609020204030204" pitchFamily="49" charset="0"/>
              </a:rPr>
              <a:t> normal    | </a:t>
            </a:r>
            <a:r>
              <a:rPr lang="en-IN" b="0" i="0" dirty="0">
                <a:solidFill>
                  <a:srgbClr val="C00000"/>
                </a:solidFill>
                <a:effectLst/>
                <a:latin typeface="Consolas" panose="020B0609020204030204" pitchFamily="49" charset="0"/>
              </a:rPr>
              <a:t>2em,30px) </a:t>
            </a:r>
          </a:p>
          <a:p>
            <a:r>
              <a:rPr lang="en-IN" sz="2800" b="1" dirty="0">
                <a:solidFill>
                  <a:srgbClr val="FF0000"/>
                </a:solidFill>
              </a:rPr>
              <a:t>Text Decoration:</a:t>
            </a:r>
            <a:r>
              <a:rPr lang="en-IN" dirty="0"/>
              <a:t> (underline| </a:t>
            </a:r>
            <a:r>
              <a:rPr lang="en-IN" dirty="0" err="1"/>
              <a:t>overline|line-through</a:t>
            </a:r>
            <a:r>
              <a:rPr lang="en-IN" dirty="0"/>
              <a:t>) /(solid   |  double  |  dotted  |  dashed  |  wavy )</a:t>
            </a:r>
          </a:p>
          <a:p>
            <a:r>
              <a:rPr lang="en-IN" dirty="0" err="1"/>
              <a:t>Eg</a:t>
            </a:r>
            <a:r>
              <a:rPr lang="en-IN" dirty="0"/>
              <a:t>: </a:t>
            </a:r>
            <a:r>
              <a:rPr lang="en-IN" b="1" dirty="0"/>
              <a:t>text-decoration</a:t>
            </a:r>
            <a:r>
              <a:rPr lang="en-IN" dirty="0"/>
              <a:t>: underline dotted red;</a:t>
            </a:r>
          </a:p>
        </p:txBody>
      </p:sp>
    </p:spTree>
    <p:extLst>
      <p:ext uri="{BB962C8B-B14F-4D97-AF65-F5344CB8AC3E}">
        <p14:creationId xmlns:p14="http://schemas.microsoft.com/office/powerpoint/2010/main" val="39488115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0EBF-607A-EE72-3621-ADF713204AA1}"/>
              </a:ext>
            </a:extLst>
          </p:cNvPr>
          <p:cNvSpPr>
            <a:spLocks noGrp="1"/>
          </p:cNvSpPr>
          <p:nvPr>
            <p:ph type="title"/>
          </p:nvPr>
        </p:nvSpPr>
        <p:spPr/>
        <p:txBody>
          <a:bodyPr/>
          <a:lstStyle/>
          <a:p>
            <a:r>
              <a:rPr lang="en-IN" dirty="0"/>
              <a:t>CSS </a:t>
            </a:r>
            <a:r>
              <a:rPr lang="en-IN" dirty="0" err="1"/>
              <a:t>Colors</a:t>
            </a:r>
            <a:endParaRPr lang="en-IN" dirty="0"/>
          </a:p>
        </p:txBody>
      </p:sp>
      <p:sp>
        <p:nvSpPr>
          <p:cNvPr id="3" name="Text Placeholder 2">
            <a:extLst>
              <a:ext uri="{FF2B5EF4-FFF2-40B4-BE49-F238E27FC236}">
                <a16:creationId xmlns:a16="http://schemas.microsoft.com/office/drawing/2014/main" id="{436F6FE5-4BB8-82A9-90F7-DB3B84C731D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6820696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89756" y="200040"/>
            <a:ext cx="11783044" cy="2308324"/>
          </a:xfrm>
          <a:prstGeom prst="rect">
            <a:avLst/>
          </a:prstGeom>
        </p:spPr>
        <p:txBody>
          <a:bodyPr wrap="square">
            <a:spAutoFit/>
          </a:bodyPr>
          <a:lstStyle/>
          <a:p>
            <a:r>
              <a:rPr lang="en-US" sz="3200" b="1" u="sng" dirty="0">
                <a:solidFill>
                  <a:srgbClr val="FF0000"/>
                </a:solidFill>
              </a:rPr>
              <a:t>CSS Color</a:t>
            </a:r>
          </a:p>
          <a:p>
            <a:pPr algn="just">
              <a:buFont typeface="Wingdings" pitchFamily="2" charset="2"/>
              <a:buChar char="q"/>
            </a:pPr>
            <a:r>
              <a:rPr lang="en-US" sz="2800" dirty="0"/>
              <a:t>CSS uses Hexadecimal or Numerical values to specify a color. </a:t>
            </a:r>
          </a:p>
          <a:p>
            <a:pPr algn="just">
              <a:buFont typeface="Wingdings" pitchFamily="2" charset="2"/>
              <a:buChar char="q"/>
            </a:pPr>
            <a:r>
              <a:rPr lang="en-US" sz="2800" dirty="0"/>
              <a:t>These are used to set the color of the background or foreground of an Html element. Colors in CSS can be specified in various formats.</a:t>
            </a:r>
          </a:p>
          <a:p>
            <a:r>
              <a:rPr lang="en-US" sz="2800" dirty="0"/>
              <a:t> Following table tells you all possible formats:</a:t>
            </a:r>
          </a:p>
        </p:txBody>
      </p:sp>
      <p:graphicFrame>
        <p:nvGraphicFramePr>
          <p:cNvPr id="8" name="Table 7"/>
          <p:cNvGraphicFramePr>
            <a:graphicFrameLocks noGrp="1"/>
          </p:cNvGraphicFramePr>
          <p:nvPr>
            <p:extLst>
              <p:ext uri="{D42A27DB-BD31-4B8C-83A1-F6EECF244321}">
                <p14:modId xmlns:p14="http://schemas.microsoft.com/office/powerpoint/2010/main" val="954957037"/>
              </p:ext>
            </p:extLst>
          </p:nvPr>
        </p:nvGraphicFramePr>
        <p:xfrm>
          <a:off x="307934" y="2500306"/>
          <a:ext cx="11572956" cy="4002446"/>
        </p:xfrm>
        <a:graphic>
          <a:graphicData uri="http://schemas.openxmlformats.org/drawingml/2006/table">
            <a:tbl>
              <a:tblPr/>
              <a:tblGrid>
                <a:gridCol w="3857652">
                  <a:extLst>
                    <a:ext uri="{9D8B030D-6E8A-4147-A177-3AD203B41FA5}">
                      <a16:colId xmlns:a16="http://schemas.microsoft.com/office/drawing/2014/main" val="20000"/>
                    </a:ext>
                  </a:extLst>
                </a:gridCol>
                <a:gridCol w="3857652">
                  <a:extLst>
                    <a:ext uri="{9D8B030D-6E8A-4147-A177-3AD203B41FA5}">
                      <a16:colId xmlns:a16="http://schemas.microsoft.com/office/drawing/2014/main" val="20001"/>
                    </a:ext>
                  </a:extLst>
                </a:gridCol>
                <a:gridCol w="3857652">
                  <a:extLst>
                    <a:ext uri="{9D8B030D-6E8A-4147-A177-3AD203B41FA5}">
                      <a16:colId xmlns:a16="http://schemas.microsoft.com/office/drawing/2014/main" val="20002"/>
                    </a:ext>
                  </a:extLst>
                </a:gridCol>
              </a:tblGrid>
              <a:tr h="501873">
                <a:tc>
                  <a:txBody>
                    <a:bodyPr/>
                    <a:lstStyle/>
                    <a:p>
                      <a:pPr algn="ctr">
                        <a:spcAft>
                          <a:spcPts val="0"/>
                        </a:spcAft>
                      </a:pPr>
                      <a:r>
                        <a:rPr lang="en-US" sz="2400" kern="1200" dirty="0">
                          <a:solidFill>
                            <a:schemeClr val="tx1"/>
                          </a:solidFill>
                          <a:latin typeface="+mn-lt"/>
                          <a:ea typeface="+mn-ea"/>
                          <a:cs typeface="+mn-cs"/>
                        </a:rPr>
                        <a:t>Format</a:t>
                      </a:r>
                    </a:p>
                  </a:txBody>
                  <a:tcPr marL="63500" marR="63500" marT="95250" marB="9525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00B8E4"/>
                    </a:solidFill>
                  </a:tcPr>
                </a:tc>
                <a:tc>
                  <a:txBody>
                    <a:bodyPr/>
                    <a:lstStyle/>
                    <a:p>
                      <a:pPr algn="ctr">
                        <a:spcAft>
                          <a:spcPts val="0"/>
                        </a:spcAft>
                      </a:pPr>
                      <a:r>
                        <a:rPr lang="en-US" sz="2400" kern="1200" dirty="0">
                          <a:solidFill>
                            <a:schemeClr val="tx1"/>
                          </a:solidFill>
                          <a:latin typeface="+mn-lt"/>
                          <a:ea typeface="+mn-ea"/>
                          <a:cs typeface="+mn-cs"/>
                        </a:rPr>
                        <a:t>Syntax</a:t>
                      </a:r>
                    </a:p>
                  </a:txBody>
                  <a:tcPr marL="63500" marR="63500" marT="95250" marB="9525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00B8E4"/>
                    </a:solidFill>
                  </a:tcPr>
                </a:tc>
                <a:tc>
                  <a:txBody>
                    <a:bodyPr/>
                    <a:lstStyle/>
                    <a:p>
                      <a:pPr algn="ctr">
                        <a:spcAft>
                          <a:spcPts val="0"/>
                        </a:spcAft>
                      </a:pPr>
                      <a:r>
                        <a:rPr lang="en-US" sz="2400" kern="1200" dirty="0">
                          <a:solidFill>
                            <a:schemeClr val="tx1"/>
                          </a:solidFill>
                          <a:latin typeface="+mn-lt"/>
                          <a:ea typeface="+mn-ea"/>
                          <a:cs typeface="+mn-cs"/>
                        </a:rPr>
                        <a:t>Example</a:t>
                      </a:r>
                    </a:p>
                  </a:txBody>
                  <a:tcPr marL="63500" marR="63500" marT="95250" marB="9525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00B8E4"/>
                    </a:solidFill>
                  </a:tcPr>
                </a:tc>
                <a:extLst>
                  <a:ext uri="{0D108BD9-81ED-4DB2-BD59-A6C34878D82A}">
                    <a16:rowId xmlns:a16="http://schemas.microsoft.com/office/drawing/2014/main" val="10000"/>
                  </a:ext>
                </a:extLst>
              </a:tr>
              <a:tr h="444581">
                <a:tc>
                  <a:txBody>
                    <a:bodyPr/>
                    <a:lstStyle/>
                    <a:p>
                      <a:pPr algn="ctr">
                        <a:spcAft>
                          <a:spcPts val="0"/>
                        </a:spcAft>
                      </a:pPr>
                      <a:r>
                        <a:rPr lang="en-US" sz="2400" kern="1200" dirty="0">
                          <a:solidFill>
                            <a:schemeClr val="tx1"/>
                          </a:solidFill>
                          <a:latin typeface="+mn-lt"/>
                          <a:ea typeface="+mn-ea"/>
                          <a:cs typeface="+mn-cs"/>
                        </a:rPr>
                        <a:t>Hex Code</a:t>
                      </a:r>
                    </a:p>
                  </a:txBody>
                  <a:tcPr marL="63500" marR="63500" marT="63500" marB="635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ctr">
                        <a:spcAft>
                          <a:spcPts val="0"/>
                        </a:spcAft>
                      </a:pPr>
                      <a:r>
                        <a:rPr lang="en-US" sz="2400" kern="1200" dirty="0">
                          <a:solidFill>
                            <a:schemeClr val="tx1"/>
                          </a:solidFill>
                          <a:latin typeface="+mn-lt"/>
                          <a:ea typeface="+mn-ea"/>
                          <a:cs typeface="+mn-cs"/>
                        </a:rPr>
                        <a:t>#RRGGBB</a:t>
                      </a:r>
                    </a:p>
                  </a:txBody>
                  <a:tcPr marL="63500" marR="63500" marT="63500" marB="635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ctr">
                        <a:spcAft>
                          <a:spcPts val="0"/>
                        </a:spcAft>
                      </a:pPr>
                      <a:r>
                        <a:rPr lang="en-US" sz="2400" kern="1200" dirty="0">
                          <a:solidFill>
                            <a:schemeClr val="tx1"/>
                          </a:solidFill>
                          <a:latin typeface="+mn-lt"/>
                          <a:ea typeface="+mn-ea"/>
                          <a:cs typeface="+mn-cs"/>
                        </a:rPr>
                        <a:t>p {color:#FF0000;}</a:t>
                      </a:r>
                    </a:p>
                  </a:txBody>
                  <a:tcPr marL="63500" marR="63500" marT="63500" marB="635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44581">
                <a:tc>
                  <a:txBody>
                    <a:bodyPr/>
                    <a:lstStyle/>
                    <a:p>
                      <a:pPr algn="ctr">
                        <a:spcAft>
                          <a:spcPts val="0"/>
                        </a:spcAft>
                      </a:pPr>
                      <a:r>
                        <a:rPr lang="en-US" sz="2400" kern="1200" dirty="0">
                          <a:solidFill>
                            <a:schemeClr val="tx1"/>
                          </a:solidFill>
                          <a:latin typeface="+mn-lt"/>
                          <a:ea typeface="+mn-ea"/>
                          <a:cs typeface="+mn-cs"/>
                        </a:rPr>
                        <a:t>Short Hex Code</a:t>
                      </a:r>
                    </a:p>
                  </a:txBody>
                  <a:tcPr marL="63500" marR="63500" marT="63500" marB="635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ctr">
                        <a:spcAft>
                          <a:spcPts val="0"/>
                        </a:spcAft>
                      </a:pPr>
                      <a:r>
                        <a:rPr lang="en-US" sz="2400" kern="1200" dirty="0">
                          <a:solidFill>
                            <a:schemeClr val="tx1"/>
                          </a:solidFill>
                          <a:latin typeface="+mn-lt"/>
                          <a:ea typeface="+mn-ea"/>
                          <a:cs typeface="+mn-cs"/>
                        </a:rPr>
                        <a:t>#RGB</a:t>
                      </a:r>
                    </a:p>
                  </a:txBody>
                  <a:tcPr marL="63500" marR="63500" marT="63500" marB="635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ctr">
                        <a:spcAft>
                          <a:spcPts val="0"/>
                        </a:spcAft>
                      </a:pPr>
                      <a:r>
                        <a:rPr lang="en-US" sz="2400" kern="1200" dirty="0">
                          <a:solidFill>
                            <a:schemeClr val="tx1"/>
                          </a:solidFill>
                          <a:latin typeface="+mn-lt"/>
                          <a:ea typeface="+mn-ea"/>
                          <a:cs typeface="+mn-cs"/>
                        </a:rPr>
                        <a:t>p {color:#6A7;}</a:t>
                      </a:r>
                    </a:p>
                  </a:txBody>
                  <a:tcPr marL="63500" marR="63500" marT="63500" marB="635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74580">
                <a:tc>
                  <a:txBody>
                    <a:bodyPr/>
                    <a:lstStyle/>
                    <a:p>
                      <a:pPr algn="ctr">
                        <a:spcAft>
                          <a:spcPts val="0"/>
                        </a:spcAft>
                      </a:pPr>
                      <a:r>
                        <a:rPr lang="en-US" sz="2400" kern="1200" dirty="0">
                          <a:solidFill>
                            <a:schemeClr val="tx1"/>
                          </a:solidFill>
                          <a:latin typeface="+mn-lt"/>
                          <a:ea typeface="+mn-ea"/>
                          <a:cs typeface="+mn-cs"/>
                        </a:rPr>
                        <a:t>RGB %</a:t>
                      </a:r>
                    </a:p>
                  </a:txBody>
                  <a:tcPr marL="63500" marR="63500" marT="63500" marB="635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ctr">
                        <a:spcAft>
                          <a:spcPts val="0"/>
                        </a:spcAft>
                      </a:pPr>
                      <a:r>
                        <a:rPr lang="en-US" sz="2400" kern="1200" dirty="0">
                          <a:solidFill>
                            <a:schemeClr val="tx1"/>
                          </a:solidFill>
                          <a:latin typeface="+mn-lt"/>
                          <a:ea typeface="+mn-ea"/>
                          <a:cs typeface="+mn-cs"/>
                        </a:rPr>
                        <a:t>rgb(rrr%,ggg%,bbb%)</a:t>
                      </a:r>
                    </a:p>
                  </a:txBody>
                  <a:tcPr marL="63500" marR="63500" marT="63500" marB="635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ctr">
                        <a:spcAft>
                          <a:spcPts val="0"/>
                        </a:spcAft>
                      </a:pPr>
                      <a:r>
                        <a:rPr lang="en-US" sz="2400" kern="1200" dirty="0">
                          <a:solidFill>
                            <a:schemeClr val="tx1"/>
                          </a:solidFill>
                          <a:latin typeface="+mn-lt"/>
                          <a:ea typeface="+mn-ea"/>
                          <a:cs typeface="+mn-cs"/>
                        </a:rPr>
                        <a:t>p{</a:t>
                      </a:r>
                      <a:r>
                        <a:rPr lang="en-US" sz="2400" kern="1200" dirty="0" err="1">
                          <a:solidFill>
                            <a:schemeClr val="tx1"/>
                          </a:solidFill>
                          <a:latin typeface="+mn-lt"/>
                          <a:ea typeface="+mn-ea"/>
                          <a:cs typeface="+mn-cs"/>
                        </a:rPr>
                        <a:t>color:rgb</a:t>
                      </a:r>
                      <a:r>
                        <a:rPr lang="en-US" sz="2400" kern="1200" dirty="0">
                          <a:solidFill>
                            <a:schemeClr val="tx1"/>
                          </a:solidFill>
                          <a:latin typeface="+mn-lt"/>
                          <a:ea typeface="+mn-ea"/>
                          <a:cs typeface="+mn-cs"/>
                        </a:rPr>
                        <a:t>(50%,50%,50%);}</a:t>
                      </a:r>
                    </a:p>
                  </a:txBody>
                  <a:tcPr marL="63500" marR="63500" marT="63500" marB="635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00566">
                <a:tc>
                  <a:txBody>
                    <a:bodyPr/>
                    <a:lstStyle/>
                    <a:p>
                      <a:pPr algn="ctr">
                        <a:spcAft>
                          <a:spcPts val="0"/>
                        </a:spcAft>
                      </a:pPr>
                      <a:r>
                        <a:rPr lang="en-US" sz="2400" kern="1200" dirty="0">
                          <a:solidFill>
                            <a:schemeClr val="tx1"/>
                          </a:solidFill>
                          <a:latin typeface="+mn-lt"/>
                          <a:ea typeface="+mn-ea"/>
                          <a:cs typeface="+mn-cs"/>
                        </a:rPr>
                        <a:t>RGB Absolute</a:t>
                      </a:r>
                    </a:p>
                  </a:txBody>
                  <a:tcPr marL="63500" marR="63500" marT="63500" marB="635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ctr">
                        <a:spcAft>
                          <a:spcPts val="0"/>
                        </a:spcAft>
                      </a:pPr>
                      <a:r>
                        <a:rPr lang="en-US" sz="2400" kern="1200" dirty="0">
                          <a:solidFill>
                            <a:schemeClr val="tx1"/>
                          </a:solidFill>
                          <a:latin typeface="+mn-lt"/>
                          <a:ea typeface="+mn-ea"/>
                          <a:cs typeface="+mn-cs"/>
                        </a:rPr>
                        <a:t>rgb(rrr,ggg,bbb)</a:t>
                      </a:r>
                    </a:p>
                  </a:txBody>
                  <a:tcPr marL="63500" marR="63500" marT="63500" marB="635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ctr">
                        <a:spcAft>
                          <a:spcPts val="0"/>
                        </a:spcAft>
                      </a:pPr>
                      <a:r>
                        <a:rPr lang="en-US" sz="2400" kern="1200" dirty="0">
                          <a:solidFill>
                            <a:schemeClr val="tx1"/>
                          </a:solidFill>
                          <a:latin typeface="+mn-lt"/>
                          <a:ea typeface="+mn-ea"/>
                          <a:cs typeface="+mn-cs"/>
                        </a:rPr>
                        <a:t>p {</a:t>
                      </a:r>
                      <a:r>
                        <a:rPr lang="en-US" sz="2400" kern="1200" dirty="0" err="1">
                          <a:solidFill>
                            <a:schemeClr val="tx1"/>
                          </a:solidFill>
                          <a:latin typeface="+mn-lt"/>
                          <a:ea typeface="+mn-ea"/>
                          <a:cs typeface="+mn-cs"/>
                        </a:rPr>
                        <a:t>color:rgb</a:t>
                      </a:r>
                      <a:r>
                        <a:rPr lang="en-US" sz="2400" kern="1200" dirty="0">
                          <a:solidFill>
                            <a:schemeClr val="tx1"/>
                          </a:solidFill>
                          <a:latin typeface="+mn-lt"/>
                          <a:ea typeface="+mn-ea"/>
                          <a:cs typeface="+mn-cs"/>
                        </a:rPr>
                        <a:t>(0,0,255);}</a:t>
                      </a:r>
                    </a:p>
                  </a:txBody>
                  <a:tcPr marL="63500" marR="63500" marT="63500" marB="635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44581">
                <a:tc>
                  <a:txBody>
                    <a:bodyPr/>
                    <a:lstStyle/>
                    <a:p>
                      <a:pPr algn="ctr">
                        <a:spcAft>
                          <a:spcPts val="0"/>
                        </a:spcAft>
                      </a:pPr>
                      <a:r>
                        <a:rPr lang="en-US" sz="2400" kern="1200" dirty="0">
                          <a:solidFill>
                            <a:schemeClr val="tx1"/>
                          </a:solidFill>
                          <a:latin typeface="+mn-lt"/>
                          <a:ea typeface="+mn-ea"/>
                          <a:cs typeface="+mn-cs"/>
                        </a:rPr>
                        <a:t>keyword</a:t>
                      </a:r>
                    </a:p>
                  </a:txBody>
                  <a:tcPr marL="63500" marR="63500" marT="63500" marB="635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ctr">
                        <a:spcAft>
                          <a:spcPts val="0"/>
                        </a:spcAft>
                      </a:pPr>
                      <a:r>
                        <a:rPr lang="en-US" sz="2400" kern="1200" dirty="0">
                          <a:solidFill>
                            <a:schemeClr val="tx1"/>
                          </a:solidFill>
                          <a:latin typeface="+mn-lt"/>
                          <a:ea typeface="+mn-ea"/>
                          <a:cs typeface="+mn-cs"/>
                        </a:rPr>
                        <a:t>aqua, black, etc.</a:t>
                      </a:r>
                    </a:p>
                  </a:txBody>
                  <a:tcPr marL="63500" marR="63500" marT="63500" marB="635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ctr">
                        <a:spcAft>
                          <a:spcPts val="0"/>
                        </a:spcAft>
                      </a:pPr>
                      <a:r>
                        <a:rPr lang="en-US" sz="2400" kern="1200" dirty="0">
                          <a:solidFill>
                            <a:schemeClr val="tx1"/>
                          </a:solidFill>
                          <a:latin typeface="+mn-lt"/>
                          <a:ea typeface="+mn-ea"/>
                          <a:cs typeface="+mn-cs"/>
                        </a:rPr>
                        <a:t>p {</a:t>
                      </a:r>
                      <a:r>
                        <a:rPr lang="en-US" sz="2400" kern="1200" dirty="0" err="1">
                          <a:solidFill>
                            <a:schemeClr val="tx1"/>
                          </a:solidFill>
                          <a:latin typeface="+mn-lt"/>
                          <a:ea typeface="+mn-ea"/>
                          <a:cs typeface="+mn-cs"/>
                        </a:rPr>
                        <a:t>color:teal</a:t>
                      </a:r>
                      <a:r>
                        <a:rPr lang="en-US" sz="2400" kern="1200" dirty="0">
                          <a:solidFill>
                            <a:schemeClr val="tx1"/>
                          </a:solidFill>
                          <a:latin typeface="+mn-lt"/>
                          <a:ea typeface="+mn-ea"/>
                          <a:cs typeface="+mn-cs"/>
                        </a:rPr>
                        <a:t>;}</a:t>
                      </a:r>
                    </a:p>
                  </a:txBody>
                  <a:tcPr marL="63500" marR="63500" marT="63500" marB="635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44581">
                <a:tc>
                  <a:txBody>
                    <a:bodyPr/>
                    <a:lstStyle/>
                    <a:p>
                      <a:pPr algn="ctr">
                        <a:spcAft>
                          <a:spcPts val="0"/>
                        </a:spcAft>
                      </a:pPr>
                      <a:r>
                        <a:rPr lang="en-US" b="0" dirty="0">
                          <a:latin typeface="Times New Roman" pitchFamily="18" charset="0"/>
                          <a:cs typeface="Times New Roman" pitchFamily="18" charset="0"/>
                        </a:rPr>
                        <a:t>RGB Alpha </a:t>
                      </a:r>
                      <a:endParaRPr lang="en-US" sz="2400" b="0" kern="1200" dirty="0">
                        <a:solidFill>
                          <a:schemeClr val="tx1"/>
                        </a:solidFill>
                        <a:latin typeface="+mn-lt"/>
                        <a:ea typeface="+mn-ea"/>
                        <a:cs typeface="+mn-cs"/>
                      </a:endParaRPr>
                    </a:p>
                  </a:txBody>
                  <a:tcPr marL="63500" marR="63500" marT="63500" marB="635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marL="0" marR="0" lvl="0" indent="0" algn="ctr" defTabSz="1219200" rtl="0" eaLnBrk="1" fontAlgn="auto" latinLnBrk="0" hangingPunct="1">
                        <a:lnSpc>
                          <a:spcPct val="100000"/>
                        </a:lnSpc>
                        <a:spcBef>
                          <a:spcPts val="0"/>
                        </a:spcBef>
                        <a:spcAft>
                          <a:spcPts val="0"/>
                        </a:spcAft>
                        <a:buClrTx/>
                        <a:buSzTx/>
                        <a:buFontTx/>
                        <a:buNone/>
                        <a:tabLst/>
                        <a:defRPr/>
                      </a:pPr>
                      <a:r>
                        <a:rPr lang="en-US" sz="2400" b="0" dirty="0" err="1">
                          <a:latin typeface="Times New Roman" pitchFamily="18" charset="0"/>
                          <a:cs typeface="Times New Roman" pitchFamily="18" charset="0"/>
                        </a:rPr>
                        <a:t>rgba</a:t>
                      </a:r>
                      <a:r>
                        <a:rPr lang="en-US" sz="2400" b="0" dirty="0">
                          <a:latin typeface="Times New Roman" pitchFamily="18" charset="0"/>
                          <a:cs typeface="Times New Roman" pitchFamily="18" charset="0"/>
                        </a:rPr>
                        <a:t>(</a:t>
                      </a:r>
                      <a:r>
                        <a:rPr lang="en-US" sz="2400" b="0" i="1" dirty="0">
                          <a:latin typeface="Times New Roman" pitchFamily="18" charset="0"/>
                          <a:cs typeface="Times New Roman" pitchFamily="18" charset="0"/>
                        </a:rPr>
                        <a:t>red,</a:t>
                      </a:r>
                      <a:r>
                        <a:rPr lang="en-US" sz="2400" b="0" dirty="0">
                          <a:latin typeface="Times New Roman" pitchFamily="18" charset="0"/>
                          <a:cs typeface="Times New Roman" pitchFamily="18" charset="0"/>
                        </a:rPr>
                        <a:t> </a:t>
                      </a:r>
                      <a:r>
                        <a:rPr lang="en-US" sz="2400" b="0" i="1" dirty="0">
                          <a:latin typeface="Times New Roman" pitchFamily="18" charset="0"/>
                          <a:cs typeface="Times New Roman" pitchFamily="18" charset="0"/>
                        </a:rPr>
                        <a:t>green</a:t>
                      </a:r>
                      <a:r>
                        <a:rPr lang="en-US" sz="2400" b="0" dirty="0">
                          <a:latin typeface="Times New Roman" pitchFamily="18" charset="0"/>
                          <a:cs typeface="Times New Roman" pitchFamily="18" charset="0"/>
                        </a:rPr>
                        <a:t>, </a:t>
                      </a:r>
                      <a:r>
                        <a:rPr lang="en-US" sz="2400" b="0" i="1" dirty="0">
                          <a:latin typeface="Times New Roman" pitchFamily="18" charset="0"/>
                          <a:cs typeface="Times New Roman" pitchFamily="18" charset="0"/>
                        </a:rPr>
                        <a:t>blue, alpha</a:t>
                      </a:r>
                      <a:r>
                        <a:rPr lang="en-US" sz="2400" b="0" dirty="0">
                          <a:latin typeface="Times New Roman" pitchFamily="18" charset="0"/>
                          <a:cs typeface="Times New Roman" pitchFamily="18" charset="0"/>
                        </a:rPr>
                        <a:t>)</a:t>
                      </a:r>
                    </a:p>
                  </a:txBody>
                  <a:tcPr marL="63500" marR="63500" marT="63500" marB="635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ctr">
                        <a:spcAft>
                          <a:spcPts val="0"/>
                        </a:spcAft>
                      </a:pPr>
                      <a:r>
                        <a:rPr lang="en-US" sz="2400" b="0" kern="1200" dirty="0">
                          <a:solidFill>
                            <a:schemeClr val="tx1"/>
                          </a:solidFill>
                          <a:latin typeface="+mn-lt"/>
                          <a:ea typeface="+mn-ea"/>
                          <a:cs typeface="+mn-cs"/>
                        </a:rPr>
                        <a:t>p{color:</a:t>
                      </a:r>
                      <a:r>
                        <a:rPr lang="en-IN" sz="2399" b="0" dirty="0" err="1"/>
                        <a:t>rgba</a:t>
                      </a:r>
                      <a:r>
                        <a:rPr lang="en-IN" sz="2399" b="0" dirty="0"/>
                        <a:t>(255, 99, 71, 0);}</a:t>
                      </a:r>
                      <a:endParaRPr lang="en-US" sz="2400" b="0" kern="1200" dirty="0">
                        <a:solidFill>
                          <a:schemeClr val="tx1"/>
                        </a:solidFill>
                        <a:latin typeface="+mn-lt"/>
                        <a:ea typeface="+mn-ea"/>
                        <a:cs typeface="+mn-cs"/>
                      </a:endParaRPr>
                    </a:p>
                  </a:txBody>
                  <a:tcPr marL="63500" marR="63500" marT="63500" marB="635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81650829"/>
                  </a:ext>
                </a:extLst>
              </a:tr>
            </a:tbl>
          </a:graphicData>
        </a:graphic>
      </p:graphicFrame>
    </p:spTree>
    <p:extLst>
      <p:ext uri="{BB962C8B-B14F-4D97-AF65-F5344CB8AC3E}">
        <p14:creationId xmlns:p14="http://schemas.microsoft.com/office/powerpoint/2010/main" val="3748666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7934" y="214290"/>
            <a:ext cx="10843312" cy="6124754"/>
          </a:xfrm>
          <a:prstGeom prst="rect">
            <a:avLst/>
          </a:prstGeom>
        </p:spPr>
        <p:txBody>
          <a:bodyPr wrap="square">
            <a:spAutoFit/>
          </a:bodyPr>
          <a:lstStyle/>
          <a:p>
            <a:r>
              <a:rPr lang="en-US" sz="3200" b="1" u="sng" dirty="0">
                <a:solidFill>
                  <a:srgbClr val="FF0000"/>
                </a:solidFill>
              </a:rPr>
              <a:t>CSS Colors - Hex Codes</a:t>
            </a:r>
          </a:p>
          <a:p>
            <a:pPr lvl="0" algn="just">
              <a:buFont typeface="Wingdings" pitchFamily="2" charset="2"/>
              <a:buChar char="q"/>
            </a:pPr>
            <a:r>
              <a:rPr lang="en-US" sz="2800" dirty="0"/>
              <a:t>A hexadecimal is </a:t>
            </a:r>
            <a:r>
              <a:rPr lang="en-US" sz="2800" b="1" dirty="0"/>
              <a:t>a 6 digit representation of a color</a:t>
            </a:r>
            <a:r>
              <a:rPr lang="en-US" sz="2800" dirty="0"/>
              <a:t>.</a:t>
            </a:r>
          </a:p>
          <a:p>
            <a:pPr lvl="0" algn="just">
              <a:buFont typeface="Wingdings" pitchFamily="2" charset="2"/>
              <a:buChar char="q"/>
            </a:pPr>
            <a:r>
              <a:rPr lang="en-US" sz="2800" dirty="0"/>
              <a:t>First two digits(RR) represent a red value.</a:t>
            </a:r>
          </a:p>
          <a:p>
            <a:pPr lvl="0" algn="just">
              <a:buFont typeface="Wingdings" pitchFamily="2" charset="2"/>
              <a:buChar char="q"/>
            </a:pPr>
            <a:r>
              <a:rPr lang="en-US" sz="2800" dirty="0"/>
              <a:t>Next two digits(GG) represent a green value.</a:t>
            </a:r>
          </a:p>
          <a:p>
            <a:pPr lvl="0" algn="just">
              <a:buFont typeface="Wingdings" pitchFamily="2" charset="2"/>
              <a:buChar char="q"/>
            </a:pPr>
            <a:r>
              <a:rPr lang="en-US" sz="2800" dirty="0"/>
              <a:t>Last two digits(BB) represent a blue value.</a:t>
            </a:r>
          </a:p>
          <a:p>
            <a:pPr lvl="0" algn="just">
              <a:buFont typeface="Wingdings" pitchFamily="2" charset="2"/>
              <a:buChar char="q"/>
            </a:pPr>
            <a:r>
              <a:rPr lang="en-US" sz="2800" dirty="0"/>
              <a:t>A hexadecimal value can be taken from any graphics software like Adobe Photoshop, </a:t>
            </a:r>
            <a:r>
              <a:rPr lang="en-US" sz="2800" dirty="0" err="1"/>
              <a:t>Jasc</a:t>
            </a:r>
            <a:r>
              <a:rPr lang="en-US" sz="2800" dirty="0"/>
              <a:t> </a:t>
            </a:r>
            <a:r>
              <a:rPr lang="en-US" sz="2800" dirty="0" err="1"/>
              <a:t>Paintshop</a:t>
            </a:r>
            <a:r>
              <a:rPr lang="en-US" sz="2800" dirty="0"/>
              <a:t> Pro or even using Advanced Paint Brush.</a:t>
            </a:r>
          </a:p>
          <a:p>
            <a:pPr lvl="0" algn="just">
              <a:buFont typeface="Wingdings" pitchFamily="2" charset="2"/>
              <a:buChar char="q"/>
            </a:pPr>
            <a:r>
              <a:rPr lang="en-US" sz="2800" dirty="0"/>
              <a:t>Each </a:t>
            </a:r>
            <a:r>
              <a:rPr lang="en-US" sz="2800" b="1" dirty="0"/>
              <a:t>hexadecimal code will be preceded by a hash sign #.</a:t>
            </a:r>
          </a:p>
          <a:p>
            <a:pPr lvl="0" algn="just">
              <a:buFont typeface="Wingdings" pitchFamily="2" charset="2"/>
              <a:buChar char="q"/>
            </a:pPr>
            <a:r>
              <a:rPr lang="en-US" sz="2800" dirty="0"/>
              <a:t>Examples to use Hexadecimal notation. #66AA77, #4488DD</a:t>
            </a:r>
          </a:p>
          <a:p>
            <a:pPr marL="342900" lvl="0" indent="-342900" algn="just" defTabSz="914400" eaLnBrk="0" fontAlgn="base" hangingPunct="0">
              <a:spcBef>
                <a:spcPct val="0"/>
              </a:spcBef>
              <a:spcAft>
                <a:spcPct val="0"/>
              </a:spcAft>
              <a:buFont typeface="Wingdings" panose="05000000000000000000" pitchFamily="2" charset="2"/>
              <a:buChar char="Ø"/>
            </a:pPr>
            <a:endParaRPr lang="en-US" dirty="0">
              <a:solidFill>
                <a:srgbClr val="000000"/>
              </a:solidFill>
              <a:latin typeface="Inter"/>
            </a:endParaRPr>
          </a:p>
          <a:p>
            <a:r>
              <a:rPr lang="en-US" sz="3200" b="1" u="sng" dirty="0">
                <a:solidFill>
                  <a:srgbClr val="FF0000"/>
                </a:solidFill>
              </a:rPr>
              <a:t>Syntax</a:t>
            </a:r>
          </a:p>
          <a:p>
            <a:r>
              <a:rPr lang="en-US" sz="2800" dirty="0"/>
              <a:t>background: #FF0000;</a:t>
            </a:r>
          </a:p>
          <a:p>
            <a:pPr marL="342900" lvl="0" indent="-342900" algn="just" defTabSz="914400" eaLnBrk="0" fontAlgn="base" hangingPunct="0">
              <a:spcBef>
                <a:spcPct val="0"/>
              </a:spcBef>
              <a:spcAft>
                <a:spcPct val="0"/>
              </a:spcAft>
              <a:buFont typeface="Wingdings" panose="05000000000000000000" pitchFamily="2" charset="2"/>
              <a:buChar char="Ø"/>
            </a:pPr>
            <a:endParaRPr lang="en-US" dirty="0">
              <a:solidFill>
                <a:srgbClr val="000000"/>
              </a:solidFill>
              <a:latin typeface="Inter"/>
            </a:endParaRPr>
          </a:p>
        </p:txBody>
      </p:sp>
    </p:spTree>
    <p:extLst>
      <p:ext uri="{BB962C8B-B14F-4D97-AF65-F5344CB8AC3E}">
        <p14:creationId xmlns:p14="http://schemas.microsoft.com/office/powerpoint/2010/main" val="27660356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7828" y="332656"/>
            <a:ext cx="8899922" cy="954107"/>
          </a:xfrm>
          <a:prstGeom prst="rect">
            <a:avLst/>
          </a:prstGeom>
        </p:spPr>
        <p:txBody>
          <a:bodyPr wrap="square">
            <a:spAutoFit/>
          </a:bodyPr>
          <a:lstStyle/>
          <a:p>
            <a:pPr marL="342900" indent="-342900">
              <a:buFont typeface="Wingdings" pitchFamily="2" charset="2"/>
              <a:buChar char="q"/>
            </a:pPr>
            <a:r>
              <a:rPr lang="en-US" sz="2800" dirty="0"/>
              <a:t>Following are the examples to use Hexadecimal notation</a:t>
            </a:r>
          </a:p>
          <a:p>
            <a:pPr marL="342900" indent="-342900">
              <a:buFont typeface="Wingdings" panose="05000000000000000000" pitchFamily="2" charset="2"/>
              <a:buChar char="v"/>
            </a:pPr>
            <a:endParaRPr lang="en-US" sz="2800" dirty="0"/>
          </a:p>
        </p:txBody>
      </p:sp>
      <p:pic>
        <p:nvPicPr>
          <p:cNvPr id="10" name="Picture 9"/>
          <p:cNvPicPr/>
          <p:nvPr/>
        </p:nvPicPr>
        <p:blipFill>
          <a:blip r:embed="rId3"/>
          <a:srcRect/>
          <a:stretch>
            <a:fillRect/>
          </a:stretch>
        </p:blipFill>
        <p:spPr bwMode="auto">
          <a:xfrm>
            <a:off x="765820" y="1318259"/>
            <a:ext cx="2115185" cy="2966085"/>
          </a:xfrm>
          <a:prstGeom prst="rect">
            <a:avLst/>
          </a:prstGeom>
          <a:noFill/>
          <a:ln w="9525">
            <a:noFill/>
            <a:miter lim="800000"/>
            <a:headEnd/>
            <a:tailEnd/>
          </a:ln>
        </p:spPr>
      </p:pic>
      <p:sp>
        <p:nvSpPr>
          <p:cNvPr id="9" name="TextBox 8">
            <a:extLst>
              <a:ext uri="{FF2B5EF4-FFF2-40B4-BE49-F238E27FC236}">
                <a16:creationId xmlns:a16="http://schemas.microsoft.com/office/drawing/2014/main" id="{542C12B4-B41A-2A67-C90A-100540FD587C}"/>
              </a:ext>
            </a:extLst>
          </p:cNvPr>
          <p:cNvSpPr txBox="1"/>
          <p:nvPr/>
        </p:nvSpPr>
        <p:spPr>
          <a:xfrm>
            <a:off x="5374332" y="1454458"/>
            <a:ext cx="6119036" cy="2308324"/>
          </a:xfrm>
          <a:prstGeom prst="rect">
            <a:avLst/>
          </a:prstGeom>
          <a:noFill/>
        </p:spPr>
        <p:txBody>
          <a:bodyPr wrap="square">
            <a:spAutoFit/>
          </a:bodyPr>
          <a:lstStyle/>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#ff0000 is displayed as </a:t>
            </a:r>
            <a:r>
              <a:rPr lang="en-US" sz="2400" dirty="0">
                <a:solidFill>
                  <a:srgbClr val="FF0000"/>
                </a:solidFill>
                <a:latin typeface="Times New Roman" pitchFamily="18" charset="0"/>
                <a:cs typeface="Times New Roman" pitchFamily="18" charset="0"/>
              </a:rPr>
              <a:t>red</a:t>
            </a:r>
          </a:p>
          <a:p>
            <a:r>
              <a:rPr lang="en-US" sz="2400" dirty="0">
                <a:latin typeface="Times New Roman" pitchFamily="18" charset="0"/>
                <a:cs typeface="Times New Roman" pitchFamily="18" charset="0"/>
              </a:rPr>
              <a:t>#00ff00 is displayed as </a:t>
            </a:r>
            <a:r>
              <a:rPr lang="en-US" sz="2400" dirty="0">
                <a:solidFill>
                  <a:srgbClr val="00B050"/>
                </a:solidFill>
                <a:latin typeface="Times New Roman" pitchFamily="18" charset="0"/>
                <a:cs typeface="Times New Roman" pitchFamily="18" charset="0"/>
              </a:rPr>
              <a:t>green</a:t>
            </a:r>
          </a:p>
          <a:p>
            <a:r>
              <a:rPr lang="en-US" sz="2400" dirty="0">
                <a:latin typeface="Times New Roman" pitchFamily="18" charset="0"/>
                <a:cs typeface="Times New Roman" pitchFamily="18" charset="0"/>
              </a:rPr>
              <a:t>#0000ff is displayed as </a:t>
            </a:r>
            <a:r>
              <a:rPr lang="en-US" sz="2400" dirty="0">
                <a:solidFill>
                  <a:srgbClr val="0070C0"/>
                </a:solidFill>
                <a:latin typeface="Times New Roman" pitchFamily="18" charset="0"/>
                <a:cs typeface="Times New Roman" pitchFamily="18" charset="0"/>
              </a:rPr>
              <a:t>blue</a:t>
            </a:r>
          </a:p>
          <a:p>
            <a:r>
              <a:rPr lang="en-US" sz="2400" dirty="0">
                <a:latin typeface="Times New Roman" pitchFamily="18" charset="0"/>
                <a:cs typeface="Times New Roman" pitchFamily="18" charset="0"/>
              </a:rPr>
              <a:t>#000000 is displayed as black</a:t>
            </a:r>
          </a:p>
          <a:p>
            <a:r>
              <a:rPr lang="en-US" sz="2400" dirty="0">
                <a:latin typeface="Times New Roman" pitchFamily="18" charset="0"/>
                <a:cs typeface="Times New Roman" pitchFamily="18" charset="0"/>
              </a:rPr>
              <a:t>#ffffff is displayed as white</a:t>
            </a:r>
          </a:p>
        </p:txBody>
      </p:sp>
    </p:spTree>
    <p:extLst>
      <p:ext uri="{BB962C8B-B14F-4D97-AF65-F5344CB8AC3E}">
        <p14:creationId xmlns:p14="http://schemas.microsoft.com/office/powerpoint/2010/main" val="13899639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65124" y="285728"/>
            <a:ext cx="9787006" cy="6247864"/>
          </a:xfrm>
          <a:prstGeom prst="rect">
            <a:avLst/>
          </a:prstGeom>
        </p:spPr>
        <p:txBody>
          <a:bodyPr wrap="square">
            <a:spAutoFit/>
          </a:bodyPr>
          <a:lstStyle/>
          <a:p>
            <a:r>
              <a:rPr lang="en-US" sz="3200" b="1" u="sng" dirty="0">
                <a:solidFill>
                  <a:srgbClr val="FF0000"/>
                </a:solidFill>
              </a:rPr>
              <a:t>CSS Colors - Short Hex Codes</a:t>
            </a:r>
          </a:p>
          <a:p>
            <a:pPr lvl="0">
              <a:buFont typeface="Wingdings" pitchFamily="2" charset="2"/>
              <a:buChar char="q"/>
            </a:pPr>
            <a:r>
              <a:rPr lang="en-US" sz="2800" dirty="0"/>
              <a:t>This is a shorter form of the six-digit notation. In this format, each digit is replicated to arrive at an equivalent six-digit value; For example: </a:t>
            </a:r>
            <a:r>
              <a:rPr lang="en-US" sz="2800" b="1" dirty="0"/>
              <a:t>#6A7 becomes #66AA77</a:t>
            </a:r>
            <a:r>
              <a:rPr lang="en-US" sz="2800" dirty="0"/>
              <a:t>.</a:t>
            </a:r>
          </a:p>
          <a:p>
            <a:pPr lvl="0">
              <a:buFont typeface="Wingdings" pitchFamily="2" charset="2"/>
              <a:buChar char="q"/>
            </a:pPr>
            <a:r>
              <a:rPr lang="en-US" sz="2800" dirty="0"/>
              <a:t>A hexadecimal value can be taken from any graphics software like Adobe Photoshop, </a:t>
            </a:r>
            <a:r>
              <a:rPr lang="en-US" sz="2800" dirty="0" err="1"/>
              <a:t>Jasc</a:t>
            </a:r>
            <a:r>
              <a:rPr lang="en-US" sz="2800" dirty="0"/>
              <a:t> </a:t>
            </a:r>
            <a:r>
              <a:rPr lang="en-US" sz="2800" dirty="0" err="1"/>
              <a:t>Paintshop</a:t>
            </a:r>
            <a:r>
              <a:rPr lang="en-US" sz="2800" dirty="0"/>
              <a:t> Pro or even using Advanced Paint Brush.</a:t>
            </a:r>
          </a:p>
          <a:p>
            <a:pPr lvl="0">
              <a:buFont typeface="Wingdings" pitchFamily="2" charset="2"/>
              <a:buChar char="q"/>
            </a:pPr>
            <a:r>
              <a:rPr lang="en-US" sz="2800" dirty="0"/>
              <a:t>Each hexadecimal code will be preceded by a pound or hash sign #.</a:t>
            </a:r>
          </a:p>
          <a:p>
            <a:pPr lvl="0">
              <a:buFont typeface="Wingdings" pitchFamily="2" charset="2"/>
              <a:buChar char="q"/>
            </a:pPr>
            <a:r>
              <a:rPr lang="en-US" sz="2800" dirty="0"/>
              <a:t>Examples to use Hexadecimal notation. #6A7, #48D</a:t>
            </a:r>
          </a:p>
          <a:p>
            <a:pPr lvl="0">
              <a:buFont typeface="Wingdings" pitchFamily="2" charset="2"/>
              <a:buChar char="q"/>
            </a:pPr>
            <a:endParaRPr lang="en-US" sz="2800" dirty="0"/>
          </a:p>
          <a:p>
            <a:r>
              <a:rPr lang="en-US" sz="3200" b="1" u="sng" dirty="0">
                <a:solidFill>
                  <a:srgbClr val="FF0000"/>
                </a:solidFill>
              </a:rPr>
              <a:t>Syntax</a:t>
            </a:r>
          </a:p>
          <a:p>
            <a:pPr lvl="0"/>
            <a:r>
              <a:rPr lang="en-US" sz="2800" dirty="0"/>
              <a:t>background: #FFF;</a:t>
            </a:r>
          </a:p>
          <a:p>
            <a:pPr lvl="0">
              <a:buFont typeface="Wingdings" pitchFamily="2" charset="2"/>
              <a:buChar char="q"/>
            </a:pPr>
            <a:endParaRPr lang="en-US" sz="2800" dirty="0"/>
          </a:p>
        </p:txBody>
      </p:sp>
    </p:spTree>
    <p:extLst>
      <p:ext uri="{BB962C8B-B14F-4D97-AF65-F5344CB8AC3E}">
        <p14:creationId xmlns:p14="http://schemas.microsoft.com/office/powerpoint/2010/main" val="28092276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36496" y="214290"/>
            <a:ext cx="10804946" cy="1200329"/>
          </a:xfrm>
          <a:prstGeom prst="rect">
            <a:avLst/>
          </a:prstGeom>
        </p:spPr>
        <p:txBody>
          <a:bodyPr wrap="none">
            <a:spAutoFit/>
          </a:bodyPr>
          <a:lstStyle/>
          <a:p>
            <a:pPr>
              <a:buFont typeface="Wingdings" pitchFamily="2" charset="2"/>
              <a:buChar char="q"/>
            </a:pPr>
            <a:r>
              <a:rPr lang="en-US" sz="3600" dirty="0"/>
              <a:t>Following are the examples to use Short Hex  notation.</a:t>
            </a:r>
          </a:p>
          <a:p>
            <a:endParaRPr lang="en-US" sz="3600" b="1" dirty="0"/>
          </a:p>
        </p:txBody>
      </p:sp>
      <p:pic>
        <p:nvPicPr>
          <p:cNvPr id="14" name="Picture 13"/>
          <p:cNvPicPr/>
          <p:nvPr/>
        </p:nvPicPr>
        <p:blipFill>
          <a:blip r:embed="rId3"/>
          <a:srcRect/>
          <a:stretch>
            <a:fillRect/>
          </a:stretch>
        </p:blipFill>
        <p:spPr bwMode="auto">
          <a:xfrm>
            <a:off x="4522776" y="1714488"/>
            <a:ext cx="2019935" cy="2663825"/>
          </a:xfrm>
          <a:prstGeom prst="rect">
            <a:avLst/>
          </a:prstGeom>
          <a:noFill/>
          <a:ln w="9525">
            <a:noFill/>
            <a:miter lim="800000"/>
            <a:headEnd/>
            <a:tailEnd/>
          </a:ln>
        </p:spPr>
      </p:pic>
    </p:spTree>
    <p:extLst>
      <p:ext uri="{BB962C8B-B14F-4D97-AF65-F5344CB8AC3E}">
        <p14:creationId xmlns:p14="http://schemas.microsoft.com/office/powerpoint/2010/main" val="2139186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2" name="Rectangle 1"/>
          <p:cNvSpPr/>
          <p:nvPr/>
        </p:nvSpPr>
        <p:spPr>
          <a:xfrm>
            <a:off x="261764" y="243513"/>
            <a:ext cx="10843312" cy="4031873"/>
          </a:xfrm>
          <a:prstGeom prst="rect">
            <a:avLst/>
          </a:prstGeom>
        </p:spPr>
        <p:txBody>
          <a:bodyPr wrap="square">
            <a:spAutoFit/>
          </a:bodyPr>
          <a:lstStyle/>
          <a:p>
            <a:pPr algn="just"/>
            <a:r>
              <a:rPr lang="en-US" sz="3200" b="1" u="sng" dirty="0">
                <a:solidFill>
                  <a:srgbClr val="FF0000"/>
                </a:solidFill>
              </a:rPr>
              <a:t>CSS ruleset, is made up of:</a:t>
            </a:r>
          </a:p>
          <a:p>
            <a:pPr marL="514350" lvl="0" indent="-514350">
              <a:buFont typeface="+mj-lt"/>
              <a:buAutoNum type="arabicPeriod"/>
            </a:pPr>
            <a:r>
              <a:rPr lang="en-US" sz="2800" dirty="0"/>
              <a:t>Selector</a:t>
            </a:r>
          </a:p>
          <a:p>
            <a:pPr marL="514350" lvl="0" indent="-514350">
              <a:buFont typeface="+mj-lt"/>
              <a:buAutoNum type="arabicPeriod"/>
            </a:pPr>
            <a:r>
              <a:rPr lang="en-US" sz="2800" dirty="0"/>
              <a:t>Declaration</a:t>
            </a:r>
          </a:p>
          <a:p>
            <a:pPr marL="514350" lvl="0" indent="-514350">
              <a:buFont typeface="+mj-lt"/>
              <a:buAutoNum type="arabicPeriod"/>
            </a:pPr>
            <a:r>
              <a:rPr lang="en-US" sz="2800" dirty="0"/>
              <a:t>Properties</a:t>
            </a:r>
          </a:p>
          <a:p>
            <a:pPr marL="514350" lvl="0" indent="-514350">
              <a:buFont typeface="+mj-lt"/>
              <a:buAutoNum type="arabicPeriod"/>
            </a:pPr>
            <a:r>
              <a:rPr lang="en-US" sz="2800" dirty="0"/>
              <a:t>Property value</a:t>
            </a:r>
          </a:p>
          <a:p>
            <a:pPr lvl="0">
              <a:buFont typeface="Wingdings" pitchFamily="2" charset="2"/>
              <a:buChar char="q"/>
            </a:pPr>
            <a:r>
              <a:rPr lang="en-US" sz="2800" dirty="0"/>
              <a:t>each ruleset must be wrapped in </a:t>
            </a:r>
            <a:r>
              <a:rPr lang="en-US" sz="2800" b="1" dirty="0"/>
              <a:t>curly braces. ({})</a:t>
            </a:r>
          </a:p>
          <a:p>
            <a:pPr lvl="0">
              <a:buFont typeface="Wingdings" pitchFamily="2" charset="2"/>
              <a:buChar char="q"/>
            </a:pPr>
            <a:r>
              <a:rPr lang="en-US" sz="2800" b="1" dirty="0"/>
              <a:t>use a colon (:) to separate the property from its value or values.</a:t>
            </a:r>
          </a:p>
          <a:p>
            <a:pPr lvl="0">
              <a:buFont typeface="Wingdings" pitchFamily="2" charset="2"/>
              <a:buChar char="q"/>
            </a:pPr>
            <a:r>
              <a:rPr lang="en-US" sz="2800" b="1" dirty="0"/>
              <a:t>use a semicolon (;) to separate each declaration from the next one.</a:t>
            </a:r>
          </a:p>
          <a:p>
            <a:pPr lvl="0"/>
            <a:endParaRPr lang="en-US" sz="2800" dirty="0"/>
          </a:p>
        </p:txBody>
      </p:sp>
      <p:pic>
        <p:nvPicPr>
          <p:cNvPr id="13" name="Picture 12">
            <a:extLst>
              <a:ext uri="{FF2B5EF4-FFF2-40B4-BE49-F238E27FC236}">
                <a16:creationId xmlns:a16="http://schemas.microsoft.com/office/drawing/2014/main" id="{68ED62B6-D1D4-4379-44EE-DAA0D7C68CBE}"/>
              </a:ext>
            </a:extLst>
          </p:cNvPr>
          <p:cNvPicPr>
            <a:picLocks noChangeAspect="1"/>
          </p:cNvPicPr>
          <p:nvPr/>
        </p:nvPicPr>
        <p:blipFill>
          <a:blip r:embed="rId3"/>
          <a:stretch>
            <a:fillRect/>
          </a:stretch>
        </p:blipFill>
        <p:spPr>
          <a:xfrm>
            <a:off x="2566020" y="3717032"/>
            <a:ext cx="4713527" cy="2687286"/>
          </a:xfrm>
          <a:prstGeom prst="rect">
            <a:avLst/>
          </a:prstGeom>
        </p:spPr>
      </p:pic>
    </p:spTree>
    <p:extLst>
      <p:ext uri="{BB962C8B-B14F-4D97-AF65-F5344CB8AC3E}">
        <p14:creationId xmlns:p14="http://schemas.microsoft.com/office/powerpoint/2010/main" val="16565318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07934" y="428604"/>
            <a:ext cx="10682452" cy="3970318"/>
          </a:xfrm>
          <a:prstGeom prst="rect">
            <a:avLst/>
          </a:prstGeom>
        </p:spPr>
        <p:txBody>
          <a:bodyPr wrap="square">
            <a:spAutoFit/>
          </a:bodyPr>
          <a:lstStyle/>
          <a:p>
            <a:r>
              <a:rPr lang="en-US" sz="3200" b="1" u="sng" dirty="0">
                <a:solidFill>
                  <a:srgbClr val="FF0000"/>
                </a:solidFill>
              </a:rPr>
              <a:t>CSS Colors - RGB Values</a:t>
            </a:r>
          </a:p>
          <a:p>
            <a:pPr algn="just">
              <a:buFont typeface="Wingdings" pitchFamily="2" charset="2"/>
              <a:buChar char="q"/>
            </a:pPr>
            <a:r>
              <a:rPr lang="en-US" sz="2800" dirty="0"/>
              <a:t>This color value is specified </a:t>
            </a:r>
            <a:r>
              <a:rPr lang="en-US" sz="2800" b="1" dirty="0"/>
              <a:t>using the </a:t>
            </a:r>
            <a:r>
              <a:rPr lang="en-US" sz="2800" b="1" dirty="0" err="1"/>
              <a:t>rgb</a:t>
            </a:r>
            <a:r>
              <a:rPr lang="en-US" sz="2800" b="1" dirty="0"/>
              <a:t>( ) property</a:t>
            </a:r>
            <a:r>
              <a:rPr lang="en-US" sz="2800" dirty="0"/>
              <a:t>. This property takes three values, one each for red, green, and blue. The value can be an </a:t>
            </a:r>
            <a:r>
              <a:rPr lang="en-US" sz="2800" b="1" dirty="0"/>
              <a:t>integer between 0 and 255 or a percentage</a:t>
            </a:r>
            <a:r>
              <a:rPr lang="en-US" sz="2800" dirty="0"/>
              <a:t>.</a:t>
            </a:r>
          </a:p>
          <a:p>
            <a:pPr algn="just">
              <a:buFont typeface="Wingdings" pitchFamily="2" charset="2"/>
              <a:buChar char="q"/>
            </a:pPr>
            <a:r>
              <a:rPr lang="en-US" sz="2800" dirty="0"/>
              <a:t>Note: All the browsers does not support </a:t>
            </a:r>
            <a:r>
              <a:rPr lang="en-US" sz="2800" dirty="0" err="1"/>
              <a:t>rgb</a:t>
            </a:r>
            <a:r>
              <a:rPr lang="en-US" sz="2800" dirty="0"/>
              <a:t>() property of color so it is recommended not to use it.</a:t>
            </a:r>
          </a:p>
          <a:p>
            <a:r>
              <a:rPr lang="en-US" sz="3200" b="1" u="sng" dirty="0">
                <a:solidFill>
                  <a:srgbClr val="FF0000"/>
                </a:solidFill>
              </a:rPr>
              <a:t>Syntax</a:t>
            </a:r>
          </a:p>
          <a:p>
            <a:r>
              <a:rPr lang="en-US" sz="2800" dirty="0" err="1"/>
              <a:t>background:</a:t>
            </a:r>
            <a:r>
              <a:rPr lang="en-US" sz="2800" b="1" dirty="0" err="1"/>
              <a:t>rgb</a:t>
            </a:r>
            <a:r>
              <a:rPr lang="en-US" sz="2800" b="1" dirty="0"/>
              <a:t>(142,54,76);</a:t>
            </a:r>
          </a:p>
          <a:p>
            <a:pPr lvl="0" defTabSz="914400" eaLnBrk="0" fontAlgn="base" hangingPunct="0">
              <a:spcBef>
                <a:spcPct val="0"/>
              </a:spcBef>
              <a:spcAft>
                <a:spcPct val="0"/>
              </a:spcAft>
            </a:pPr>
            <a:endParaRPr lang="en-US" sz="2000" dirty="0">
              <a:latin typeface="+mj-lt"/>
            </a:endParaRPr>
          </a:p>
        </p:txBody>
      </p:sp>
    </p:spTree>
    <p:extLst>
      <p:ext uri="{BB962C8B-B14F-4D97-AF65-F5344CB8AC3E}">
        <p14:creationId xmlns:p14="http://schemas.microsoft.com/office/powerpoint/2010/main" val="1418866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43" y="176936"/>
            <a:ext cx="10604839" cy="711081"/>
          </a:xfrm>
        </p:spPr>
        <p:txBody>
          <a:bodyPr/>
          <a:lstStyle/>
          <a:p>
            <a:pPr algn="ctr">
              <a:buFont typeface="Wingdings" pitchFamily="2" charset="2"/>
              <a:buChar char="q"/>
            </a:pPr>
            <a:r>
              <a:rPr lang="en-US" sz="2800" dirty="0">
                <a:latin typeface="+mn-lt"/>
                <a:ea typeface="+mn-ea"/>
                <a:cs typeface="+mn-cs"/>
              </a:rPr>
              <a:t>Following is the example to show few colors using RGB values.</a:t>
            </a:r>
          </a:p>
        </p:txBody>
      </p:sp>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p:nvPr/>
        </p:nvPicPr>
        <p:blipFill>
          <a:blip r:embed="rId3"/>
          <a:srcRect/>
          <a:stretch>
            <a:fillRect/>
          </a:stretch>
        </p:blipFill>
        <p:spPr bwMode="auto">
          <a:xfrm>
            <a:off x="1269876" y="1358325"/>
            <a:ext cx="3140710" cy="3450590"/>
          </a:xfrm>
          <a:prstGeom prst="rect">
            <a:avLst/>
          </a:prstGeom>
          <a:noFill/>
          <a:ln w="9525">
            <a:noFill/>
            <a:miter lim="800000"/>
            <a:headEnd/>
            <a:tailEnd/>
          </a:ln>
        </p:spPr>
      </p:pic>
      <p:sp>
        <p:nvSpPr>
          <p:cNvPr id="11" name="Rectangle 10">
            <a:extLst>
              <a:ext uri="{FF2B5EF4-FFF2-40B4-BE49-F238E27FC236}">
                <a16:creationId xmlns:a16="http://schemas.microsoft.com/office/drawing/2014/main" id="{8C33ED55-34D1-CD52-7B8D-AB0A4D84AAE1}"/>
              </a:ext>
            </a:extLst>
          </p:cNvPr>
          <p:cNvSpPr/>
          <p:nvPr/>
        </p:nvSpPr>
        <p:spPr>
          <a:xfrm>
            <a:off x="5643344" y="1545353"/>
            <a:ext cx="5268910" cy="4401205"/>
          </a:xfrm>
          <a:prstGeom prst="rect">
            <a:avLst/>
          </a:prstGeom>
          <a:solidFill>
            <a:schemeClr val="bg1"/>
          </a:solidFill>
        </p:spPr>
        <p:txBody>
          <a:bodyPr wrap="square">
            <a:spAutoFit/>
          </a:bodyPr>
          <a:lstStyle/>
          <a:p>
            <a:pPr algn="ctr"/>
            <a:r>
              <a:rPr lang="en-US" sz="2800" dirty="0" err="1">
                <a:latin typeface="Times New Roman" pitchFamily="18" charset="0"/>
                <a:cs typeface="Times New Roman" pitchFamily="18" charset="0"/>
              </a:rPr>
              <a:t>rgb</a:t>
            </a:r>
            <a:r>
              <a:rPr lang="en-US" sz="2800" dirty="0">
                <a:latin typeface="Times New Roman" pitchFamily="18" charset="0"/>
                <a:cs typeface="Times New Roman" pitchFamily="18" charset="0"/>
              </a:rPr>
              <a:t>(255</a:t>
            </a:r>
            <a:r>
              <a:rPr lang="en-US" sz="2800" dirty="0"/>
              <a:t>, 0, 0) is displayed as </a:t>
            </a:r>
            <a:r>
              <a:rPr lang="en-US" sz="2800" dirty="0">
                <a:solidFill>
                  <a:srgbClr val="FF0000"/>
                </a:solidFill>
              </a:rPr>
              <a:t>red</a:t>
            </a:r>
          </a:p>
          <a:p>
            <a:pPr algn="ctr"/>
            <a:endParaRPr lang="en-US" sz="2800" dirty="0">
              <a:solidFill>
                <a:srgbClr val="FF0000"/>
              </a:solidFill>
            </a:endParaRPr>
          </a:p>
          <a:p>
            <a:pPr algn="ctr"/>
            <a:r>
              <a:rPr lang="en-US" sz="2800" dirty="0" err="1">
                <a:latin typeface="Times New Roman" pitchFamily="18" charset="0"/>
                <a:cs typeface="Times New Roman" pitchFamily="18" charset="0"/>
              </a:rPr>
              <a:t>rgb</a:t>
            </a:r>
            <a:r>
              <a:rPr lang="en-US" sz="2800" dirty="0">
                <a:latin typeface="Times New Roman" pitchFamily="18" charset="0"/>
                <a:cs typeface="Times New Roman" pitchFamily="18" charset="0"/>
              </a:rPr>
              <a:t>(0</a:t>
            </a:r>
            <a:r>
              <a:rPr lang="en-US" sz="2800" dirty="0"/>
              <a:t>, </a:t>
            </a:r>
            <a:r>
              <a:rPr lang="en-US" sz="2800" dirty="0">
                <a:latin typeface="Times New Roman" pitchFamily="18" charset="0"/>
                <a:cs typeface="Times New Roman" pitchFamily="18" charset="0"/>
              </a:rPr>
              <a:t>255</a:t>
            </a:r>
            <a:r>
              <a:rPr lang="en-US" sz="2800" dirty="0"/>
              <a:t>, 0) is displayed as </a:t>
            </a:r>
            <a:r>
              <a:rPr lang="en-US" sz="2800" dirty="0">
                <a:solidFill>
                  <a:srgbClr val="00B050"/>
                </a:solidFill>
              </a:rPr>
              <a:t>green</a:t>
            </a:r>
          </a:p>
          <a:p>
            <a:pPr algn="ctr"/>
            <a:endParaRPr lang="en-US" sz="2800" dirty="0">
              <a:solidFill>
                <a:srgbClr val="00B050"/>
              </a:solidFill>
            </a:endParaRPr>
          </a:p>
          <a:p>
            <a:pPr algn="ctr"/>
            <a:r>
              <a:rPr lang="en-US" sz="2800" dirty="0" err="1">
                <a:latin typeface="Times New Roman" pitchFamily="18" charset="0"/>
                <a:cs typeface="Times New Roman" pitchFamily="18" charset="0"/>
              </a:rPr>
              <a:t>rgb</a:t>
            </a:r>
            <a:r>
              <a:rPr lang="en-US" sz="2800" dirty="0">
                <a:latin typeface="Times New Roman" pitchFamily="18" charset="0"/>
                <a:cs typeface="Times New Roman" pitchFamily="18" charset="0"/>
              </a:rPr>
              <a:t>(0</a:t>
            </a:r>
            <a:r>
              <a:rPr lang="en-US" sz="2800" dirty="0"/>
              <a:t>, </a:t>
            </a:r>
            <a:r>
              <a:rPr lang="en-US" sz="2800" dirty="0">
                <a:latin typeface="Times New Roman" pitchFamily="18" charset="0"/>
                <a:cs typeface="Times New Roman" pitchFamily="18" charset="0"/>
              </a:rPr>
              <a:t>0</a:t>
            </a:r>
            <a:r>
              <a:rPr lang="en-US" sz="2800" dirty="0"/>
              <a:t>, 255) is displayed as </a:t>
            </a:r>
            <a:r>
              <a:rPr lang="en-US" sz="2800" dirty="0">
                <a:solidFill>
                  <a:srgbClr val="0070C0"/>
                </a:solidFill>
              </a:rPr>
              <a:t>blue</a:t>
            </a:r>
          </a:p>
          <a:p>
            <a:pPr algn="ctr"/>
            <a:endParaRPr lang="en-US" sz="2800" dirty="0">
              <a:solidFill>
                <a:srgbClr val="00B050"/>
              </a:solidFill>
            </a:endParaRPr>
          </a:p>
          <a:p>
            <a:pPr algn="ctr"/>
            <a:r>
              <a:rPr lang="en-IN" sz="2800" dirty="0" err="1">
                <a:latin typeface="Times New Roman" pitchFamily="18" charset="0"/>
                <a:cs typeface="Times New Roman" pitchFamily="18" charset="0"/>
              </a:rPr>
              <a:t>rgb</a:t>
            </a:r>
            <a:r>
              <a:rPr lang="en-IN" sz="2800" dirty="0">
                <a:latin typeface="Times New Roman" pitchFamily="18" charset="0"/>
                <a:cs typeface="Times New Roman" pitchFamily="18" charset="0"/>
              </a:rPr>
              <a:t>(0, 0, 0) is displayed as black</a:t>
            </a:r>
          </a:p>
          <a:p>
            <a:pPr algn="ctr"/>
            <a:endParaRPr lang="en-IN" sz="2800" dirty="0">
              <a:latin typeface="Times New Roman" pitchFamily="18" charset="0"/>
              <a:cs typeface="Times New Roman" pitchFamily="18" charset="0"/>
            </a:endParaRPr>
          </a:p>
          <a:p>
            <a:pPr algn="ctr"/>
            <a:r>
              <a:rPr lang="en-IN" sz="2800" dirty="0" err="1">
                <a:latin typeface="Times New Roman" pitchFamily="18" charset="0"/>
                <a:cs typeface="Times New Roman" pitchFamily="18" charset="0"/>
              </a:rPr>
              <a:t>rgb</a:t>
            </a:r>
            <a:r>
              <a:rPr lang="en-IN" sz="2800" dirty="0">
                <a:latin typeface="Times New Roman" pitchFamily="18" charset="0"/>
                <a:cs typeface="Times New Roman" pitchFamily="18" charset="0"/>
              </a:rPr>
              <a:t>(255,255,255) is displayed as white</a:t>
            </a:r>
          </a:p>
        </p:txBody>
      </p:sp>
    </p:spTree>
    <p:extLst>
      <p:ext uri="{BB962C8B-B14F-4D97-AF65-F5344CB8AC3E}">
        <p14:creationId xmlns:p14="http://schemas.microsoft.com/office/powerpoint/2010/main" val="7570231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234740E-051E-4DA5-19C1-11DDC236F09B}"/>
              </a:ext>
            </a:extLst>
          </p:cNvPr>
          <p:cNvSpPr>
            <a:spLocks noGrp="1"/>
          </p:cNvSpPr>
          <p:nvPr>
            <p:ph type="title"/>
          </p:nvPr>
        </p:nvSpPr>
        <p:spPr/>
        <p:txBody>
          <a:bodyPr/>
          <a:lstStyle/>
          <a:p>
            <a:r>
              <a:rPr lang="en-US" b="1" dirty="0">
                <a:latin typeface="Times New Roman" pitchFamily="18" charset="0"/>
                <a:cs typeface="Times New Roman" pitchFamily="18" charset="0"/>
              </a:rPr>
              <a:t>RGBA Value</a:t>
            </a:r>
            <a:endParaRPr lang="en-IN" dirty="0"/>
          </a:p>
        </p:txBody>
      </p:sp>
      <p:sp>
        <p:nvSpPr>
          <p:cNvPr id="5" name="Date Placeholder 4"/>
          <p:cNvSpPr>
            <a:spLocks noGrp="1"/>
          </p:cNvSpPr>
          <p:nvPr>
            <p:ph type="dt" sz="half" idx="10"/>
          </p:nvPr>
        </p:nvSpPr>
        <p:spPr/>
        <p:txBody>
          <a:bodyPr/>
          <a:lstStyle/>
          <a:p>
            <a:fld id="{274776A8-7F59-430A-A352-F51357804D36}" type="datetime1">
              <a:rPr lang="en-US" smtClean="0"/>
              <a:t>2/5/2025</a:t>
            </a:fld>
            <a:endParaRPr lang="en-US" dirty="0"/>
          </a:p>
        </p:txBody>
      </p:sp>
      <p:sp>
        <p:nvSpPr>
          <p:cNvPr id="6" name="Footer Placeholder 5"/>
          <p:cNvSpPr>
            <a:spLocks noGrp="1"/>
          </p:cNvSpPr>
          <p:nvPr>
            <p:ph type="ftr" sz="quarter" idx="11"/>
          </p:nvPr>
        </p:nvSpPr>
        <p:spPr>
          <a:prstGeom prst="rect">
            <a:avLst/>
          </a:prstGeom>
        </p:spPr>
        <p:txBody>
          <a:bodyPr/>
          <a:lstStyle/>
          <a:p>
            <a:r>
              <a:rPr lang="en-US"/>
              <a:t>UI Web Development</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62</a:t>
            </a:fld>
            <a:endParaRPr lang="en-US" dirty="0"/>
          </a:p>
        </p:txBody>
      </p:sp>
      <p:sp>
        <p:nvSpPr>
          <p:cNvPr id="2" name="Rectangle 1"/>
          <p:cNvSpPr/>
          <p:nvPr/>
        </p:nvSpPr>
        <p:spPr>
          <a:xfrm>
            <a:off x="137751" y="836850"/>
            <a:ext cx="11871581" cy="4399922"/>
          </a:xfrm>
          <a:prstGeom prst="rect">
            <a:avLst/>
          </a:prstGeom>
        </p:spPr>
        <p:txBody>
          <a:bodyPr wrap="square">
            <a:spAutoFit/>
          </a:bodyPr>
          <a:lstStyle/>
          <a:p>
            <a:pPr marL="457063" indent="-457063" algn="just">
              <a:buFont typeface="Wingdings" pitchFamily="2" charset="2"/>
              <a:buChar char="Ø"/>
            </a:pPr>
            <a:r>
              <a:rPr lang="en-US" sz="2799" dirty="0">
                <a:latin typeface="Times New Roman" pitchFamily="18" charset="0"/>
                <a:cs typeface="Times New Roman" pitchFamily="18" charset="0"/>
              </a:rPr>
              <a:t>RGBA color values are an extension of </a:t>
            </a:r>
            <a:r>
              <a:rPr lang="en-US" sz="2799" b="1" dirty="0">
                <a:latin typeface="Times New Roman" pitchFamily="18" charset="0"/>
                <a:cs typeface="Times New Roman" pitchFamily="18" charset="0"/>
              </a:rPr>
              <a:t>RGB color values with an alpha channel </a:t>
            </a:r>
            <a:r>
              <a:rPr lang="en-US" sz="2799" dirty="0">
                <a:latin typeface="Times New Roman" pitchFamily="18" charset="0"/>
                <a:cs typeface="Times New Roman" pitchFamily="18" charset="0"/>
              </a:rPr>
              <a:t>- which specifies the </a:t>
            </a:r>
            <a:r>
              <a:rPr lang="en-US" sz="2799" b="1" dirty="0">
                <a:latin typeface="Times New Roman" pitchFamily="18" charset="0"/>
                <a:cs typeface="Times New Roman" pitchFamily="18" charset="0"/>
              </a:rPr>
              <a:t>opacity for a color</a:t>
            </a:r>
            <a:r>
              <a:rPr lang="en-US" sz="2799" dirty="0">
                <a:latin typeface="Times New Roman" pitchFamily="18" charset="0"/>
                <a:cs typeface="Times New Roman" pitchFamily="18" charset="0"/>
              </a:rPr>
              <a:t>.</a:t>
            </a:r>
          </a:p>
          <a:p>
            <a:pPr algn="just"/>
            <a:endParaRPr lang="en-US" sz="2799" dirty="0">
              <a:latin typeface="Times New Roman" pitchFamily="18" charset="0"/>
              <a:cs typeface="Times New Roman" pitchFamily="18" charset="0"/>
            </a:endParaRPr>
          </a:p>
          <a:p>
            <a:pPr marL="457063" indent="-457063" algn="just">
              <a:buFont typeface="Wingdings" pitchFamily="2" charset="2"/>
              <a:buChar char="Ø"/>
            </a:pPr>
            <a:r>
              <a:rPr lang="en-US" sz="2799" dirty="0">
                <a:latin typeface="Times New Roman" pitchFamily="18" charset="0"/>
                <a:cs typeface="Times New Roman" pitchFamily="18" charset="0"/>
              </a:rPr>
              <a:t>An RGBA color value is specified with:</a:t>
            </a:r>
          </a:p>
          <a:p>
            <a:pPr algn="ctr"/>
            <a:r>
              <a:rPr lang="en-US" sz="2799" b="1" dirty="0" err="1">
                <a:latin typeface="Times New Roman" pitchFamily="18" charset="0"/>
                <a:cs typeface="Times New Roman" pitchFamily="18" charset="0"/>
              </a:rPr>
              <a:t>rgba</a:t>
            </a:r>
            <a:r>
              <a:rPr lang="en-US" sz="2799" b="1" dirty="0">
                <a:latin typeface="Times New Roman" pitchFamily="18" charset="0"/>
                <a:cs typeface="Times New Roman" pitchFamily="18" charset="0"/>
              </a:rPr>
              <a:t>(</a:t>
            </a:r>
            <a:r>
              <a:rPr lang="en-US" sz="2799" b="1" i="1" dirty="0">
                <a:latin typeface="Times New Roman" pitchFamily="18" charset="0"/>
                <a:cs typeface="Times New Roman" pitchFamily="18" charset="0"/>
              </a:rPr>
              <a:t>red,</a:t>
            </a:r>
            <a:r>
              <a:rPr lang="en-US" sz="2799" b="1" dirty="0">
                <a:latin typeface="Times New Roman" pitchFamily="18" charset="0"/>
                <a:cs typeface="Times New Roman" pitchFamily="18" charset="0"/>
              </a:rPr>
              <a:t> </a:t>
            </a:r>
            <a:r>
              <a:rPr lang="en-US" sz="2799" b="1" i="1" dirty="0">
                <a:latin typeface="Times New Roman" pitchFamily="18" charset="0"/>
                <a:cs typeface="Times New Roman" pitchFamily="18" charset="0"/>
              </a:rPr>
              <a:t>green</a:t>
            </a:r>
            <a:r>
              <a:rPr lang="en-US" sz="2799" b="1" dirty="0">
                <a:latin typeface="Times New Roman" pitchFamily="18" charset="0"/>
                <a:cs typeface="Times New Roman" pitchFamily="18" charset="0"/>
              </a:rPr>
              <a:t>, </a:t>
            </a:r>
            <a:r>
              <a:rPr lang="en-US" sz="2799" b="1" i="1" dirty="0">
                <a:latin typeface="Times New Roman" pitchFamily="18" charset="0"/>
                <a:cs typeface="Times New Roman" pitchFamily="18" charset="0"/>
              </a:rPr>
              <a:t>blue, alpha</a:t>
            </a:r>
            <a:r>
              <a:rPr lang="en-US" sz="2799" b="1" dirty="0">
                <a:latin typeface="Times New Roman" pitchFamily="18" charset="0"/>
                <a:cs typeface="Times New Roman" pitchFamily="18" charset="0"/>
              </a:rPr>
              <a:t>)</a:t>
            </a:r>
          </a:p>
          <a:p>
            <a:pPr algn="ctr"/>
            <a:endParaRPr lang="en-US" sz="2799" b="1" dirty="0">
              <a:latin typeface="Times New Roman" pitchFamily="18" charset="0"/>
              <a:cs typeface="Times New Roman" pitchFamily="18" charset="0"/>
            </a:endParaRPr>
          </a:p>
          <a:p>
            <a:pPr marL="457063" indent="-457063" algn="just">
              <a:buFont typeface="Wingdings" pitchFamily="2" charset="2"/>
              <a:buChar char="Ø"/>
            </a:pPr>
            <a:r>
              <a:rPr lang="en-US" sz="2799" b="1" dirty="0">
                <a:latin typeface="Times New Roman" pitchFamily="18" charset="0"/>
                <a:cs typeface="Times New Roman" pitchFamily="18" charset="0"/>
              </a:rPr>
              <a:t>The </a:t>
            </a:r>
            <a:r>
              <a:rPr lang="en-US" sz="2799" b="1" dirty="0">
                <a:solidFill>
                  <a:srgbClr val="FC6A10"/>
                </a:solidFill>
                <a:latin typeface="Times New Roman" pitchFamily="18" charset="0"/>
                <a:cs typeface="Times New Roman" pitchFamily="18" charset="0"/>
              </a:rPr>
              <a:t>alpha</a:t>
            </a:r>
            <a:r>
              <a:rPr lang="en-US" sz="2799" b="1" dirty="0">
                <a:latin typeface="Times New Roman" pitchFamily="18" charset="0"/>
                <a:cs typeface="Times New Roman" pitchFamily="18" charset="0"/>
              </a:rPr>
              <a:t> parameter is a number between </a:t>
            </a:r>
          </a:p>
          <a:p>
            <a:pPr marL="1066663" lvl="1" indent="-457063" algn="just">
              <a:buFont typeface="Wingdings" pitchFamily="2" charset="2"/>
              <a:buChar char="Ø"/>
            </a:pPr>
            <a:r>
              <a:rPr lang="en-US" sz="2799" b="1" dirty="0">
                <a:solidFill>
                  <a:srgbClr val="FC6A10"/>
                </a:solidFill>
                <a:latin typeface="Times New Roman" pitchFamily="18" charset="0"/>
                <a:cs typeface="Times New Roman" pitchFamily="18" charset="0"/>
              </a:rPr>
              <a:t>0.0 (fully transparent) and </a:t>
            </a:r>
          </a:p>
          <a:p>
            <a:pPr marL="1066663" lvl="1" indent="-457063" algn="just">
              <a:buFont typeface="Wingdings" pitchFamily="2" charset="2"/>
              <a:buChar char="Ø"/>
            </a:pPr>
            <a:r>
              <a:rPr lang="en-US" sz="2799" b="1" dirty="0">
                <a:solidFill>
                  <a:srgbClr val="FC6A10"/>
                </a:solidFill>
                <a:latin typeface="Times New Roman" pitchFamily="18" charset="0"/>
                <a:cs typeface="Times New Roman" pitchFamily="18" charset="0"/>
              </a:rPr>
              <a:t>1.0 (not transparent at all):</a:t>
            </a:r>
          </a:p>
          <a:p>
            <a:pPr marL="457063" indent="-457063" algn="just">
              <a:buFont typeface="Wingdings" pitchFamily="2" charset="2"/>
              <a:buChar char="Ø"/>
            </a:pPr>
            <a:endParaRPr lang="en-IN" sz="2799" dirty="0">
              <a:latin typeface="Times New Roman" pitchFamily="18" charset="0"/>
              <a:cs typeface="Times New Roman" pitchFamily="18" charset="0"/>
            </a:endParaRPr>
          </a:p>
        </p:txBody>
      </p:sp>
    </p:spTree>
    <p:extLst>
      <p:ext uri="{BB962C8B-B14F-4D97-AF65-F5344CB8AC3E}">
        <p14:creationId xmlns:p14="http://schemas.microsoft.com/office/powerpoint/2010/main" val="13106403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AD174-C0DF-2C13-D94C-3523B37A02BB}"/>
              </a:ext>
            </a:extLst>
          </p:cNvPr>
          <p:cNvSpPr>
            <a:spLocks noGrp="1"/>
          </p:cNvSpPr>
          <p:nvPr>
            <p:ph type="title"/>
          </p:nvPr>
        </p:nvSpPr>
        <p:spPr/>
        <p:txBody>
          <a:bodyPr/>
          <a:lstStyle/>
          <a:p>
            <a:r>
              <a:rPr lang="en-US" b="1" dirty="0">
                <a:latin typeface="Times New Roman" pitchFamily="18" charset="0"/>
                <a:cs typeface="Times New Roman" pitchFamily="18" charset="0"/>
              </a:rPr>
              <a:t>RGBA Value</a:t>
            </a:r>
            <a:endParaRPr lang="en-IN" dirty="0"/>
          </a:p>
        </p:txBody>
      </p:sp>
      <p:sp>
        <p:nvSpPr>
          <p:cNvPr id="5" name="Date Placeholder 4"/>
          <p:cNvSpPr>
            <a:spLocks noGrp="1"/>
          </p:cNvSpPr>
          <p:nvPr>
            <p:ph type="dt" sz="half" idx="10"/>
          </p:nvPr>
        </p:nvSpPr>
        <p:spPr/>
        <p:txBody>
          <a:bodyPr/>
          <a:lstStyle/>
          <a:p>
            <a:fld id="{274776A8-7F59-430A-A352-F51357804D36}" type="datetime1">
              <a:rPr lang="en-US" smtClean="0"/>
              <a:t>2/5/2025</a:t>
            </a:fld>
            <a:endParaRPr lang="en-US" dirty="0"/>
          </a:p>
        </p:txBody>
      </p:sp>
      <p:sp>
        <p:nvSpPr>
          <p:cNvPr id="6" name="Footer Placeholder 5"/>
          <p:cNvSpPr>
            <a:spLocks noGrp="1"/>
          </p:cNvSpPr>
          <p:nvPr>
            <p:ph type="ftr" sz="quarter" idx="11"/>
          </p:nvPr>
        </p:nvSpPr>
        <p:spPr>
          <a:prstGeom prst="rect">
            <a:avLst/>
          </a:prstGeom>
        </p:spPr>
        <p:txBody>
          <a:bodyPr/>
          <a:lstStyle/>
          <a:p>
            <a:r>
              <a:rPr lang="en-US"/>
              <a:t>UI Web Development</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63</a:t>
            </a:fld>
            <a:endParaRPr lang="en-US" dirty="0"/>
          </a:p>
        </p:txBody>
      </p:sp>
      <p:sp>
        <p:nvSpPr>
          <p:cNvPr id="3" name="Rectangle 2"/>
          <p:cNvSpPr/>
          <p:nvPr/>
        </p:nvSpPr>
        <p:spPr>
          <a:xfrm>
            <a:off x="104356" y="838275"/>
            <a:ext cx="10402243" cy="5628921"/>
          </a:xfrm>
          <a:prstGeom prst="rect">
            <a:avLst/>
          </a:prstGeom>
        </p:spPr>
        <p:txBody>
          <a:bodyPr wrap="square">
            <a:spAutoFit/>
          </a:bodyPr>
          <a:lstStyle/>
          <a:p>
            <a:r>
              <a:rPr lang="en-IN" sz="2399" dirty="0"/>
              <a:t>&lt;!DOCTYPE html&gt;</a:t>
            </a:r>
          </a:p>
          <a:p>
            <a:r>
              <a:rPr lang="en-IN" sz="2399" dirty="0"/>
              <a:t>&lt;html&gt;</a:t>
            </a:r>
          </a:p>
          <a:p>
            <a:r>
              <a:rPr lang="en-IN" sz="2399" dirty="0"/>
              <a:t>&lt;body&gt;</a:t>
            </a:r>
          </a:p>
          <a:p>
            <a:endParaRPr lang="en-IN" sz="2399" dirty="0"/>
          </a:p>
          <a:p>
            <a:r>
              <a:rPr lang="en-IN" sz="2399" dirty="0"/>
              <a:t>&lt;h1&gt;Make transparent </a:t>
            </a:r>
            <a:r>
              <a:rPr lang="en-IN" sz="2399" dirty="0" err="1"/>
              <a:t>colors</a:t>
            </a:r>
            <a:r>
              <a:rPr lang="en-IN" sz="2399" dirty="0"/>
              <a:t> with RGBA&lt;/h1&gt;</a:t>
            </a:r>
          </a:p>
          <a:p>
            <a:endParaRPr lang="en-IN" sz="2399" dirty="0"/>
          </a:p>
          <a:p>
            <a:r>
              <a:rPr lang="en-IN" sz="2399" dirty="0"/>
              <a:t>&lt;h2 style="</a:t>
            </a:r>
            <a:r>
              <a:rPr lang="en-IN" sz="2399" dirty="0" err="1"/>
              <a:t>background-color:rgba</a:t>
            </a:r>
            <a:r>
              <a:rPr lang="en-IN" sz="2399" dirty="0"/>
              <a:t>(255, 99, 71, 0);"&gt; </a:t>
            </a:r>
            <a:r>
              <a:rPr lang="en-IN" sz="2399" dirty="0" err="1"/>
              <a:t>rgba</a:t>
            </a:r>
            <a:r>
              <a:rPr lang="en-IN" sz="2399" dirty="0"/>
              <a:t>(255, 99, 71, 0)&lt;/h2&gt;</a:t>
            </a:r>
          </a:p>
          <a:p>
            <a:r>
              <a:rPr lang="en-IN" sz="2399" dirty="0"/>
              <a:t>&lt;h2 style="</a:t>
            </a:r>
            <a:r>
              <a:rPr lang="en-IN" sz="2399" dirty="0" err="1"/>
              <a:t>background-color:rgba</a:t>
            </a:r>
            <a:r>
              <a:rPr lang="en-IN" sz="2399" dirty="0"/>
              <a:t>(255, 99, 71, 0.2);"&gt;</a:t>
            </a:r>
            <a:r>
              <a:rPr lang="en-IN" sz="2399" dirty="0" err="1"/>
              <a:t>rgba</a:t>
            </a:r>
            <a:r>
              <a:rPr lang="en-IN" sz="2399" dirty="0"/>
              <a:t>(255, 99, 71, 0.2)&lt;/h2&gt;</a:t>
            </a:r>
          </a:p>
          <a:p>
            <a:r>
              <a:rPr lang="en-IN" sz="2399" dirty="0"/>
              <a:t>&lt;h2 style="</a:t>
            </a:r>
            <a:r>
              <a:rPr lang="en-IN" sz="2399" dirty="0" err="1"/>
              <a:t>background-color:rgba</a:t>
            </a:r>
            <a:r>
              <a:rPr lang="en-IN" sz="2399" dirty="0"/>
              <a:t>(255, 99, 71, 0.4);"&gt;</a:t>
            </a:r>
            <a:r>
              <a:rPr lang="en-IN" sz="2399" dirty="0" err="1"/>
              <a:t>rgba</a:t>
            </a:r>
            <a:r>
              <a:rPr lang="en-IN" sz="2399" dirty="0"/>
              <a:t>(255, 99, 71, 0.4)&lt;/h2&gt;</a:t>
            </a:r>
          </a:p>
          <a:p>
            <a:r>
              <a:rPr lang="en-IN" sz="2399" dirty="0"/>
              <a:t>&lt;h2 style="</a:t>
            </a:r>
            <a:r>
              <a:rPr lang="en-IN" sz="2399" dirty="0" err="1"/>
              <a:t>background-color:rgba</a:t>
            </a:r>
            <a:r>
              <a:rPr lang="en-IN" sz="2399" dirty="0"/>
              <a:t>(255, 99, 71, 0.6);"&gt;</a:t>
            </a:r>
            <a:r>
              <a:rPr lang="en-IN" sz="2399" dirty="0" err="1"/>
              <a:t>rgba</a:t>
            </a:r>
            <a:r>
              <a:rPr lang="en-IN" sz="2399" dirty="0"/>
              <a:t>(255, 99, 71, 0.6)&lt;/h2&gt;</a:t>
            </a:r>
          </a:p>
          <a:p>
            <a:r>
              <a:rPr lang="en-IN" sz="2399" dirty="0"/>
              <a:t>&lt;h2 style="</a:t>
            </a:r>
            <a:r>
              <a:rPr lang="en-IN" sz="2399" dirty="0" err="1"/>
              <a:t>background-color:rgba</a:t>
            </a:r>
            <a:r>
              <a:rPr lang="en-IN" sz="2399" dirty="0"/>
              <a:t>(255, 99, 71, 0.8);"&gt;</a:t>
            </a:r>
            <a:r>
              <a:rPr lang="en-IN" sz="2399" dirty="0" err="1"/>
              <a:t>rgba</a:t>
            </a:r>
            <a:r>
              <a:rPr lang="en-IN" sz="2399" dirty="0"/>
              <a:t>(255, 99, 71, 0.8)&lt;/h2&gt;</a:t>
            </a:r>
          </a:p>
          <a:p>
            <a:r>
              <a:rPr lang="en-IN" sz="2399" dirty="0"/>
              <a:t>&lt;h2 style="</a:t>
            </a:r>
            <a:r>
              <a:rPr lang="en-IN" sz="2399" dirty="0" err="1"/>
              <a:t>background-color:rgba</a:t>
            </a:r>
            <a:r>
              <a:rPr lang="en-IN" sz="2399" dirty="0"/>
              <a:t>(255, 99, 71, 1);"&gt;</a:t>
            </a:r>
            <a:r>
              <a:rPr lang="en-IN" sz="2399" dirty="0" err="1"/>
              <a:t>rgba</a:t>
            </a:r>
            <a:r>
              <a:rPr lang="en-IN" sz="2399" dirty="0"/>
              <a:t>(255, 99, 71, 1)&lt;/h2&gt;</a:t>
            </a:r>
          </a:p>
          <a:p>
            <a:endParaRPr lang="en-IN" sz="2399" dirty="0"/>
          </a:p>
          <a:p>
            <a:r>
              <a:rPr lang="en-IN" sz="2399" dirty="0"/>
              <a:t>&lt;/body&gt;</a:t>
            </a:r>
          </a:p>
          <a:p>
            <a:r>
              <a:rPr lang="en-IN" sz="2399" dirty="0"/>
              <a:t>&lt;/html&gt;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540" y="0"/>
            <a:ext cx="5088417" cy="2844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10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9D766-D848-8F97-DBE5-681B1ECFEA27}"/>
              </a:ext>
            </a:extLst>
          </p:cNvPr>
          <p:cNvSpPr>
            <a:spLocks noGrp="1"/>
          </p:cNvSpPr>
          <p:nvPr>
            <p:ph type="title"/>
          </p:nvPr>
        </p:nvSpPr>
        <p:spPr/>
        <p:txBody>
          <a:bodyPr/>
          <a:lstStyle/>
          <a:p>
            <a:r>
              <a:rPr lang="en-US" dirty="0"/>
              <a:t>Colorex.html</a:t>
            </a:r>
            <a:endParaRPr lang="en-IN" dirty="0"/>
          </a:p>
        </p:txBody>
      </p:sp>
      <p:sp>
        <p:nvSpPr>
          <p:cNvPr id="4" name="TextBox 3">
            <a:extLst>
              <a:ext uri="{FF2B5EF4-FFF2-40B4-BE49-F238E27FC236}">
                <a16:creationId xmlns:a16="http://schemas.microsoft.com/office/drawing/2014/main" id="{0929AEF1-681D-26F6-F8AE-ECDA368F68BA}"/>
              </a:ext>
            </a:extLst>
          </p:cNvPr>
          <p:cNvSpPr txBox="1"/>
          <p:nvPr/>
        </p:nvSpPr>
        <p:spPr>
          <a:xfrm>
            <a:off x="-98277" y="612844"/>
            <a:ext cx="12287101" cy="5632311"/>
          </a:xfrm>
          <a:prstGeom prst="rect">
            <a:avLst/>
          </a:prstGeom>
          <a:noFill/>
        </p:spPr>
        <p:txBody>
          <a:bodyPr wrap="square">
            <a:spAutoFit/>
          </a:bodyPr>
          <a:lstStyle/>
          <a:p>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head</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meta</a:t>
            </a:r>
            <a:r>
              <a:rPr lang="en-IN" b="0" dirty="0">
                <a:solidFill>
                  <a:srgbClr val="91B3E0"/>
                </a:solidFill>
                <a:effectLst/>
                <a:highlight>
                  <a:srgbClr val="F5F5F5"/>
                </a:highlight>
                <a:latin typeface="Consolas" panose="020B0609020204030204" pitchFamily="49" charset="0"/>
              </a:rPr>
              <a:t> </a:t>
            </a:r>
            <a:r>
              <a:rPr lang="en-IN" b="0" i="1" dirty="0">
                <a:solidFill>
                  <a:srgbClr val="8190A0"/>
                </a:solidFill>
                <a:effectLst/>
                <a:highlight>
                  <a:srgbClr val="F5F5F5"/>
                </a:highlight>
                <a:latin typeface="Consolas" panose="020B0609020204030204" pitchFamily="49" charset="0"/>
              </a:rPr>
              <a:t>charset</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UTF-8</a:t>
            </a:r>
            <a:r>
              <a:rPr lang="en-IN" b="0" dirty="0">
                <a:solidFill>
                  <a:srgbClr val="777777"/>
                </a:solidFill>
                <a:effectLst/>
                <a:highlight>
                  <a:srgbClr val="F5F5F5"/>
                </a:highlight>
                <a:latin typeface="Consolas" panose="020B0609020204030204" pitchFamily="49" charset="0"/>
              </a:rPr>
              <a:t>"</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meta</a:t>
            </a:r>
            <a:r>
              <a:rPr lang="en-IN" b="0" dirty="0">
                <a:solidFill>
                  <a:srgbClr val="91B3E0"/>
                </a:solidFill>
                <a:effectLst/>
                <a:highlight>
                  <a:srgbClr val="F5F5F5"/>
                </a:highlight>
                <a:latin typeface="Consolas" panose="020B0609020204030204" pitchFamily="49" charset="0"/>
              </a:rPr>
              <a:t> </a:t>
            </a:r>
            <a:r>
              <a:rPr lang="en-IN" b="0" i="1" dirty="0">
                <a:solidFill>
                  <a:srgbClr val="8190A0"/>
                </a:solidFill>
                <a:effectLst/>
                <a:highlight>
                  <a:srgbClr val="F5F5F5"/>
                </a:highlight>
                <a:latin typeface="Consolas" panose="020B0609020204030204" pitchFamily="49" charset="0"/>
              </a:rPr>
              <a:t>name</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viewport</a:t>
            </a:r>
            <a:r>
              <a:rPr lang="en-IN" b="0" dirty="0">
                <a:solidFill>
                  <a:srgbClr val="777777"/>
                </a:solidFill>
                <a:effectLst/>
                <a:highlight>
                  <a:srgbClr val="F5F5F5"/>
                </a:highlight>
                <a:latin typeface="Consolas" panose="020B0609020204030204" pitchFamily="49" charset="0"/>
              </a:rPr>
              <a:t>"</a:t>
            </a:r>
            <a:r>
              <a:rPr lang="en-IN" b="0" dirty="0">
                <a:solidFill>
                  <a:srgbClr val="91B3E0"/>
                </a:solidFill>
                <a:effectLst/>
                <a:highlight>
                  <a:srgbClr val="F5F5F5"/>
                </a:highlight>
                <a:latin typeface="Consolas" panose="020B0609020204030204" pitchFamily="49" charset="0"/>
              </a:rPr>
              <a:t> </a:t>
            </a:r>
            <a:r>
              <a:rPr lang="en-IN" b="0" i="1" dirty="0">
                <a:solidFill>
                  <a:srgbClr val="8190A0"/>
                </a:solidFill>
                <a:effectLst/>
                <a:highlight>
                  <a:srgbClr val="F5F5F5"/>
                </a:highlight>
                <a:latin typeface="Consolas" panose="020B0609020204030204" pitchFamily="49" charset="0"/>
              </a:rPr>
              <a:t>content</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width=device-width, initial-scale=1.0</a:t>
            </a:r>
            <a:r>
              <a:rPr lang="en-IN" b="0" dirty="0">
                <a:solidFill>
                  <a:srgbClr val="777777"/>
                </a:solidFill>
                <a:effectLst/>
                <a:highlight>
                  <a:srgbClr val="F5F5F5"/>
                </a:highlight>
                <a:latin typeface="Consolas" panose="020B0609020204030204" pitchFamily="49" charset="0"/>
              </a:rPr>
              <a:t>"</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title</a:t>
            </a:r>
            <a:r>
              <a:rPr lang="en-IN" b="0" dirty="0">
                <a:solidFill>
                  <a:srgbClr val="91B3E0"/>
                </a:solidFill>
                <a:effectLst/>
                <a:highlight>
                  <a:srgbClr val="F5F5F5"/>
                </a:highlight>
                <a:latin typeface="Consolas" panose="020B0609020204030204" pitchFamily="49" charset="0"/>
              </a:rPr>
              <a:t>&gt;</a:t>
            </a:r>
            <a:r>
              <a:rPr lang="en-IN" b="0" dirty="0">
                <a:solidFill>
                  <a:srgbClr val="333333"/>
                </a:solidFill>
                <a:effectLst/>
                <a:highlight>
                  <a:srgbClr val="F5F5F5"/>
                </a:highlight>
                <a:latin typeface="Consolas" panose="020B0609020204030204" pitchFamily="49" charset="0"/>
              </a:rPr>
              <a:t>Document</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title</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777777"/>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style</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7A3E9D"/>
                </a:solidFill>
                <a:effectLst/>
                <a:highlight>
                  <a:srgbClr val="F5F5F5"/>
                </a:highlight>
                <a:latin typeface="Consolas" panose="020B0609020204030204" pitchFamily="49" charset="0"/>
              </a:rPr>
              <a:t>p</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err="1">
                <a:solidFill>
                  <a:srgbClr val="9C5D27"/>
                </a:solidFill>
                <a:effectLst/>
                <a:highlight>
                  <a:srgbClr val="F5F5F5"/>
                </a:highlight>
                <a:latin typeface="Consolas" panose="020B0609020204030204" pitchFamily="49" charset="0"/>
              </a:rPr>
              <a:t>color</a:t>
            </a:r>
            <a:r>
              <a:rPr lang="en-IN" b="0" dirty="0" err="1">
                <a:solidFill>
                  <a:srgbClr val="777777"/>
                </a:solidFill>
                <a:effectLst/>
                <a:highlight>
                  <a:srgbClr val="F5F5F5"/>
                </a:highlight>
                <a:latin typeface="Consolas" panose="020B0609020204030204" pitchFamily="49" charset="0"/>
              </a:rPr>
              <a:t>:</a:t>
            </a:r>
            <a:r>
              <a:rPr lang="en-IN" b="0" dirty="0" err="1">
                <a:solidFill>
                  <a:srgbClr val="9C5D27"/>
                </a:solidFill>
                <a:effectLst/>
                <a:highlight>
                  <a:srgbClr val="F5F5F5"/>
                </a:highlight>
                <a:latin typeface="Consolas" panose="020B0609020204030204" pitchFamily="49" charset="0"/>
              </a:rPr>
              <a:t>brown</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7A3E9D"/>
                </a:solidFill>
                <a:effectLst/>
                <a:highlight>
                  <a:srgbClr val="F5F5F5"/>
                </a:highlight>
                <a:latin typeface="Consolas" panose="020B0609020204030204" pitchFamily="49" charset="0"/>
              </a:rPr>
              <a:t>h1</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err="1">
                <a:solidFill>
                  <a:srgbClr val="9C5D27"/>
                </a:solidFill>
                <a:effectLst/>
                <a:highlight>
                  <a:srgbClr val="F5F5F5"/>
                </a:highlight>
                <a:latin typeface="Consolas" panose="020B0609020204030204" pitchFamily="49" charset="0"/>
              </a:rPr>
              <a:t>color</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f09</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7A3E9D"/>
                </a:solidFill>
                <a:effectLst/>
                <a:highlight>
                  <a:srgbClr val="F5F5F5"/>
                </a:highlight>
                <a:latin typeface="Consolas" panose="020B0609020204030204" pitchFamily="49" charset="0"/>
              </a:rPr>
              <a:t>h2</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err="1">
                <a:solidFill>
                  <a:srgbClr val="9C5D27"/>
                </a:solidFill>
                <a:effectLst/>
                <a:highlight>
                  <a:srgbClr val="F5F5F5"/>
                </a:highlight>
                <a:latin typeface="Consolas" panose="020B0609020204030204" pitchFamily="49" charset="0"/>
              </a:rPr>
              <a:t>color</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8400ff</a:t>
            </a:r>
            <a:br>
              <a:rPr lang="en-IN" b="0" dirty="0">
                <a:solidFill>
                  <a:srgbClr val="333333"/>
                </a:solidFill>
                <a:effectLst/>
                <a:highlight>
                  <a:srgbClr val="F5F5F5"/>
                </a:highlight>
                <a:latin typeface="Consolas" panose="020B0609020204030204" pitchFamily="49" charset="0"/>
              </a:rPr>
            </a:br>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p:txBody>
      </p:sp>
      <p:pic>
        <p:nvPicPr>
          <p:cNvPr id="8" name="Picture 7">
            <a:extLst>
              <a:ext uri="{FF2B5EF4-FFF2-40B4-BE49-F238E27FC236}">
                <a16:creationId xmlns:a16="http://schemas.microsoft.com/office/drawing/2014/main" id="{3F7A6F58-DB81-93FC-500B-61331B3D0AAD}"/>
              </a:ext>
            </a:extLst>
          </p:cNvPr>
          <p:cNvPicPr>
            <a:picLocks noChangeAspect="1"/>
          </p:cNvPicPr>
          <p:nvPr/>
        </p:nvPicPr>
        <p:blipFill>
          <a:blip r:embed="rId2"/>
          <a:stretch>
            <a:fillRect/>
          </a:stretch>
        </p:blipFill>
        <p:spPr>
          <a:xfrm>
            <a:off x="7318548" y="2636912"/>
            <a:ext cx="3553321" cy="2934109"/>
          </a:xfrm>
          <a:prstGeom prst="rect">
            <a:avLst/>
          </a:prstGeom>
        </p:spPr>
      </p:pic>
    </p:spTree>
    <p:extLst>
      <p:ext uri="{BB962C8B-B14F-4D97-AF65-F5344CB8AC3E}">
        <p14:creationId xmlns:p14="http://schemas.microsoft.com/office/powerpoint/2010/main" val="11909929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ECE761-0057-4CBD-AAFF-47048604778E}"/>
              </a:ext>
            </a:extLst>
          </p:cNvPr>
          <p:cNvSpPr txBox="1"/>
          <p:nvPr/>
        </p:nvSpPr>
        <p:spPr>
          <a:xfrm>
            <a:off x="117749" y="980728"/>
            <a:ext cx="8175446" cy="4524315"/>
          </a:xfrm>
          <a:prstGeom prst="rect">
            <a:avLst/>
          </a:prstGeom>
          <a:noFill/>
        </p:spPr>
        <p:txBody>
          <a:bodyPr wrap="square">
            <a:spAutoFit/>
          </a:bodyPr>
          <a:lstStyle/>
          <a:p>
            <a:r>
              <a:rPr lang="en-IN" b="0" dirty="0">
                <a:solidFill>
                  <a:srgbClr val="333333"/>
                </a:solidFill>
                <a:effectLst/>
                <a:highlight>
                  <a:srgbClr val="F5F5F5"/>
                </a:highlight>
                <a:latin typeface="Consolas" panose="020B0609020204030204" pitchFamily="49" charset="0"/>
              </a:rPr>
              <a:t>        </a:t>
            </a:r>
            <a:r>
              <a:rPr lang="en-IN" b="0" dirty="0">
                <a:solidFill>
                  <a:srgbClr val="7A3E9D"/>
                </a:solidFill>
                <a:effectLst/>
                <a:highlight>
                  <a:srgbClr val="F5F5F5"/>
                </a:highlight>
                <a:latin typeface="Consolas" panose="020B0609020204030204" pitchFamily="49" charset="0"/>
              </a:rPr>
              <a:t>h3</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err="1">
                <a:solidFill>
                  <a:srgbClr val="9C5D27"/>
                </a:solidFill>
                <a:effectLst/>
                <a:highlight>
                  <a:srgbClr val="F5F5F5"/>
                </a:highlight>
                <a:latin typeface="Consolas" panose="020B0609020204030204" pitchFamily="49" charset="0"/>
              </a:rPr>
              <a:t>color</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1" dirty="0" err="1">
                <a:solidFill>
                  <a:srgbClr val="AA3731"/>
                </a:solidFill>
                <a:effectLst/>
                <a:highlight>
                  <a:srgbClr val="F5F5F5"/>
                </a:highlight>
                <a:latin typeface="Consolas" panose="020B0609020204030204" pitchFamily="49" charset="0"/>
              </a:rPr>
              <a:t>rgb</a:t>
            </a:r>
            <a:r>
              <a:rPr lang="en-IN" b="0" dirty="0">
                <a:solidFill>
                  <a:srgbClr val="777777"/>
                </a:solidFill>
                <a:effectLst/>
                <a:highlight>
                  <a:srgbClr val="F5F5F5"/>
                </a:highlight>
                <a:latin typeface="Consolas" panose="020B0609020204030204" pitchFamily="49" charset="0"/>
              </a:rPr>
              <a:t>(</a:t>
            </a:r>
            <a:r>
              <a:rPr lang="en-IN" b="0" dirty="0">
                <a:solidFill>
                  <a:srgbClr val="9C5D27"/>
                </a:solidFill>
                <a:effectLst/>
                <a:highlight>
                  <a:srgbClr val="F5F5F5"/>
                </a:highlight>
                <a:latin typeface="Consolas" panose="020B0609020204030204" pitchFamily="49" charset="0"/>
              </a:rPr>
              <a:t>5</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191</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5</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style</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head</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body</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h1</a:t>
            </a:r>
            <a:r>
              <a:rPr lang="en-IN" b="0" dirty="0">
                <a:solidFill>
                  <a:srgbClr val="91B3E0"/>
                </a:solidFill>
                <a:effectLst/>
                <a:highlight>
                  <a:srgbClr val="F5F5F5"/>
                </a:highlight>
                <a:latin typeface="Consolas" panose="020B0609020204030204" pitchFamily="49" charset="0"/>
              </a:rPr>
              <a:t>&gt;</a:t>
            </a:r>
            <a:r>
              <a:rPr lang="en-IN" b="0" dirty="0">
                <a:solidFill>
                  <a:srgbClr val="333333"/>
                </a:solidFill>
                <a:effectLst/>
                <a:highlight>
                  <a:srgbClr val="F5F5F5"/>
                </a:highlight>
                <a:latin typeface="Consolas" panose="020B0609020204030204" pitchFamily="49" charset="0"/>
              </a:rPr>
              <a:t>This is line 1</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h1</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h2</a:t>
            </a:r>
            <a:r>
              <a:rPr lang="en-IN" b="0" dirty="0">
                <a:solidFill>
                  <a:srgbClr val="91B3E0"/>
                </a:solidFill>
                <a:effectLst/>
                <a:highlight>
                  <a:srgbClr val="F5F5F5"/>
                </a:highlight>
                <a:latin typeface="Consolas" panose="020B0609020204030204" pitchFamily="49" charset="0"/>
              </a:rPr>
              <a:t>&gt;</a:t>
            </a:r>
            <a:r>
              <a:rPr lang="en-IN" b="0" dirty="0">
                <a:solidFill>
                  <a:srgbClr val="333333"/>
                </a:solidFill>
                <a:effectLst/>
                <a:highlight>
                  <a:srgbClr val="F5F5F5"/>
                </a:highlight>
                <a:latin typeface="Consolas" panose="020B0609020204030204" pitchFamily="49" charset="0"/>
              </a:rPr>
              <a:t>This is line 2</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h2</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h3</a:t>
            </a:r>
            <a:r>
              <a:rPr lang="en-IN" b="0" dirty="0">
                <a:solidFill>
                  <a:srgbClr val="91B3E0"/>
                </a:solidFill>
                <a:effectLst/>
                <a:highlight>
                  <a:srgbClr val="F5F5F5"/>
                </a:highlight>
                <a:latin typeface="Consolas" panose="020B0609020204030204" pitchFamily="49" charset="0"/>
              </a:rPr>
              <a:t>&gt;</a:t>
            </a:r>
            <a:r>
              <a:rPr lang="en-IN" b="0" dirty="0">
                <a:solidFill>
                  <a:srgbClr val="333333"/>
                </a:solidFill>
                <a:effectLst/>
                <a:highlight>
                  <a:srgbClr val="F5F5F5"/>
                </a:highlight>
                <a:latin typeface="Consolas" panose="020B0609020204030204" pitchFamily="49" charset="0"/>
              </a:rPr>
              <a:t>This is line 3</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h3</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p</a:t>
            </a:r>
            <a:r>
              <a:rPr lang="en-IN" b="0" dirty="0">
                <a:solidFill>
                  <a:srgbClr val="91B3E0"/>
                </a:solidFill>
                <a:effectLst/>
                <a:highlight>
                  <a:srgbClr val="F5F5F5"/>
                </a:highlight>
                <a:latin typeface="Consolas" panose="020B0609020204030204" pitchFamily="49" charset="0"/>
              </a:rPr>
              <a:t>&gt;</a:t>
            </a:r>
            <a:r>
              <a:rPr lang="en-IN" b="0" dirty="0" err="1">
                <a:solidFill>
                  <a:srgbClr val="333333"/>
                </a:solidFill>
                <a:effectLst/>
                <a:highlight>
                  <a:srgbClr val="F5F5F5"/>
                </a:highlight>
                <a:latin typeface="Consolas" panose="020B0609020204030204" pitchFamily="49" charset="0"/>
              </a:rPr>
              <a:t>THis</a:t>
            </a:r>
            <a:r>
              <a:rPr lang="en-IN" b="0" dirty="0">
                <a:solidFill>
                  <a:srgbClr val="333333"/>
                </a:solidFill>
                <a:effectLst/>
                <a:highlight>
                  <a:srgbClr val="F5F5F5"/>
                </a:highlight>
                <a:latin typeface="Consolas" panose="020B0609020204030204" pitchFamily="49" charset="0"/>
              </a:rPr>
              <a:t> is line 4</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p</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br>
              <a:rPr lang="en-IN" b="0" dirty="0">
                <a:solidFill>
                  <a:srgbClr val="333333"/>
                </a:solidFill>
                <a:effectLst/>
                <a:highlight>
                  <a:srgbClr val="F5F5F5"/>
                </a:highlight>
                <a:latin typeface="Consolas" panose="020B0609020204030204" pitchFamily="49" charset="0"/>
              </a:rPr>
            </a:b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body</a:t>
            </a:r>
            <a:r>
              <a:rPr lang="en-IN" b="0" dirty="0">
                <a:solidFill>
                  <a:srgbClr val="91B3E0"/>
                </a:solidFill>
                <a:effectLst/>
                <a:highlight>
                  <a:srgbClr val="F5F5F5"/>
                </a:highlight>
                <a:latin typeface="Consolas" panose="020B0609020204030204" pitchFamily="49" charset="0"/>
              </a:rPr>
              <a:t>&gt;</a:t>
            </a:r>
            <a:endParaRPr lang="en-IN" dirty="0"/>
          </a:p>
        </p:txBody>
      </p:sp>
      <p:pic>
        <p:nvPicPr>
          <p:cNvPr id="6" name="Picture 5">
            <a:extLst>
              <a:ext uri="{FF2B5EF4-FFF2-40B4-BE49-F238E27FC236}">
                <a16:creationId xmlns:a16="http://schemas.microsoft.com/office/drawing/2014/main" id="{FB656840-4AE2-96EF-C904-4F4F7DE63582}"/>
              </a:ext>
            </a:extLst>
          </p:cNvPr>
          <p:cNvPicPr>
            <a:picLocks noChangeAspect="1"/>
          </p:cNvPicPr>
          <p:nvPr/>
        </p:nvPicPr>
        <p:blipFill>
          <a:blip r:embed="rId2"/>
          <a:stretch>
            <a:fillRect/>
          </a:stretch>
        </p:blipFill>
        <p:spPr>
          <a:xfrm>
            <a:off x="7678588" y="1775830"/>
            <a:ext cx="3553321" cy="2934109"/>
          </a:xfrm>
          <a:prstGeom prst="rect">
            <a:avLst/>
          </a:prstGeom>
        </p:spPr>
      </p:pic>
      <p:sp>
        <p:nvSpPr>
          <p:cNvPr id="7" name="Title 1">
            <a:extLst>
              <a:ext uri="{FF2B5EF4-FFF2-40B4-BE49-F238E27FC236}">
                <a16:creationId xmlns:a16="http://schemas.microsoft.com/office/drawing/2014/main" id="{CF90F18E-7746-C2EF-1528-AC6F6C2D2FFF}"/>
              </a:ext>
            </a:extLst>
          </p:cNvPr>
          <p:cNvSpPr>
            <a:spLocks noGrp="1"/>
          </p:cNvSpPr>
          <p:nvPr>
            <p:ph type="title"/>
          </p:nvPr>
        </p:nvSpPr>
        <p:spPr>
          <a:xfrm>
            <a:off x="117475" y="68263"/>
            <a:ext cx="11233150" cy="682625"/>
          </a:xfrm>
        </p:spPr>
        <p:txBody>
          <a:bodyPr/>
          <a:lstStyle/>
          <a:p>
            <a:r>
              <a:rPr lang="en-US" dirty="0"/>
              <a:t>Colorex.html</a:t>
            </a:r>
            <a:endParaRPr lang="en-IN" dirty="0"/>
          </a:p>
        </p:txBody>
      </p:sp>
    </p:spTree>
    <p:extLst>
      <p:ext uri="{BB962C8B-B14F-4D97-AF65-F5344CB8AC3E}">
        <p14:creationId xmlns:p14="http://schemas.microsoft.com/office/powerpoint/2010/main" val="24279963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14034D-1921-0540-E6DC-803C5EC23F1D}"/>
              </a:ext>
            </a:extLst>
          </p:cNvPr>
          <p:cNvSpPr>
            <a:spLocks noGrp="1"/>
          </p:cNvSpPr>
          <p:nvPr>
            <p:ph type="title"/>
          </p:nvPr>
        </p:nvSpPr>
        <p:spPr/>
        <p:txBody>
          <a:bodyPr/>
          <a:lstStyle/>
          <a:p>
            <a:r>
              <a:rPr lang="en-US" dirty="0"/>
              <a:t>Border</a:t>
            </a:r>
            <a:endParaRPr lang="en-IN" dirty="0"/>
          </a:p>
        </p:txBody>
      </p:sp>
      <p:sp>
        <p:nvSpPr>
          <p:cNvPr id="4" name="Text Placeholder 3">
            <a:extLst>
              <a:ext uri="{FF2B5EF4-FFF2-40B4-BE49-F238E27FC236}">
                <a16:creationId xmlns:a16="http://schemas.microsoft.com/office/drawing/2014/main" id="{B59782B5-75A5-29A4-7229-F39C60075FF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764164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7934" y="357166"/>
            <a:ext cx="11691134" cy="5324535"/>
          </a:xfrm>
          <a:prstGeom prst="rect">
            <a:avLst/>
          </a:prstGeom>
        </p:spPr>
        <p:txBody>
          <a:bodyPr wrap="square">
            <a:spAutoFit/>
          </a:bodyPr>
          <a:lstStyle/>
          <a:p>
            <a:r>
              <a:rPr lang="en-US" sz="3200" b="1" u="sng" dirty="0">
                <a:solidFill>
                  <a:srgbClr val="FF0000"/>
                </a:solidFill>
              </a:rPr>
              <a:t>CSS Border</a:t>
            </a:r>
          </a:p>
          <a:p>
            <a:pPr algn="just">
              <a:buFont typeface="Wingdings" pitchFamily="2" charset="2"/>
              <a:buChar char="q"/>
            </a:pPr>
            <a:r>
              <a:rPr lang="en-US" sz="2800" dirty="0"/>
              <a:t>The CSS border properties allow you to specify the style, </a:t>
            </a:r>
            <a:r>
              <a:rPr lang="en-US" sz="2800" dirty="0" err="1"/>
              <a:t>size,and</a:t>
            </a:r>
            <a:r>
              <a:rPr lang="en-US" sz="2800" dirty="0"/>
              <a:t> color of an Html element border. </a:t>
            </a:r>
          </a:p>
          <a:p>
            <a:pPr algn="just">
              <a:buFont typeface="Wingdings" pitchFamily="2" charset="2"/>
              <a:buChar char="q"/>
            </a:pPr>
            <a:r>
              <a:rPr lang="en-US" sz="2800" dirty="0"/>
              <a:t>Following CSS border properties are used for Html elements,</a:t>
            </a:r>
          </a:p>
          <a:p>
            <a:pPr marL="1123950" lvl="1" indent="-514350" algn="just">
              <a:buFont typeface="+mj-lt"/>
              <a:buAutoNum type="arabicPeriod"/>
            </a:pPr>
            <a:r>
              <a:rPr lang="en-US" sz="2800" b="1" dirty="0"/>
              <a:t>border-style</a:t>
            </a:r>
            <a:r>
              <a:rPr lang="en-US" sz="2800" dirty="0"/>
              <a:t>:</a:t>
            </a:r>
            <a:r>
              <a:rPr lang="en-US" sz="2800" kern="1200" dirty="0">
                <a:solidFill>
                  <a:schemeClr val="tx1"/>
                </a:solidFill>
                <a:latin typeface="+mn-lt"/>
                <a:ea typeface="+mn-ea"/>
                <a:cs typeface="+mn-cs"/>
              </a:rPr>
              <a:t> double, dotted, solid, dashed </a:t>
            </a:r>
            <a:endParaRPr lang="en-US" sz="2800" dirty="0"/>
          </a:p>
          <a:p>
            <a:pPr marL="1123950" lvl="1" indent="-514350" algn="just">
              <a:buFont typeface="+mj-lt"/>
              <a:buAutoNum type="arabicPeriod"/>
            </a:pPr>
            <a:r>
              <a:rPr lang="en-US" sz="2800" b="1" dirty="0"/>
              <a:t>border-width</a:t>
            </a:r>
            <a:r>
              <a:rPr lang="en-US" sz="2800" dirty="0"/>
              <a:t>: thin, medium or thick</a:t>
            </a:r>
          </a:p>
          <a:p>
            <a:pPr marL="1123950" lvl="1" indent="-514350" algn="just">
              <a:buFont typeface="+mj-lt"/>
              <a:buAutoNum type="arabicPeriod"/>
            </a:pPr>
            <a:r>
              <a:rPr lang="en-US" sz="2800" b="1" dirty="0"/>
              <a:t>border-color</a:t>
            </a:r>
            <a:r>
              <a:rPr lang="en-US" sz="2800" dirty="0"/>
              <a:t>:</a:t>
            </a:r>
          </a:p>
          <a:p>
            <a:pPr marL="1123950" lvl="1" indent="-514350" algn="just">
              <a:buFont typeface="+mj-lt"/>
              <a:buAutoNum type="arabicPeriod"/>
            </a:pPr>
            <a:r>
              <a:rPr lang="en-US" sz="2800" b="1" dirty="0"/>
              <a:t>border-radius</a:t>
            </a:r>
            <a:r>
              <a:rPr lang="en-US" sz="2800" dirty="0"/>
              <a:t>: </a:t>
            </a:r>
            <a:r>
              <a:rPr lang="en-US" sz="2800" dirty="0" err="1"/>
              <a:t>px</a:t>
            </a:r>
            <a:r>
              <a:rPr lang="en-US" sz="2800" dirty="0"/>
              <a:t> or %</a:t>
            </a:r>
          </a:p>
          <a:p>
            <a:pPr marL="457200" indent="-457200" algn="just">
              <a:buFont typeface="Arial" panose="020B0604020202020204" pitchFamily="34" charset="0"/>
              <a:buChar char="•"/>
            </a:pPr>
            <a:r>
              <a:rPr lang="en-US" sz="2800" dirty="0"/>
              <a:t>The </a:t>
            </a:r>
            <a:r>
              <a:rPr lang="en-US" sz="2800" b="1" dirty="0"/>
              <a:t>border</a:t>
            </a:r>
            <a:r>
              <a:rPr lang="en-US" sz="2800" dirty="0"/>
              <a:t> property is a shorthand property for:</a:t>
            </a:r>
          </a:p>
          <a:p>
            <a:pPr marL="1066800" lvl="1" indent="-457200" algn="just">
              <a:buFont typeface="Arial" panose="020B0604020202020204" pitchFamily="34" charset="0"/>
              <a:buChar char="•"/>
            </a:pPr>
            <a:r>
              <a:rPr lang="en-US" sz="2800" dirty="0"/>
              <a:t>border-width</a:t>
            </a:r>
          </a:p>
          <a:p>
            <a:pPr marL="1066800" lvl="1" indent="-457200" algn="just">
              <a:buFont typeface="Arial" panose="020B0604020202020204" pitchFamily="34" charset="0"/>
              <a:buChar char="•"/>
            </a:pPr>
            <a:r>
              <a:rPr lang="en-US" sz="2800" dirty="0"/>
              <a:t>border-style (required)</a:t>
            </a:r>
          </a:p>
          <a:p>
            <a:pPr marL="1066800" lvl="1" indent="-457200" algn="just">
              <a:buFont typeface="Arial" panose="020B0604020202020204" pitchFamily="34" charset="0"/>
              <a:buChar char="•"/>
            </a:pPr>
            <a:r>
              <a:rPr lang="en-US" sz="2800" dirty="0"/>
              <a:t>border-color</a:t>
            </a:r>
            <a:endParaRPr lang="en-IN" sz="2000" b="1" dirty="0"/>
          </a:p>
        </p:txBody>
      </p:sp>
    </p:spTree>
    <p:extLst>
      <p:ext uri="{BB962C8B-B14F-4D97-AF65-F5344CB8AC3E}">
        <p14:creationId xmlns:p14="http://schemas.microsoft.com/office/powerpoint/2010/main" val="25696583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7934" y="357166"/>
            <a:ext cx="11691134" cy="5878532"/>
          </a:xfrm>
          <a:prstGeom prst="rect">
            <a:avLst/>
          </a:prstGeom>
        </p:spPr>
        <p:txBody>
          <a:bodyPr wrap="square">
            <a:spAutoFit/>
          </a:bodyPr>
          <a:lstStyle/>
          <a:p>
            <a:r>
              <a:rPr lang="en-US" sz="3200" b="1" u="sng" dirty="0">
                <a:solidFill>
                  <a:srgbClr val="FF0000"/>
                </a:solidFill>
              </a:rPr>
              <a:t>Border-Style</a:t>
            </a:r>
          </a:p>
          <a:p>
            <a:pPr>
              <a:buFont typeface="Wingdings" pitchFamily="2" charset="2"/>
              <a:buChar char="q"/>
            </a:pPr>
            <a:r>
              <a:rPr lang="en-US" sz="2800" dirty="0"/>
              <a:t>The border-style property specifies what kind of </a:t>
            </a:r>
            <a:r>
              <a:rPr lang="en-US" sz="2800" b="1" dirty="0"/>
              <a:t>border to display.</a:t>
            </a:r>
          </a:p>
          <a:p>
            <a:pPr>
              <a:buFont typeface="Wingdings" pitchFamily="2" charset="2"/>
              <a:buChar char="q"/>
            </a:pPr>
            <a:r>
              <a:rPr lang="en-US" sz="2800" dirty="0"/>
              <a:t>Ex: </a:t>
            </a:r>
            <a:r>
              <a:rPr lang="en-US" sz="2800" kern="1200" dirty="0">
                <a:solidFill>
                  <a:schemeClr val="tx1"/>
                </a:solidFill>
                <a:latin typeface="+mn-lt"/>
                <a:ea typeface="+mn-ea"/>
                <a:cs typeface="+mn-cs"/>
              </a:rPr>
              <a:t>double, dotted, solid, dashed </a:t>
            </a:r>
            <a:r>
              <a:rPr lang="en-US" sz="2800" kern="1200" dirty="0" err="1">
                <a:solidFill>
                  <a:schemeClr val="tx1"/>
                </a:solidFill>
                <a:latin typeface="+mn-lt"/>
                <a:ea typeface="+mn-ea"/>
                <a:cs typeface="+mn-cs"/>
              </a:rPr>
              <a:t>etc</a:t>
            </a:r>
            <a:endParaRPr lang="en-US" sz="2800" kern="1200" dirty="0">
              <a:solidFill>
                <a:schemeClr val="tx1"/>
              </a:solidFill>
              <a:latin typeface="+mn-lt"/>
              <a:ea typeface="+mn-ea"/>
              <a:cs typeface="+mn-cs"/>
            </a:endParaRPr>
          </a:p>
          <a:p>
            <a:pPr>
              <a:buFont typeface="Wingdings" pitchFamily="2" charset="2"/>
              <a:buChar char="q"/>
            </a:pPr>
            <a:endParaRPr lang="en-US" sz="2800" dirty="0"/>
          </a:p>
          <a:p>
            <a:pPr lvl="0" defTabSz="914400" eaLnBrk="0" fontAlgn="base" hangingPunct="0">
              <a:spcBef>
                <a:spcPct val="0"/>
              </a:spcBef>
              <a:spcAft>
                <a:spcPct val="0"/>
              </a:spcAft>
            </a:pPr>
            <a:r>
              <a:rPr lang="en-US" sz="3200" b="1" u="sng" dirty="0">
                <a:solidFill>
                  <a:srgbClr val="FF0000"/>
                </a:solidFill>
              </a:rPr>
              <a:t>Border-Width</a:t>
            </a:r>
          </a:p>
          <a:p>
            <a:pPr algn="just">
              <a:buFont typeface="Wingdings" pitchFamily="2" charset="2"/>
              <a:buChar char="q"/>
            </a:pPr>
            <a:r>
              <a:rPr lang="en-US" sz="2800" dirty="0"/>
              <a:t>The border-width property is used to set the border width. It is </a:t>
            </a:r>
            <a:r>
              <a:rPr lang="en-US" sz="2800" b="1" dirty="0"/>
              <a:t>set in pixels</a:t>
            </a:r>
            <a:r>
              <a:rPr lang="en-US" sz="2800" dirty="0"/>
              <a:t>. You can also set the width of the border by using pre-defined values, </a:t>
            </a:r>
            <a:r>
              <a:rPr lang="en-US" sz="2800" b="1" dirty="0"/>
              <a:t>thin, medium or thick</a:t>
            </a:r>
          </a:p>
          <a:p>
            <a:pPr algn="just">
              <a:buFont typeface="Wingdings" pitchFamily="2" charset="2"/>
              <a:buChar char="q"/>
            </a:pPr>
            <a:endParaRPr lang="en-US" sz="2800" dirty="0"/>
          </a:p>
          <a:p>
            <a:r>
              <a:rPr lang="en-US" sz="3200" b="1" u="sng" dirty="0">
                <a:solidFill>
                  <a:srgbClr val="FF0000"/>
                </a:solidFill>
              </a:rPr>
              <a:t>Border-Color</a:t>
            </a:r>
          </a:p>
          <a:p>
            <a:pPr algn="just">
              <a:buFont typeface="Wingdings" pitchFamily="2" charset="2"/>
              <a:buChar char="q"/>
            </a:pPr>
            <a:r>
              <a:rPr lang="en-US" sz="2800" dirty="0"/>
              <a:t>This properties are used for set the color of Html elements border. </a:t>
            </a:r>
          </a:p>
          <a:p>
            <a:pPr algn="just">
              <a:buFont typeface="Wingdings" pitchFamily="2" charset="2"/>
              <a:buChar char="q"/>
            </a:pPr>
            <a:r>
              <a:rPr lang="en-US" sz="2800" dirty="0"/>
              <a:t>There are three method to set the color of border.</a:t>
            </a:r>
          </a:p>
          <a:p>
            <a:pPr lvl="1" algn="just">
              <a:buFont typeface="Wingdings" pitchFamily="2" charset="2"/>
              <a:buChar char="q"/>
            </a:pPr>
            <a:r>
              <a:rPr lang="en-US" sz="2800" dirty="0"/>
              <a:t>Name, RGB, Hex</a:t>
            </a:r>
            <a:endParaRPr lang="en-IN" sz="2000" b="1" dirty="0"/>
          </a:p>
        </p:txBody>
      </p:sp>
    </p:spTree>
    <p:extLst>
      <p:ext uri="{BB962C8B-B14F-4D97-AF65-F5344CB8AC3E}">
        <p14:creationId xmlns:p14="http://schemas.microsoft.com/office/powerpoint/2010/main" val="10246595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47DE02-33A2-81F2-D84C-3B69D5C882C5}"/>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A81CE42D-5A89-D704-C808-902DFD8BDD4D}"/>
              </a:ext>
            </a:extLst>
          </p:cNvPr>
          <p:cNvSpPr>
            <a:spLocks noGrp="1"/>
          </p:cNvSpPr>
          <p:nvPr>
            <p:ph idx="1"/>
          </p:nvPr>
        </p:nvSpPr>
        <p:spPr/>
        <p:txBody>
          <a:bodyPr>
            <a:normAutofit/>
          </a:bodyPr>
          <a:lstStyle/>
          <a:p>
            <a:r>
              <a:rPr lang="en-US" sz="3200" b="1" u="sng" dirty="0">
                <a:solidFill>
                  <a:srgbClr val="FF0000"/>
                </a:solidFill>
              </a:rPr>
              <a:t>Border-Radius</a:t>
            </a:r>
          </a:p>
          <a:p>
            <a:pPr>
              <a:buFont typeface="Wingdings" pitchFamily="2" charset="2"/>
              <a:buChar char="q"/>
            </a:pPr>
            <a:r>
              <a:rPr lang="en-US" sz="2800" dirty="0"/>
              <a:t>border-radius are used for give the radius for border, using this you can make curved edges. Represented in </a:t>
            </a:r>
            <a:r>
              <a:rPr lang="en-US" sz="2800" b="1" dirty="0" err="1"/>
              <a:t>px</a:t>
            </a:r>
            <a:r>
              <a:rPr lang="en-US" sz="2800" b="1" dirty="0"/>
              <a:t> or %</a:t>
            </a:r>
          </a:p>
        </p:txBody>
      </p:sp>
    </p:spTree>
    <p:extLst>
      <p:ext uri="{BB962C8B-B14F-4D97-AF65-F5344CB8AC3E}">
        <p14:creationId xmlns:p14="http://schemas.microsoft.com/office/powerpoint/2010/main" val="137522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0801-E32C-2614-55DD-377A6810BDBF}"/>
              </a:ext>
            </a:extLst>
          </p:cNvPr>
          <p:cNvSpPr>
            <a:spLocks noGrp="1"/>
          </p:cNvSpPr>
          <p:nvPr>
            <p:ph type="title"/>
          </p:nvPr>
        </p:nvSpPr>
        <p:spPr/>
        <p:txBody>
          <a:bodyPr/>
          <a:lstStyle/>
          <a:p>
            <a:r>
              <a:rPr lang="en-IN" dirty="0"/>
              <a:t>CSS Selectors, Properties and Values</a:t>
            </a:r>
          </a:p>
        </p:txBody>
      </p:sp>
      <p:sp>
        <p:nvSpPr>
          <p:cNvPr id="3" name="Text Placeholder 2">
            <a:extLst>
              <a:ext uri="{FF2B5EF4-FFF2-40B4-BE49-F238E27FC236}">
                <a16:creationId xmlns:a16="http://schemas.microsoft.com/office/drawing/2014/main" id="{1509B748-D48D-6B6C-C1D8-95BE4124C0F5}"/>
              </a:ext>
            </a:extLst>
          </p:cNvPr>
          <p:cNvSpPr>
            <a:spLocks noGrp="1"/>
          </p:cNvSpPr>
          <p:nvPr>
            <p:ph type="body" idx="1"/>
          </p:nvPr>
        </p:nvSpPr>
        <p:spPr/>
        <p:txBody>
          <a:bodyPr/>
          <a:lstStyle/>
          <a:p>
            <a:r>
              <a:rPr lang="en-IN" dirty="0"/>
              <a:t>https://developer.mozilla.org/en-US/docs/Web/CSS/Reference</a:t>
            </a:r>
          </a:p>
        </p:txBody>
      </p:sp>
    </p:spTree>
    <p:extLst>
      <p:ext uri="{BB962C8B-B14F-4D97-AF65-F5344CB8AC3E}">
        <p14:creationId xmlns:p14="http://schemas.microsoft.com/office/powerpoint/2010/main" val="7982428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2B2F-E15F-C15A-9BDD-14A8442DC033}"/>
              </a:ext>
            </a:extLst>
          </p:cNvPr>
          <p:cNvSpPr>
            <a:spLocks noGrp="1"/>
          </p:cNvSpPr>
          <p:nvPr>
            <p:ph type="title"/>
          </p:nvPr>
        </p:nvSpPr>
        <p:spPr/>
        <p:txBody>
          <a:bodyPr/>
          <a:lstStyle/>
          <a:p>
            <a:r>
              <a:rPr lang="en-IN" dirty="0"/>
              <a:t>Background</a:t>
            </a:r>
          </a:p>
        </p:txBody>
      </p:sp>
      <p:sp>
        <p:nvSpPr>
          <p:cNvPr id="3" name="Text Placeholder 2">
            <a:extLst>
              <a:ext uri="{FF2B5EF4-FFF2-40B4-BE49-F238E27FC236}">
                <a16:creationId xmlns:a16="http://schemas.microsoft.com/office/drawing/2014/main" id="{7A592B93-B5BA-0EA6-C015-6CEACC363CD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5699189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89756" y="188640"/>
            <a:ext cx="10773527" cy="4401205"/>
          </a:xfrm>
          <a:prstGeom prst="rect">
            <a:avLst/>
          </a:prstGeom>
        </p:spPr>
        <p:txBody>
          <a:bodyPr wrap="none">
            <a:spAutoFit/>
          </a:bodyPr>
          <a:lstStyle/>
          <a:p>
            <a:r>
              <a:rPr lang="en-US" sz="3200" b="1" u="sng" dirty="0">
                <a:solidFill>
                  <a:srgbClr val="FF0000"/>
                </a:solidFill>
              </a:rPr>
              <a:t>Background</a:t>
            </a:r>
          </a:p>
          <a:p>
            <a:pPr algn="just">
              <a:buFont typeface="Wingdings" pitchFamily="2" charset="2"/>
              <a:buChar char="q"/>
            </a:pPr>
            <a:r>
              <a:rPr lang="en-US" sz="2800" dirty="0"/>
              <a:t>CSS background property is used to define the background effects </a:t>
            </a:r>
          </a:p>
          <a:p>
            <a:pPr algn="just"/>
            <a:r>
              <a:rPr lang="en-US" sz="2800" dirty="0"/>
              <a:t>on Html element. </a:t>
            </a:r>
          </a:p>
          <a:p>
            <a:pPr algn="just">
              <a:buFont typeface="Wingdings" pitchFamily="2" charset="2"/>
              <a:buChar char="q"/>
            </a:pPr>
            <a:r>
              <a:rPr lang="en-US" sz="2800" dirty="0"/>
              <a:t>There are  CSS background properties that affects the Html elements.</a:t>
            </a:r>
          </a:p>
          <a:p>
            <a:pPr marL="514350" lvl="0" indent="-514350" algn="just">
              <a:buFont typeface="+mj-lt"/>
              <a:buAutoNum type="arabicPeriod"/>
            </a:pPr>
            <a:r>
              <a:rPr lang="en-US" sz="2800" dirty="0"/>
              <a:t>background-color</a:t>
            </a:r>
          </a:p>
          <a:p>
            <a:pPr marL="514350" lvl="0" indent="-514350" algn="just">
              <a:buFont typeface="+mj-lt"/>
              <a:buAutoNum type="arabicPeriod"/>
            </a:pPr>
            <a:r>
              <a:rPr lang="en-US" sz="2800" dirty="0"/>
              <a:t>background-image</a:t>
            </a:r>
          </a:p>
          <a:p>
            <a:pPr marL="514350" lvl="0" indent="-514350" algn="just">
              <a:buFont typeface="+mj-lt"/>
              <a:buAutoNum type="arabicPeriod"/>
            </a:pPr>
            <a:r>
              <a:rPr lang="en-US" sz="2800" dirty="0"/>
              <a:t>background-repeat:</a:t>
            </a:r>
            <a:r>
              <a:rPr lang="en-US" sz="2800" dirty="0">
                <a:solidFill>
                  <a:srgbClr val="448C27"/>
                </a:solidFill>
                <a:highlight>
                  <a:srgbClr val="F5F5F5"/>
                </a:highlight>
                <a:latin typeface="Consolas" panose="020B0609020204030204" pitchFamily="49" charset="0"/>
              </a:rPr>
              <a:t> Repeat| space| round</a:t>
            </a:r>
            <a:endParaRPr lang="en-US" sz="2800" dirty="0"/>
          </a:p>
          <a:p>
            <a:pPr marL="514350" lvl="0" indent="-514350" algn="just">
              <a:buFont typeface="+mj-lt"/>
              <a:buAutoNum type="arabicPeriod"/>
            </a:pPr>
            <a:r>
              <a:rPr lang="en-US" sz="2800" dirty="0"/>
              <a:t>background-attachment:</a:t>
            </a:r>
            <a:r>
              <a:rPr lang="en-US" sz="2800" b="0" i="0" dirty="0">
                <a:solidFill>
                  <a:srgbClr val="2F3337"/>
                </a:solidFill>
                <a:effectLst/>
                <a:highlight>
                  <a:srgbClr val="F7F7F7"/>
                </a:highlight>
                <a:latin typeface="Consolas" panose="020B0609020204030204" pitchFamily="49" charset="0"/>
              </a:rPr>
              <a:t> fixed |</a:t>
            </a:r>
            <a:r>
              <a:rPr lang="en-US" sz="2800" dirty="0">
                <a:solidFill>
                  <a:srgbClr val="2F3337"/>
                </a:solidFill>
                <a:highlight>
                  <a:srgbClr val="F7F7F7"/>
                </a:highlight>
                <a:latin typeface="Consolas" panose="020B0609020204030204" pitchFamily="49" charset="0"/>
              </a:rPr>
              <a:t>scroll</a:t>
            </a:r>
            <a:endParaRPr lang="en-US" sz="2800" dirty="0"/>
          </a:p>
          <a:p>
            <a:pPr marL="514350" lvl="0" indent="-514350" algn="just">
              <a:buFont typeface="+mj-lt"/>
              <a:buAutoNum type="arabicPeriod"/>
            </a:pPr>
            <a:r>
              <a:rPr lang="en-US" sz="2800" dirty="0"/>
              <a:t>background-position: top/bottom/center/left/right</a:t>
            </a:r>
          </a:p>
          <a:p>
            <a:pPr marL="514350" lvl="0" indent="-514350" algn="just">
              <a:buFont typeface="+mj-lt"/>
              <a:buAutoNum type="arabicPeriod"/>
            </a:pPr>
            <a:endParaRPr lang="en-US" b="1" i="0" dirty="0">
              <a:effectLst/>
              <a:latin typeface="Poppins"/>
            </a:endParaRPr>
          </a:p>
        </p:txBody>
      </p:sp>
      <p:sp>
        <p:nvSpPr>
          <p:cNvPr id="11" name="TextBox 10">
            <a:extLst>
              <a:ext uri="{FF2B5EF4-FFF2-40B4-BE49-F238E27FC236}">
                <a16:creationId xmlns:a16="http://schemas.microsoft.com/office/drawing/2014/main" id="{A1DFFA48-57CF-A96E-7ED7-36FA11F778CC}"/>
              </a:ext>
            </a:extLst>
          </p:cNvPr>
          <p:cNvSpPr txBox="1"/>
          <p:nvPr/>
        </p:nvSpPr>
        <p:spPr>
          <a:xfrm>
            <a:off x="189756" y="4509120"/>
            <a:ext cx="11377264" cy="830997"/>
          </a:xfrm>
          <a:prstGeom prst="rect">
            <a:avLst/>
          </a:prstGeom>
          <a:noFill/>
        </p:spPr>
        <p:txBody>
          <a:bodyPr wrap="square">
            <a:spAutoFit/>
          </a:bodyPr>
          <a:lstStyle/>
          <a:p>
            <a:r>
              <a:rPr lang="en-US" dirty="0"/>
              <a:t>The </a:t>
            </a:r>
            <a:r>
              <a:rPr lang="en-US" b="1" dirty="0">
                <a:solidFill>
                  <a:srgbClr val="FF0000"/>
                </a:solidFill>
              </a:rPr>
              <a:t>background</a:t>
            </a:r>
            <a:r>
              <a:rPr lang="en-US" b="1" dirty="0"/>
              <a:t> shorthand CSS property </a:t>
            </a:r>
            <a:r>
              <a:rPr lang="en-US" dirty="0"/>
              <a:t>sets all background style properties at once, such as </a:t>
            </a:r>
            <a:r>
              <a:rPr lang="en-US" b="1" dirty="0"/>
              <a:t>color, image, origin and size, or repeat </a:t>
            </a:r>
            <a:r>
              <a:rPr lang="en-US" dirty="0"/>
              <a:t>method.</a:t>
            </a:r>
            <a:endParaRPr lang="en-IN" dirty="0"/>
          </a:p>
        </p:txBody>
      </p:sp>
    </p:spTree>
    <p:extLst>
      <p:ext uri="{BB962C8B-B14F-4D97-AF65-F5344CB8AC3E}">
        <p14:creationId xmlns:p14="http://schemas.microsoft.com/office/powerpoint/2010/main" val="9156316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24709" y="116632"/>
            <a:ext cx="10184545" cy="5786199"/>
          </a:xfrm>
          <a:prstGeom prst="rect">
            <a:avLst/>
          </a:prstGeom>
        </p:spPr>
        <p:txBody>
          <a:bodyPr wrap="square">
            <a:spAutoFit/>
          </a:bodyPr>
          <a:lstStyle/>
          <a:p>
            <a:r>
              <a:rPr lang="en-US" sz="3200" b="1" u="sng" dirty="0">
                <a:solidFill>
                  <a:srgbClr val="FF0000"/>
                </a:solidFill>
              </a:rPr>
              <a:t>CSS background-color</a:t>
            </a:r>
          </a:p>
          <a:p>
            <a:pPr>
              <a:buFont typeface="Wingdings" pitchFamily="2" charset="2"/>
              <a:buChar char="q"/>
            </a:pPr>
            <a:r>
              <a:rPr lang="en-US" sz="2800" dirty="0"/>
              <a:t>The background-color property is used to specify the background color of the Html element.</a:t>
            </a:r>
          </a:p>
          <a:p>
            <a:r>
              <a:rPr lang="en-US" sz="3200" b="1" u="sng" dirty="0">
                <a:solidFill>
                  <a:srgbClr val="FF0000"/>
                </a:solidFill>
              </a:rPr>
              <a:t>Example</a:t>
            </a:r>
          </a:p>
          <a:p>
            <a:r>
              <a:rPr lang="en-US" sz="2800" dirty="0"/>
              <a:t>&lt;style&gt;</a:t>
            </a:r>
          </a:p>
          <a:p>
            <a:r>
              <a:rPr lang="en-US" sz="2800" dirty="0"/>
              <a:t>h3{</a:t>
            </a:r>
          </a:p>
          <a:p>
            <a:r>
              <a:rPr lang="en-US" sz="2800" dirty="0"/>
              <a:t>background-color :yellow;</a:t>
            </a:r>
          </a:p>
          <a:p>
            <a:r>
              <a:rPr lang="en-US" sz="2800" dirty="0"/>
              <a:t>}</a:t>
            </a:r>
          </a:p>
          <a:p>
            <a:r>
              <a:rPr lang="en-US" sz="2800" dirty="0"/>
              <a:t>p{</a:t>
            </a:r>
          </a:p>
          <a:p>
            <a:r>
              <a:rPr lang="en-US" sz="2800" dirty="0"/>
              <a:t>background-color :cyan;</a:t>
            </a:r>
          </a:p>
          <a:p>
            <a:r>
              <a:rPr lang="en-US" sz="2800" dirty="0"/>
              <a:t>}</a:t>
            </a:r>
          </a:p>
          <a:p>
            <a:pPr>
              <a:buFont typeface="Wingdings" pitchFamily="2" charset="2"/>
              <a:buChar char="q"/>
            </a:pPr>
            <a:endParaRPr lang="en-US" sz="2800" dirty="0"/>
          </a:p>
          <a:p>
            <a:endParaRPr lang="en-IN" sz="2600" b="1" u="sng" dirty="0"/>
          </a:p>
        </p:txBody>
      </p:sp>
    </p:spTree>
    <p:extLst>
      <p:ext uri="{BB962C8B-B14F-4D97-AF65-F5344CB8AC3E}">
        <p14:creationId xmlns:p14="http://schemas.microsoft.com/office/powerpoint/2010/main" val="17525678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36496" y="285728"/>
            <a:ext cx="10644262" cy="4524315"/>
          </a:xfrm>
          <a:prstGeom prst="rect">
            <a:avLst/>
          </a:prstGeom>
        </p:spPr>
        <p:txBody>
          <a:bodyPr wrap="square">
            <a:spAutoFit/>
          </a:bodyPr>
          <a:lstStyle/>
          <a:p>
            <a:r>
              <a:rPr lang="en-US" sz="3200" b="1" u="sng" dirty="0">
                <a:solidFill>
                  <a:srgbClr val="FF0000"/>
                </a:solidFill>
              </a:rPr>
              <a:t>background-image</a:t>
            </a:r>
          </a:p>
          <a:p>
            <a:pPr>
              <a:buFont typeface="Wingdings" pitchFamily="2" charset="2"/>
              <a:buChar char="q"/>
            </a:pPr>
            <a:r>
              <a:rPr lang="en-US" sz="2800" dirty="0"/>
              <a:t>The background-image property is used to specify the image in background of the Html element.</a:t>
            </a:r>
          </a:p>
          <a:p>
            <a:r>
              <a:rPr lang="en-US" sz="3200" b="1" u="sng" dirty="0">
                <a:solidFill>
                  <a:srgbClr val="FF0000"/>
                </a:solidFill>
              </a:rPr>
              <a:t>Example</a:t>
            </a:r>
          </a:p>
          <a:p>
            <a:r>
              <a:rPr lang="en-US" sz="2800" dirty="0"/>
              <a:t>&lt;style&gt;</a:t>
            </a:r>
          </a:p>
          <a:p>
            <a:r>
              <a:rPr lang="en-US" sz="2800" dirty="0"/>
              <a:t>p{</a:t>
            </a:r>
          </a:p>
          <a:p>
            <a:r>
              <a:rPr lang="en-IN" sz="2800" b="0" dirty="0">
                <a:solidFill>
                  <a:srgbClr val="333333"/>
                </a:solidFill>
                <a:effectLst/>
                <a:highlight>
                  <a:srgbClr val="F5F5F5"/>
                </a:highlight>
                <a:latin typeface="Consolas" panose="020B0609020204030204" pitchFamily="49" charset="0"/>
              </a:rPr>
              <a:t>            </a:t>
            </a:r>
            <a:r>
              <a:rPr lang="en-IN" sz="2800" b="0" dirty="0">
                <a:solidFill>
                  <a:srgbClr val="9C5D27"/>
                </a:solidFill>
                <a:effectLst/>
                <a:highlight>
                  <a:srgbClr val="F5F5F5"/>
                </a:highlight>
                <a:latin typeface="Consolas" panose="020B0609020204030204" pitchFamily="49" charset="0"/>
              </a:rPr>
              <a:t>background-image</a:t>
            </a:r>
            <a:r>
              <a:rPr lang="en-IN" sz="2800" b="0" dirty="0">
                <a:solidFill>
                  <a:srgbClr val="777777"/>
                </a:solidFill>
                <a:effectLst/>
                <a:highlight>
                  <a:srgbClr val="F5F5F5"/>
                </a:highlight>
                <a:latin typeface="Consolas" panose="020B0609020204030204" pitchFamily="49" charset="0"/>
              </a:rPr>
              <a:t>:</a:t>
            </a:r>
            <a:r>
              <a:rPr lang="en-IN" sz="2800" b="0" dirty="0">
                <a:solidFill>
                  <a:srgbClr val="333333"/>
                </a:solidFill>
                <a:effectLst/>
                <a:highlight>
                  <a:srgbClr val="F5F5F5"/>
                </a:highlight>
                <a:latin typeface="Consolas" panose="020B0609020204030204" pitchFamily="49" charset="0"/>
              </a:rPr>
              <a:t> </a:t>
            </a:r>
            <a:r>
              <a:rPr lang="en-IN" sz="2800" b="1" dirty="0" err="1">
                <a:solidFill>
                  <a:srgbClr val="AA3731"/>
                </a:solidFill>
                <a:effectLst/>
                <a:highlight>
                  <a:srgbClr val="F5F5F5"/>
                </a:highlight>
                <a:latin typeface="Consolas" panose="020B0609020204030204" pitchFamily="49" charset="0"/>
              </a:rPr>
              <a:t>url</a:t>
            </a:r>
            <a:r>
              <a:rPr lang="en-IN" sz="2800" b="0" dirty="0">
                <a:solidFill>
                  <a:srgbClr val="777777"/>
                </a:solidFill>
                <a:effectLst/>
                <a:highlight>
                  <a:srgbClr val="F5F5F5"/>
                </a:highlight>
                <a:latin typeface="Consolas" panose="020B0609020204030204" pitchFamily="49" charset="0"/>
              </a:rPr>
              <a:t>(“</a:t>
            </a:r>
            <a:r>
              <a:rPr lang="en-IN" sz="2800" dirty="0">
                <a:solidFill>
                  <a:srgbClr val="448C27"/>
                </a:solidFill>
                <a:highlight>
                  <a:srgbClr val="F5F5F5"/>
                </a:highlight>
                <a:latin typeface="Consolas" panose="020B0609020204030204" pitchFamily="49" charset="0"/>
              </a:rPr>
              <a:t>sky.jpg</a:t>
            </a:r>
            <a:r>
              <a:rPr lang="en-IN" sz="2800" b="0" dirty="0">
                <a:solidFill>
                  <a:srgbClr val="777777"/>
                </a:solidFill>
                <a:effectLst/>
                <a:highlight>
                  <a:srgbClr val="F5F5F5"/>
                </a:highlight>
                <a:latin typeface="Consolas" panose="020B0609020204030204" pitchFamily="49" charset="0"/>
              </a:rPr>
              <a:t>");</a:t>
            </a:r>
            <a:r>
              <a:rPr lang="en-IN" sz="2800" b="0" dirty="0">
                <a:solidFill>
                  <a:srgbClr val="333333"/>
                </a:solidFill>
                <a:effectLst/>
                <a:highlight>
                  <a:srgbClr val="F5F5F5"/>
                </a:highlight>
                <a:latin typeface="Consolas" panose="020B0609020204030204" pitchFamily="49" charset="0"/>
              </a:rPr>
              <a:t> </a:t>
            </a:r>
          </a:p>
          <a:p>
            <a:r>
              <a:rPr lang="en-IN" sz="2800" b="0" dirty="0">
                <a:solidFill>
                  <a:srgbClr val="333333"/>
                </a:solidFill>
                <a:effectLst/>
                <a:highlight>
                  <a:srgbClr val="F5F5F5"/>
                </a:highlight>
                <a:latin typeface="Consolas" panose="020B0609020204030204" pitchFamily="49" charset="0"/>
              </a:rPr>
              <a:t>           </a:t>
            </a:r>
            <a:r>
              <a:rPr lang="en-US" sz="2800" dirty="0"/>
              <a:t>}</a:t>
            </a:r>
          </a:p>
          <a:p>
            <a:r>
              <a:rPr lang="en-US" sz="2800" dirty="0"/>
              <a:t>&lt;/style&gt;</a:t>
            </a:r>
          </a:p>
          <a:p>
            <a:pPr>
              <a:buFont typeface="Wingdings" pitchFamily="2" charset="2"/>
              <a:buChar char="q"/>
            </a:pPr>
            <a:endParaRPr lang="en-US" sz="2800" dirty="0"/>
          </a:p>
        </p:txBody>
      </p:sp>
    </p:spTree>
    <p:extLst>
      <p:ext uri="{BB962C8B-B14F-4D97-AF65-F5344CB8AC3E}">
        <p14:creationId xmlns:p14="http://schemas.microsoft.com/office/powerpoint/2010/main" val="9749163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61764" y="36375"/>
            <a:ext cx="11404812" cy="6678751"/>
          </a:xfrm>
          <a:prstGeom prst="rect">
            <a:avLst/>
          </a:prstGeom>
        </p:spPr>
        <p:txBody>
          <a:bodyPr wrap="square">
            <a:spAutoFit/>
          </a:bodyPr>
          <a:lstStyle/>
          <a:p>
            <a:r>
              <a:rPr lang="en-US" sz="3200" b="1" u="sng" dirty="0">
                <a:solidFill>
                  <a:srgbClr val="FF0000"/>
                </a:solidFill>
              </a:rPr>
              <a:t>CSS background-repeat</a:t>
            </a:r>
          </a:p>
          <a:p>
            <a:pPr algn="just">
              <a:buFont typeface="Wingdings" pitchFamily="2" charset="2"/>
              <a:buChar char="q"/>
            </a:pPr>
            <a:r>
              <a:rPr lang="en-US" sz="2800" dirty="0"/>
              <a:t>By default, the background-image property repeats the background </a:t>
            </a:r>
          </a:p>
          <a:p>
            <a:pPr algn="just"/>
            <a:r>
              <a:rPr lang="en-US" sz="2800" dirty="0"/>
              <a:t>image horizontally and vertically. </a:t>
            </a:r>
          </a:p>
          <a:p>
            <a:pPr algn="just">
              <a:buFont typeface="Wingdings" pitchFamily="2" charset="2"/>
              <a:buChar char="q"/>
            </a:pPr>
            <a:r>
              <a:rPr lang="en-US" sz="2800" dirty="0"/>
              <a:t>Some images are repeated only horizontally or vertically. If you do not want to repeat background image then set </a:t>
            </a:r>
            <a:r>
              <a:rPr lang="en-US" sz="2800" b="1" dirty="0"/>
              <a:t>no-repeat</a:t>
            </a:r>
            <a:r>
              <a:rPr lang="en-US" sz="2800" dirty="0"/>
              <a:t>.</a:t>
            </a:r>
          </a:p>
          <a:p>
            <a:pPr algn="just">
              <a:buFont typeface="Wingdings" pitchFamily="2" charset="2"/>
              <a:buChar char="q"/>
            </a:pPr>
            <a:r>
              <a:rPr lang="en-US" sz="2800" dirty="0"/>
              <a:t>Values: </a:t>
            </a:r>
            <a:r>
              <a:rPr lang="en-US" sz="2800" dirty="0">
                <a:solidFill>
                  <a:srgbClr val="448C27"/>
                </a:solidFill>
                <a:highlight>
                  <a:srgbClr val="F5F5F5"/>
                </a:highlight>
                <a:latin typeface="Consolas" panose="020B0609020204030204" pitchFamily="49" charset="0"/>
              </a:rPr>
              <a:t>Repeat, space, round</a:t>
            </a:r>
          </a:p>
          <a:p>
            <a:r>
              <a:rPr lang="en-US" sz="3200" b="1" u="sng" dirty="0">
                <a:solidFill>
                  <a:srgbClr val="FF0000"/>
                </a:solidFill>
              </a:rPr>
              <a:t>Example</a:t>
            </a:r>
          </a:p>
          <a:p>
            <a:r>
              <a:rPr lang="en-US" sz="2800" dirty="0"/>
              <a:t>&lt;style&gt;</a:t>
            </a:r>
          </a:p>
          <a:p>
            <a:r>
              <a:rPr lang="en-US" sz="2800" dirty="0"/>
              <a:t>p{</a:t>
            </a:r>
          </a:p>
          <a:p>
            <a:r>
              <a:rPr lang="en-IN" sz="2800" b="0" dirty="0">
                <a:solidFill>
                  <a:srgbClr val="333333"/>
                </a:solidFill>
                <a:effectLst/>
                <a:highlight>
                  <a:srgbClr val="F5F5F5"/>
                </a:highlight>
                <a:latin typeface="Consolas" panose="020B0609020204030204" pitchFamily="49" charset="0"/>
              </a:rPr>
              <a:t>            </a:t>
            </a:r>
            <a:r>
              <a:rPr lang="en-IN" sz="2800" b="0" dirty="0">
                <a:solidFill>
                  <a:srgbClr val="9C5D27"/>
                </a:solidFill>
                <a:effectLst/>
                <a:highlight>
                  <a:srgbClr val="F5F5F5"/>
                </a:highlight>
                <a:latin typeface="Consolas" panose="020B0609020204030204" pitchFamily="49" charset="0"/>
              </a:rPr>
              <a:t>background-image</a:t>
            </a:r>
            <a:r>
              <a:rPr lang="en-IN" sz="2800" b="0" dirty="0">
                <a:solidFill>
                  <a:srgbClr val="777777"/>
                </a:solidFill>
                <a:effectLst/>
                <a:highlight>
                  <a:srgbClr val="F5F5F5"/>
                </a:highlight>
                <a:latin typeface="Consolas" panose="020B0609020204030204" pitchFamily="49" charset="0"/>
              </a:rPr>
              <a:t>:</a:t>
            </a:r>
            <a:r>
              <a:rPr lang="en-IN" sz="2800" b="0" dirty="0">
                <a:solidFill>
                  <a:srgbClr val="333333"/>
                </a:solidFill>
                <a:effectLst/>
                <a:highlight>
                  <a:srgbClr val="F5F5F5"/>
                </a:highlight>
                <a:latin typeface="Consolas" panose="020B0609020204030204" pitchFamily="49" charset="0"/>
              </a:rPr>
              <a:t> </a:t>
            </a:r>
            <a:r>
              <a:rPr lang="en-IN" sz="2800" b="1" dirty="0" err="1">
                <a:solidFill>
                  <a:srgbClr val="AA3731"/>
                </a:solidFill>
                <a:effectLst/>
                <a:highlight>
                  <a:srgbClr val="F5F5F5"/>
                </a:highlight>
                <a:latin typeface="Consolas" panose="020B0609020204030204" pitchFamily="49" charset="0"/>
              </a:rPr>
              <a:t>url</a:t>
            </a:r>
            <a:r>
              <a:rPr lang="en-IN" sz="2800" b="0" dirty="0">
                <a:solidFill>
                  <a:srgbClr val="777777"/>
                </a:solidFill>
                <a:effectLst/>
                <a:highlight>
                  <a:srgbClr val="F5F5F5"/>
                </a:highlight>
                <a:latin typeface="Consolas" panose="020B0609020204030204" pitchFamily="49" charset="0"/>
              </a:rPr>
              <a:t>(“</a:t>
            </a:r>
            <a:r>
              <a:rPr lang="en-IN" sz="2800" dirty="0">
                <a:solidFill>
                  <a:srgbClr val="448C27"/>
                </a:solidFill>
                <a:highlight>
                  <a:srgbClr val="F5F5F5"/>
                </a:highlight>
                <a:latin typeface="Consolas" panose="020B0609020204030204" pitchFamily="49" charset="0"/>
              </a:rPr>
              <a:t>sky.jpg</a:t>
            </a:r>
            <a:r>
              <a:rPr lang="en-IN" sz="2800" b="0" dirty="0">
                <a:solidFill>
                  <a:srgbClr val="777777"/>
                </a:solidFill>
                <a:effectLst/>
                <a:highlight>
                  <a:srgbClr val="F5F5F5"/>
                </a:highlight>
                <a:latin typeface="Consolas" panose="020B0609020204030204" pitchFamily="49" charset="0"/>
              </a:rPr>
              <a:t>");</a:t>
            </a:r>
            <a:r>
              <a:rPr lang="en-IN" sz="2800" b="0" dirty="0">
                <a:solidFill>
                  <a:srgbClr val="333333"/>
                </a:solidFill>
                <a:effectLst/>
                <a:highlight>
                  <a:srgbClr val="F5F5F5"/>
                </a:highlight>
                <a:latin typeface="Consolas" panose="020B0609020204030204" pitchFamily="49" charset="0"/>
              </a:rPr>
              <a:t> </a:t>
            </a:r>
          </a:p>
          <a:p>
            <a:r>
              <a:rPr lang="en-IN" sz="2800" b="0" dirty="0">
                <a:solidFill>
                  <a:srgbClr val="333333"/>
                </a:solidFill>
                <a:effectLst/>
                <a:highlight>
                  <a:srgbClr val="F5F5F5"/>
                </a:highlight>
                <a:latin typeface="Consolas" panose="020B0609020204030204" pitchFamily="49" charset="0"/>
              </a:rPr>
              <a:t>            </a:t>
            </a:r>
            <a:r>
              <a:rPr lang="en-IN" sz="2800" b="0" dirty="0">
                <a:solidFill>
                  <a:srgbClr val="9C5D27"/>
                </a:solidFill>
                <a:effectLst/>
                <a:highlight>
                  <a:srgbClr val="F5F5F5"/>
                </a:highlight>
                <a:latin typeface="Consolas" panose="020B0609020204030204" pitchFamily="49" charset="0"/>
              </a:rPr>
              <a:t>background-repeat</a:t>
            </a:r>
            <a:r>
              <a:rPr lang="en-IN" sz="2800" b="0" dirty="0">
                <a:solidFill>
                  <a:srgbClr val="777777"/>
                </a:solidFill>
                <a:effectLst/>
                <a:highlight>
                  <a:srgbClr val="F5F5F5"/>
                </a:highlight>
                <a:latin typeface="Consolas" panose="020B0609020204030204" pitchFamily="49" charset="0"/>
              </a:rPr>
              <a:t>:</a:t>
            </a:r>
            <a:r>
              <a:rPr lang="en-IN" sz="2800" b="0" dirty="0">
                <a:solidFill>
                  <a:srgbClr val="333333"/>
                </a:solidFill>
                <a:effectLst/>
                <a:highlight>
                  <a:srgbClr val="F5F5F5"/>
                </a:highlight>
                <a:latin typeface="Consolas" panose="020B0609020204030204" pitchFamily="49" charset="0"/>
              </a:rPr>
              <a:t> </a:t>
            </a:r>
            <a:r>
              <a:rPr lang="en-IN" sz="2800" b="0" dirty="0">
                <a:solidFill>
                  <a:srgbClr val="448C27"/>
                </a:solidFill>
                <a:effectLst/>
                <a:highlight>
                  <a:srgbClr val="F5F5F5"/>
                </a:highlight>
                <a:latin typeface="Consolas" panose="020B0609020204030204" pitchFamily="49" charset="0"/>
              </a:rPr>
              <a:t>space</a:t>
            </a:r>
            <a:r>
              <a:rPr lang="en-IN" sz="2800" b="0" dirty="0">
                <a:solidFill>
                  <a:srgbClr val="777777"/>
                </a:solidFill>
                <a:effectLst/>
                <a:highlight>
                  <a:srgbClr val="F5F5F5"/>
                </a:highlight>
                <a:latin typeface="Consolas" panose="020B0609020204030204" pitchFamily="49" charset="0"/>
              </a:rPr>
              <a:t>;</a:t>
            </a:r>
            <a:endParaRPr lang="en-IN" sz="2800" b="0" dirty="0">
              <a:solidFill>
                <a:srgbClr val="333333"/>
              </a:solidFill>
              <a:effectLst/>
              <a:highlight>
                <a:srgbClr val="F5F5F5"/>
              </a:highlight>
              <a:latin typeface="Consolas" panose="020B0609020204030204" pitchFamily="49" charset="0"/>
            </a:endParaRPr>
          </a:p>
          <a:p>
            <a:r>
              <a:rPr lang="en-US" sz="2800" dirty="0"/>
              <a:t>}</a:t>
            </a:r>
          </a:p>
          <a:p>
            <a:r>
              <a:rPr lang="en-US" sz="2800" dirty="0"/>
              <a:t>&lt;/style&gt;</a:t>
            </a:r>
          </a:p>
          <a:p>
            <a:endParaRPr lang="en-US" sz="2800" dirty="0"/>
          </a:p>
          <a:p>
            <a:pPr lvl="0" defTabSz="914400" eaLnBrk="0" fontAlgn="base" hangingPunct="0">
              <a:spcBef>
                <a:spcPct val="0"/>
              </a:spcBef>
              <a:spcAft>
                <a:spcPct val="0"/>
              </a:spcAft>
            </a:pPr>
            <a:endParaRPr lang="en-US" sz="2800" b="1" u="sng" dirty="0">
              <a:solidFill>
                <a:srgbClr val="212529"/>
              </a:solidFill>
              <a:latin typeface="+mj-lt"/>
            </a:endParaRPr>
          </a:p>
        </p:txBody>
      </p:sp>
    </p:spTree>
    <p:extLst>
      <p:ext uri="{BB962C8B-B14F-4D97-AF65-F5344CB8AC3E}">
        <p14:creationId xmlns:p14="http://schemas.microsoft.com/office/powerpoint/2010/main" val="7686644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89756" y="57731"/>
            <a:ext cx="10801200" cy="5324535"/>
          </a:xfrm>
          <a:prstGeom prst="rect">
            <a:avLst/>
          </a:prstGeom>
        </p:spPr>
        <p:txBody>
          <a:bodyPr wrap="square">
            <a:spAutoFit/>
          </a:bodyPr>
          <a:lstStyle/>
          <a:p>
            <a:r>
              <a:rPr lang="en-US" sz="3200" b="1" u="sng" dirty="0">
                <a:solidFill>
                  <a:srgbClr val="FF0000"/>
                </a:solidFill>
              </a:rPr>
              <a:t>CSS background-position</a:t>
            </a:r>
          </a:p>
          <a:p>
            <a:pPr algn="just">
              <a:buFont typeface="Wingdings" pitchFamily="2" charset="2"/>
              <a:buChar char="q"/>
            </a:pPr>
            <a:r>
              <a:rPr lang="en-US" sz="2800" b="1" dirty="0"/>
              <a:t>background-position</a:t>
            </a:r>
            <a:r>
              <a:rPr lang="en-US" sz="2800" dirty="0"/>
              <a:t> is use only in case of when you use image in background of any Html elements. It is used to define the initial position of the background image. By default, the background image is placed on the top-left of the webpage. You can set position of background, all background image position are given below;</a:t>
            </a:r>
          </a:p>
          <a:p>
            <a:pPr lvl="0" algn="just">
              <a:buFont typeface="Wingdings" pitchFamily="2" charset="2"/>
              <a:buChar char="q"/>
            </a:pPr>
            <a:r>
              <a:rPr lang="en-US" sz="2800" dirty="0"/>
              <a:t>top</a:t>
            </a:r>
          </a:p>
          <a:p>
            <a:pPr lvl="0" algn="just">
              <a:buFont typeface="Wingdings" pitchFamily="2" charset="2"/>
              <a:buChar char="q"/>
            </a:pPr>
            <a:r>
              <a:rPr lang="en-US" sz="2800" dirty="0"/>
              <a:t>bottom</a:t>
            </a:r>
          </a:p>
          <a:p>
            <a:pPr lvl="0" algn="just">
              <a:buFont typeface="Wingdings" pitchFamily="2" charset="2"/>
              <a:buChar char="q"/>
            </a:pPr>
            <a:r>
              <a:rPr lang="en-US" sz="2800" dirty="0"/>
              <a:t>center</a:t>
            </a:r>
          </a:p>
          <a:p>
            <a:pPr lvl="0" algn="just">
              <a:buFont typeface="Wingdings" pitchFamily="2" charset="2"/>
              <a:buChar char="q"/>
            </a:pPr>
            <a:r>
              <a:rPr lang="en-US" sz="2800" dirty="0"/>
              <a:t>left</a:t>
            </a:r>
          </a:p>
          <a:p>
            <a:pPr lvl="0" algn="just">
              <a:buFont typeface="Wingdings" pitchFamily="2" charset="2"/>
              <a:buChar char="q"/>
            </a:pPr>
            <a:r>
              <a:rPr lang="en-US" sz="2800" dirty="0"/>
              <a:t>right</a:t>
            </a:r>
          </a:p>
          <a:p>
            <a:pPr marL="514350" lvl="0" indent="-514350" defTabSz="914400" eaLnBrk="0" fontAlgn="base" hangingPunct="0">
              <a:spcBef>
                <a:spcPct val="0"/>
              </a:spcBef>
              <a:spcAft>
                <a:spcPct val="0"/>
              </a:spcAft>
              <a:buFont typeface="Wingdings" panose="05000000000000000000" pitchFamily="2" charset="2"/>
              <a:buChar char="Ø"/>
            </a:pPr>
            <a:endParaRPr lang="en-US" sz="2800" b="1" u="sng" dirty="0">
              <a:latin typeface="+mj-lt"/>
            </a:endParaRPr>
          </a:p>
        </p:txBody>
      </p:sp>
    </p:spTree>
    <p:extLst>
      <p:ext uri="{BB962C8B-B14F-4D97-AF65-F5344CB8AC3E}">
        <p14:creationId xmlns:p14="http://schemas.microsoft.com/office/powerpoint/2010/main" val="38832542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4378FD-6700-32F7-EEAC-8EAFC2C757E5}"/>
              </a:ext>
            </a:extLst>
          </p:cNvPr>
          <p:cNvSpPr>
            <a:spLocks noGrp="1"/>
          </p:cNvSpPr>
          <p:nvPr>
            <p:ph type="title"/>
          </p:nvPr>
        </p:nvSpPr>
        <p:spPr/>
        <p:txBody>
          <a:bodyPr/>
          <a:lstStyle/>
          <a:p>
            <a:pPr algn="l"/>
            <a:r>
              <a:rPr lang="en-IN" sz="3200" u="sng" dirty="0">
                <a:solidFill>
                  <a:srgbClr val="FF0000"/>
                </a:solidFill>
                <a:latin typeface="+mn-lt"/>
                <a:ea typeface="+mn-ea"/>
                <a:cs typeface="+mn-cs"/>
              </a:rPr>
              <a:t>background-attachment</a:t>
            </a:r>
          </a:p>
        </p:txBody>
      </p:sp>
      <p:sp>
        <p:nvSpPr>
          <p:cNvPr id="4" name="Content Placeholder 3">
            <a:extLst>
              <a:ext uri="{FF2B5EF4-FFF2-40B4-BE49-F238E27FC236}">
                <a16:creationId xmlns:a16="http://schemas.microsoft.com/office/drawing/2014/main" id="{3404833B-5F04-4648-0D5E-8234E525ABCB}"/>
              </a:ext>
            </a:extLst>
          </p:cNvPr>
          <p:cNvSpPr>
            <a:spLocks noGrp="1"/>
          </p:cNvSpPr>
          <p:nvPr>
            <p:ph idx="1"/>
          </p:nvPr>
        </p:nvSpPr>
        <p:spPr>
          <a:xfrm>
            <a:off x="333773" y="846257"/>
            <a:ext cx="11855052" cy="3014791"/>
          </a:xfrm>
        </p:spPr>
        <p:txBody>
          <a:bodyPr/>
          <a:lstStyle/>
          <a:p>
            <a:r>
              <a:rPr lang="en-IN" b="1" dirty="0"/>
              <a:t>background-attachment CSS property </a:t>
            </a:r>
            <a:r>
              <a:rPr lang="en-US" dirty="0"/>
              <a:t>determines whether a background </a:t>
            </a:r>
            <a:r>
              <a:rPr lang="en-US" b="1" dirty="0"/>
              <a:t>image scrolls </a:t>
            </a:r>
            <a:r>
              <a:rPr lang="en-US" dirty="0"/>
              <a:t>with the rest of the page </a:t>
            </a:r>
            <a:r>
              <a:rPr lang="en-US" b="1" dirty="0"/>
              <a:t>or remains fixed</a:t>
            </a:r>
          </a:p>
          <a:p>
            <a:r>
              <a:rPr lang="en-US" b="1" dirty="0"/>
              <a:t>scroll</a:t>
            </a:r>
            <a:r>
              <a:rPr lang="en-US" dirty="0"/>
              <a:t>: The background image scrolls with the page. This is the default value.</a:t>
            </a:r>
          </a:p>
          <a:p>
            <a:r>
              <a:rPr lang="en-US" b="1" dirty="0"/>
              <a:t>fixed</a:t>
            </a:r>
            <a:r>
              <a:rPr lang="en-US" dirty="0"/>
              <a:t>: The background image stays fixed relative to the viewport, even when the page is scrolled.</a:t>
            </a:r>
            <a:endParaRPr lang="en-IN" dirty="0"/>
          </a:p>
        </p:txBody>
      </p:sp>
      <p:sp>
        <p:nvSpPr>
          <p:cNvPr id="6" name="TextBox 5">
            <a:extLst>
              <a:ext uri="{FF2B5EF4-FFF2-40B4-BE49-F238E27FC236}">
                <a16:creationId xmlns:a16="http://schemas.microsoft.com/office/drawing/2014/main" id="{FCFABAD7-DFEB-74C4-3EC4-5D5B250ADD43}"/>
              </a:ext>
            </a:extLst>
          </p:cNvPr>
          <p:cNvSpPr txBox="1"/>
          <p:nvPr/>
        </p:nvSpPr>
        <p:spPr>
          <a:xfrm>
            <a:off x="693812" y="3892982"/>
            <a:ext cx="11377264" cy="2308324"/>
          </a:xfrm>
          <a:prstGeom prst="rect">
            <a:avLst/>
          </a:prstGeom>
          <a:noFill/>
        </p:spPr>
        <p:txBody>
          <a:bodyPr wrap="square">
            <a:spAutoFit/>
          </a:bodyPr>
          <a:lstStyle/>
          <a:p>
            <a:r>
              <a:rPr lang="en-US" sz="2800" b="0" i="0" dirty="0">
                <a:solidFill>
                  <a:srgbClr val="015692"/>
                </a:solidFill>
                <a:effectLst/>
                <a:latin typeface="Consolas" panose="020B0609020204030204" pitchFamily="49" charset="0"/>
              </a:rPr>
              <a:t>body</a:t>
            </a:r>
            <a:r>
              <a:rPr lang="en-US" sz="2800" b="0" i="0" dirty="0">
                <a:solidFill>
                  <a:srgbClr val="2F3337"/>
                </a:solidFill>
                <a:effectLst/>
                <a:highlight>
                  <a:srgbClr val="F7F7F7"/>
                </a:highlight>
                <a:latin typeface="Consolas" panose="020B0609020204030204" pitchFamily="49" charset="0"/>
              </a:rPr>
              <a:t> { </a:t>
            </a:r>
          </a:p>
          <a:p>
            <a:r>
              <a:rPr lang="en-US" sz="2800" b="0" i="0" dirty="0">
                <a:solidFill>
                  <a:srgbClr val="803378"/>
                </a:solidFill>
                <a:effectLst/>
                <a:latin typeface="Consolas" panose="020B0609020204030204" pitchFamily="49" charset="0"/>
              </a:rPr>
              <a:t>background-image</a:t>
            </a:r>
            <a:r>
              <a:rPr lang="en-US" sz="2800" b="0" i="0" dirty="0">
                <a:solidFill>
                  <a:srgbClr val="2F3337"/>
                </a:solidFill>
                <a:effectLst/>
                <a:highlight>
                  <a:srgbClr val="F7F7F7"/>
                </a:highlight>
                <a:latin typeface="Consolas" panose="020B0609020204030204" pitchFamily="49" charset="0"/>
              </a:rPr>
              <a:t>: </a:t>
            </a:r>
            <a:r>
              <a:rPr lang="en-US" sz="2800" b="0" i="0" dirty="0" err="1">
                <a:solidFill>
                  <a:srgbClr val="B75501"/>
                </a:solidFill>
                <a:effectLst/>
                <a:latin typeface="Consolas" panose="020B0609020204030204" pitchFamily="49" charset="0"/>
              </a:rPr>
              <a:t>url</a:t>
            </a:r>
            <a:r>
              <a:rPr lang="en-US" sz="2800" b="0" i="0" dirty="0">
                <a:solidFill>
                  <a:srgbClr val="2F3337"/>
                </a:solidFill>
                <a:effectLst/>
                <a:highlight>
                  <a:srgbClr val="F7F7F7"/>
                </a:highlight>
                <a:latin typeface="Consolas" panose="020B0609020204030204" pitchFamily="49" charset="0"/>
              </a:rPr>
              <a:t>(</a:t>
            </a:r>
            <a:r>
              <a:rPr lang="en-US" sz="2800" b="0" i="0" dirty="0">
                <a:solidFill>
                  <a:srgbClr val="54790D"/>
                </a:solidFill>
                <a:effectLst/>
                <a:latin typeface="Consolas" panose="020B0609020204030204" pitchFamily="49" charset="0"/>
              </a:rPr>
              <a:t>"example.jpg"</a:t>
            </a:r>
            <a:r>
              <a:rPr lang="en-US" sz="2800" b="0" i="0" dirty="0">
                <a:solidFill>
                  <a:srgbClr val="2F3337"/>
                </a:solidFill>
                <a:effectLst/>
                <a:highlight>
                  <a:srgbClr val="F7F7F7"/>
                </a:highlight>
                <a:latin typeface="Consolas" panose="020B0609020204030204" pitchFamily="49" charset="0"/>
              </a:rPr>
              <a:t>); </a:t>
            </a:r>
          </a:p>
          <a:p>
            <a:r>
              <a:rPr lang="en-US" sz="2800" b="0" i="0" dirty="0">
                <a:solidFill>
                  <a:srgbClr val="803378"/>
                </a:solidFill>
                <a:effectLst/>
                <a:latin typeface="Consolas" panose="020B0609020204030204" pitchFamily="49" charset="0"/>
              </a:rPr>
              <a:t>background-repeat</a:t>
            </a:r>
            <a:r>
              <a:rPr lang="en-US" sz="2800" b="0" i="0" dirty="0">
                <a:solidFill>
                  <a:srgbClr val="2F3337"/>
                </a:solidFill>
                <a:effectLst/>
                <a:highlight>
                  <a:srgbClr val="F7F7F7"/>
                </a:highlight>
                <a:latin typeface="Consolas" panose="020B0609020204030204" pitchFamily="49" charset="0"/>
              </a:rPr>
              <a:t>: no-repeat; </a:t>
            </a:r>
          </a:p>
          <a:p>
            <a:r>
              <a:rPr lang="en-US" sz="2800" b="0" i="0" dirty="0">
                <a:solidFill>
                  <a:srgbClr val="803378"/>
                </a:solidFill>
                <a:effectLst/>
                <a:latin typeface="Consolas" panose="020B0609020204030204" pitchFamily="49" charset="0"/>
              </a:rPr>
              <a:t>background-attachment</a:t>
            </a:r>
            <a:r>
              <a:rPr lang="en-US" sz="2800" b="0" i="0" dirty="0">
                <a:solidFill>
                  <a:srgbClr val="2F3337"/>
                </a:solidFill>
                <a:effectLst/>
                <a:highlight>
                  <a:srgbClr val="F7F7F7"/>
                </a:highlight>
                <a:latin typeface="Consolas" panose="020B0609020204030204" pitchFamily="49" charset="0"/>
              </a:rPr>
              <a:t>: fixed; </a:t>
            </a:r>
          </a:p>
          <a:p>
            <a:r>
              <a:rPr lang="en-US" sz="2800" b="0" i="0" dirty="0">
                <a:solidFill>
                  <a:srgbClr val="2F3337"/>
                </a:solidFill>
                <a:effectLst/>
                <a:highlight>
                  <a:srgbClr val="F7F7F7"/>
                </a:highlight>
                <a:latin typeface="Consolas" panose="020B0609020204030204" pitchFamily="49" charset="0"/>
              </a:rPr>
              <a:t>}</a:t>
            </a:r>
            <a:endParaRPr lang="en-IN" sz="2800" dirty="0"/>
          </a:p>
        </p:txBody>
      </p:sp>
    </p:spTree>
    <p:extLst>
      <p:ext uri="{BB962C8B-B14F-4D97-AF65-F5344CB8AC3E}">
        <p14:creationId xmlns:p14="http://schemas.microsoft.com/office/powerpoint/2010/main" val="2512635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247A-DA43-D76F-0EAB-3BF441EC15AC}"/>
              </a:ext>
            </a:extLst>
          </p:cNvPr>
          <p:cNvSpPr>
            <a:spLocks noGrp="1"/>
          </p:cNvSpPr>
          <p:nvPr>
            <p:ph type="title"/>
          </p:nvPr>
        </p:nvSpPr>
        <p:spPr/>
        <p:txBody>
          <a:bodyPr/>
          <a:lstStyle/>
          <a:p>
            <a:r>
              <a:rPr lang="en-US" dirty="0"/>
              <a:t>backgroundEx.html</a:t>
            </a:r>
            <a:endParaRPr lang="en-IN" dirty="0"/>
          </a:p>
        </p:txBody>
      </p:sp>
      <p:sp>
        <p:nvSpPr>
          <p:cNvPr id="4" name="TextBox 3">
            <a:extLst>
              <a:ext uri="{FF2B5EF4-FFF2-40B4-BE49-F238E27FC236}">
                <a16:creationId xmlns:a16="http://schemas.microsoft.com/office/drawing/2014/main" id="{10CAB143-3310-7B5C-A7C2-403221C88407}"/>
              </a:ext>
            </a:extLst>
          </p:cNvPr>
          <p:cNvSpPr txBox="1"/>
          <p:nvPr/>
        </p:nvSpPr>
        <p:spPr>
          <a:xfrm>
            <a:off x="117748" y="836712"/>
            <a:ext cx="11881319" cy="5262979"/>
          </a:xfrm>
          <a:prstGeom prst="rect">
            <a:avLst/>
          </a:prstGeom>
          <a:noFill/>
        </p:spPr>
        <p:txBody>
          <a:bodyPr wrap="square">
            <a:spAutoFit/>
          </a:bodyPr>
          <a:lstStyle/>
          <a:p>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DOCTYPE</a:t>
            </a:r>
            <a:r>
              <a:rPr lang="en-IN" b="0" dirty="0">
                <a:solidFill>
                  <a:srgbClr val="91B3E0"/>
                </a:solidFill>
                <a:effectLst/>
                <a:highlight>
                  <a:srgbClr val="F5F5F5"/>
                </a:highlight>
                <a:latin typeface="Consolas" panose="020B0609020204030204" pitchFamily="49" charset="0"/>
              </a:rPr>
              <a:t> </a:t>
            </a:r>
            <a:r>
              <a:rPr lang="en-IN" b="0" i="1" dirty="0">
                <a:solidFill>
                  <a:srgbClr val="8190A0"/>
                </a:solidFill>
                <a:effectLst/>
                <a:highlight>
                  <a:srgbClr val="F5F5F5"/>
                </a:highlight>
                <a:latin typeface="Consolas" panose="020B0609020204030204" pitchFamily="49" charset="0"/>
              </a:rPr>
              <a:t>html</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html</a:t>
            </a:r>
            <a:r>
              <a:rPr lang="en-IN" b="0" dirty="0">
                <a:solidFill>
                  <a:srgbClr val="91B3E0"/>
                </a:solidFill>
                <a:effectLst/>
                <a:highlight>
                  <a:srgbClr val="F5F5F5"/>
                </a:highlight>
                <a:latin typeface="Consolas" panose="020B0609020204030204" pitchFamily="49" charset="0"/>
              </a:rPr>
              <a:t> </a:t>
            </a:r>
            <a:r>
              <a:rPr lang="en-IN" b="0" i="1" dirty="0">
                <a:solidFill>
                  <a:srgbClr val="8190A0"/>
                </a:solidFill>
                <a:effectLst/>
                <a:highlight>
                  <a:srgbClr val="F5F5F5"/>
                </a:highlight>
                <a:latin typeface="Consolas" panose="020B0609020204030204" pitchFamily="49" charset="0"/>
              </a:rPr>
              <a:t>lang</a:t>
            </a:r>
            <a:r>
              <a:rPr lang="en-IN" b="0" dirty="0">
                <a:solidFill>
                  <a:srgbClr val="777777"/>
                </a:solidFill>
                <a:effectLst/>
                <a:highlight>
                  <a:srgbClr val="F5F5F5"/>
                </a:highlight>
                <a:latin typeface="Consolas" panose="020B0609020204030204" pitchFamily="49" charset="0"/>
              </a:rPr>
              <a:t>="</a:t>
            </a:r>
            <a:r>
              <a:rPr lang="en-IN" b="0" dirty="0" err="1">
                <a:solidFill>
                  <a:srgbClr val="448C27"/>
                </a:solidFill>
                <a:effectLst/>
                <a:highlight>
                  <a:srgbClr val="F5F5F5"/>
                </a:highlight>
                <a:latin typeface="Consolas" panose="020B0609020204030204" pitchFamily="49" charset="0"/>
              </a:rPr>
              <a:t>en</a:t>
            </a:r>
            <a:r>
              <a:rPr lang="en-IN" b="0" dirty="0">
                <a:solidFill>
                  <a:srgbClr val="777777"/>
                </a:solidFill>
                <a:effectLst/>
                <a:highlight>
                  <a:srgbClr val="F5F5F5"/>
                </a:highlight>
                <a:latin typeface="Consolas" panose="020B0609020204030204" pitchFamily="49" charset="0"/>
              </a:rPr>
              <a:t>"</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br>
              <a:rPr lang="en-IN" b="0" dirty="0">
                <a:solidFill>
                  <a:srgbClr val="333333"/>
                </a:solidFill>
                <a:effectLst/>
                <a:highlight>
                  <a:srgbClr val="F5F5F5"/>
                </a:highlight>
                <a:latin typeface="Consolas" panose="020B0609020204030204" pitchFamily="49" charset="0"/>
              </a:rPr>
            </a:b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head</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meta</a:t>
            </a:r>
            <a:r>
              <a:rPr lang="en-IN" b="0" dirty="0">
                <a:solidFill>
                  <a:srgbClr val="91B3E0"/>
                </a:solidFill>
                <a:effectLst/>
                <a:highlight>
                  <a:srgbClr val="F5F5F5"/>
                </a:highlight>
                <a:latin typeface="Consolas" panose="020B0609020204030204" pitchFamily="49" charset="0"/>
              </a:rPr>
              <a:t> </a:t>
            </a:r>
            <a:r>
              <a:rPr lang="en-IN" b="0" i="1" dirty="0">
                <a:solidFill>
                  <a:srgbClr val="8190A0"/>
                </a:solidFill>
                <a:effectLst/>
                <a:highlight>
                  <a:srgbClr val="F5F5F5"/>
                </a:highlight>
                <a:latin typeface="Consolas" panose="020B0609020204030204" pitchFamily="49" charset="0"/>
              </a:rPr>
              <a:t>charset</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UTF-8</a:t>
            </a:r>
            <a:r>
              <a:rPr lang="en-IN" b="0" dirty="0">
                <a:solidFill>
                  <a:srgbClr val="777777"/>
                </a:solidFill>
                <a:effectLst/>
                <a:highlight>
                  <a:srgbClr val="F5F5F5"/>
                </a:highlight>
                <a:latin typeface="Consolas" panose="020B0609020204030204" pitchFamily="49" charset="0"/>
              </a:rPr>
              <a:t>"</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meta</a:t>
            </a:r>
            <a:r>
              <a:rPr lang="en-IN" b="0" dirty="0">
                <a:solidFill>
                  <a:srgbClr val="91B3E0"/>
                </a:solidFill>
                <a:effectLst/>
                <a:highlight>
                  <a:srgbClr val="F5F5F5"/>
                </a:highlight>
                <a:latin typeface="Consolas" panose="020B0609020204030204" pitchFamily="49" charset="0"/>
              </a:rPr>
              <a:t> </a:t>
            </a:r>
            <a:r>
              <a:rPr lang="en-IN" b="0" i="1" dirty="0">
                <a:solidFill>
                  <a:srgbClr val="8190A0"/>
                </a:solidFill>
                <a:effectLst/>
                <a:highlight>
                  <a:srgbClr val="F5F5F5"/>
                </a:highlight>
                <a:latin typeface="Consolas" panose="020B0609020204030204" pitchFamily="49" charset="0"/>
              </a:rPr>
              <a:t>name</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viewport</a:t>
            </a:r>
            <a:r>
              <a:rPr lang="en-IN" b="0" dirty="0">
                <a:solidFill>
                  <a:srgbClr val="777777"/>
                </a:solidFill>
                <a:effectLst/>
                <a:highlight>
                  <a:srgbClr val="F5F5F5"/>
                </a:highlight>
                <a:latin typeface="Consolas" panose="020B0609020204030204" pitchFamily="49" charset="0"/>
              </a:rPr>
              <a:t>"</a:t>
            </a:r>
            <a:r>
              <a:rPr lang="en-IN" b="0" dirty="0">
                <a:solidFill>
                  <a:srgbClr val="91B3E0"/>
                </a:solidFill>
                <a:effectLst/>
                <a:highlight>
                  <a:srgbClr val="F5F5F5"/>
                </a:highlight>
                <a:latin typeface="Consolas" panose="020B0609020204030204" pitchFamily="49" charset="0"/>
              </a:rPr>
              <a:t> </a:t>
            </a:r>
            <a:r>
              <a:rPr lang="en-IN" b="0" i="1" dirty="0">
                <a:solidFill>
                  <a:srgbClr val="8190A0"/>
                </a:solidFill>
                <a:effectLst/>
                <a:highlight>
                  <a:srgbClr val="F5F5F5"/>
                </a:highlight>
                <a:latin typeface="Consolas" panose="020B0609020204030204" pitchFamily="49" charset="0"/>
              </a:rPr>
              <a:t>content</a:t>
            </a:r>
            <a:r>
              <a:rPr lang="en-IN" b="0" dirty="0">
                <a:solidFill>
                  <a:srgbClr val="777777"/>
                </a:solidFill>
                <a:effectLst/>
                <a:highlight>
                  <a:srgbClr val="F5F5F5"/>
                </a:highlight>
                <a:latin typeface="Consolas" panose="020B0609020204030204" pitchFamily="49" charset="0"/>
              </a:rPr>
              <a:t>="</a:t>
            </a:r>
            <a:r>
              <a:rPr lang="en-IN" b="0" dirty="0">
                <a:solidFill>
                  <a:srgbClr val="448C27"/>
                </a:solidFill>
                <a:effectLst/>
                <a:highlight>
                  <a:srgbClr val="F5F5F5"/>
                </a:highlight>
                <a:latin typeface="Consolas" panose="020B0609020204030204" pitchFamily="49" charset="0"/>
              </a:rPr>
              <a:t>width=device-width, initial-scale=1.0</a:t>
            </a:r>
            <a:r>
              <a:rPr lang="en-IN" b="0" dirty="0">
                <a:solidFill>
                  <a:srgbClr val="777777"/>
                </a:solidFill>
                <a:effectLst/>
                <a:highlight>
                  <a:srgbClr val="F5F5F5"/>
                </a:highlight>
                <a:latin typeface="Consolas" panose="020B0609020204030204" pitchFamily="49" charset="0"/>
              </a:rPr>
              <a:t>"</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title</a:t>
            </a:r>
            <a:r>
              <a:rPr lang="en-IN" b="0" dirty="0">
                <a:solidFill>
                  <a:srgbClr val="91B3E0"/>
                </a:solidFill>
                <a:effectLst/>
                <a:highlight>
                  <a:srgbClr val="F5F5F5"/>
                </a:highlight>
                <a:latin typeface="Consolas" panose="020B0609020204030204" pitchFamily="49" charset="0"/>
              </a:rPr>
              <a:t>&gt;</a:t>
            </a:r>
            <a:r>
              <a:rPr lang="en-IN" b="0" dirty="0">
                <a:solidFill>
                  <a:srgbClr val="333333"/>
                </a:solidFill>
                <a:effectLst/>
                <a:highlight>
                  <a:srgbClr val="F5F5F5"/>
                </a:highlight>
                <a:latin typeface="Consolas" panose="020B0609020204030204" pitchFamily="49" charset="0"/>
              </a:rPr>
              <a:t>Background example</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title</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777777"/>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style</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7A3E9D"/>
                </a:solidFill>
                <a:effectLst/>
                <a:highlight>
                  <a:srgbClr val="F5F5F5"/>
                </a:highlight>
                <a:latin typeface="Consolas" panose="020B0609020204030204" pitchFamily="49" charset="0"/>
              </a:rPr>
              <a:t>h1</a:t>
            </a:r>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background</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green</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text-align</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err="1">
                <a:solidFill>
                  <a:srgbClr val="448C27"/>
                </a:solidFill>
                <a:effectLst/>
                <a:highlight>
                  <a:srgbClr val="F5F5F5"/>
                </a:highlight>
                <a:latin typeface="Consolas" panose="020B0609020204030204" pitchFamily="49" charset="0"/>
              </a:rPr>
              <a:t>center</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endParaRPr lang="en-IN" b="0" dirty="0">
              <a:solidFill>
                <a:srgbClr val="333333"/>
              </a:solidFill>
              <a:effectLst/>
              <a:highlight>
                <a:srgbClr val="F5F5F5"/>
              </a:highlight>
              <a:latin typeface="Consolas" panose="020B0609020204030204" pitchFamily="49" charset="0"/>
            </a:endParaRPr>
          </a:p>
        </p:txBody>
      </p:sp>
    </p:spTree>
    <p:extLst>
      <p:ext uri="{BB962C8B-B14F-4D97-AF65-F5344CB8AC3E}">
        <p14:creationId xmlns:p14="http://schemas.microsoft.com/office/powerpoint/2010/main" val="41921510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CCCC1A-BFC7-695C-3C1D-75226CF12229}"/>
              </a:ext>
            </a:extLst>
          </p:cNvPr>
          <p:cNvSpPr txBox="1"/>
          <p:nvPr/>
        </p:nvSpPr>
        <p:spPr>
          <a:xfrm>
            <a:off x="0" y="-387424"/>
            <a:ext cx="11927060" cy="7478970"/>
          </a:xfrm>
          <a:prstGeom prst="rect">
            <a:avLst/>
          </a:prstGeom>
          <a:noFill/>
        </p:spPr>
        <p:txBody>
          <a:bodyPr wrap="square">
            <a:spAutoFit/>
          </a:bodyPr>
          <a:lstStyle/>
          <a:p>
            <a:br>
              <a:rPr lang="en-IN" b="0" dirty="0">
                <a:solidFill>
                  <a:srgbClr val="333333"/>
                </a:solidFill>
                <a:effectLst/>
                <a:highlight>
                  <a:srgbClr val="F5F5F5"/>
                </a:highlight>
                <a:latin typeface="Consolas" panose="020B0609020204030204" pitchFamily="49" charset="0"/>
              </a:rPr>
            </a:br>
            <a:r>
              <a:rPr lang="en-IN" b="0" dirty="0">
                <a:solidFill>
                  <a:srgbClr val="333333"/>
                </a:solidFill>
                <a:effectLst/>
                <a:highlight>
                  <a:srgbClr val="F5F5F5"/>
                </a:highlight>
                <a:latin typeface="Consolas" panose="020B0609020204030204" pitchFamily="49" charset="0"/>
              </a:rPr>
              <a:t>        </a:t>
            </a:r>
            <a:r>
              <a:rPr lang="en-IN" b="0" dirty="0">
                <a:solidFill>
                  <a:srgbClr val="7A3E9D"/>
                </a:solidFill>
                <a:effectLst/>
                <a:highlight>
                  <a:srgbClr val="F5F5F5"/>
                </a:highlight>
                <a:latin typeface="Consolas" panose="020B0609020204030204" pitchFamily="49" charset="0"/>
              </a:rPr>
              <a:t>p</a:t>
            </a:r>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text-align</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err="1">
                <a:solidFill>
                  <a:srgbClr val="448C27"/>
                </a:solidFill>
                <a:effectLst/>
                <a:highlight>
                  <a:srgbClr val="F5F5F5"/>
                </a:highlight>
                <a:latin typeface="Consolas" panose="020B0609020204030204" pitchFamily="49" charset="0"/>
              </a:rPr>
              <a:t>center</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text-wrap</a:t>
            </a:r>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448C27"/>
                </a:solidFill>
                <a:effectLst/>
                <a:highlight>
                  <a:srgbClr val="F5F5F5"/>
                </a:highlight>
                <a:latin typeface="Consolas" panose="020B0609020204030204" pitchFamily="49" charset="0"/>
              </a:rPr>
              <a:t>wrap</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p>
          <a:p>
            <a:r>
              <a:rPr lang="en-IN" b="0" dirty="0">
                <a:solidFill>
                  <a:srgbClr val="333333"/>
                </a:solidFill>
                <a:effectLst/>
                <a:highlight>
                  <a:srgbClr val="F5F5F5"/>
                </a:highlight>
                <a:latin typeface="Consolas" panose="020B0609020204030204" pitchFamily="49" charset="0"/>
              </a:rPr>
              <a:t>            </a:t>
            </a:r>
            <a:r>
              <a:rPr lang="en-IN" b="0" dirty="0" err="1">
                <a:solidFill>
                  <a:srgbClr val="9C5D27"/>
                </a:solidFill>
                <a:effectLst/>
                <a:highlight>
                  <a:srgbClr val="F5F5F5"/>
                </a:highlight>
                <a:latin typeface="Consolas" panose="020B0609020204030204" pitchFamily="49" charset="0"/>
              </a:rPr>
              <a:t>color</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1" dirty="0">
                <a:solidFill>
                  <a:srgbClr val="AA3731"/>
                </a:solidFill>
                <a:effectLst/>
                <a:highlight>
                  <a:srgbClr val="F5F5F5"/>
                </a:highlight>
                <a:latin typeface="Consolas" panose="020B0609020204030204" pitchFamily="49" charset="0"/>
              </a:rPr>
              <a:t>black;</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background-image</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1" dirty="0" err="1">
                <a:solidFill>
                  <a:srgbClr val="AA3731"/>
                </a:solidFill>
                <a:effectLst/>
                <a:highlight>
                  <a:srgbClr val="F5F5F5"/>
                </a:highlight>
                <a:latin typeface="Consolas" panose="020B0609020204030204" pitchFamily="49" charset="0"/>
              </a:rPr>
              <a:t>url</a:t>
            </a:r>
            <a:r>
              <a:rPr lang="en-IN" b="0" dirty="0">
                <a:solidFill>
                  <a:srgbClr val="777777"/>
                </a:solidFill>
                <a:effectLst/>
                <a:highlight>
                  <a:srgbClr val="F5F5F5"/>
                </a:highlight>
                <a:latin typeface="Consolas" panose="020B0609020204030204" pitchFamily="49" charset="0"/>
              </a:rPr>
              <a:t>(“</a:t>
            </a:r>
            <a:r>
              <a:rPr lang="en-IN" dirty="0">
                <a:solidFill>
                  <a:srgbClr val="448C27"/>
                </a:solidFill>
                <a:highlight>
                  <a:srgbClr val="F5F5F5"/>
                </a:highlight>
                <a:latin typeface="Consolas" panose="020B0609020204030204" pitchFamily="49" charset="0"/>
              </a:rPr>
              <a:t>sky.jpg</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background-repeat</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448C27"/>
                </a:solidFill>
                <a:effectLst/>
                <a:highlight>
                  <a:srgbClr val="F5F5F5"/>
                </a:highlight>
                <a:latin typeface="Consolas" panose="020B0609020204030204" pitchFamily="49" charset="0"/>
              </a:rPr>
              <a:t>space</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background-position</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448C27"/>
                </a:solidFill>
                <a:effectLst/>
                <a:highlight>
                  <a:srgbClr val="F5F5F5"/>
                </a:highlight>
                <a:latin typeface="Consolas" panose="020B0609020204030204" pitchFamily="49" charset="0"/>
              </a:rPr>
              <a:t>bottom</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padding</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r>
              <a:rPr lang="en-IN" b="0" dirty="0">
                <a:solidFill>
                  <a:srgbClr val="9C5D27"/>
                </a:solidFill>
                <a:effectLst/>
                <a:highlight>
                  <a:srgbClr val="F5F5F5"/>
                </a:highlight>
                <a:latin typeface="Consolas" panose="020B0609020204030204" pitchFamily="49" charset="0"/>
              </a:rPr>
              <a:t>100</a:t>
            </a:r>
            <a:r>
              <a:rPr lang="en-IN" b="0" dirty="0">
                <a:solidFill>
                  <a:srgbClr val="4B69C6"/>
                </a:solidFill>
                <a:effectLst/>
                <a:highlight>
                  <a:srgbClr val="F5F5F5"/>
                </a:highlight>
                <a:latin typeface="Consolas" panose="020B0609020204030204" pitchFamily="49" charset="0"/>
              </a:rPr>
              <a:t>px</a:t>
            </a:r>
            <a:r>
              <a:rPr lang="en-IN" b="0" dirty="0">
                <a:solidFill>
                  <a:srgbClr val="777777"/>
                </a:solidFill>
                <a:effectLst/>
                <a:highlight>
                  <a:srgbClr val="F5F5F5"/>
                </a:highlight>
                <a:latin typeface="Consolas" panose="020B0609020204030204" pitchFamily="49" charset="0"/>
              </a:rPr>
              <a:t>;</a:t>
            </a:r>
            <a:r>
              <a:rPr lang="en-IN" b="0" dirty="0">
                <a:solidFill>
                  <a:srgbClr val="333333"/>
                </a:solidFill>
                <a:effectLst/>
                <a:highlight>
                  <a:srgbClr val="F5F5F5"/>
                </a:highlight>
                <a:latin typeface="Consolas" panose="020B0609020204030204" pitchFamily="49" charset="0"/>
              </a:rPr>
              <a:t> </a:t>
            </a:r>
          </a:p>
          <a:p>
            <a:r>
              <a:rPr lang="en-IN" b="0" dirty="0">
                <a:solidFill>
                  <a:srgbClr val="333333"/>
                </a:solidFill>
                <a:effectLst/>
                <a:highlight>
                  <a:srgbClr val="F5F5F5"/>
                </a:highlight>
                <a:latin typeface="Consolas" panose="020B0609020204030204" pitchFamily="49" charset="0"/>
              </a:rPr>
              <a:t>      </a:t>
            </a:r>
            <a:r>
              <a:rPr lang="en-IN" b="0" dirty="0">
                <a:solidFill>
                  <a:srgbClr val="777777"/>
                </a:solidFill>
                <a:effectLst/>
                <a:highlight>
                  <a:srgbClr val="F5F5F5"/>
                </a:highlight>
                <a:latin typeface="Consolas" panose="020B0609020204030204" pitchFamily="49" charset="0"/>
              </a:rPr>
              <a: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style</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head</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br>
              <a:rPr lang="en-IN" b="0" dirty="0">
                <a:solidFill>
                  <a:srgbClr val="333333"/>
                </a:solidFill>
                <a:effectLst/>
                <a:highlight>
                  <a:srgbClr val="F5F5F5"/>
                </a:highlight>
                <a:latin typeface="Consolas" panose="020B0609020204030204" pitchFamily="49" charset="0"/>
              </a:rPr>
            </a:b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body</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h1</a:t>
            </a:r>
            <a:r>
              <a:rPr lang="en-IN" b="0" dirty="0">
                <a:solidFill>
                  <a:srgbClr val="91B3E0"/>
                </a:solidFill>
                <a:effectLst/>
                <a:highlight>
                  <a:srgbClr val="F5F5F5"/>
                </a:highlight>
                <a:latin typeface="Consolas" panose="020B0609020204030204" pitchFamily="49" charset="0"/>
              </a:rPr>
              <a:t>&gt;</a:t>
            </a:r>
            <a:r>
              <a:rPr lang="en-IN" b="0" dirty="0">
                <a:solidFill>
                  <a:srgbClr val="333333"/>
                </a:solidFill>
                <a:effectLst/>
                <a:highlight>
                  <a:srgbClr val="F5F5F5"/>
                </a:highlight>
                <a:latin typeface="Consolas" panose="020B0609020204030204" pitchFamily="49" charset="0"/>
              </a:rPr>
              <a:t>CSS Background example</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h1</a:t>
            </a:r>
            <a:r>
              <a:rPr lang="en-IN" b="0" dirty="0">
                <a:solidFill>
                  <a:srgbClr val="91B3E0"/>
                </a:solidFill>
                <a:effectLst/>
                <a:highlight>
                  <a:srgbClr val="F5F5F5"/>
                </a:highlight>
                <a:latin typeface="Consolas" panose="020B0609020204030204" pitchFamily="49" charset="0"/>
              </a:rPr>
              <a:t>&gt;</a:t>
            </a:r>
            <a:endParaRPr lang="en-IN" b="0" dirty="0">
              <a:solidFill>
                <a:srgbClr val="333333"/>
              </a:solidFill>
              <a:effectLst/>
              <a:highlight>
                <a:srgbClr val="F5F5F5"/>
              </a:highlight>
              <a:latin typeface="Consolas" panose="020B0609020204030204" pitchFamily="49" charset="0"/>
            </a:endParaRPr>
          </a:p>
          <a:p>
            <a:r>
              <a:rPr lang="en-IN" b="0" dirty="0">
                <a:solidFill>
                  <a:srgbClr val="333333"/>
                </a:solidFill>
                <a:effectLst/>
                <a:highlight>
                  <a:srgbClr val="F5F5F5"/>
                </a:highlight>
                <a:latin typeface="Consolas" panose="020B0609020204030204" pitchFamily="49" charset="0"/>
              </a:rPr>
              <a: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p</a:t>
            </a:r>
            <a:r>
              <a:rPr lang="en-IN" b="0" dirty="0">
                <a:solidFill>
                  <a:srgbClr val="91B3E0"/>
                </a:solidFill>
                <a:effectLst/>
                <a:highlight>
                  <a:srgbClr val="F5F5F5"/>
                </a:highlight>
                <a:latin typeface="Consolas" panose="020B0609020204030204" pitchFamily="49" charset="0"/>
              </a:rPr>
              <a:t>&gt;</a:t>
            </a:r>
            <a:r>
              <a:rPr lang="en-IN" b="0" dirty="0">
                <a:solidFill>
                  <a:srgbClr val="333333"/>
                </a:solidFill>
                <a:effectLst/>
                <a:highlight>
                  <a:srgbClr val="F5F5F5"/>
                </a:highlight>
                <a:latin typeface="Consolas" panose="020B0609020204030204" pitchFamily="49" charset="0"/>
              </a:rPr>
              <a:t> This is a paragraph </a:t>
            </a:r>
            <a:r>
              <a:rPr lang="en-IN" b="0" dirty="0" err="1">
                <a:solidFill>
                  <a:srgbClr val="333333"/>
                </a:solidFill>
                <a:effectLst/>
                <a:highlight>
                  <a:srgbClr val="F5F5F5"/>
                </a:highlight>
                <a:latin typeface="Consolas" panose="020B0609020204030204" pitchFamily="49" charset="0"/>
              </a:rPr>
              <a:t>element.This</a:t>
            </a:r>
            <a:r>
              <a:rPr lang="en-IN" b="0" dirty="0">
                <a:solidFill>
                  <a:srgbClr val="333333"/>
                </a:solidFill>
                <a:effectLst/>
                <a:highlight>
                  <a:srgbClr val="F5F5F5"/>
                </a:highlight>
                <a:latin typeface="Consolas" panose="020B0609020204030204" pitchFamily="49" charset="0"/>
              </a:rPr>
              <a:t> is a paragraph </a:t>
            </a:r>
            <a:r>
              <a:rPr lang="en-IN" b="0" dirty="0" err="1">
                <a:solidFill>
                  <a:srgbClr val="333333"/>
                </a:solidFill>
                <a:effectLst/>
                <a:highlight>
                  <a:srgbClr val="F5F5F5"/>
                </a:highlight>
                <a:latin typeface="Consolas" panose="020B0609020204030204" pitchFamily="49" charset="0"/>
              </a:rPr>
              <a:t>element.This</a:t>
            </a:r>
            <a:r>
              <a:rPr lang="en-IN" b="0" dirty="0">
                <a:solidFill>
                  <a:srgbClr val="333333"/>
                </a:solidFill>
                <a:effectLst/>
                <a:highlight>
                  <a:srgbClr val="F5F5F5"/>
                </a:highlight>
                <a:latin typeface="Consolas" panose="020B0609020204030204" pitchFamily="49" charset="0"/>
              </a:rPr>
              <a:t> is a paragraph </a:t>
            </a:r>
            <a:r>
              <a:rPr lang="en-IN" b="0" dirty="0" err="1">
                <a:solidFill>
                  <a:srgbClr val="333333"/>
                </a:solidFill>
                <a:effectLst/>
                <a:highlight>
                  <a:srgbClr val="F5F5F5"/>
                </a:highlight>
                <a:latin typeface="Consolas" panose="020B0609020204030204" pitchFamily="49" charset="0"/>
              </a:rPr>
              <a:t>element.This</a:t>
            </a:r>
            <a:r>
              <a:rPr lang="en-IN" b="0" dirty="0">
                <a:solidFill>
                  <a:srgbClr val="333333"/>
                </a:solidFill>
                <a:effectLst/>
                <a:highlight>
                  <a:srgbClr val="F5F5F5"/>
                </a:highlight>
                <a:latin typeface="Consolas" panose="020B0609020204030204" pitchFamily="49" charset="0"/>
              </a:rPr>
              <a:t> is a paragraph element.</a:t>
            </a:r>
          </a:p>
          <a:p>
            <a:r>
              <a:rPr lang="en-IN" b="0" dirty="0">
                <a:solidFill>
                  <a:srgbClr val="333333"/>
                </a:solidFill>
                <a:effectLst/>
                <a:highlight>
                  <a:srgbClr val="F5F5F5"/>
                </a:highlight>
                <a:latin typeface="Consolas" panose="020B0609020204030204" pitchFamily="49" charset="0"/>
              </a:rPr>
              <a:t>        This is a paragraph </a:t>
            </a:r>
            <a:r>
              <a:rPr lang="en-IN" b="0" dirty="0" err="1">
                <a:solidFill>
                  <a:srgbClr val="333333"/>
                </a:solidFill>
                <a:effectLst/>
                <a:highlight>
                  <a:srgbClr val="F5F5F5"/>
                </a:highlight>
                <a:latin typeface="Consolas" panose="020B0609020204030204" pitchFamily="49" charset="0"/>
              </a:rPr>
              <a:t>element.This</a:t>
            </a:r>
            <a:r>
              <a:rPr lang="en-IN" b="0" dirty="0">
                <a:solidFill>
                  <a:srgbClr val="333333"/>
                </a:solidFill>
                <a:effectLst/>
                <a:highlight>
                  <a:srgbClr val="F5F5F5"/>
                </a:highlight>
                <a:latin typeface="Consolas" panose="020B0609020204030204" pitchFamily="49" charset="0"/>
              </a:rPr>
              <a:t> is a paragraph </a:t>
            </a:r>
            <a:r>
              <a:rPr lang="en-IN" b="0" dirty="0" err="1">
                <a:solidFill>
                  <a:srgbClr val="333333"/>
                </a:solidFill>
                <a:effectLst/>
                <a:highlight>
                  <a:srgbClr val="F5F5F5"/>
                </a:highlight>
                <a:latin typeface="Consolas" panose="020B0609020204030204" pitchFamily="49" charset="0"/>
              </a:rPr>
              <a:t>element.This</a:t>
            </a:r>
            <a:r>
              <a:rPr lang="en-IN" b="0" dirty="0">
                <a:solidFill>
                  <a:srgbClr val="333333"/>
                </a:solidFill>
                <a:effectLst/>
                <a:highlight>
                  <a:srgbClr val="F5F5F5"/>
                </a:highlight>
                <a:latin typeface="Consolas" panose="020B0609020204030204" pitchFamily="49" charset="0"/>
              </a:rPr>
              <a:t> is a paragraph element. </a:t>
            </a: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p</a:t>
            </a:r>
            <a:r>
              <a:rPr lang="en-IN" b="0" dirty="0">
                <a:solidFill>
                  <a:srgbClr val="91B3E0"/>
                </a:solidFill>
                <a:effectLst/>
                <a:highlight>
                  <a:srgbClr val="F5F5F5"/>
                </a:highlight>
                <a:latin typeface="Consolas" panose="020B0609020204030204" pitchFamily="49" charset="0"/>
              </a:rPr>
              <a:t>&gt;</a:t>
            </a:r>
            <a:br>
              <a:rPr lang="en-IN" b="0" dirty="0">
                <a:solidFill>
                  <a:srgbClr val="333333"/>
                </a:solidFill>
                <a:effectLst/>
                <a:highlight>
                  <a:srgbClr val="F5F5F5"/>
                </a:highlight>
                <a:latin typeface="Consolas" panose="020B0609020204030204" pitchFamily="49" charset="0"/>
              </a:rPr>
            </a:br>
            <a:r>
              <a:rPr lang="en-IN" b="0" dirty="0">
                <a:solidFill>
                  <a:srgbClr val="91B3E0"/>
                </a:solidFill>
                <a:effectLst/>
                <a:highlight>
                  <a:srgbClr val="F5F5F5"/>
                </a:highlight>
                <a:latin typeface="Consolas" panose="020B0609020204030204" pitchFamily="49" charset="0"/>
              </a:rPr>
              <a:t>&lt;/</a:t>
            </a:r>
            <a:r>
              <a:rPr lang="en-IN" b="0" dirty="0">
                <a:solidFill>
                  <a:srgbClr val="4B69C6"/>
                </a:solidFill>
                <a:effectLst/>
                <a:highlight>
                  <a:srgbClr val="F5F5F5"/>
                </a:highlight>
                <a:latin typeface="Consolas" panose="020B0609020204030204" pitchFamily="49" charset="0"/>
              </a:rPr>
              <a:t>body</a:t>
            </a:r>
            <a:r>
              <a:rPr lang="en-IN" b="0" dirty="0">
                <a:solidFill>
                  <a:srgbClr val="91B3E0"/>
                </a:solidFill>
                <a:effectLst/>
                <a:highlight>
                  <a:srgbClr val="F5F5F5"/>
                </a:highlight>
                <a:latin typeface="Consolas" panose="020B0609020204030204" pitchFamily="49" charset="0"/>
              </a:rPr>
              <a:t>&gt;	  &lt;/</a:t>
            </a:r>
            <a:r>
              <a:rPr lang="en-IN" b="0" dirty="0">
                <a:solidFill>
                  <a:srgbClr val="4B69C6"/>
                </a:solidFill>
                <a:effectLst/>
                <a:highlight>
                  <a:srgbClr val="F5F5F5"/>
                </a:highlight>
                <a:latin typeface="Consolas" panose="020B0609020204030204" pitchFamily="49" charset="0"/>
              </a:rPr>
              <a:t>html</a:t>
            </a:r>
            <a:r>
              <a:rPr lang="en-IN" b="0" dirty="0">
                <a:solidFill>
                  <a:srgbClr val="91B3E0"/>
                </a:solidFill>
                <a:effectLst/>
                <a:highlight>
                  <a:srgbClr val="F5F5F5"/>
                </a:highlight>
                <a:latin typeface="Consolas" panose="020B0609020204030204" pitchFamily="49" charset="0"/>
              </a:rPr>
              <a:t>&gt;</a:t>
            </a:r>
            <a:endParaRPr lang="en-IN" dirty="0"/>
          </a:p>
        </p:txBody>
      </p:sp>
    </p:spTree>
    <p:extLst>
      <p:ext uri="{BB962C8B-B14F-4D97-AF65-F5344CB8AC3E}">
        <p14:creationId xmlns:p14="http://schemas.microsoft.com/office/powerpoint/2010/main" val="14643809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BF05D0-A779-FE92-3AD1-A1831832DFA2}"/>
              </a:ext>
            </a:extLst>
          </p:cNvPr>
          <p:cNvPicPr>
            <a:picLocks noChangeAspect="1"/>
          </p:cNvPicPr>
          <p:nvPr/>
        </p:nvPicPr>
        <p:blipFill>
          <a:blip r:embed="rId2"/>
          <a:stretch>
            <a:fillRect/>
          </a:stretch>
        </p:blipFill>
        <p:spPr>
          <a:xfrm>
            <a:off x="0" y="1924602"/>
            <a:ext cx="12188825" cy="3008796"/>
          </a:xfrm>
          <a:prstGeom prst="rect">
            <a:avLst/>
          </a:prstGeom>
        </p:spPr>
      </p:pic>
    </p:spTree>
    <p:extLst>
      <p:ext uri="{BB962C8B-B14F-4D97-AF65-F5344CB8AC3E}">
        <p14:creationId xmlns:p14="http://schemas.microsoft.com/office/powerpoint/2010/main" val="275155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BA17C4-2930-C819-3D50-ED3D3CE08726}"/>
              </a:ext>
            </a:extLst>
          </p:cNvPr>
          <p:cNvSpPr>
            <a:spLocks noGrp="1"/>
          </p:cNvSpPr>
          <p:nvPr>
            <p:ph type="title"/>
          </p:nvPr>
        </p:nvSpPr>
        <p:spPr/>
        <p:txBody>
          <a:bodyPr>
            <a:normAutofit fontScale="90000"/>
          </a:bodyPr>
          <a:lstStyle/>
          <a:p>
            <a:br>
              <a:rPr lang="en-US" sz="3600" b="1" u="sng" dirty="0">
                <a:solidFill>
                  <a:srgbClr val="FF0000"/>
                </a:solidFill>
              </a:rPr>
            </a:br>
            <a:r>
              <a:rPr lang="en-US" sz="5300" b="1" u="sng" dirty="0">
                <a:solidFill>
                  <a:srgbClr val="FF0000"/>
                </a:solidFill>
              </a:rPr>
              <a:t>Selector</a:t>
            </a:r>
            <a:br>
              <a:rPr lang="en-US" sz="3600" b="1" u="sng" dirty="0">
                <a:solidFill>
                  <a:srgbClr val="FF0000"/>
                </a:solidFill>
              </a:rPr>
            </a:br>
            <a:endParaRPr lang="en-IN" dirty="0"/>
          </a:p>
        </p:txBody>
      </p:sp>
      <p:sp>
        <p:nvSpPr>
          <p:cNvPr id="6" name="Content Placeholder 5">
            <a:extLst>
              <a:ext uri="{FF2B5EF4-FFF2-40B4-BE49-F238E27FC236}">
                <a16:creationId xmlns:a16="http://schemas.microsoft.com/office/drawing/2014/main" id="{BA126CE3-0644-9DCE-9E89-44132154C77B}"/>
              </a:ext>
            </a:extLst>
          </p:cNvPr>
          <p:cNvSpPr>
            <a:spLocks noGrp="1"/>
          </p:cNvSpPr>
          <p:nvPr>
            <p:ph idx="1"/>
          </p:nvPr>
        </p:nvSpPr>
        <p:spPr/>
        <p:txBody>
          <a:bodyPr>
            <a:normAutofit/>
          </a:bodyPr>
          <a:lstStyle/>
          <a:p>
            <a:r>
              <a:rPr lang="en-US" dirty="0"/>
              <a:t>Identifies the HTML elements that the rule will be applied to, identified by the actual element name, e.g. &lt;body&gt;, &lt;p&gt;, &lt;h1&gt;</a:t>
            </a:r>
          </a:p>
          <a:p>
            <a:endParaRPr lang="en-IN" dirty="0"/>
          </a:p>
        </p:txBody>
      </p:sp>
      <p:pic>
        <p:nvPicPr>
          <p:cNvPr id="8" name="Picture 7" descr="css selector"/>
          <p:cNvPicPr/>
          <p:nvPr/>
        </p:nvPicPr>
        <p:blipFill>
          <a:blip r:embed="rId2"/>
          <a:srcRect/>
          <a:stretch>
            <a:fillRect/>
          </a:stretch>
        </p:blipFill>
        <p:spPr bwMode="auto">
          <a:xfrm>
            <a:off x="5446340" y="2636912"/>
            <a:ext cx="5688632" cy="2381262"/>
          </a:xfrm>
          <a:prstGeom prst="rect">
            <a:avLst/>
          </a:prstGeom>
          <a:noFill/>
          <a:ln w="9525">
            <a:noFill/>
            <a:miter lim="800000"/>
            <a:headEnd/>
            <a:tailEnd/>
          </a:ln>
        </p:spPr>
      </p:pic>
      <p:pic>
        <p:nvPicPr>
          <p:cNvPr id="3" name="Picture 2">
            <a:extLst>
              <a:ext uri="{FF2B5EF4-FFF2-40B4-BE49-F238E27FC236}">
                <a16:creationId xmlns:a16="http://schemas.microsoft.com/office/drawing/2014/main" id="{0CA7FF4A-09A5-125C-C0AE-ADD67F3FD5A6}"/>
              </a:ext>
            </a:extLst>
          </p:cNvPr>
          <p:cNvPicPr>
            <a:picLocks noChangeAspect="1"/>
          </p:cNvPicPr>
          <p:nvPr/>
        </p:nvPicPr>
        <p:blipFill>
          <a:blip r:embed="rId3"/>
          <a:stretch>
            <a:fillRect/>
          </a:stretch>
        </p:blipFill>
        <p:spPr>
          <a:xfrm>
            <a:off x="600199" y="1850093"/>
            <a:ext cx="3765168" cy="2916462"/>
          </a:xfrm>
          <a:prstGeom prst="rect">
            <a:avLst/>
          </a:prstGeom>
        </p:spPr>
      </p:pic>
      <p:sp>
        <p:nvSpPr>
          <p:cNvPr id="7" name="TextBox 6">
            <a:extLst>
              <a:ext uri="{FF2B5EF4-FFF2-40B4-BE49-F238E27FC236}">
                <a16:creationId xmlns:a16="http://schemas.microsoft.com/office/drawing/2014/main" id="{377EF790-7229-8125-C062-FCEE640F9C3F}"/>
              </a:ext>
            </a:extLst>
          </p:cNvPr>
          <p:cNvSpPr txBox="1"/>
          <p:nvPr/>
        </p:nvSpPr>
        <p:spPr>
          <a:xfrm>
            <a:off x="600199" y="5023666"/>
            <a:ext cx="5350197" cy="1200329"/>
          </a:xfrm>
          <a:prstGeom prst="rect">
            <a:avLst/>
          </a:prstGeom>
          <a:noFill/>
        </p:spPr>
        <p:txBody>
          <a:bodyPr wrap="square">
            <a:spAutoFit/>
          </a:bodyPr>
          <a:lstStyle/>
          <a:p>
            <a:r>
              <a:rPr lang="en-IN" b="1" dirty="0" err="1">
                <a:solidFill>
                  <a:srgbClr val="1B1B1B"/>
                </a:solidFill>
                <a:highlight>
                  <a:srgbClr val="FFFFFF"/>
                </a:highlight>
                <a:latin typeface="Inter"/>
              </a:rPr>
              <a:t>e</a:t>
            </a:r>
            <a:r>
              <a:rPr lang="en-IN" b="1" i="0" dirty="0" err="1">
                <a:solidFill>
                  <a:srgbClr val="1B1B1B"/>
                </a:solidFill>
                <a:effectLst/>
                <a:highlight>
                  <a:srgbClr val="FFFFFF"/>
                </a:highlight>
                <a:latin typeface="Inter"/>
              </a:rPr>
              <a:t>m</a:t>
            </a:r>
            <a:r>
              <a:rPr lang="en-IN" b="0" i="0" dirty="0">
                <a:solidFill>
                  <a:srgbClr val="1B1B1B"/>
                </a:solidFill>
                <a:effectLst/>
                <a:highlight>
                  <a:srgbClr val="FFFFFF"/>
                </a:highlight>
                <a:latin typeface="Inter"/>
              </a:rPr>
              <a:t>: Relative length units:  </a:t>
            </a:r>
            <a:r>
              <a:rPr lang="en-US" b="0" i="0" dirty="0">
                <a:solidFill>
                  <a:srgbClr val="1B1B1B"/>
                </a:solidFill>
                <a:effectLst/>
                <a:highlight>
                  <a:srgbClr val="FFFFFF"/>
                </a:highlight>
                <a:latin typeface="Inter"/>
              </a:rPr>
              <a:t>size of text or other elements </a:t>
            </a:r>
            <a:r>
              <a:rPr lang="en-US" b="1" i="0" dirty="0">
                <a:solidFill>
                  <a:srgbClr val="1B1B1B"/>
                </a:solidFill>
                <a:effectLst/>
                <a:highlight>
                  <a:srgbClr val="FFFFFF"/>
                </a:highlight>
                <a:latin typeface="Inter"/>
              </a:rPr>
              <a:t>scales relative to everything else on the page</a:t>
            </a:r>
            <a:endParaRPr lang="en-IN" b="1" dirty="0"/>
          </a:p>
        </p:txBody>
      </p:sp>
      <p:sp>
        <p:nvSpPr>
          <p:cNvPr id="10" name="TextBox 9">
            <a:extLst>
              <a:ext uri="{FF2B5EF4-FFF2-40B4-BE49-F238E27FC236}">
                <a16:creationId xmlns:a16="http://schemas.microsoft.com/office/drawing/2014/main" id="{62A6C103-6546-B5FB-F83E-A2B1F1CB3455}"/>
              </a:ext>
            </a:extLst>
          </p:cNvPr>
          <p:cNvSpPr txBox="1"/>
          <p:nvPr/>
        </p:nvSpPr>
        <p:spPr>
          <a:xfrm>
            <a:off x="7390556" y="5308725"/>
            <a:ext cx="4464496" cy="1200329"/>
          </a:xfrm>
          <a:prstGeom prst="rect">
            <a:avLst/>
          </a:prstGeom>
          <a:noFill/>
        </p:spPr>
        <p:txBody>
          <a:bodyPr wrap="square">
            <a:spAutoFit/>
          </a:bodyPr>
          <a:lstStyle/>
          <a:p>
            <a:r>
              <a:rPr lang="en-IN" b="1" dirty="0" err="1">
                <a:solidFill>
                  <a:srgbClr val="1B1B1B"/>
                </a:solidFill>
                <a:highlight>
                  <a:srgbClr val="FFFFFF"/>
                </a:highlight>
                <a:latin typeface="Inter"/>
              </a:rPr>
              <a:t>p</a:t>
            </a:r>
            <a:r>
              <a:rPr lang="en-IN" b="1" i="0" dirty="0" err="1">
                <a:solidFill>
                  <a:srgbClr val="1B1B1B"/>
                </a:solidFill>
                <a:effectLst/>
                <a:highlight>
                  <a:srgbClr val="FFFFFF"/>
                </a:highlight>
                <a:latin typeface="Inter"/>
              </a:rPr>
              <a:t>x</a:t>
            </a:r>
            <a:r>
              <a:rPr lang="en-IN" b="1" i="0" dirty="0">
                <a:solidFill>
                  <a:srgbClr val="1B1B1B"/>
                </a:solidFill>
                <a:effectLst/>
                <a:highlight>
                  <a:srgbClr val="FFFFFF"/>
                </a:highlight>
                <a:latin typeface="Inter"/>
              </a:rPr>
              <a:t>: absolute</a:t>
            </a:r>
            <a:r>
              <a:rPr lang="en-IN" b="0" i="0" dirty="0">
                <a:solidFill>
                  <a:srgbClr val="1B1B1B"/>
                </a:solidFill>
                <a:effectLst/>
                <a:highlight>
                  <a:srgbClr val="FFFFFF"/>
                </a:highlight>
                <a:latin typeface="Inter"/>
              </a:rPr>
              <a:t> length units. </a:t>
            </a:r>
            <a:r>
              <a:rPr lang="en-US" b="0" i="0" dirty="0">
                <a:solidFill>
                  <a:srgbClr val="1B1B1B"/>
                </a:solidFill>
                <a:effectLst/>
                <a:highlight>
                  <a:srgbClr val="FFFFFF"/>
                </a:highlight>
                <a:latin typeface="Inter"/>
              </a:rPr>
              <a:t>considered to always be the same size.</a:t>
            </a:r>
            <a:endParaRPr lang="en-IN" dirty="0"/>
          </a:p>
        </p:txBody>
      </p:sp>
    </p:spTree>
    <p:extLst>
      <p:ext uri="{BB962C8B-B14F-4D97-AF65-F5344CB8AC3E}">
        <p14:creationId xmlns:p14="http://schemas.microsoft.com/office/powerpoint/2010/main" val="12799898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A721-384E-8FEF-560B-3DC08E727501}"/>
              </a:ext>
            </a:extLst>
          </p:cNvPr>
          <p:cNvSpPr>
            <a:spLocks noGrp="1"/>
          </p:cNvSpPr>
          <p:nvPr>
            <p:ph type="title"/>
          </p:nvPr>
        </p:nvSpPr>
        <p:spPr/>
        <p:txBody>
          <a:bodyPr/>
          <a:lstStyle/>
          <a:p>
            <a:r>
              <a:rPr lang="en-IN" dirty="0"/>
              <a:t>Gradient and shadows.</a:t>
            </a:r>
          </a:p>
        </p:txBody>
      </p:sp>
      <p:sp>
        <p:nvSpPr>
          <p:cNvPr id="3" name="Text Placeholder 2">
            <a:extLst>
              <a:ext uri="{FF2B5EF4-FFF2-40B4-BE49-F238E27FC236}">
                <a16:creationId xmlns:a16="http://schemas.microsoft.com/office/drawing/2014/main" id="{EC567686-67AB-2AE2-9734-8484C541667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0582216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058" y="285728"/>
            <a:ext cx="9762308" cy="4031873"/>
          </a:xfrm>
          <a:prstGeom prst="rect">
            <a:avLst/>
          </a:prstGeom>
        </p:spPr>
        <p:txBody>
          <a:bodyPr wrap="square">
            <a:spAutoFit/>
          </a:bodyPr>
          <a:lstStyle/>
          <a:p>
            <a:r>
              <a:rPr lang="en-US" sz="3200" b="1" u="sng" dirty="0">
                <a:solidFill>
                  <a:srgbClr val="FF0000"/>
                </a:solidFill>
              </a:rPr>
              <a:t>CSS gradients</a:t>
            </a:r>
          </a:p>
          <a:p>
            <a:pPr algn="just">
              <a:buFont typeface="Wingdings" pitchFamily="2" charset="2"/>
              <a:buChar char="q"/>
            </a:pPr>
            <a:r>
              <a:rPr lang="en-US" sz="2800" dirty="0"/>
              <a:t>CSS gradients let you display smooth transitions between two or more specified colors.</a:t>
            </a:r>
          </a:p>
          <a:p>
            <a:pPr algn="just">
              <a:buFont typeface="Wingdings" pitchFamily="2" charset="2"/>
              <a:buChar char="q"/>
            </a:pPr>
            <a:r>
              <a:rPr lang="en-US" sz="2800" dirty="0"/>
              <a:t>&lt;gradient&gt; data type, which is a special kind of &lt;image&gt;.</a:t>
            </a:r>
          </a:p>
          <a:p>
            <a:pPr algn="just">
              <a:buFont typeface="Wingdings" pitchFamily="2" charset="2"/>
              <a:buChar char="q"/>
            </a:pPr>
            <a:endParaRPr lang="en-US" sz="2800" dirty="0"/>
          </a:p>
          <a:p>
            <a:pPr algn="just">
              <a:buFont typeface="Wingdings" pitchFamily="2" charset="2"/>
              <a:buChar char="q"/>
            </a:pPr>
            <a:r>
              <a:rPr lang="en-US" sz="2800" dirty="0"/>
              <a:t>CSS defines three types of gradients:</a:t>
            </a:r>
          </a:p>
          <a:p>
            <a:pPr marL="514350" lvl="0" indent="-514350" algn="just">
              <a:buFont typeface="+mj-lt"/>
              <a:buAutoNum type="arabicPeriod"/>
            </a:pPr>
            <a:r>
              <a:rPr lang="en-US" sz="2800" dirty="0"/>
              <a:t>Linear Gradients (goes down/up/left/right/diagonally)</a:t>
            </a:r>
          </a:p>
          <a:p>
            <a:pPr marL="514350" lvl="0" indent="-514350" algn="just">
              <a:buFont typeface="+mj-lt"/>
              <a:buAutoNum type="arabicPeriod"/>
            </a:pPr>
            <a:r>
              <a:rPr lang="en-US" sz="2800" dirty="0"/>
              <a:t>Radial Gradients (defined by their center)</a:t>
            </a:r>
          </a:p>
          <a:p>
            <a:pPr marL="514350" lvl="0" indent="-514350" algn="just">
              <a:buFont typeface="+mj-lt"/>
              <a:buAutoNum type="arabicPeriod"/>
            </a:pPr>
            <a:r>
              <a:rPr lang="en-US" sz="2800" dirty="0"/>
              <a:t>Conic Gradients (rotated around a center point)</a:t>
            </a:r>
          </a:p>
        </p:txBody>
      </p:sp>
      <p:grpSp>
        <p:nvGrpSpPr>
          <p:cNvPr id="6" name="Group 32"/>
          <p:cNvGrpSpPr/>
          <p:nvPr/>
        </p:nvGrpSpPr>
        <p:grpSpPr>
          <a:xfrm>
            <a:off x="-4789" y="6505233"/>
            <a:ext cx="12193614" cy="346028"/>
            <a:chOff x="-4789" y="6513360"/>
            <a:chExt cx="12246002" cy="346028"/>
          </a:xfrm>
        </p:grpSpPr>
        <p:sp>
          <p:nvSpPr>
            <p:cNvPr id="7" name="Rectangle 6"/>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8" name="Round Diagonal Corner Rectangle 7"/>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 name="Rectangle 8"/>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10"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3220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p:cNvGrpSpPr/>
          <p:nvPr/>
        </p:nvGrpSpPr>
        <p:grpSpPr>
          <a:xfrm>
            <a:off x="-4789" y="6505233"/>
            <a:ext cx="12193614" cy="346028"/>
            <a:chOff x="-4789" y="6513360"/>
            <a:chExt cx="12246002" cy="346028"/>
          </a:xfrm>
        </p:grpSpPr>
        <p:sp>
          <p:nvSpPr>
            <p:cNvPr id="6" name="Rectangle 5"/>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7" name="Round Diagonal Corner Rectangle 6"/>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9"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17748" y="194000"/>
            <a:ext cx="11906018" cy="3662541"/>
          </a:xfrm>
          <a:prstGeom prst="rect">
            <a:avLst/>
          </a:prstGeom>
        </p:spPr>
        <p:txBody>
          <a:bodyPr wrap="square">
            <a:spAutoFit/>
          </a:bodyPr>
          <a:lstStyle/>
          <a:p>
            <a:r>
              <a:rPr lang="en-US" sz="3200" b="1" u="sng" dirty="0">
                <a:solidFill>
                  <a:srgbClr val="FF0000"/>
                </a:solidFill>
              </a:rPr>
              <a:t>CSS Linear Gradients</a:t>
            </a:r>
          </a:p>
          <a:p>
            <a:pPr algn="just">
              <a:buFont typeface="Wingdings" pitchFamily="2" charset="2"/>
              <a:buChar char="q"/>
            </a:pPr>
            <a:r>
              <a:rPr lang="en-US" sz="2800" dirty="0"/>
              <a:t>transition between two or more colors </a:t>
            </a:r>
            <a:r>
              <a:rPr lang="en-US" sz="2800" b="1" dirty="0"/>
              <a:t>along a straight line</a:t>
            </a:r>
            <a:r>
              <a:rPr lang="en-US" sz="2800" dirty="0"/>
              <a:t>.. </a:t>
            </a:r>
          </a:p>
          <a:p>
            <a:pPr algn="just">
              <a:buFont typeface="Wingdings" pitchFamily="2" charset="2"/>
              <a:buChar char="q"/>
            </a:pPr>
            <a:r>
              <a:rPr lang="en-US" sz="2800" dirty="0"/>
              <a:t>Color stops are the colors you want to render smooth transitions among. </a:t>
            </a:r>
          </a:p>
          <a:p>
            <a:pPr algn="just">
              <a:buFont typeface="Wingdings" pitchFamily="2" charset="2"/>
              <a:buChar char="q"/>
            </a:pPr>
            <a:r>
              <a:rPr lang="en-US" sz="2800" dirty="0"/>
              <a:t>You can also set a starting point and a direction (or an angle) along with the gradient effect.</a:t>
            </a:r>
          </a:p>
          <a:p>
            <a:pPr algn="just">
              <a:buFont typeface="Wingdings" pitchFamily="2" charset="2"/>
              <a:buChar char="q"/>
            </a:pPr>
            <a:r>
              <a:rPr lang="en-US" sz="2800" dirty="0"/>
              <a:t>A linear gradient is defined by an axis—the gradient line—and two or more color-stop points.</a:t>
            </a:r>
          </a:p>
          <a:p>
            <a:endParaRPr lang="en-US" sz="3200" b="1" dirty="0">
              <a:solidFill>
                <a:srgbClr val="002060"/>
              </a:solidFill>
            </a:endParaRPr>
          </a:p>
        </p:txBody>
      </p:sp>
      <p:sp>
        <p:nvSpPr>
          <p:cNvPr id="10" name="TextBox 9"/>
          <p:cNvSpPr txBox="1"/>
          <p:nvPr/>
        </p:nvSpPr>
        <p:spPr>
          <a:xfrm>
            <a:off x="2272088" y="3284984"/>
            <a:ext cx="8974732" cy="3046988"/>
          </a:xfrm>
          <a:prstGeom prst="rect">
            <a:avLst/>
          </a:prstGeom>
          <a:noFill/>
        </p:spPr>
        <p:txBody>
          <a:bodyPr wrap="square" rtlCol="0">
            <a:spAutoFit/>
          </a:bodyPr>
          <a:lstStyle/>
          <a:p>
            <a:r>
              <a:rPr lang="en-US" dirty="0"/>
              <a:t> </a:t>
            </a:r>
            <a:endParaRPr lang="en-US" sz="2800" dirty="0"/>
          </a:p>
          <a:p>
            <a:r>
              <a:rPr lang="en-US" sz="2800" dirty="0"/>
              <a:t>&lt;style&gt;</a:t>
            </a:r>
          </a:p>
          <a:p>
            <a:r>
              <a:rPr lang="en-US" sz="2800" dirty="0"/>
              <a:t>#grad1 {</a:t>
            </a:r>
          </a:p>
          <a:p>
            <a:r>
              <a:rPr lang="en-US" sz="2800" dirty="0"/>
              <a:t>  height: 200px;</a:t>
            </a:r>
          </a:p>
          <a:p>
            <a:r>
              <a:rPr lang="en-US" sz="2800" dirty="0"/>
              <a:t>  background: linear-gradient( red, blue);}</a:t>
            </a:r>
          </a:p>
          <a:p>
            <a:r>
              <a:rPr lang="en-US" sz="2800" dirty="0"/>
              <a:t>&lt;/style&gt;</a:t>
            </a:r>
          </a:p>
          <a:p>
            <a:r>
              <a:rPr lang="en-US" sz="2800" dirty="0"/>
              <a:t>&lt;div id="grad1"&gt;&lt;/div&gt;</a:t>
            </a:r>
          </a:p>
        </p:txBody>
      </p:sp>
    </p:spTree>
    <p:extLst>
      <p:ext uri="{BB962C8B-B14F-4D97-AF65-F5344CB8AC3E}">
        <p14:creationId xmlns:p14="http://schemas.microsoft.com/office/powerpoint/2010/main" val="29109924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p:cNvGrpSpPr/>
          <p:nvPr/>
        </p:nvGrpSpPr>
        <p:grpSpPr>
          <a:xfrm>
            <a:off x="-4789" y="6505233"/>
            <a:ext cx="12193614" cy="346028"/>
            <a:chOff x="-4789" y="6513360"/>
            <a:chExt cx="12246002" cy="346028"/>
          </a:xfrm>
        </p:grpSpPr>
        <p:sp>
          <p:nvSpPr>
            <p:cNvPr id="6" name="Rectangle 5"/>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7" name="Round Diagonal Corner Rectangle 6"/>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9"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7748" y="188640"/>
            <a:ext cx="10801200" cy="6186309"/>
          </a:xfrm>
          <a:prstGeom prst="rect">
            <a:avLst/>
          </a:prstGeom>
        </p:spPr>
        <p:txBody>
          <a:bodyPr wrap="square">
            <a:spAutoFit/>
          </a:bodyPr>
          <a:lstStyle/>
          <a:p>
            <a:r>
              <a:rPr lang="en-US" sz="3200" b="1" u="sng" dirty="0">
                <a:solidFill>
                  <a:srgbClr val="FF0000"/>
                </a:solidFill>
              </a:rPr>
              <a:t>CSS Radial Gradients</a:t>
            </a:r>
          </a:p>
          <a:p>
            <a:pPr algn="just">
              <a:buFont typeface="Wingdings" pitchFamily="2" charset="2"/>
              <a:buChar char="q"/>
            </a:pPr>
            <a:r>
              <a:rPr lang="en-US" sz="2800" dirty="0"/>
              <a:t>A radial gradient is defined by its center.</a:t>
            </a:r>
          </a:p>
          <a:p>
            <a:pPr algn="just">
              <a:buFont typeface="Wingdings" pitchFamily="2" charset="2"/>
              <a:buChar char="q"/>
            </a:pPr>
            <a:r>
              <a:rPr lang="en-US" sz="2800" dirty="0"/>
              <a:t>To create a radial gradient you must also define at least two color stops.</a:t>
            </a:r>
          </a:p>
          <a:p>
            <a:pPr algn="just">
              <a:buFont typeface="Wingdings" pitchFamily="2" charset="2"/>
              <a:buChar char="q"/>
            </a:pPr>
            <a:r>
              <a:rPr lang="en-US" sz="2800" dirty="0"/>
              <a:t>transition between two or more colors that radiate from an origin. Its shape may be a circle or an ellipse. </a:t>
            </a:r>
          </a:p>
          <a:p>
            <a:pPr algn="just"/>
            <a:r>
              <a:rPr lang="en-US" sz="2800" dirty="0"/>
              <a:t>&lt;style&gt;</a:t>
            </a:r>
          </a:p>
          <a:p>
            <a:pPr algn="just"/>
            <a:r>
              <a:rPr lang="en-US" sz="2800" dirty="0"/>
              <a:t>#grad1 {</a:t>
            </a:r>
          </a:p>
          <a:p>
            <a:pPr algn="just"/>
            <a:r>
              <a:rPr lang="en-US" sz="2800" dirty="0"/>
              <a:t>  height: 150px;</a:t>
            </a:r>
          </a:p>
          <a:p>
            <a:pPr algn="just"/>
            <a:r>
              <a:rPr lang="en-US" sz="2800" dirty="0"/>
              <a:t>  width: 200px;</a:t>
            </a:r>
          </a:p>
          <a:p>
            <a:pPr algn="just"/>
            <a:r>
              <a:rPr lang="en-US" sz="2800" dirty="0"/>
              <a:t>background: radial-gradient(red, yellow, green, blue);</a:t>
            </a:r>
          </a:p>
          <a:p>
            <a:pPr algn="just"/>
            <a:r>
              <a:rPr lang="en-US" sz="2800" dirty="0"/>
              <a:t>}</a:t>
            </a:r>
          </a:p>
          <a:p>
            <a:pPr algn="just"/>
            <a:r>
              <a:rPr lang="en-US" sz="2800" dirty="0"/>
              <a:t>&lt;/style&gt;</a:t>
            </a:r>
          </a:p>
          <a:p>
            <a:pPr algn="just"/>
            <a:r>
              <a:rPr lang="en-US" sz="2800" dirty="0"/>
              <a:t>&lt;div id="grad1"&gt;&lt;/div&gt;</a:t>
            </a:r>
          </a:p>
        </p:txBody>
      </p:sp>
    </p:spTree>
    <p:extLst>
      <p:ext uri="{BB962C8B-B14F-4D97-AF65-F5344CB8AC3E}">
        <p14:creationId xmlns:p14="http://schemas.microsoft.com/office/powerpoint/2010/main" val="42004441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p:cNvGrpSpPr/>
          <p:nvPr/>
        </p:nvGrpSpPr>
        <p:grpSpPr>
          <a:xfrm>
            <a:off x="-4789" y="6505233"/>
            <a:ext cx="12193614" cy="346028"/>
            <a:chOff x="-4789" y="6513360"/>
            <a:chExt cx="12246002" cy="346028"/>
          </a:xfrm>
        </p:grpSpPr>
        <p:sp>
          <p:nvSpPr>
            <p:cNvPr id="6" name="Rectangle 5"/>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7" name="Round Diagonal Corner Rectangle 6"/>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9"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17748" y="214290"/>
            <a:ext cx="12071077" cy="5755422"/>
          </a:xfrm>
          <a:prstGeom prst="rect">
            <a:avLst/>
          </a:prstGeom>
        </p:spPr>
        <p:txBody>
          <a:bodyPr wrap="square">
            <a:spAutoFit/>
          </a:bodyPr>
          <a:lstStyle/>
          <a:p>
            <a:r>
              <a:rPr lang="en-US" sz="3200" b="1" u="sng" dirty="0">
                <a:solidFill>
                  <a:srgbClr val="FF0000"/>
                </a:solidFill>
              </a:rPr>
              <a:t>CSS Conic Gradients</a:t>
            </a:r>
          </a:p>
          <a:p>
            <a:pPr algn="just">
              <a:buFont typeface="Wingdings" pitchFamily="2" charset="2"/>
              <a:buChar char="q"/>
            </a:pPr>
            <a:r>
              <a:rPr lang="en-US" sz="2800" dirty="0"/>
              <a:t>A conic gradient is a gradient with color transitions rotated around a center point.</a:t>
            </a:r>
          </a:p>
          <a:p>
            <a:pPr algn="just">
              <a:buFont typeface="Wingdings" pitchFamily="2" charset="2"/>
              <a:buChar char="q"/>
            </a:pPr>
            <a:r>
              <a:rPr lang="en-US" sz="2800" dirty="0"/>
              <a:t>To create a conic gradient you must define at least two colors.</a:t>
            </a:r>
          </a:p>
          <a:p>
            <a:pPr algn="just"/>
            <a:r>
              <a:rPr lang="en-US" sz="2800" dirty="0"/>
              <a:t>&lt;style&gt;</a:t>
            </a:r>
          </a:p>
          <a:p>
            <a:pPr algn="just"/>
            <a:r>
              <a:rPr lang="en-US" sz="2800" dirty="0"/>
              <a:t>#grad1 {</a:t>
            </a:r>
          </a:p>
          <a:p>
            <a:pPr algn="just"/>
            <a:r>
              <a:rPr lang="en-US" sz="2800" dirty="0"/>
              <a:t>  height: 200px;</a:t>
            </a:r>
          </a:p>
          <a:p>
            <a:pPr algn="just"/>
            <a:r>
              <a:rPr lang="en-US" sz="2800" dirty="0"/>
              <a:t>  width: 200px;</a:t>
            </a:r>
          </a:p>
          <a:p>
            <a:pPr algn="just"/>
            <a:r>
              <a:rPr lang="en-US" sz="2800" dirty="0"/>
              <a:t>  background-color: red; /* For browsers that do not support gradients */</a:t>
            </a:r>
          </a:p>
          <a:p>
            <a:pPr algn="just"/>
            <a:r>
              <a:rPr lang="en-US" sz="2800" dirty="0"/>
              <a:t>  background-image: conic-gradient(red, yellow, green);</a:t>
            </a:r>
          </a:p>
          <a:p>
            <a:pPr algn="just"/>
            <a:r>
              <a:rPr lang="en-US" sz="2800" dirty="0"/>
              <a:t>}</a:t>
            </a:r>
          </a:p>
          <a:p>
            <a:pPr algn="just"/>
            <a:r>
              <a:rPr lang="en-US" sz="2800" dirty="0"/>
              <a:t>&lt;/style&gt;</a:t>
            </a:r>
          </a:p>
          <a:p>
            <a:pPr algn="just"/>
            <a:r>
              <a:rPr lang="en-US" sz="2800" dirty="0"/>
              <a:t>&lt;div id="grad1"&gt;&lt;/div&gt;</a:t>
            </a:r>
          </a:p>
        </p:txBody>
      </p:sp>
    </p:spTree>
    <p:extLst>
      <p:ext uri="{BB962C8B-B14F-4D97-AF65-F5344CB8AC3E}">
        <p14:creationId xmlns:p14="http://schemas.microsoft.com/office/powerpoint/2010/main" val="22222212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p:cNvGrpSpPr/>
          <p:nvPr/>
        </p:nvGrpSpPr>
        <p:grpSpPr>
          <a:xfrm>
            <a:off x="-4789" y="6505233"/>
            <a:ext cx="12193614" cy="346028"/>
            <a:chOff x="-4789" y="6513360"/>
            <a:chExt cx="12246002" cy="346028"/>
          </a:xfrm>
        </p:grpSpPr>
        <p:sp>
          <p:nvSpPr>
            <p:cNvPr id="6" name="Rectangle 5"/>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7" name="Round Diagonal Corner Rectangle 6"/>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9"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6040" y="260648"/>
            <a:ext cx="11598040" cy="6740307"/>
          </a:xfrm>
          <a:prstGeom prst="rect">
            <a:avLst/>
          </a:prstGeom>
        </p:spPr>
        <p:txBody>
          <a:bodyPr wrap="square">
            <a:spAutoFit/>
          </a:bodyPr>
          <a:lstStyle/>
          <a:p>
            <a:pPr algn="just"/>
            <a:r>
              <a:rPr lang="en-US" sz="3200" b="1" u="sng" dirty="0">
                <a:solidFill>
                  <a:srgbClr val="FF0000"/>
                </a:solidFill>
              </a:rPr>
              <a:t>CSS Shadows</a:t>
            </a:r>
          </a:p>
          <a:p>
            <a:pPr algn="just">
              <a:buFont typeface="Wingdings" pitchFamily="2" charset="2"/>
              <a:buChar char="q"/>
            </a:pPr>
            <a:r>
              <a:rPr lang="en-US" sz="2800" dirty="0"/>
              <a:t>CSS Shadows are a visual effect that consists of a drawing that resembles an object's shadow; these shadows provide a 3-dimensional appearance to the object. In CSS, mainly the text-shadow and the box-shadow property is used to add shadows to texts and elements.</a:t>
            </a:r>
          </a:p>
          <a:p>
            <a:r>
              <a:rPr lang="en-US" sz="3200" b="1" u="sng" dirty="0">
                <a:solidFill>
                  <a:srgbClr val="FF0000"/>
                </a:solidFill>
              </a:rPr>
              <a:t>CSS text-shadow property</a:t>
            </a:r>
          </a:p>
          <a:p>
            <a:r>
              <a:rPr lang="en-US" sz="2800" dirty="0"/>
              <a:t>The Text-shadow property is used to decorate the text of the viewport by adding shadows. It provides an additional attraction to texts on websites.</a:t>
            </a:r>
          </a:p>
          <a:p>
            <a:r>
              <a:rPr lang="en-US" sz="3200" b="1" u="sng" dirty="0">
                <a:solidFill>
                  <a:srgbClr val="FF0000"/>
                </a:solidFill>
              </a:rPr>
              <a:t> Example</a:t>
            </a:r>
          </a:p>
          <a:p>
            <a:r>
              <a:rPr lang="en-US" sz="2800" dirty="0"/>
              <a:t>&lt;style&gt;</a:t>
            </a:r>
            <a:endParaRPr lang="en-US" sz="2800" b="1" dirty="0"/>
          </a:p>
          <a:p>
            <a:r>
              <a:rPr lang="en-US" sz="2800" dirty="0"/>
              <a:t>h1 {</a:t>
            </a:r>
            <a:endParaRPr lang="en-US" sz="2800" b="1" dirty="0"/>
          </a:p>
          <a:p>
            <a:r>
              <a:rPr lang="en-US" sz="2800" dirty="0"/>
              <a:t>  text-shadow: 2px </a:t>
            </a:r>
            <a:r>
              <a:rPr lang="en-US" sz="2800" dirty="0" err="1"/>
              <a:t>2px</a:t>
            </a:r>
            <a:r>
              <a:rPr lang="en-US" sz="2800" dirty="0"/>
              <a:t> 5px grey;</a:t>
            </a:r>
          </a:p>
          <a:p>
            <a:r>
              <a:rPr lang="en-US" sz="2800" dirty="0"/>
              <a:t>}</a:t>
            </a:r>
            <a:endParaRPr lang="en-US" sz="2800" b="1" dirty="0"/>
          </a:p>
          <a:p>
            <a:r>
              <a:rPr lang="en-US" sz="2800" dirty="0"/>
              <a:t>&lt;/style&gt;</a:t>
            </a:r>
            <a:endParaRPr lang="en-US" sz="2800" b="1" dirty="0"/>
          </a:p>
          <a:p>
            <a:pPr algn="just"/>
            <a:endParaRPr lang="en-US" sz="2800" dirty="0"/>
          </a:p>
        </p:txBody>
      </p:sp>
      <p:sp>
        <p:nvSpPr>
          <p:cNvPr id="4" name="TextBox 3">
            <a:extLst>
              <a:ext uri="{FF2B5EF4-FFF2-40B4-BE49-F238E27FC236}">
                <a16:creationId xmlns:a16="http://schemas.microsoft.com/office/drawing/2014/main" id="{5581EC17-6F17-A8B5-0869-1337B4A6F31D}"/>
              </a:ext>
            </a:extLst>
          </p:cNvPr>
          <p:cNvSpPr txBox="1"/>
          <p:nvPr/>
        </p:nvSpPr>
        <p:spPr>
          <a:xfrm>
            <a:off x="5711382" y="4941168"/>
            <a:ext cx="6172200" cy="830997"/>
          </a:xfrm>
          <a:prstGeom prst="rect">
            <a:avLst/>
          </a:prstGeom>
          <a:noFill/>
        </p:spPr>
        <p:txBody>
          <a:bodyPr wrap="square">
            <a:spAutoFit/>
          </a:bodyPr>
          <a:lstStyle/>
          <a:p>
            <a:r>
              <a:rPr lang="en-IN" b="1" dirty="0">
                <a:solidFill>
                  <a:srgbClr val="FF0000"/>
                </a:solidFill>
              </a:rPr>
              <a:t>offset-x | offset-y | blur-radius | </a:t>
            </a:r>
            <a:r>
              <a:rPr lang="en-IN" b="1" dirty="0" err="1">
                <a:solidFill>
                  <a:srgbClr val="FF0000"/>
                </a:solidFill>
              </a:rPr>
              <a:t>color</a:t>
            </a:r>
            <a:endParaRPr lang="en-IN" b="1" dirty="0">
              <a:solidFill>
                <a:srgbClr val="FF0000"/>
              </a:solidFill>
            </a:endParaRPr>
          </a:p>
          <a:p>
            <a:r>
              <a:rPr lang="en-IN" b="1" dirty="0"/>
              <a:t>text-shadow: 2px </a:t>
            </a:r>
            <a:r>
              <a:rPr lang="en-IN" b="1" dirty="0" err="1"/>
              <a:t>2px</a:t>
            </a:r>
            <a:r>
              <a:rPr lang="en-IN" b="1" dirty="0"/>
              <a:t> 5px grey;</a:t>
            </a:r>
          </a:p>
        </p:txBody>
      </p:sp>
      <p:sp>
        <p:nvSpPr>
          <p:cNvPr id="11" name="TextBox 10">
            <a:extLst>
              <a:ext uri="{FF2B5EF4-FFF2-40B4-BE49-F238E27FC236}">
                <a16:creationId xmlns:a16="http://schemas.microsoft.com/office/drawing/2014/main" id="{207C3D30-935E-1C4E-4CAE-396B304BFF10}"/>
              </a:ext>
            </a:extLst>
          </p:cNvPr>
          <p:cNvSpPr txBox="1"/>
          <p:nvPr/>
        </p:nvSpPr>
        <p:spPr>
          <a:xfrm>
            <a:off x="5451880" y="4003337"/>
            <a:ext cx="6172200" cy="830997"/>
          </a:xfrm>
          <a:prstGeom prst="rect">
            <a:avLst/>
          </a:prstGeom>
          <a:noFill/>
        </p:spPr>
        <p:txBody>
          <a:bodyPr wrap="square">
            <a:spAutoFit/>
          </a:bodyPr>
          <a:lstStyle/>
          <a:p>
            <a:r>
              <a:rPr lang="en-IN" b="1" dirty="0">
                <a:solidFill>
                  <a:srgbClr val="FF0000"/>
                </a:solidFill>
              </a:rPr>
              <a:t>offset :</a:t>
            </a:r>
            <a:r>
              <a:rPr lang="en-US" b="0" i="0" dirty="0">
                <a:solidFill>
                  <a:srgbClr val="1B1B1B"/>
                </a:solidFill>
                <a:effectLst/>
                <a:latin typeface="Inter"/>
              </a:rPr>
              <a:t>shadow's distance from the text.</a:t>
            </a:r>
          </a:p>
          <a:p>
            <a:r>
              <a:rPr lang="en-IN" b="1" dirty="0">
                <a:solidFill>
                  <a:srgbClr val="FF0000"/>
                </a:solidFill>
              </a:rPr>
              <a:t>blur-radius :</a:t>
            </a:r>
            <a:r>
              <a:rPr lang="en-US" b="0" i="0" dirty="0">
                <a:solidFill>
                  <a:srgbClr val="1B1B1B"/>
                </a:solidFill>
                <a:effectLst/>
                <a:latin typeface="Inter"/>
              </a:rPr>
              <a:t>shadow becomes wider and lighter</a:t>
            </a:r>
            <a:endParaRPr lang="en-IN" dirty="0"/>
          </a:p>
        </p:txBody>
      </p:sp>
    </p:spTree>
    <p:extLst>
      <p:ext uri="{BB962C8B-B14F-4D97-AF65-F5344CB8AC3E}">
        <p14:creationId xmlns:p14="http://schemas.microsoft.com/office/powerpoint/2010/main" val="4049013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p:cNvGrpSpPr/>
          <p:nvPr/>
        </p:nvGrpSpPr>
        <p:grpSpPr>
          <a:xfrm>
            <a:off x="-4789" y="6505233"/>
            <a:ext cx="12193614" cy="346028"/>
            <a:chOff x="-4789" y="6513360"/>
            <a:chExt cx="12246002" cy="346028"/>
          </a:xfrm>
        </p:grpSpPr>
        <p:sp>
          <p:nvSpPr>
            <p:cNvPr id="6" name="Rectangle 5"/>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7" name="Round Diagonal Corner Rectangle 6"/>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9"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7748" y="332656"/>
            <a:ext cx="10801200" cy="2739211"/>
          </a:xfrm>
          <a:prstGeom prst="rect">
            <a:avLst/>
          </a:prstGeom>
        </p:spPr>
        <p:txBody>
          <a:bodyPr wrap="square">
            <a:spAutoFit/>
          </a:bodyPr>
          <a:lstStyle/>
          <a:p>
            <a:pPr algn="just"/>
            <a:r>
              <a:rPr lang="en-US" sz="3200" b="1" u="sng" dirty="0">
                <a:solidFill>
                  <a:srgbClr val="FF0000"/>
                </a:solidFill>
              </a:rPr>
              <a:t>CSS box-shadow property</a:t>
            </a:r>
          </a:p>
          <a:p>
            <a:pPr algn="just">
              <a:buFont typeface="Wingdings" pitchFamily="2" charset="2"/>
              <a:buChar char="q"/>
            </a:pPr>
            <a:r>
              <a:rPr lang="en-US" sz="2800" dirty="0"/>
              <a:t>The box-shadow property is used to decorate HTML elements of the viewport.</a:t>
            </a:r>
          </a:p>
          <a:p>
            <a:pPr algn="just">
              <a:buFont typeface="Wingdings" pitchFamily="2" charset="2"/>
              <a:buChar char="q"/>
            </a:pPr>
            <a:r>
              <a:rPr lang="en-US" sz="2800" dirty="0"/>
              <a:t> Every single HTML element is treated as a box by CSS. </a:t>
            </a:r>
          </a:p>
          <a:p>
            <a:pPr algn="just">
              <a:buFont typeface="Wingdings" pitchFamily="2" charset="2"/>
              <a:buChar char="q"/>
            </a:pPr>
            <a:r>
              <a:rPr lang="en-US" sz="2800" dirty="0"/>
              <a:t>These boxes can be given multiple shadow effects with CSS's box-shadow property.   </a:t>
            </a:r>
          </a:p>
        </p:txBody>
      </p:sp>
      <p:sp>
        <p:nvSpPr>
          <p:cNvPr id="4" name="TextBox 3">
            <a:extLst>
              <a:ext uri="{FF2B5EF4-FFF2-40B4-BE49-F238E27FC236}">
                <a16:creationId xmlns:a16="http://schemas.microsoft.com/office/drawing/2014/main" id="{FE829D7D-C92F-81E4-983B-FA9366B0B4F3}"/>
              </a:ext>
            </a:extLst>
          </p:cNvPr>
          <p:cNvSpPr txBox="1"/>
          <p:nvPr/>
        </p:nvSpPr>
        <p:spPr>
          <a:xfrm>
            <a:off x="477788" y="3079345"/>
            <a:ext cx="9865096" cy="3416320"/>
          </a:xfrm>
          <a:prstGeom prst="rect">
            <a:avLst/>
          </a:prstGeom>
          <a:noFill/>
        </p:spPr>
        <p:txBody>
          <a:bodyPr wrap="square">
            <a:spAutoFit/>
          </a:bodyPr>
          <a:lstStyle/>
          <a:p>
            <a:r>
              <a:rPr lang="en-US" sz="2400" dirty="0"/>
              <a:t>&lt;style&gt; </a:t>
            </a:r>
          </a:p>
          <a:p>
            <a:r>
              <a:rPr lang="en-US" sz="2400" dirty="0"/>
              <a:t>div {</a:t>
            </a:r>
          </a:p>
          <a:p>
            <a:r>
              <a:rPr lang="en-US" sz="2400" dirty="0"/>
              <a:t>  width: 300px;</a:t>
            </a:r>
          </a:p>
          <a:p>
            <a:r>
              <a:rPr lang="en-US" sz="2400" dirty="0"/>
              <a:t>  height: 100px;</a:t>
            </a:r>
          </a:p>
          <a:p>
            <a:r>
              <a:rPr lang="en-US" sz="2400" dirty="0"/>
              <a:t>  padding: 15px;</a:t>
            </a:r>
          </a:p>
          <a:p>
            <a:r>
              <a:rPr lang="en-US" sz="2400" dirty="0"/>
              <a:t>background-color: coral;</a:t>
            </a:r>
          </a:p>
          <a:p>
            <a:r>
              <a:rPr lang="en-US" sz="2400" dirty="0"/>
              <a:t>  box-shadow: 2px </a:t>
            </a:r>
            <a:r>
              <a:rPr lang="en-US" sz="2400" dirty="0" err="1"/>
              <a:t>2px</a:t>
            </a:r>
            <a:r>
              <a:rPr lang="en-US" sz="2400" dirty="0"/>
              <a:t> </a:t>
            </a:r>
            <a:r>
              <a:rPr lang="en-US" sz="2400" dirty="0" err="1"/>
              <a:t>2px</a:t>
            </a:r>
            <a:r>
              <a:rPr lang="en-US" sz="2400" dirty="0"/>
              <a:t> 1px </a:t>
            </a:r>
            <a:r>
              <a:rPr lang="en-US" sz="2400" dirty="0" err="1"/>
              <a:t>rgb</a:t>
            </a:r>
            <a:r>
              <a:rPr lang="en-US" sz="2400" dirty="0"/>
              <a:t>(32,210,109);</a:t>
            </a:r>
          </a:p>
          <a:p>
            <a:r>
              <a:rPr lang="en-US" sz="2400" dirty="0"/>
              <a:t>}</a:t>
            </a:r>
          </a:p>
          <a:p>
            <a:r>
              <a:rPr lang="en-US" sz="2400" dirty="0"/>
              <a:t>&lt;/style&gt;</a:t>
            </a:r>
          </a:p>
        </p:txBody>
      </p:sp>
    </p:spTree>
    <p:extLst>
      <p:ext uri="{BB962C8B-B14F-4D97-AF65-F5344CB8AC3E}">
        <p14:creationId xmlns:p14="http://schemas.microsoft.com/office/powerpoint/2010/main" val="33399946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6E5133-ECD9-A07E-9081-5810A6CC694E}"/>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1D7C2FC7-9C48-6D54-2E8C-3E1FF94569B3}"/>
              </a:ext>
            </a:extLst>
          </p:cNvPr>
          <p:cNvSpPr>
            <a:spLocks noGrp="1"/>
          </p:cNvSpPr>
          <p:nvPr>
            <p:ph idx="1"/>
          </p:nvPr>
        </p:nvSpPr>
        <p:spPr/>
        <p:txBody>
          <a:bodyPr/>
          <a:lstStyle/>
          <a:p>
            <a:r>
              <a:rPr lang="en-US" sz="3200" b="1" u="sng" dirty="0">
                <a:solidFill>
                  <a:srgbClr val="FF0000"/>
                </a:solidFill>
              </a:rPr>
              <a:t>box-shadow </a:t>
            </a:r>
            <a:r>
              <a:rPr lang="en-IN" sz="3200" b="1" dirty="0">
                <a:solidFill>
                  <a:srgbClr val="FF0000"/>
                </a:solidFill>
              </a:rPr>
              <a:t>:</a:t>
            </a:r>
          </a:p>
          <a:p>
            <a:r>
              <a:rPr lang="en-US" sz="3200" b="1" dirty="0">
                <a:solidFill>
                  <a:srgbClr val="FF0000"/>
                </a:solidFill>
              </a:rPr>
              <a:t>&lt;offset-x&gt; | &lt;offset-y&gt; | &lt;blur-radius&gt; | &lt;spread-radius&gt; | &lt;color&gt; </a:t>
            </a:r>
            <a:endParaRPr lang="en-IN" sz="3200" b="1" dirty="0">
              <a:solidFill>
                <a:srgbClr val="FF0000"/>
              </a:solidFill>
            </a:endParaRPr>
          </a:p>
          <a:p>
            <a:r>
              <a:rPr lang="en-IN" dirty="0"/>
              <a:t>box-shadow: 2px </a:t>
            </a:r>
            <a:r>
              <a:rPr lang="en-IN" dirty="0" err="1"/>
              <a:t>2px</a:t>
            </a:r>
            <a:r>
              <a:rPr lang="en-IN" dirty="0"/>
              <a:t> </a:t>
            </a:r>
            <a:r>
              <a:rPr lang="en-IN" dirty="0" err="1"/>
              <a:t>2px</a:t>
            </a:r>
            <a:r>
              <a:rPr lang="en-IN" dirty="0"/>
              <a:t> 1px </a:t>
            </a:r>
            <a:r>
              <a:rPr lang="en-IN" dirty="0" err="1"/>
              <a:t>rgb</a:t>
            </a:r>
            <a:r>
              <a:rPr lang="en-IN" dirty="0"/>
              <a:t>(32,210,109);</a:t>
            </a:r>
          </a:p>
          <a:p>
            <a:endParaRPr lang="en-IN" dirty="0"/>
          </a:p>
          <a:p>
            <a:r>
              <a:rPr lang="en-US" dirty="0"/>
              <a:t>&lt;spread-radius&gt;: </a:t>
            </a:r>
            <a:r>
              <a:rPr lang="en-US" b="1" dirty="0"/>
              <a:t>Positive</a:t>
            </a:r>
            <a:r>
              <a:rPr lang="en-US" dirty="0"/>
              <a:t> values will cause the </a:t>
            </a:r>
            <a:r>
              <a:rPr lang="en-US" b="1" dirty="0"/>
              <a:t>shadow to expand </a:t>
            </a:r>
            <a:r>
              <a:rPr lang="en-US" dirty="0"/>
              <a:t>and grow bigger, </a:t>
            </a:r>
            <a:r>
              <a:rPr lang="en-US" b="1" dirty="0"/>
              <a:t>negative</a:t>
            </a:r>
            <a:r>
              <a:rPr lang="en-US" dirty="0"/>
              <a:t> values will cause the </a:t>
            </a:r>
            <a:r>
              <a:rPr lang="en-US" b="1" dirty="0"/>
              <a:t>shadow to shrink</a:t>
            </a:r>
            <a:r>
              <a:rPr lang="en-US" dirty="0"/>
              <a:t>.</a:t>
            </a:r>
            <a:endParaRPr lang="en-IN" dirty="0"/>
          </a:p>
        </p:txBody>
      </p:sp>
    </p:spTree>
    <p:extLst>
      <p:ext uri="{BB962C8B-B14F-4D97-AF65-F5344CB8AC3E}">
        <p14:creationId xmlns:p14="http://schemas.microsoft.com/office/powerpoint/2010/main" val="24742011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89056" y="2739264"/>
            <a:ext cx="5184576" cy="711081"/>
          </a:xfrm>
        </p:spPr>
        <p:txBody>
          <a:bodyPr/>
          <a:lstStyle/>
          <a:p>
            <a:pPr algn="ctr"/>
            <a:r>
              <a:rPr lang="en-IN" sz="4800" b="1" i="0" u="none" strike="noStrike" baseline="0" dirty="0">
                <a:solidFill>
                  <a:schemeClr val="bg1"/>
                </a:solidFill>
                <a:latin typeface="Times New Roman" panose="02020603050405020304" pitchFamily="18" charset="0"/>
              </a:rPr>
              <a:t>Thank You</a:t>
            </a:r>
            <a:endParaRPr lang="en-IN" sz="4800" b="1" dirty="0">
              <a:solidFill>
                <a:schemeClr val="bg1"/>
              </a:solidFill>
              <a:latin typeface="Times New Roman" panose="02020603050405020304" pitchFamily="18" charset="0"/>
              <a:cs typeface="Times New Roman" panose="02020603050405020304" pitchFamily="18" charset="0"/>
            </a:endParaRP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93" name="Group 92"/>
          <p:cNvGrpSpPr/>
          <p:nvPr/>
        </p:nvGrpSpPr>
        <p:grpSpPr>
          <a:xfrm>
            <a:off x="-26269" y="-27384"/>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32"/>
          <p:cNvGrpSpPr/>
          <p:nvPr/>
        </p:nvGrpSpPr>
        <p:grpSpPr>
          <a:xfrm>
            <a:off x="-4789" y="6505233"/>
            <a:ext cx="12193614" cy="346028"/>
            <a:chOff x="-4789" y="6513360"/>
            <a:chExt cx="12246002" cy="346028"/>
          </a:xfrm>
        </p:grpSpPr>
        <p:sp>
          <p:nvSpPr>
            <p:cNvPr id="11" name="Rectangle 10"/>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12" name="Round Diagonal Corner Rectangle 11"/>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2</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1" name="Title 1"/>
          <p:cNvSpPr txBox="1"/>
          <p:nvPr/>
        </p:nvSpPr>
        <p:spPr>
          <a:xfrm>
            <a:off x="117749" y="52442"/>
            <a:ext cx="4563516" cy="540305"/>
          </a:xfrm>
          <a:prstGeom prst="rect">
            <a:avLst/>
          </a:prstGeom>
        </p:spPr>
        <p:txBody>
          <a:bodyPr vert="horz" lIns="121899" tIns="60949" rIns="121899" bIns="60949" rtlCol="0" anchor="ctr">
            <a:noAutofit/>
          </a:bodyPr>
          <a:lstStyle>
            <a:lvl1pPr algn="l" defTabSz="1219200" rtl="0" eaLnBrk="1" latinLnBrk="0" hangingPunct="1">
              <a:spcBef>
                <a:spcPct val="0"/>
              </a:spcBef>
              <a:buNone/>
              <a:defRPr sz="3600" kern="1200">
                <a:solidFill>
                  <a:schemeClr val="tx1"/>
                </a:solidFill>
                <a:latin typeface="+mj-lt"/>
                <a:ea typeface="+mj-ea"/>
                <a:cs typeface="+mj-cs"/>
              </a:defRPr>
            </a:lvl1pPr>
          </a:lstStyle>
          <a:p>
            <a:r>
              <a:rPr lang="en-US" sz="3200" b="1" u="sng" dirty="0">
                <a:solidFill>
                  <a:srgbClr val="FF0000"/>
                </a:solidFill>
                <a:latin typeface="+mn-lt"/>
                <a:ea typeface="+mn-ea"/>
                <a:cs typeface="+mn-cs"/>
              </a:rPr>
              <a:t>Example of Selector</a:t>
            </a:r>
            <a:endParaRPr lang="en-IN" sz="3200" b="1" u="sng" dirty="0">
              <a:solidFill>
                <a:srgbClr val="FF0000"/>
              </a:solidFill>
              <a:latin typeface="+mn-lt"/>
              <a:ea typeface="+mn-ea"/>
              <a:cs typeface="+mn-cs"/>
            </a:endParaRPr>
          </a:p>
        </p:txBody>
      </p:sp>
      <p:sp>
        <p:nvSpPr>
          <p:cNvPr id="13" name="Rectangle 12"/>
          <p:cNvSpPr/>
          <p:nvPr/>
        </p:nvSpPr>
        <p:spPr>
          <a:xfrm>
            <a:off x="181284" y="592747"/>
            <a:ext cx="11465722" cy="1938992"/>
          </a:xfrm>
          <a:prstGeom prst="rect">
            <a:avLst/>
          </a:prstGeom>
        </p:spPr>
        <p:txBody>
          <a:bodyPr wrap="square">
            <a:spAutoFit/>
          </a:bodyPr>
          <a:lstStyle/>
          <a:p>
            <a:r>
              <a:rPr lang="en-US" dirty="0"/>
              <a:t>h1</a:t>
            </a:r>
          </a:p>
          <a:p>
            <a:r>
              <a:rPr lang="en-US" dirty="0"/>
              <a:t>{</a:t>
            </a:r>
          </a:p>
          <a:p>
            <a:r>
              <a:rPr lang="en-US" dirty="0" err="1"/>
              <a:t>color:red</a:t>
            </a:r>
            <a:r>
              <a:rPr lang="en-US" dirty="0"/>
              <a:t>;</a:t>
            </a:r>
          </a:p>
          <a:p>
            <a:r>
              <a:rPr lang="en-US" dirty="0"/>
              <a:t>font-size:10px;</a:t>
            </a:r>
          </a:p>
          <a:p>
            <a:r>
              <a:rPr lang="en-US" dirty="0"/>
              <a:t>}</a:t>
            </a:r>
          </a:p>
        </p:txBody>
      </p:sp>
      <p:sp>
        <p:nvSpPr>
          <p:cNvPr id="2" name="Rectangle 1"/>
          <p:cNvSpPr/>
          <p:nvPr/>
        </p:nvSpPr>
        <p:spPr>
          <a:xfrm>
            <a:off x="181284" y="2808675"/>
            <a:ext cx="10429948" cy="954107"/>
          </a:xfrm>
          <a:prstGeom prst="rect">
            <a:avLst/>
          </a:prstGeom>
        </p:spPr>
        <p:txBody>
          <a:bodyPr wrap="square">
            <a:spAutoFit/>
          </a:bodyPr>
          <a:lstStyle/>
          <a:p>
            <a:pPr>
              <a:spcBef>
                <a:spcPct val="0"/>
              </a:spcBef>
            </a:pPr>
            <a:r>
              <a:rPr lang="en-US" sz="3200" b="1" u="sng" dirty="0">
                <a:solidFill>
                  <a:srgbClr val="FF0000"/>
                </a:solidFill>
              </a:rPr>
              <a:t>Declaration Block</a:t>
            </a:r>
          </a:p>
          <a:p>
            <a:pPr>
              <a:buFont typeface="Wingdings" pitchFamily="2" charset="2"/>
              <a:buChar char="q"/>
            </a:pPr>
            <a:r>
              <a:rPr lang="en-US" dirty="0"/>
              <a:t>Declaration Block is multiple declaration lines including the curly braces</a:t>
            </a:r>
          </a:p>
        </p:txBody>
      </p:sp>
      <p:pic>
        <p:nvPicPr>
          <p:cNvPr id="20" name="Picture 19" descr="css"/>
          <p:cNvPicPr/>
          <p:nvPr/>
        </p:nvPicPr>
        <p:blipFill>
          <a:blip r:embed="rId3"/>
          <a:srcRect/>
          <a:stretch>
            <a:fillRect/>
          </a:stretch>
        </p:blipFill>
        <p:spPr bwMode="auto">
          <a:xfrm>
            <a:off x="1917948" y="4367975"/>
            <a:ext cx="4770755" cy="1741170"/>
          </a:xfrm>
          <a:prstGeom prst="rect">
            <a:avLst/>
          </a:prstGeom>
          <a:noFill/>
          <a:ln w="9525">
            <a:noFill/>
            <a:miter lim="800000"/>
            <a:headEnd/>
            <a:tailEnd/>
          </a:ln>
        </p:spPr>
      </p:pic>
    </p:spTree>
    <p:extLst>
      <p:ext uri="{BB962C8B-B14F-4D97-AF65-F5344CB8AC3E}">
        <p14:creationId xmlns:p14="http://schemas.microsoft.com/office/powerpoint/2010/main" val="3191795820"/>
      </p:ext>
    </p:extLst>
  </p:cSld>
  <p:clrMapOvr>
    <a:masterClrMapping/>
  </p:clrMapOvr>
</p:sld>
</file>

<file path=ppt/theme/theme1.xml><?xml version="1.0" encoding="utf-8"?>
<a:theme xmlns:a="http://schemas.openxmlformats.org/drawingml/2006/main" name="Office Theme">
  <a:themeElements>
    <a:clrScheme name="Custom 73">
      <a:dk1>
        <a:sysClr val="windowText" lastClr="000000"/>
      </a:dk1>
      <a:lt1>
        <a:sysClr val="window" lastClr="FFFFFF"/>
      </a:lt1>
      <a:dk2>
        <a:srgbClr val="1F497D"/>
      </a:dk2>
      <a:lt2>
        <a:srgbClr val="51B95C"/>
      </a:lt2>
      <a:accent1>
        <a:srgbClr val="F9B74F"/>
      </a:accent1>
      <a:accent2>
        <a:srgbClr val="F59131"/>
      </a:accent2>
      <a:accent3>
        <a:srgbClr val="E54956"/>
      </a:accent3>
      <a:accent4>
        <a:srgbClr val="0C5483"/>
      </a:accent4>
      <a:accent5>
        <a:srgbClr val="2EB0E0"/>
      </a:accent5>
      <a:accent6>
        <a:srgbClr val="45BEA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9315</TotalTime>
  <Words>5931</Words>
  <Application>Microsoft Office PowerPoint</Application>
  <PresentationFormat>Custom</PresentationFormat>
  <Paragraphs>891</Paragraphs>
  <Slides>88</Slides>
  <Notes>1</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88</vt:i4>
      </vt:variant>
    </vt:vector>
  </HeadingPairs>
  <TitlesOfParts>
    <vt:vector size="99" baseType="lpstr">
      <vt:lpstr>Arial</vt:lpstr>
      <vt:lpstr>Calibri</vt:lpstr>
      <vt:lpstr>Calisto MT</vt:lpstr>
      <vt:lpstr>Consolas</vt:lpstr>
      <vt:lpstr>euclid_circular_a</vt:lpstr>
      <vt:lpstr>Inter</vt:lpstr>
      <vt:lpstr>Nunito</vt:lpstr>
      <vt:lpstr>Poppins</vt:lpstr>
      <vt:lpstr>Times New Roman</vt:lpstr>
      <vt:lpstr>Wingdings</vt:lpstr>
      <vt:lpstr>Office Theme</vt:lpstr>
      <vt:lpstr>PowerPoint Presentation</vt:lpstr>
      <vt:lpstr>Syllabus</vt:lpstr>
      <vt:lpstr>Introduction</vt:lpstr>
      <vt:lpstr>PowerPoint Presentation</vt:lpstr>
      <vt:lpstr>PowerPoint Presentation</vt:lpstr>
      <vt:lpstr>PowerPoint Presentation</vt:lpstr>
      <vt:lpstr>CSS Selectors, Properties and Values</vt:lpstr>
      <vt:lpstr> Selector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Element Selector, ID selector, class selector, universal selector</vt:lpstr>
      <vt:lpstr>PowerPoint Presentation</vt:lpstr>
      <vt:lpstr>PowerPoint Presentation</vt:lpstr>
      <vt:lpstr>PowerPoint Presentation</vt:lpstr>
      <vt:lpstr>PowerPoint Presentation</vt:lpstr>
      <vt:lpstr>PowerPoint Presentation</vt:lpstr>
      <vt:lpstr>Style1.css</vt:lpstr>
      <vt:lpstr>Example2.html</vt:lpstr>
      <vt:lpstr>Example2.html</vt:lpstr>
      <vt:lpstr>output</vt:lpstr>
      <vt:lpstr>PowerPoint Presentation</vt:lpstr>
      <vt:lpstr>Example3.html</vt:lpstr>
      <vt:lpstr>PowerPoint Presentation</vt:lpstr>
      <vt:lpstr>PowerPoint Presentation</vt:lpstr>
      <vt:lpstr>PowerPoint Presentation</vt:lpstr>
      <vt:lpstr>PowerPoint Presentation</vt:lpstr>
      <vt:lpstr>attribute Selector</vt:lpstr>
      <vt:lpstr>Box Model</vt:lpstr>
      <vt:lpstr>Box Model</vt:lpstr>
      <vt:lpstr>Box Model</vt:lpstr>
      <vt:lpstr>PowerPoint Presentation</vt:lpstr>
      <vt:lpstr>Margin</vt:lpstr>
      <vt:lpstr>Margin</vt:lpstr>
      <vt:lpstr>padding</vt:lpstr>
      <vt:lpstr>Typography/Fonts</vt:lpstr>
      <vt:lpstr>CSS Font</vt:lpstr>
      <vt:lpstr>Typography/Fonts</vt:lpstr>
      <vt:lpstr>Typography/Fonts</vt:lpstr>
      <vt:lpstr>Typography/Fonts</vt:lpstr>
      <vt:lpstr>Typography/Fonts</vt:lpstr>
      <vt:lpstr>fontEx.html</vt:lpstr>
      <vt:lpstr>fontEx.html</vt:lpstr>
      <vt:lpstr>PowerPoint Presentation</vt:lpstr>
      <vt:lpstr>fontEx.html output</vt:lpstr>
      <vt:lpstr>Text </vt:lpstr>
      <vt:lpstr>Text</vt:lpstr>
      <vt:lpstr>Text</vt:lpstr>
      <vt:lpstr>Text</vt:lpstr>
      <vt:lpstr>CSS Colors</vt:lpstr>
      <vt:lpstr>PowerPoint Presentation</vt:lpstr>
      <vt:lpstr>PowerPoint Presentation</vt:lpstr>
      <vt:lpstr>PowerPoint Presentation</vt:lpstr>
      <vt:lpstr>PowerPoint Presentation</vt:lpstr>
      <vt:lpstr>PowerPoint Presentation</vt:lpstr>
      <vt:lpstr>PowerPoint Presentation</vt:lpstr>
      <vt:lpstr>Following is the example to show few colors using RGB values.</vt:lpstr>
      <vt:lpstr>RGBA Value</vt:lpstr>
      <vt:lpstr>RGBA Value</vt:lpstr>
      <vt:lpstr>Colorex.html</vt:lpstr>
      <vt:lpstr>Colorex.html</vt:lpstr>
      <vt:lpstr>Border</vt:lpstr>
      <vt:lpstr>PowerPoint Presentation</vt:lpstr>
      <vt:lpstr>PowerPoint Presentation</vt:lpstr>
      <vt:lpstr>PowerPoint Presentation</vt:lpstr>
      <vt:lpstr>Background</vt:lpstr>
      <vt:lpstr>PowerPoint Presentation</vt:lpstr>
      <vt:lpstr>PowerPoint Presentation</vt:lpstr>
      <vt:lpstr>PowerPoint Presentation</vt:lpstr>
      <vt:lpstr>PowerPoint Presentation</vt:lpstr>
      <vt:lpstr>PowerPoint Presentation</vt:lpstr>
      <vt:lpstr>background-attachment</vt:lpstr>
      <vt:lpstr>backgroundEx.html</vt:lpstr>
      <vt:lpstr>PowerPoint Presentation</vt:lpstr>
      <vt:lpstr>PowerPoint Presentation</vt:lpstr>
      <vt:lpstr>Gradient and shadows.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CAPM Efficient Frontier Curve for PowerPoint</dc:title>
  <dc:creator>Julian</dc:creator>
  <cp:lastModifiedBy>anu rajan</cp:lastModifiedBy>
  <cp:revision>1520</cp:revision>
  <dcterms:created xsi:type="dcterms:W3CDTF">2013-09-12T13:05:00Z</dcterms:created>
  <dcterms:modified xsi:type="dcterms:W3CDTF">2025-02-05T05:16:03Z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FD660E16D43C4B58A8D72E08FF1B5BF1</vt:lpwstr>
  </property>
  <property fmtid="{D5CDD505-2E9C-101B-9397-08002B2CF9AE}" pid="3" name="KSOProductBuildVer">
    <vt:lpwstr>1033-11.2.0.11513</vt:lpwstr>
  </property>
</Properties>
</file>