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www.infraware.co.kr/2012/infrawarePen" Target="docProps/infrawarePe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811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2" r:id="rId7"/>
    <p:sldId id="260" r:id="rId8"/>
    <p:sldId id="26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6FA0DB"/>
    <a:srgbClr val="E6F4FA"/>
    <a:srgbClr val="9DBEE7"/>
    <a:srgbClr val="7CA8DE"/>
    <a:srgbClr val="90B6E4"/>
    <a:srgbClr val="80ABE0"/>
    <a:srgbClr val="404042"/>
    <a:srgbClr val="F4A196"/>
    <a:srgbClr val="F293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027" autoAdjust="0"/>
  </p:normalViewPr>
  <p:slideViewPr>
    <p:cSldViewPr>
      <p:cViewPr varScale="1">
        <p:scale>
          <a:sx n="65" d="100"/>
          <a:sy n="65" d="100"/>
        </p:scale>
        <p:origin x="15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D5AA6-AEE7-4171-851F-414A36A38A7A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4B4E9-7AC0-4F60-8484-ECEA97EF5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79241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EA3F8-BADD-4D38-8729-4C3ABA8D9A5E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12FC9-FEB2-4077-87CE-6A91ACFE3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5473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652858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6516216" y="4251140"/>
            <a:ext cx="2627784" cy="2606860"/>
          </a:xfrm>
          <a:prstGeom prst="rect">
            <a:avLst/>
          </a:prstGeom>
          <a:solidFill>
            <a:srgbClr val="40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516216" y="0"/>
            <a:ext cx="2627784" cy="42511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357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D94E-6BDF-4055-B415-DE7367DAAC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185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D94E-6BDF-4055-B415-DE7367DAAC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14539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D94E-6BDF-4055-B415-DE7367DAAC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99631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D94E-6BDF-4055-B415-DE7367DAAC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43055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D94E-6BDF-4055-B415-DE7367DAAC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7936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D94E-6BDF-4055-B415-DE7367DAAC2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446779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D94E-6BDF-4055-B415-DE7367DAAC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09836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D94E-6BDF-4055-B415-DE7367DAAC2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845667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D94E-6BDF-4055-B415-DE7367DAAC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924612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D94E-6BDF-4055-B415-DE7367DAAC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71973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521804" y="476671"/>
            <a:ext cx="8100392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333292" y="6525344"/>
            <a:ext cx="477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BD94E-6BDF-4055-B415-DE7367DAAC2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2026568" cy="418058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>
              <a:defRPr sz="2000" b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1561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D94E-6BDF-4055-B415-DE7367DAAC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25464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652858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6516216" y="4251140"/>
            <a:ext cx="2627784" cy="2606860"/>
          </a:xfrm>
          <a:prstGeom prst="rect">
            <a:avLst/>
          </a:prstGeom>
          <a:solidFill>
            <a:srgbClr val="40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516216" y="0"/>
            <a:ext cx="2627784" cy="42511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96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521804" y="476671"/>
            <a:ext cx="8100392" cy="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333292" y="6525344"/>
            <a:ext cx="477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BD94E-6BDF-4055-B415-DE7367DAAC2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2026568" cy="418058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>
              <a:defRPr sz="2000" b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2837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68736" y="80628"/>
            <a:ext cx="9006529" cy="66967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3321145" y="3105835"/>
            <a:ext cx="25017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u="none" dirty="0" smtClean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Thank You</a:t>
            </a:r>
            <a:endParaRPr lang="ko-KR" altLang="en-US" sz="3600" b="1" u="none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03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BD94E-6BDF-4055-B415-DE7367DAA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4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D94E-6BDF-4055-B415-DE7367DAAC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56665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D94E-6BDF-4055-B415-DE7367DAAC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47921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D94E-6BDF-4055-B415-DE7367DAAC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02512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D94E-6BDF-4055-B415-DE7367DAAC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65214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D94E-6BDF-4055-B415-DE7367DAAC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56387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333292" y="6525344"/>
            <a:ext cx="477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BD94E-6BDF-4055-B415-DE7367DAAC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83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2" r:id="rId2"/>
    <p:sldLayoutId id="2147483669" r:id="rId3"/>
    <p:sldLayoutId id="214748367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3BD94E-6BDF-4055-B415-DE7367DAAC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31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  <p:sldLayoutId id="2147483828" r:id="rId17"/>
    <p:sldLayoutId id="2147483829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swatermelonteam.github.io/index.html#/home" TargetMode="External"/><Relationship Id="rId2" Type="http://schemas.openxmlformats.org/officeDocument/2006/relationships/hyperlink" Target="https://github.com/JSWatermelonTeam/MusicShop" TargetMode="External"/><Relationship Id="rId1" Type="http://schemas.openxmlformats.org/officeDocument/2006/relationships/slideLayout" Target="../slideLayouts/slideLayout22.xml"/><Relationship Id="rId5" Type="http://schemas.openxmlformats.org/officeDocument/2006/relationships/hyperlink" Target="https://marvelapp.com/29059j8" TargetMode="External"/><Relationship Id="rId4" Type="http://schemas.openxmlformats.org/officeDocument/2006/relationships/hyperlink" Target="https://trello.com/b/Vw4DyYml/js-practical-projec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705" y="2606675"/>
            <a:ext cx="6192520" cy="1644015"/>
          </a:xfrm>
          <a:prstGeom prst="rect">
            <a:avLst/>
          </a:prstGeom>
          <a:noFill/>
        </p:spPr>
        <p:txBody>
          <a:bodyPr wrap="square" lIns="91440" tIns="45720" rIns="91440" bIns="45720" anchor="t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1" dirty="0" smtClean="0">
                <a:solidFill>
                  <a:srgbClr val="FFFFFF"/>
                </a:solidFill>
                <a:latin typeface="Bauhaus 93" panose="04030905020B02020C02" pitchFamily="82" charset="0"/>
              </a:rPr>
              <a:t>MUSIC SHOP</a:t>
            </a:r>
            <a:endParaRPr lang="ko-KR" altLang="en-US" sz="6000" b="1" dirty="0" smtClean="0">
              <a:latin typeface="Bauhaus 93" panose="04030905020B02020C02" pitchFamily="82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dirty="0" smtClean="0">
                <a:solidFill>
                  <a:srgbClr val="FFFFFF"/>
                </a:solidFill>
              </a:rPr>
              <a:t>by Watermelon team</a:t>
            </a:r>
            <a:endParaRPr lang="ko-KR" altLang="en-US" sz="2800" b="1" dirty="0" smtClean="0"/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800" b="1" dirty="0" smtClean="0"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800" b="1" dirty="0" smtClean="0"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5300980"/>
            <a:ext cx="2267868" cy="84580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indent="0" algn="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smtClean="0">
                <a:solidFill>
                  <a:srgbClr val="D9D9D9"/>
                </a:solidFill>
              </a:rPr>
              <a:t>JS core</a:t>
            </a:r>
          </a:p>
          <a:p>
            <a:pPr marL="0" indent="0" algn="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smtClean="0">
                <a:solidFill>
                  <a:srgbClr val="D9D9D9"/>
                </a:solidFill>
              </a:rPr>
              <a:t> Practical team work</a:t>
            </a:r>
            <a:endParaRPr lang="ko-KR" altLang="en-US" sz="1600" dirty="0" smtClean="0"/>
          </a:p>
          <a:p>
            <a:pPr marL="0" indent="0" algn="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smtClean="0">
                <a:solidFill>
                  <a:srgbClr val="D9D9D9"/>
                </a:solidFill>
              </a:rPr>
              <a:t>Softuni, 2017</a:t>
            </a:r>
            <a:endParaRPr lang="ko-KR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29812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슬라이드 번호 개체 틀 42"/>
          <p:cNvSpPr>
            <a:spLocks noGrp="1"/>
          </p:cNvSpPr>
          <p:nvPr>
            <p:ph type="sldNum" sz="quarter" idx="4"/>
          </p:nvPr>
        </p:nvSpPr>
        <p:spPr>
          <a:xfrm>
            <a:off x="4333292" y="6520259"/>
            <a:ext cx="477416" cy="365125"/>
          </a:xfrm>
        </p:spPr>
        <p:txBody>
          <a:bodyPr/>
          <a:lstStyle/>
          <a:p>
            <a:fld id="{FA3BD94E-6BDF-4055-B415-DE7367DAAC25}" type="slidenum">
              <a:rPr lang="ko-KR" altLang="en-US" smtClean="0">
                <a:solidFill>
                  <a:schemeClr val="accent2">
                    <a:lumMod val="50000"/>
                  </a:schemeClr>
                </a:solidFill>
              </a:rPr>
              <a:t>2</a:t>
            </a:fld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57200" y="274955"/>
            <a:ext cx="5266928" cy="417830"/>
          </a:xfrm>
        </p:spPr>
        <p:txBody>
          <a:bodyPr wrap="square" lIns="91440" tIns="45720" rIns="91440" bIns="45720" anchor="t">
            <a:noAutofit/>
          </a:bodyPr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Team members and obligations</a:t>
            </a:r>
            <a:endParaRPr lang="ko-KR" altLang="en-US" sz="2400" b="1" dirty="0" smtClean="0">
              <a:solidFill>
                <a:schemeClr val="accent2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0" name="Rectangle 1071"/>
          <p:cNvSpPr>
            <a:spLocks noChangeArrowheads="1"/>
          </p:cNvSpPr>
          <p:nvPr/>
        </p:nvSpPr>
        <p:spPr bwMode="auto">
          <a:xfrm>
            <a:off x="617678" y="980728"/>
            <a:ext cx="5987415" cy="546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1. </a:t>
            </a:r>
            <a:r>
              <a:rPr lang="en-US" altLang="ko-KR" sz="2400" b="1" dirty="0" err="1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valkis_s</a:t>
            </a:r>
            <a:r>
              <a:rPr lang="en-US" altLang="ko-KR" sz="2400" b="1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en-US" altLang="ko-KR" sz="2400" b="1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       </a:t>
            </a:r>
            <a:r>
              <a:rPr lang="en-US" altLang="ko-KR" sz="2400" b="1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ValentinaZhivkova</a:t>
            </a:r>
            <a:endParaRPr lang="ko-KR" altLang="en-US" sz="2400" b="1" dirty="0" smtClean="0">
              <a:solidFill>
                <a:schemeClr val="accent2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8" name="Line 1080"/>
          <p:cNvSpPr>
            <a:spLocks noChangeShapeType="1"/>
          </p:cNvSpPr>
          <p:nvPr/>
        </p:nvSpPr>
        <p:spPr bwMode="auto">
          <a:xfrm>
            <a:off x="755576" y="2701290"/>
            <a:ext cx="6120680" cy="0"/>
          </a:xfrm>
          <a:prstGeom prst="line">
            <a:avLst/>
          </a:prstGeom>
          <a:noFill/>
          <a:ln w="12700">
            <a:solidFill>
              <a:srgbClr val="C0C0C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ko-KR" altLang="en-US" b="1">
              <a:solidFill>
                <a:schemeClr val="accent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Rect 27"/>
          <p:cNvSpPr>
            <a:spLocks noGrp="1" noChangeArrowheads="1"/>
          </p:cNvSpPr>
          <p:nvPr/>
        </p:nvSpPr>
        <p:spPr>
          <a:xfrm>
            <a:off x="611560" y="1623410"/>
            <a:ext cx="5465445" cy="344170"/>
          </a:xfrm>
          <a:prstGeom prst="rect">
            <a:avLst/>
          </a:prstGeom>
          <a:ln w="9525" cap="flat" cmpd="sng">
            <a:noFill/>
            <a:prstDash/>
          </a:ln>
        </p:spPr>
        <p:txBody>
          <a:bodyPr wrap="none" lIns="91440" tIns="45720" rIns="91440" bIns="45720" anchor="ctr"/>
          <a:lstStyle/>
          <a:p>
            <a:pPr>
              <a:lnSpc>
                <a:spcPct val="102000"/>
              </a:lnSpc>
            </a:pP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 participant in most of the </a:t>
            </a:r>
            <a:r>
              <a:rPr lang="en-US" altLang="ko-KR" sz="1200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tasks, prototypes, front-end, back-end</a:t>
            </a:r>
            <a:endParaRPr lang="ko-KR" altLang="en-US" sz="1200" dirty="0" smtClean="0">
              <a:solidFill>
                <a:schemeClr val="accent2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28" name="Rect 28"/>
          <p:cNvSpPr>
            <a:spLocks noGrp="1" noChangeArrowheads="1"/>
          </p:cNvSpPr>
          <p:nvPr/>
        </p:nvSpPr>
        <p:spPr>
          <a:xfrm>
            <a:off x="683568" y="2019934"/>
            <a:ext cx="6192688" cy="490572"/>
          </a:xfrm>
          <a:prstGeom prst="rect">
            <a:avLst/>
          </a:prstGeom>
          <a:ln w="9525" cap="flat" cmpd="sng">
            <a:noFill/>
            <a:prstDash/>
          </a:ln>
        </p:spPr>
        <p:txBody>
          <a:bodyPr wrap="none" lIns="91440" tIns="45720" rIns="9144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bg-BG" altLang="ko-KR" sz="2400" b="1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2.</a:t>
            </a:r>
            <a:endParaRPr lang="ko-KR" altLang="en-US" sz="2400" b="1" dirty="0" smtClean="0">
              <a:solidFill>
                <a:schemeClr val="accent2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30" name="Line 1080"/>
          <p:cNvSpPr>
            <a:spLocks noChangeShapeType="1"/>
          </p:cNvSpPr>
          <p:nvPr/>
        </p:nvSpPr>
        <p:spPr bwMode="auto">
          <a:xfrm>
            <a:off x="1475656" y="3916739"/>
            <a:ext cx="5616624" cy="60266"/>
          </a:xfrm>
          <a:prstGeom prst="line">
            <a:avLst/>
          </a:prstGeom>
          <a:noFill/>
          <a:ln w="12700">
            <a:solidFill>
              <a:srgbClr val="C0C0C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ko-KR" altLang="en-US" b="1">
              <a:solidFill>
                <a:schemeClr val="accent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Rectangle 1071"/>
          <p:cNvSpPr>
            <a:spLocks noChangeArrowheads="1"/>
          </p:cNvSpPr>
          <p:nvPr/>
        </p:nvSpPr>
        <p:spPr bwMode="auto">
          <a:xfrm>
            <a:off x="1076410" y="2723343"/>
            <a:ext cx="5464810" cy="343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1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obligations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33" name="Rectangle 1071"/>
          <p:cNvSpPr>
            <a:spLocks noChangeArrowheads="1"/>
          </p:cNvSpPr>
          <p:nvPr/>
        </p:nvSpPr>
        <p:spPr bwMode="auto">
          <a:xfrm>
            <a:off x="1545590" y="3228340"/>
            <a:ext cx="5720715" cy="541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400" b="1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3.</a:t>
            </a:r>
            <a:endParaRPr lang="ko-KR" altLang="en-US" sz="2400" b="1" dirty="0">
              <a:solidFill>
                <a:schemeClr val="accent2">
                  <a:lumMod val="5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4" name="Line 1080"/>
          <p:cNvSpPr>
            <a:spLocks noChangeShapeType="1"/>
          </p:cNvSpPr>
          <p:nvPr/>
        </p:nvSpPr>
        <p:spPr bwMode="auto">
          <a:xfrm>
            <a:off x="876328" y="5301208"/>
            <a:ext cx="5279848" cy="2560"/>
          </a:xfrm>
          <a:prstGeom prst="line">
            <a:avLst/>
          </a:prstGeom>
          <a:noFill/>
          <a:ln w="12700">
            <a:solidFill>
              <a:srgbClr val="C0C0C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ko-KR" altLang="en-US" b="1">
              <a:solidFill>
                <a:schemeClr val="accent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Rectangle 1071"/>
          <p:cNvSpPr>
            <a:spLocks noChangeArrowheads="1"/>
          </p:cNvSpPr>
          <p:nvPr/>
        </p:nvSpPr>
        <p:spPr bwMode="auto">
          <a:xfrm>
            <a:off x="1801495" y="3978910"/>
            <a:ext cx="5464810" cy="343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1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obligations</a:t>
            </a:r>
            <a:endParaRPr lang="en-US" altLang="ko-KR" sz="1100" dirty="0">
              <a:solidFill>
                <a:schemeClr val="accent2">
                  <a:lumMod val="50000"/>
                </a:schemeClr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44" name="Rect 44"/>
          <p:cNvSpPr>
            <a:spLocks noGrp="1" noChangeArrowheads="1"/>
          </p:cNvSpPr>
          <p:nvPr/>
        </p:nvSpPr>
        <p:spPr>
          <a:xfrm>
            <a:off x="755576" y="4609822"/>
            <a:ext cx="5988050" cy="427618"/>
          </a:xfrm>
          <a:prstGeom prst="rect">
            <a:avLst/>
          </a:prstGeom>
          <a:ln w="9525" cap="flat" cmpd="sng">
            <a:noFill/>
            <a:prstDash/>
          </a:ln>
        </p:spPr>
        <p:txBody>
          <a:bodyPr wrap="none" lIns="91440" tIns="45720" rIns="9144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4.</a:t>
            </a:r>
            <a:endParaRPr lang="ko-KR" altLang="en-US" sz="2400" b="1" dirty="0" smtClean="0">
              <a:solidFill>
                <a:schemeClr val="accent2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45" name="Rect 45"/>
          <p:cNvSpPr>
            <a:spLocks noGrp="1" noChangeArrowheads="1"/>
          </p:cNvSpPr>
          <p:nvPr/>
        </p:nvSpPr>
        <p:spPr>
          <a:xfrm>
            <a:off x="755576" y="5373216"/>
            <a:ext cx="5465445" cy="344170"/>
          </a:xfrm>
          <a:prstGeom prst="rect">
            <a:avLst/>
          </a:prstGeom>
          <a:ln w="9525" cap="flat" cmpd="sng">
            <a:noFill/>
            <a:prstDash/>
          </a:ln>
        </p:spPr>
        <p:txBody>
          <a:bodyPr wrap="none" lIns="91440" tIns="45720" rIns="9144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obligations</a:t>
            </a:r>
            <a:endParaRPr lang="ko-KR" altLang="en-US" sz="1100" dirty="0" smtClean="0">
              <a:solidFill>
                <a:schemeClr val="accent2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5" name="Line 1080"/>
          <p:cNvSpPr>
            <a:spLocks noChangeShapeType="1"/>
          </p:cNvSpPr>
          <p:nvPr/>
        </p:nvSpPr>
        <p:spPr bwMode="auto">
          <a:xfrm>
            <a:off x="683568" y="1579880"/>
            <a:ext cx="6120680" cy="0"/>
          </a:xfrm>
          <a:prstGeom prst="line">
            <a:avLst/>
          </a:prstGeom>
          <a:noFill/>
          <a:ln w="12700">
            <a:solidFill>
              <a:srgbClr val="C0C0C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ko-KR" altLang="en-US" b="1" dirty="0">
              <a:solidFill>
                <a:schemeClr val="accent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16252" y="1340768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2">
                    <a:lumMod val="50000"/>
                  </a:schemeClr>
                </a:solidFill>
              </a:rPr>
              <a:t>(GitHub)</a:t>
            </a:r>
            <a:endParaRPr lang="bg-BG" sz="9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63729" y="2470458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2">
                    <a:lumMod val="50000"/>
                  </a:schemeClr>
                </a:solidFill>
              </a:rPr>
              <a:t>(GitHub)</a:t>
            </a:r>
            <a:endParaRPr lang="bg-BG" sz="9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73115" y="3743273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2">
                    <a:lumMod val="50000"/>
                  </a:schemeClr>
                </a:solidFill>
              </a:rPr>
              <a:t>(GitHub)</a:t>
            </a:r>
            <a:endParaRPr lang="bg-BG" sz="9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40901" y="5083686"/>
            <a:ext cx="1080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2">
                    <a:lumMod val="50000"/>
                  </a:schemeClr>
                </a:solidFill>
              </a:rPr>
              <a:t>(GitHub)</a:t>
            </a:r>
            <a:endParaRPr lang="bg-BG" sz="9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7360" y="2484977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2">
                    <a:lumMod val="50000"/>
                  </a:schemeClr>
                </a:solidFill>
              </a:rPr>
              <a:t>(softuni)</a:t>
            </a:r>
            <a:endParaRPr lang="bg-BG" sz="9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31640" y="1340768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2">
                    <a:lumMod val="50000"/>
                  </a:schemeClr>
                </a:solidFill>
              </a:rPr>
              <a:t>(softuni)</a:t>
            </a:r>
            <a:endParaRPr lang="bg-BG" sz="9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29193" y="373736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2">
                    <a:lumMod val="50000"/>
                  </a:schemeClr>
                </a:solidFill>
              </a:rPr>
              <a:t>(softuni)</a:t>
            </a:r>
            <a:endParaRPr lang="bg-BG" sz="9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24699" y="5082906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accent2">
                    <a:lumMod val="50000"/>
                  </a:schemeClr>
                </a:solidFill>
              </a:rPr>
              <a:t>(softuni)</a:t>
            </a:r>
            <a:endParaRPr lang="bg-BG" sz="9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33778" y="2108750"/>
            <a:ext cx="18860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biser.stoev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bg-BG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36254" y="4653136"/>
            <a:ext cx="25875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Ivan_Pashkulev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bg-BG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99992" y="4581128"/>
            <a:ext cx="1774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pashkulev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10708" y="3377761"/>
            <a:ext cx="2581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DannyKehayova</a:t>
            </a:r>
            <a:endParaRPr lang="en-US" sz="2400" b="1" i="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39752" y="3212976"/>
            <a:ext cx="14253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hamava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bg-BG" sz="24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05947" y="2138436"/>
            <a:ext cx="19992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BiserVStoev</a:t>
            </a:r>
            <a:endParaRPr lang="en-US" sz="2400" b="1" i="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15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utoShape 111"/>
          <p:cNvSpPr>
            <a:spLocks noChangeArrowheads="1"/>
          </p:cNvSpPr>
          <p:nvPr/>
        </p:nvSpPr>
        <p:spPr bwMode="auto">
          <a:xfrm>
            <a:off x="269241" y="2507530"/>
            <a:ext cx="6904310" cy="1223748"/>
          </a:xfrm>
          <a:prstGeom prst="roundRect">
            <a:avLst>
              <a:gd name="adj" fmla="val 2501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noFill/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200" b="1" i="1" dirty="0" smtClean="0">
              <a:solidFill>
                <a:schemeClr val="accent2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16" name="AutoShape 111"/>
          <p:cNvSpPr>
            <a:spLocks noChangeArrowheads="1"/>
          </p:cNvSpPr>
          <p:nvPr/>
        </p:nvSpPr>
        <p:spPr bwMode="auto">
          <a:xfrm>
            <a:off x="249706" y="3922753"/>
            <a:ext cx="6903770" cy="1234439"/>
          </a:xfrm>
          <a:prstGeom prst="roundRect">
            <a:avLst>
              <a:gd name="adj" fmla="val 2501"/>
            </a:avLst>
          </a:prstGeom>
          <a:solidFill>
            <a:srgbClr val="E6F4FA"/>
          </a:solidFill>
          <a:ln w="28575">
            <a:noFill/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r">
              <a:lnSpc>
                <a:spcPct val="102000"/>
              </a:lnSpc>
            </a:pPr>
            <a:endParaRPr lang="en-US" altLang="ko-KR" sz="1200" b="1" i="1" dirty="0" smtClean="0">
              <a:solidFill>
                <a:schemeClr val="accent2">
                  <a:lumMod val="75000"/>
                </a:schemeClr>
              </a:solidFill>
              <a:latin typeface="Arial" charset="0"/>
              <a:hlinkClick r:id="rId2"/>
            </a:endParaRPr>
          </a:p>
        </p:txBody>
      </p:sp>
      <p:sp>
        <p:nvSpPr>
          <p:cNvPr id="17" name="AutoShape 111"/>
          <p:cNvSpPr>
            <a:spLocks noChangeArrowheads="1"/>
          </p:cNvSpPr>
          <p:nvPr/>
        </p:nvSpPr>
        <p:spPr bwMode="auto">
          <a:xfrm>
            <a:off x="447041" y="5236442"/>
            <a:ext cx="5634104" cy="1174115"/>
          </a:xfrm>
          <a:prstGeom prst="roundRect">
            <a:avLst>
              <a:gd name="adj" fmla="val 2501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noFill/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>
              <a:lnSpc>
                <a:spcPct val="102000"/>
              </a:lnSpc>
            </a:pPr>
            <a:endParaRPr lang="en-US" altLang="ko-KR" sz="1200" b="1" dirty="0">
              <a:solidFill>
                <a:schemeClr val="accent2">
                  <a:lumMod val="75000"/>
                </a:schemeClr>
              </a:solidFill>
              <a:latin typeface="Arial" charset="0"/>
              <a:hlinkClick r:id="rId2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4245611" y="6457980"/>
            <a:ext cx="478155" cy="365760"/>
          </a:xfrm>
        </p:spPr>
        <p:txBody>
          <a:bodyPr/>
          <a:lstStyle/>
          <a:p>
            <a:fld id="{FA3BD94E-6BDF-4055-B415-DE7367DAAC25}" type="slidenum">
              <a:rPr lang="ko-KR" altLang="en-US" smtClean="0">
                <a:solidFill>
                  <a:schemeClr val="accent2">
                    <a:lumMod val="75000"/>
                  </a:schemeClr>
                </a:solidFill>
              </a:rPr>
              <a:t>3</a:t>
            </a:fld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69571" y="207675"/>
            <a:ext cx="2026920" cy="418465"/>
          </a:xfrm>
        </p:spPr>
        <p:txBody>
          <a:bodyPr wrap="square" lIns="91440" tIns="45720" rIns="91440" bIns="45720" anchor="t">
            <a:noAutofit/>
          </a:bodyPr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Our Project </a:t>
            </a:r>
            <a:endParaRPr lang="ko-KR" altLang="en-US" sz="2400" b="1" dirty="0" smtClean="0">
              <a:solidFill>
                <a:schemeClr val="accent2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841" y="3876857"/>
            <a:ext cx="2532380" cy="2980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i="1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Team</a:t>
            </a:r>
            <a:r>
              <a:rPr lang="en-US" altLang="ko-KR" sz="1400" i="1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altLang="ko-KR" sz="1400" b="1" i="1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organization</a:t>
            </a:r>
            <a:endParaRPr lang="ko-KR" altLang="en-US" sz="1400" b="1" i="1" dirty="0" smtClean="0">
              <a:solidFill>
                <a:schemeClr val="accent2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20" name="Rectangle 1071"/>
          <p:cNvSpPr>
            <a:spLocks noChangeArrowheads="1"/>
          </p:cNvSpPr>
          <p:nvPr/>
        </p:nvSpPr>
        <p:spPr bwMode="auto">
          <a:xfrm>
            <a:off x="269241" y="785525"/>
            <a:ext cx="8228330" cy="1031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Music Shop - online store for music instruments </a:t>
            </a:r>
            <a:endParaRPr lang="ko-KR" altLang="en-US" sz="2800" b="1" dirty="0" smtClean="0">
              <a:solidFill>
                <a:schemeClr val="accent2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21" name="Rectangle 1071"/>
          <p:cNvSpPr>
            <a:spLocks noChangeArrowheads="1"/>
          </p:cNvSpPr>
          <p:nvPr/>
        </p:nvSpPr>
        <p:spPr bwMode="auto">
          <a:xfrm>
            <a:off x="1513206" y="1674208"/>
            <a:ext cx="5464810" cy="343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i="1" dirty="0" smtClean="0">
                <a:solidFill>
                  <a:schemeClr val="accent2">
                    <a:lumMod val="75000"/>
                  </a:schemeClr>
                </a:solidFill>
                <a:latin typeface="Tahoma" charset="0"/>
              </a:rPr>
              <a:t>JS web-based application</a:t>
            </a:r>
            <a:endParaRPr lang="ko-KR" altLang="en-US" sz="2000" i="1" dirty="0" smtClean="0">
              <a:solidFill>
                <a:schemeClr val="accent2">
                  <a:lumMod val="75000"/>
                </a:schemeClr>
              </a:solidFill>
              <a:latin typeface="Tahoma" charset="0"/>
            </a:endParaRPr>
          </a:p>
        </p:txBody>
      </p:sp>
      <p:sp>
        <p:nvSpPr>
          <p:cNvPr id="32" name="Rect 32"/>
          <p:cNvSpPr>
            <a:spLocks noGrp="1" noChangeArrowheads="1"/>
          </p:cNvSpPr>
          <p:nvPr/>
        </p:nvSpPr>
        <p:spPr>
          <a:xfrm>
            <a:off x="447041" y="3675410"/>
            <a:ext cx="2533015" cy="265009"/>
          </a:xfrm>
          <a:prstGeom prst="rect">
            <a:avLst/>
          </a:prstGeom>
          <a:ln w="9525" cap="flat" cmpd="sng">
            <a:noFill/>
            <a:prstDash/>
          </a:ln>
        </p:spPr>
        <p:txBody>
          <a:bodyPr wrap="square" lIns="91440" tIns="45720" rIns="91440" bIns="45720" anchor="t">
            <a:spAutoFit/>
          </a:bodyPr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00" dirty="0" smtClean="0">
              <a:solidFill>
                <a:schemeClr val="accent2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34" name="Rect 34"/>
          <p:cNvSpPr>
            <a:spLocks noGrp="1" noChangeArrowheads="1"/>
          </p:cNvSpPr>
          <p:nvPr/>
        </p:nvSpPr>
        <p:spPr>
          <a:xfrm rot="10800000" flipV="1">
            <a:off x="116841" y="2630393"/>
            <a:ext cx="3046109" cy="298030"/>
          </a:xfrm>
          <a:prstGeom prst="rect">
            <a:avLst/>
          </a:prstGeom>
          <a:ln w="9525" cap="flat" cmpd="sng">
            <a:noFill/>
            <a:prstDash/>
          </a:ln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02000"/>
              </a:lnSpc>
            </a:pPr>
            <a:r>
              <a:rPr lang="en-US" altLang="ko-KR" sz="1400" b="1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Project</a:t>
            </a:r>
            <a:r>
              <a:rPr lang="en-US" altLang="ko-KR" sz="1400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altLang="ko-KR" sz="1400" b="1" i="1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assignment</a:t>
            </a:r>
            <a:r>
              <a:rPr lang="en-US" altLang="ko-KR" sz="1400" i="1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altLang="ko-KR" sz="1400" b="1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and</a:t>
            </a:r>
            <a:r>
              <a:rPr lang="en-US" altLang="ko-KR" sz="1400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n-US" altLang="ko-KR" sz="1400" b="1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scope</a:t>
            </a:r>
            <a:endParaRPr lang="ko-KR" altLang="en-US" sz="1400" b="1" i="1" dirty="0">
              <a:solidFill>
                <a:schemeClr val="accent2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36" name="Rect 36"/>
          <p:cNvSpPr>
            <a:spLocks noGrp="1" noChangeArrowheads="1"/>
          </p:cNvSpPr>
          <p:nvPr/>
        </p:nvSpPr>
        <p:spPr>
          <a:xfrm>
            <a:off x="104593" y="5236442"/>
            <a:ext cx="2533015" cy="298030"/>
          </a:xfrm>
          <a:prstGeom prst="rect">
            <a:avLst/>
          </a:prstGeom>
          <a:ln w="9525" cap="flat" cmpd="sng">
            <a:noFill/>
            <a:prstDash/>
          </a:ln>
        </p:spPr>
        <p:txBody>
          <a:bodyPr wrap="square" lIns="91440" tIns="45720" rIns="91440" bIns="45720" anchor="t">
            <a:spAutoFit/>
          </a:bodyPr>
          <a:lstStyle/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i="1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Code managing</a:t>
            </a:r>
            <a:endParaRPr lang="ko-KR" altLang="en-US" sz="1400" b="1" i="1" dirty="0" smtClean="0">
              <a:solidFill>
                <a:schemeClr val="accent2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041" y="2988621"/>
            <a:ext cx="6667107" cy="59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2000"/>
              </a:lnSpc>
            </a:pP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Build a JS web-based app for personal Ads for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musical instruments</a:t>
            </a:r>
          </a:p>
          <a:p>
            <a:pPr algn="r">
              <a:lnSpc>
                <a:spcPct val="102000"/>
              </a:lnSpc>
            </a:pPr>
            <a:r>
              <a:rPr lang="en-US" altLang="ko-KR" sz="1600" b="1" dirty="0" smtClean="0">
                <a:solidFill>
                  <a:schemeClr val="accent2">
                    <a:lumMod val="50000"/>
                  </a:schemeClr>
                </a:solidFill>
                <a:latin typeface="Arial" charset="0"/>
                <a:hlinkClick r:id="rId3"/>
              </a:rPr>
              <a:t>MUSIC SHOP -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Arial" charset="0"/>
                <a:hlinkClick r:id="rId3"/>
              </a:rPr>
              <a:t> https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Arial" charset="0"/>
                <a:hlinkClick r:id="rId3"/>
              </a:rPr>
              <a:t>://jswatermelonteam.github.io/index.html#/home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  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3648" y="4152946"/>
            <a:ext cx="5574219" cy="32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2000"/>
              </a:lnSpc>
            </a:pP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Arial" charset="0"/>
                <a:hlinkClick r:id="rId4"/>
              </a:rPr>
              <a:t>https://trello.com/b/Vw4DyYml/js-practical-project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Arial" charset="0"/>
              <a:hlinkClick r:id="rId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7624" y="5483913"/>
            <a:ext cx="4824536" cy="343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2000"/>
              </a:lnSpc>
            </a:pP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Arial" charset="0"/>
                <a:hlinkClick r:id="rId2"/>
              </a:rPr>
              <a:t> https://github.com/JSWatermelonTeam/MusicShop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96491" y="4437112"/>
            <a:ext cx="4581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 smtClean="0">
                <a:solidFill>
                  <a:schemeClr val="accent2">
                    <a:lumMod val="75000"/>
                  </a:schemeClr>
                </a:solidFill>
              </a:rPr>
              <a:t>Skype</a:t>
            </a:r>
            <a:endParaRPr lang="bg-BG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9523" y="5854630"/>
            <a:ext cx="460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hlinkClick r:id="rId5"/>
              </a:rPr>
              <a:t>https://marvelapp.com/29059j8</a:t>
            </a:r>
            <a:endParaRPr lang="bg-BG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86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utoShape 75"/>
          <p:cNvSpPr>
            <a:spLocks noChangeArrowheads="1"/>
          </p:cNvSpPr>
          <p:nvPr/>
        </p:nvSpPr>
        <p:spPr bwMode="auto">
          <a:xfrm rot="7200000">
            <a:off x="3947013" y="4250609"/>
            <a:ext cx="541890" cy="532467"/>
          </a:xfrm>
          <a:prstGeom prst="upArrow">
            <a:avLst>
              <a:gd name="adj1" fmla="val 67546"/>
              <a:gd name="adj2" fmla="val 50000"/>
            </a:avLst>
          </a:prstGeom>
          <a:solidFill>
            <a:srgbClr val="404042"/>
          </a:solidFill>
          <a:ln w="12700">
            <a:noFill/>
            <a:miter lim="800000"/>
            <a:headEnd/>
            <a:tailEnd/>
          </a:ln>
          <a:effectLst/>
          <a:extLst/>
        </p:spPr>
        <p:txBody>
          <a:bodyPr wrap="none" lIns="8364" tIns="4182" rIns="8364" bIns="4182" anchor="ctr"/>
          <a:lstStyle/>
          <a:p>
            <a:endParaRPr lang="ko-KR" altLang="en-US"/>
          </a:p>
        </p:txBody>
      </p:sp>
      <p:sp>
        <p:nvSpPr>
          <p:cNvPr id="16" name="AutoShape 74"/>
          <p:cNvSpPr>
            <a:spLocks noChangeArrowheads="1"/>
          </p:cNvSpPr>
          <p:nvPr/>
        </p:nvSpPr>
        <p:spPr bwMode="auto">
          <a:xfrm>
            <a:off x="3340586" y="3068960"/>
            <a:ext cx="511334" cy="551151"/>
          </a:xfrm>
          <a:prstGeom prst="upArrow">
            <a:avLst>
              <a:gd name="adj1" fmla="val 67546"/>
              <a:gd name="adj2" fmla="val 50000"/>
            </a:avLst>
          </a:prstGeom>
          <a:solidFill>
            <a:srgbClr val="404042"/>
          </a:solidFill>
          <a:ln w="12700">
            <a:noFill/>
            <a:miter lim="800000"/>
            <a:headEnd/>
            <a:tailEnd/>
          </a:ln>
          <a:effectLst/>
          <a:extLst/>
        </p:spPr>
        <p:txBody>
          <a:bodyPr wrap="none" lIns="8364" tIns="4182" rIns="8364" bIns="4182" anchor="ctr"/>
          <a:lstStyle/>
          <a:p>
            <a:endParaRPr lang="ko-KR" altLang="en-US"/>
          </a:p>
        </p:txBody>
      </p:sp>
      <p:sp>
        <p:nvSpPr>
          <p:cNvPr id="17" name="AutoShape 75"/>
          <p:cNvSpPr>
            <a:spLocks noChangeArrowheads="1"/>
          </p:cNvSpPr>
          <p:nvPr/>
        </p:nvSpPr>
        <p:spPr bwMode="auto">
          <a:xfrm rot="14323480">
            <a:off x="2708712" y="4252634"/>
            <a:ext cx="541890" cy="532467"/>
          </a:xfrm>
          <a:prstGeom prst="upArrow">
            <a:avLst>
              <a:gd name="adj1" fmla="val 67546"/>
              <a:gd name="adj2" fmla="val 50000"/>
            </a:avLst>
          </a:prstGeom>
          <a:solidFill>
            <a:srgbClr val="404042"/>
          </a:solidFill>
          <a:ln w="12700">
            <a:noFill/>
            <a:miter lim="800000"/>
            <a:headEnd/>
            <a:tailEnd/>
          </a:ln>
          <a:effectLst/>
          <a:extLst/>
        </p:spPr>
        <p:txBody>
          <a:bodyPr wrap="none" lIns="8364" tIns="4182" rIns="8364" bIns="4182" anchor="ctr"/>
          <a:lstStyle/>
          <a:p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2051720" y="2564904"/>
            <a:ext cx="2999435" cy="2999436"/>
            <a:chOff x="3072283" y="3216101"/>
            <a:chExt cx="2999435" cy="2999436"/>
          </a:xfrm>
        </p:grpSpPr>
        <p:sp>
          <p:nvSpPr>
            <p:cNvPr id="29" name="원형 화살표 28"/>
            <p:cNvSpPr/>
            <p:nvPr/>
          </p:nvSpPr>
          <p:spPr>
            <a:xfrm rot="1143773">
              <a:off x="3072283" y="3216102"/>
              <a:ext cx="2999435" cy="2999435"/>
            </a:xfrm>
            <a:prstGeom prst="circularArrow">
              <a:avLst>
                <a:gd name="adj1" fmla="val 31156"/>
                <a:gd name="adj2" fmla="val 531645"/>
                <a:gd name="adj3" fmla="val 10839084"/>
                <a:gd name="adj4" fmla="val 4256594"/>
                <a:gd name="adj5" fmla="val 8315"/>
              </a:avLst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원형 화살표 31"/>
            <p:cNvSpPr/>
            <p:nvPr/>
          </p:nvSpPr>
          <p:spPr>
            <a:xfrm rot="8343773">
              <a:off x="3072283" y="3216102"/>
              <a:ext cx="2999435" cy="2999435"/>
            </a:xfrm>
            <a:prstGeom prst="circularArrow">
              <a:avLst>
                <a:gd name="adj1" fmla="val 31156"/>
                <a:gd name="adj2" fmla="val 531645"/>
                <a:gd name="adj3" fmla="val 10839084"/>
                <a:gd name="adj4" fmla="val 4256594"/>
                <a:gd name="adj5" fmla="val 8315"/>
              </a:avLst>
            </a:prstGeom>
            <a:solidFill>
              <a:srgbClr val="EE6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원형 화살표 32"/>
            <p:cNvSpPr/>
            <p:nvPr/>
          </p:nvSpPr>
          <p:spPr>
            <a:xfrm rot="15543773">
              <a:off x="3072283" y="3216101"/>
              <a:ext cx="2999435" cy="2999435"/>
            </a:xfrm>
            <a:prstGeom prst="circularArrow">
              <a:avLst>
                <a:gd name="adj1" fmla="val 31156"/>
                <a:gd name="adj2" fmla="val 531645"/>
                <a:gd name="adj3" fmla="val 10839084"/>
                <a:gd name="adj4" fmla="val 4256594"/>
                <a:gd name="adj5" fmla="val 831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4333240" y="6525260"/>
            <a:ext cx="478155" cy="365760"/>
          </a:xfrm>
        </p:spPr>
        <p:txBody>
          <a:bodyPr/>
          <a:lstStyle/>
          <a:p>
            <a:fld id="{FA3BD94E-6BDF-4055-B415-DE7367DAAC2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2026920" cy="418465"/>
          </a:xfrm>
        </p:spPr>
        <p:txBody>
          <a:bodyPr wrap="square" lIns="91440" tIns="45720" rIns="91440" bIns="45720" anchor="t">
            <a:normAutofit fontScale="90000"/>
          </a:bodyPr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 smtClean="0">
                <a:solidFill>
                  <a:srgbClr val="568ED4"/>
                </a:solidFill>
                <a:latin typeface="Arial" charset="0"/>
              </a:rPr>
              <a:t>Technologies</a:t>
            </a:r>
            <a:endParaRPr lang="ko-KR" altLang="en-US" sz="2400" b="1" dirty="0" smtClean="0">
              <a:latin typeface="Arial" charset="0"/>
            </a:endParaRPr>
          </a:p>
        </p:txBody>
      </p:sp>
      <p:sp>
        <p:nvSpPr>
          <p:cNvPr id="15" name="Oval 73"/>
          <p:cNvSpPr>
            <a:spLocks noChangeArrowheads="1"/>
          </p:cNvSpPr>
          <p:nvPr/>
        </p:nvSpPr>
        <p:spPr bwMode="auto">
          <a:xfrm>
            <a:off x="3039976" y="3495035"/>
            <a:ext cx="1099976" cy="1086093"/>
          </a:xfrm>
          <a:prstGeom prst="ellipse">
            <a:avLst/>
          </a:prstGeom>
          <a:solidFill>
            <a:srgbClr val="FFCC99"/>
          </a:solidFill>
          <a:ln w="12700">
            <a:solidFill>
              <a:srgbClr val="40404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64" tIns="4182" rIns="8364" bIns="4182" anchor="ctr"/>
          <a:lstStyle/>
          <a:p>
            <a:pPr algn="ctr"/>
            <a:r>
              <a:rPr lang="en-US" altLang="ko-KR" sz="2800" b="1" dirty="0" smtClean="0">
                <a:solidFill>
                  <a:srgbClr val="404042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JS</a:t>
            </a:r>
            <a:endParaRPr lang="ko-KR" altLang="ko-KR" sz="2800" b="1" dirty="0">
              <a:solidFill>
                <a:srgbClr val="40404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42124" y="1753652"/>
            <a:ext cx="3765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EE6B58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JS code structured into modules</a:t>
            </a:r>
          </a:p>
          <a:p>
            <a:pPr algn="ctr"/>
            <a:r>
              <a:rPr lang="en-US" altLang="ko-KR" sz="1600" b="1" dirty="0" smtClean="0">
                <a:solidFill>
                  <a:srgbClr val="EE6B58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HTML and CSS – bootstrap used</a:t>
            </a:r>
            <a:endParaRPr lang="en-US" altLang="ko-KR" sz="1600" b="1" dirty="0">
              <a:solidFill>
                <a:srgbClr val="EE6B58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7504" y="4221088"/>
            <a:ext cx="1924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99CCFF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Kinvey</a:t>
            </a:r>
            <a:r>
              <a:rPr lang="en-US" altLang="ko-KR" sz="1600" b="1" dirty="0">
                <a:solidFill>
                  <a:srgbClr val="99CCFF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altLang="ko-KR" sz="1600" b="1" dirty="0" smtClean="0">
                <a:solidFill>
                  <a:srgbClr val="99CCFF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backend service</a:t>
            </a:r>
            <a:endParaRPr lang="en-US" altLang="ko-KR" sz="1600" b="1" dirty="0">
              <a:solidFill>
                <a:srgbClr val="99CCFF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92080" y="4058488"/>
            <a:ext cx="2147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3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Templating and Routing – Sammy and Handlebars</a:t>
            </a:r>
            <a:endParaRPr lang="en-US" altLang="ko-KR" sz="1600" b="1" dirty="0">
              <a:solidFill>
                <a:schemeClr val="accent3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39" name="Rectangle 1071"/>
          <p:cNvSpPr>
            <a:spLocks noChangeArrowheads="1"/>
          </p:cNvSpPr>
          <p:nvPr/>
        </p:nvSpPr>
        <p:spPr bwMode="auto">
          <a:xfrm>
            <a:off x="219075" y="784786"/>
            <a:ext cx="8228330" cy="1031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1" dirty="0" smtClean="0">
              <a:latin typeface="Arial" charset="0"/>
            </a:endParaRPr>
          </a:p>
        </p:txBody>
      </p:sp>
      <p:sp>
        <p:nvSpPr>
          <p:cNvPr id="40" name="Rectangle 1071"/>
          <p:cNvSpPr>
            <a:spLocks noChangeArrowheads="1"/>
          </p:cNvSpPr>
          <p:nvPr/>
        </p:nvSpPr>
        <p:spPr bwMode="auto">
          <a:xfrm>
            <a:off x="448354" y="1833295"/>
            <a:ext cx="5464820" cy="343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ko-KR" sz="1100" dirty="0">
              <a:solidFill>
                <a:schemeClr val="tx1">
                  <a:lumMod val="50000"/>
                  <a:lumOff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92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3BD94E-6BDF-4055-B415-DE7367DAAC25}" type="slidenum">
              <a:rPr lang="ko-KR" altLang="en-US" smtClean="0">
                <a:solidFill>
                  <a:schemeClr val="accent2">
                    <a:lumMod val="75000"/>
                  </a:schemeClr>
                </a:solidFill>
              </a:rPr>
              <a:pPr/>
              <a:t>5</a:t>
            </a:fld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scope</a:t>
            </a:r>
            <a:endParaRPr lang="bg-BG" sz="24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636315"/>
            <a:ext cx="6177940" cy="5664002"/>
          </a:xfrm>
          <a:custGeom>
            <a:avLst/>
            <a:gdLst>
              <a:gd name="connsiteX0" fmla="*/ 0 w 6192688"/>
              <a:gd name="connsiteY0" fmla="*/ 0 h 369332"/>
              <a:gd name="connsiteX1" fmla="*/ 6192688 w 6192688"/>
              <a:gd name="connsiteY1" fmla="*/ 0 h 369332"/>
              <a:gd name="connsiteX2" fmla="*/ 6192688 w 6192688"/>
              <a:gd name="connsiteY2" fmla="*/ 369332 h 369332"/>
              <a:gd name="connsiteX3" fmla="*/ 0 w 6192688"/>
              <a:gd name="connsiteY3" fmla="*/ 369332 h 369332"/>
              <a:gd name="connsiteX4" fmla="*/ 0 w 6192688"/>
              <a:gd name="connsiteY4" fmla="*/ 0 h 369332"/>
              <a:gd name="connsiteX0" fmla="*/ 0 w 6192688"/>
              <a:gd name="connsiteY0" fmla="*/ 0 h 3613977"/>
              <a:gd name="connsiteX1" fmla="*/ 6192688 w 6192688"/>
              <a:gd name="connsiteY1" fmla="*/ 0 h 3613977"/>
              <a:gd name="connsiteX2" fmla="*/ 6177940 w 6192688"/>
              <a:gd name="connsiteY2" fmla="*/ 3613977 h 3613977"/>
              <a:gd name="connsiteX3" fmla="*/ 0 w 6192688"/>
              <a:gd name="connsiteY3" fmla="*/ 369332 h 3613977"/>
              <a:gd name="connsiteX4" fmla="*/ 0 w 6192688"/>
              <a:gd name="connsiteY4" fmla="*/ 0 h 3613977"/>
              <a:gd name="connsiteX0" fmla="*/ 0 w 6192688"/>
              <a:gd name="connsiteY0" fmla="*/ 0 h 5103564"/>
              <a:gd name="connsiteX1" fmla="*/ 6192688 w 6192688"/>
              <a:gd name="connsiteY1" fmla="*/ 0 h 5103564"/>
              <a:gd name="connsiteX2" fmla="*/ 6177940 w 6192688"/>
              <a:gd name="connsiteY2" fmla="*/ 3613977 h 5103564"/>
              <a:gd name="connsiteX3" fmla="*/ 324464 w 6192688"/>
              <a:gd name="connsiteY3" fmla="*/ 5103564 h 5103564"/>
              <a:gd name="connsiteX4" fmla="*/ 0 w 6192688"/>
              <a:gd name="connsiteY4" fmla="*/ 0 h 5103564"/>
              <a:gd name="connsiteX0" fmla="*/ 0 w 6177940"/>
              <a:gd name="connsiteY0" fmla="*/ 560438 h 5664002"/>
              <a:gd name="connsiteX1" fmla="*/ 4998069 w 6177940"/>
              <a:gd name="connsiteY1" fmla="*/ 0 h 5664002"/>
              <a:gd name="connsiteX2" fmla="*/ 6177940 w 6177940"/>
              <a:gd name="connsiteY2" fmla="*/ 4174415 h 5664002"/>
              <a:gd name="connsiteX3" fmla="*/ 324464 w 6177940"/>
              <a:gd name="connsiteY3" fmla="*/ 5664002 h 5664002"/>
              <a:gd name="connsiteX4" fmla="*/ 0 w 6177940"/>
              <a:gd name="connsiteY4" fmla="*/ 560438 h 5664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7940" h="5664002">
                <a:moveTo>
                  <a:pt x="0" y="560438"/>
                </a:moveTo>
                <a:lnTo>
                  <a:pt x="4998069" y="0"/>
                </a:lnTo>
                <a:lnTo>
                  <a:pt x="6177940" y="4174415"/>
                </a:lnTo>
                <a:lnTo>
                  <a:pt x="324464" y="5664002"/>
                </a:lnTo>
                <a:lnTo>
                  <a:pt x="0" y="56043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bg-B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1772816"/>
            <a:ext cx="554461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registration, login, logout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editable user profile 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CRUD operations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Categorized catalog with ability for detailed view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Administration interface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Browse categories of ads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Advanced search</a:t>
            </a:r>
          </a:p>
          <a:p>
            <a:pPr marL="285750" indent="-285750">
              <a:buFontTx/>
              <a:buChar char="-"/>
            </a:pPr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ability for viewing personal ads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contact information of other users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Sent/receive messages to/from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author</a:t>
            </a:r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bg-BG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2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타원 28"/>
          <p:cNvSpPr/>
          <p:nvPr/>
        </p:nvSpPr>
        <p:spPr>
          <a:xfrm>
            <a:off x="251460" y="1772920"/>
            <a:ext cx="3456305" cy="3456305"/>
          </a:xfrm>
          <a:prstGeom prst="ellipse">
            <a:avLst/>
          </a:prstGeom>
          <a:solidFill>
            <a:srgbClr val="9DBE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/>
          <a:lstStyle/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solidFill>
                  <a:srgbClr val="FFFFFF"/>
                </a:solidFill>
                <a:latin typeface="Arial" charset="0"/>
              </a:rPr>
              <a:t>Good comunication</a:t>
            </a:r>
            <a:endParaRPr lang="ko-KR" altLang="en-US" sz="1800" dirty="0" smtClean="0">
              <a:latin typeface="Arial" charset="0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861310" y="1772920"/>
            <a:ext cx="3456305" cy="3456305"/>
          </a:xfrm>
          <a:prstGeom prst="ellipse">
            <a:avLst/>
          </a:prstGeom>
          <a:solidFill>
            <a:srgbClr val="7CA8D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/>
          <a:lstStyle/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solidFill>
                  <a:srgbClr val="FFFFFF"/>
                </a:solidFill>
                <a:latin typeface="Arial" charset="0"/>
              </a:rPr>
              <a:t>Creative ideas</a:t>
            </a:r>
            <a:endParaRPr lang="ko-KR" altLang="en-US" sz="1800" dirty="0" smtClean="0">
              <a:latin typeface="Arial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436235" y="1772920"/>
            <a:ext cx="3456305" cy="3456305"/>
          </a:xfrm>
          <a:prstGeom prst="ellipse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/>
          <a:lstStyle/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>
                <a:solidFill>
                  <a:srgbClr val="FFFFFF"/>
                </a:solidFill>
                <a:latin typeface="Arial" charset="0"/>
              </a:rPr>
              <a:t>Best results</a:t>
            </a:r>
            <a:endParaRPr lang="ko-KR" altLang="en-US" sz="1800" dirty="0" smtClean="0">
              <a:latin typeface="Arial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4333240" y="6525260"/>
            <a:ext cx="478155" cy="365760"/>
          </a:xfrm>
        </p:spPr>
        <p:txBody>
          <a:bodyPr/>
          <a:lstStyle/>
          <a:p>
            <a:fld id="{FA3BD94E-6BDF-4055-B415-DE7367DAAC2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2026920" cy="418465"/>
          </a:xfrm>
        </p:spPr>
        <p:txBody>
          <a:bodyPr wrap="square" lIns="91440" tIns="45720" rIns="91440" bIns="45720" anchor="t">
            <a:noAutofit/>
          </a:bodyPr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 smtClean="0">
                <a:solidFill>
                  <a:srgbClr val="568ED4"/>
                </a:solidFill>
                <a:latin typeface="Arial" charset="0"/>
              </a:rPr>
              <a:t>Our moto</a:t>
            </a:r>
            <a:endParaRPr lang="ko-KR" altLang="en-US" sz="2400" b="1" dirty="0" smtClean="0"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15816" y="2924944"/>
            <a:ext cx="7232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</a:rPr>
              <a:t>+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08104" y="2924944"/>
            <a:ext cx="7232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bg1"/>
                </a:solidFill>
              </a:rPr>
              <a:t>=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62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1416" y="2636912"/>
            <a:ext cx="4472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auhaus 93" panose="04030905020B02020C02" pitchFamily="82" charset="0"/>
              </a:rPr>
              <a:t>THANK</a:t>
            </a:r>
            <a:r>
              <a:rPr lang="en-US" sz="5400" dirty="0" smtClean="0">
                <a:solidFill>
                  <a:schemeClr val="tx2">
                    <a:lumMod val="50000"/>
                  </a:schemeClr>
                </a:solidFill>
                <a:latin typeface="Bauhaus 93" panose="04030905020B02020C02" pitchFamily="82" charset="0"/>
              </a:rPr>
              <a:t> </a:t>
            </a: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Bauhaus 93" panose="04030905020B02020C02" pitchFamily="82" charset="0"/>
              </a:rPr>
              <a:t>YOU</a:t>
            </a:r>
            <a:endParaRPr lang="bg-BG" sz="4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23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Pages>6</Pages>
  <Words>213</Words>
  <Characters>0</Characters>
  <Application>Microsoft Office PowerPoint</Application>
  <DocSecurity>0</DocSecurity>
  <PresentationFormat>On-screen Show (4:3)</PresentationFormat>
  <Lines>0</Lines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맑은 고딕</vt:lpstr>
      <vt:lpstr>Arial</vt:lpstr>
      <vt:lpstr>Bauhaus 93</vt:lpstr>
      <vt:lpstr>HY그래픽M</vt:lpstr>
      <vt:lpstr>Tahoma</vt:lpstr>
      <vt:lpstr>Trebuchet MS</vt:lpstr>
      <vt:lpstr>Wingdings 3</vt:lpstr>
      <vt:lpstr>디자인 사용자 지정</vt:lpstr>
      <vt:lpstr>Facet</vt:lpstr>
      <vt:lpstr>PowerPoint Presentation</vt:lpstr>
      <vt:lpstr>Team members and obligations</vt:lpstr>
      <vt:lpstr>Our Project </vt:lpstr>
      <vt:lpstr>Technologies</vt:lpstr>
      <vt:lpstr>Project scope</vt:lpstr>
      <vt:lpstr>Our moto</vt:lpstr>
      <vt:lpstr>PowerPoint Presentation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최상윤</dc:creator>
  <cp:lastModifiedBy>Admin</cp:lastModifiedBy>
  <cp:revision>26</cp:revision>
  <dcterms:modified xsi:type="dcterms:W3CDTF">2017-09-13T20:34:33Z</dcterms:modified>
</cp:coreProperties>
</file>

<file path=docProps/infrawarePen.xml><?xml version="1.0" encoding="utf-8"?>
<InfrawarePenDraw xmlns="http://www.infraware.co.kr/2012/penmode"/>
</file>