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1" r:id="rId3"/>
    <p:sldId id="257" r:id="rId4"/>
    <p:sldId id="263" r:id="rId5"/>
    <p:sldId id="259" r:id="rId6"/>
    <p:sldId id="271" r:id="rId7"/>
    <p:sldId id="260" r:id="rId8"/>
    <p:sldId id="264" r:id="rId9"/>
    <p:sldId id="270" r:id="rId10"/>
    <p:sldId id="268" r:id="rId11"/>
    <p:sldId id="269" r:id="rId12"/>
    <p:sldId id="272" r:id="rId13"/>
    <p:sldId id="265" r:id="rId14"/>
    <p:sldId id="266" r:id="rId15"/>
    <p:sldId id="273" r:id="rId16"/>
    <p:sldId id="26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杨 润东" initials="杨" lastIdx="2" clrIdx="0">
    <p:extLst>
      <p:ext uri="{19B8F6BF-5375-455C-9EA6-DF929625EA0E}">
        <p15:presenceInfo xmlns:p15="http://schemas.microsoft.com/office/powerpoint/2012/main" userId="92c7cf8078a34a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2D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1E912-BC28-4164-A502-6426B1D60327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D4630-4505-45E4-8913-5982BC5A1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158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D4630-4505-45E4-8913-5982BC5A1D1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877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BA256-950B-48D5-8F55-EEDDB700F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9DDC56-9904-4364-BBDC-F9B6D3BB8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50D423-7722-4257-A117-54DF90CD0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CC5A-F5D6-450C-8000-6A04C3613473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971C4D-5406-4FC4-9835-DD7908B0F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F62399-9DE0-46C9-A1B8-9B2208687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02954-C08A-4137-A70B-FE291DF41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300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6DB98D-C12F-46B8-A3D3-B044B8F7C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74A0DB-55A4-4F8D-869F-C6385CF94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EAB120-C986-4CA2-BA6A-A55A83475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CC5A-F5D6-450C-8000-6A04C3613473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EB51F3-1D14-46EC-B48F-967D0F5FE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F6507E-1B6E-49D2-8AE9-130812A4C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02954-C08A-4137-A70B-FE291DF41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860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59CB77-81B0-4E18-8E06-3B2252C9C3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51219C-05B6-4993-AD69-A2FB31402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BF15E8-01EB-4859-8E23-8018F3C61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CC5A-F5D6-450C-8000-6A04C3613473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78DDE7-AAB1-4F1C-9EB8-8031F7580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8250ED-7F6A-4315-854E-0B1A4F52E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02954-C08A-4137-A70B-FE291DF41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133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FEDF11-9508-4CD3-AD68-B56DA2E4E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6FDFA7-3F03-41A6-8295-D7193A343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3AF153-62EA-4B72-B354-7D239622B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CC5A-F5D6-450C-8000-6A04C3613473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5A65F2-9E2E-4D50-A13C-952B39A4B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C2FE0-2F9A-4144-8A9E-443DCDE0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02954-C08A-4137-A70B-FE291DF41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915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5F0947-C310-494C-93AA-EC9B92740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22D6A5-5890-46AC-B5FE-E0FD7B2F2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842699-ABBE-40E7-B8BF-A0176EA7F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CC5A-F5D6-450C-8000-6A04C3613473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CD3A6F-25B1-4588-A0E6-17BD7F428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768BF3-834C-4B86-BA76-58E68F1D9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02954-C08A-4137-A70B-FE291DF41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561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B84C5-C8EE-4960-B286-C69F55900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181BED-E49E-4540-85F8-2324B6C26E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7E435C-E0FB-4936-BF51-E2F58C7F5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A30C1D-DD4C-4CD5-BE68-B8F88B565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CC5A-F5D6-450C-8000-6A04C3613473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C54BBD-F5EA-40E1-8E9F-08CB4CFC8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8FF966-195A-460D-8503-EBAA8F213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02954-C08A-4137-A70B-FE291DF41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46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DDB075-97FB-4B3E-850C-EFA8DE65C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A2D09D-8245-4AFA-8B9A-39FCF25E7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EF52F2-3E7C-45B3-AD3A-8CD49B868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B29A2C-5ED9-40A6-8B85-5D95CBEA77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304090-C3D5-43F9-8053-6A25E860C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60C6EE-87F4-4EE9-BCD0-DA5B0763B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CC5A-F5D6-450C-8000-6A04C3613473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9F82930-DBA9-4BEE-B9F1-2034D98B6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87EC3CA-13F5-4AAC-B675-42B5190D6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02954-C08A-4137-A70B-FE291DF41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005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488E60-B372-4E27-A195-76D89108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A3C6E87-CCB2-4EBD-A729-9A927EAE9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CC5A-F5D6-450C-8000-6A04C3613473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574C85-A39F-4392-A354-E0D342D48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1E1C4C-4C18-40BF-BE74-4D828F809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02954-C08A-4137-A70B-FE291DF41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328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ED993F-BAF3-4AD6-BE47-72DD72E62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CC5A-F5D6-450C-8000-6A04C3613473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924399E-AD5B-4DB6-816C-B4A27BF58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55EB6F-A7AF-4BED-A17D-81B9ED022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02954-C08A-4137-A70B-FE291DF41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71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FF88EF-9498-47E4-A1D3-41BA98BFC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3040E8-082D-4A9A-AE3D-32B4EA968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9493B2-532A-4039-ADD2-F3137DD07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AC044F-C22E-4519-835E-5310841DC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CC5A-F5D6-450C-8000-6A04C3613473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42A1C5-1711-4D2D-B3B4-03378C50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38B35D-3810-4398-BB0E-47A0CCA86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02954-C08A-4137-A70B-FE291DF41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26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087DEF-E728-479F-9B5E-888B1BC30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49FD89-E3DB-42AF-B170-952CB2C2ED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AEF821-A9D6-4E26-B260-207F81541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701391-4350-4DE2-AB16-7DF98EE03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CC5A-F5D6-450C-8000-6A04C3613473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72E9AB-DEDF-43CD-ACCB-11074FA0D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C619BE-C966-4EAD-877F-0F99CA0A5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02954-C08A-4137-A70B-FE291DF41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168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4E4EC46-307C-4F9E-AF4C-B71C4B719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FB0B89-7D1A-4DED-87D2-E2C160A13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2E61E1-5D47-4D2F-BC93-E510E8596B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9CC5A-F5D6-450C-8000-6A04C3613473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9EEB84-D39B-4A16-ADD7-E360FFF00E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0317B3-58AE-4FEC-A431-1489FA240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02954-C08A-4137-A70B-FE291DF41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712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75D0E0DD-9D7E-462A-8B29-712016E55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81000"/>
            <a:ext cx="6096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398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890130A-B84A-4EB1-AA18-CEA36F6D4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92" y="381003"/>
            <a:ext cx="1220418" cy="1220418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CDE3FC5-524B-4B56-823B-B5285CE14BC0}"/>
              </a:ext>
            </a:extLst>
          </p:cNvPr>
          <p:cNvCxnSpPr/>
          <p:nvPr/>
        </p:nvCxnSpPr>
        <p:spPr>
          <a:xfrm>
            <a:off x="943429" y="1501833"/>
            <a:ext cx="515257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40966EC0-C9AB-4410-9000-1C0D749FA95B}"/>
              </a:ext>
            </a:extLst>
          </p:cNvPr>
          <p:cNvSpPr txBox="1"/>
          <p:nvPr/>
        </p:nvSpPr>
        <p:spPr>
          <a:xfrm>
            <a:off x="2163847" y="739647"/>
            <a:ext cx="76139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 dirty="0"/>
              <a:t>2.1 C++ vs. Java</a:t>
            </a:r>
            <a:endParaRPr lang="zh-CN" altLang="en-US" sz="5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2DB38CB-024E-4940-AD4E-97822622EC36}"/>
              </a:ext>
            </a:extLst>
          </p:cNvPr>
          <p:cNvSpPr txBox="1"/>
          <p:nvPr/>
        </p:nvSpPr>
        <p:spPr>
          <a:xfrm>
            <a:off x="2163847" y="2199030"/>
            <a:ext cx="2490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/>
              <a:t>C++</a:t>
            </a:r>
            <a:endParaRPr lang="zh-CN" altLang="en-US" sz="80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E9483DC-822F-46CC-9143-17E81ECFAEAE}"/>
              </a:ext>
            </a:extLst>
          </p:cNvPr>
          <p:cNvSpPr txBox="1"/>
          <p:nvPr/>
        </p:nvSpPr>
        <p:spPr>
          <a:xfrm>
            <a:off x="7538115" y="2199030"/>
            <a:ext cx="2490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/>
              <a:t>Java</a:t>
            </a:r>
            <a:endParaRPr lang="zh-CN" altLang="en-US" sz="80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086E00B-D19B-45EF-86FE-C2A331403999}"/>
              </a:ext>
            </a:extLst>
          </p:cNvPr>
          <p:cNvSpPr txBox="1"/>
          <p:nvPr/>
        </p:nvSpPr>
        <p:spPr>
          <a:xfrm>
            <a:off x="1440601" y="3675304"/>
            <a:ext cx="393653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500" dirty="0"/>
              <a:t>指针</a:t>
            </a:r>
            <a:endParaRPr lang="en-US" altLang="zh-CN" sz="3500" dirty="0"/>
          </a:p>
          <a:p>
            <a:pPr algn="ctr"/>
            <a:r>
              <a:rPr lang="zh-CN" altLang="en-US" sz="3500" dirty="0"/>
              <a:t>多继承</a:t>
            </a:r>
            <a:endParaRPr lang="en-US" altLang="zh-CN" sz="3500" dirty="0"/>
          </a:p>
          <a:p>
            <a:pPr algn="ctr"/>
            <a:r>
              <a:rPr lang="zh-CN" altLang="en-US" sz="3500" dirty="0"/>
              <a:t>非完全面对对象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F521E1D-C3F6-4BAF-A4E9-53A28A38EF55}"/>
              </a:ext>
            </a:extLst>
          </p:cNvPr>
          <p:cNvSpPr txBox="1"/>
          <p:nvPr/>
        </p:nvSpPr>
        <p:spPr>
          <a:xfrm>
            <a:off x="6814867" y="3656117"/>
            <a:ext cx="393653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500" dirty="0"/>
              <a:t>引用</a:t>
            </a:r>
            <a:endParaRPr lang="en-US" altLang="zh-CN" sz="3500" dirty="0"/>
          </a:p>
          <a:p>
            <a:pPr algn="ctr"/>
            <a:r>
              <a:rPr lang="zh-CN" altLang="en-US" sz="3500" dirty="0"/>
              <a:t>单继承</a:t>
            </a:r>
            <a:endParaRPr lang="en-US" altLang="zh-CN" sz="3500" dirty="0"/>
          </a:p>
          <a:p>
            <a:pPr algn="ctr"/>
            <a:r>
              <a:rPr lang="zh-CN" altLang="en-US" sz="3500" dirty="0"/>
              <a:t>完全面对对象</a:t>
            </a:r>
            <a:endParaRPr lang="en-US" altLang="zh-CN" sz="3500" dirty="0"/>
          </a:p>
          <a:p>
            <a:pPr algn="ctr"/>
            <a:r>
              <a:rPr lang="zh-CN" altLang="en-US" sz="3000" dirty="0"/>
              <a:t>没错，包括基本类型</a:t>
            </a:r>
            <a:r>
              <a:rPr lang="en-US" altLang="zh-CN" sz="3000" dirty="0"/>
              <a:t>*</a:t>
            </a:r>
            <a:endParaRPr lang="zh-CN" altLang="en-US" sz="30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73F0F7B-A0FD-4848-BB42-F263700731A4}"/>
              </a:ext>
            </a:extLst>
          </p:cNvPr>
          <p:cNvSpPr txBox="1"/>
          <p:nvPr/>
        </p:nvSpPr>
        <p:spPr>
          <a:xfrm rot="20125486">
            <a:off x="6591567" y="3635493"/>
            <a:ext cx="279450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b="1" dirty="0">
                <a:solidFill>
                  <a:srgbClr val="FF0000"/>
                </a:solidFill>
              </a:rPr>
              <a:t>内存管理</a:t>
            </a:r>
            <a:r>
              <a:rPr lang="en-US" altLang="zh-CN" sz="3500" b="1" dirty="0">
                <a:solidFill>
                  <a:srgbClr val="FF0000"/>
                </a:solidFill>
              </a:rPr>
              <a:t>GC</a:t>
            </a:r>
            <a:endParaRPr lang="zh-CN" altLang="en-US" sz="3500" b="1" dirty="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817D727-867B-4645-85D3-16913608C68D}"/>
              </a:ext>
            </a:extLst>
          </p:cNvPr>
          <p:cNvSpPr txBox="1"/>
          <p:nvPr/>
        </p:nvSpPr>
        <p:spPr>
          <a:xfrm rot="2408194">
            <a:off x="8830798" y="2726390"/>
            <a:ext cx="216518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b="1" dirty="0">
                <a:solidFill>
                  <a:srgbClr val="00B0F0"/>
                </a:solidFill>
              </a:rPr>
              <a:t>异常捕获</a:t>
            </a:r>
          </a:p>
        </p:txBody>
      </p:sp>
    </p:spTree>
    <p:extLst>
      <p:ext uri="{BB962C8B-B14F-4D97-AF65-F5344CB8AC3E}">
        <p14:creationId xmlns:p14="http://schemas.microsoft.com/office/powerpoint/2010/main" val="3256049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5" grpId="0" build="p"/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7524835-2B41-4D9D-B373-4D9381D58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056" y="0"/>
            <a:ext cx="7205760" cy="689416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AF1300E-9487-44B9-A39E-FEB4188582DA}"/>
              </a:ext>
            </a:extLst>
          </p:cNvPr>
          <p:cNvSpPr txBox="1"/>
          <p:nvPr/>
        </p:nvSpPr>
        <p:spPr>
          <a:xfrm>
            <a:off x="341194" y="232012"/>
            <a:ext cx="48588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 dirty="0">
                <a:latin typeface="+mj-lt"/>
              </a:rPr>
              <a:t>单继承和多继承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3AFD6B2-E08B-4A5E-B92D-076F1C40188D}"/>
              </a:ext>
            </a:extLst>
          </p:cNvPr>
          <p:cNvSpPr txBox="1"/>
          <p:nvPr/>
        </p:nvSpPr>
        <p:spPr>
          <a:xfrm>
            <a:off x="341194" y="1245877"/>
            <a:ext cx="48588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 dirty="0">
                <a:latin typeface="+mj-lt"/>
              </a:rPr>
              <a:t>多继承和多态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ECD78B0-D495-42D9-9434-698632360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19" y="2518614"/>
            <a:ext cx="4992437" cy="396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38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4F89F2E-BA2B-45AE-BDF0-155A6EBC7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92" y="381003"/>
            <a:ext cx="1220418" cy="1220418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341C576-D021-4BD6-8330-EC04E97F9BDC}"/>
              </a:ext>
            </a:extLst>
          </p:cNvPr>
          <p:cNvCxnSpPr/>
          <p:nvPr/>
        </p:nvCxnSpPr>
        <p:spPr>
          <a:xfrm>
            <a:off x="943429" y="1501833"/>
            <a:ext cx="515257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FC4462D0-4329-49FE-8732-9F3B1953F6BD}"/>
              </a:ext>
            </a:extLst>
          </p:cNvPr>
          <p:cNvSpPr txBox="1"/>
          <p:nvPr/>
        </p:nvSpPr>
        <p:spPr>
          <a:xfrm>
            <a:off x="684292" y="2459504"/>
            <a:ext cx="113991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0" dirty="0"/>
              <a:t>3.Java </a:t>
            </a:r>
            <a:r>
              <a:rPr lang="zh-CN" altLang="en-US" sz="12000" dirty="0"/>
              <a:t>学习相关</a:t>
            </a:r>
          </a:p>
        </p:txBody>
      </p:sp>
    </p:spTree>
    <p:extLst>
      <p:ext uri="{BB962C8B-B14F-4D97-AF65-F5344CB8AC3E}">
        <p14:creationId xmlns:p14="http://schemas.microsoft.com/office/powerpoint/2010/main" val="4099195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483E36A-CA8D-4318-8A61-56EBC168A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92" y="381003"/>
            <a:ext cx="1220418" cy="1220418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476BC85-98DD-4405-8956-92803A84615B}"/>
              </a:ext>
            </a:extLst>
          </p:cNvPr>
          <p:cNvCxnSpPr/>
          <p:nvPr/>
        </p:nvCxnSpPr>
        <p:spPr>
          <a:xfrm>
            <a:off x="943429" y="1501833"/>
            <a:ext cx="515257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4E90D921-AA4D-4891-AC70-65CA49FA5E70}"/>
              </a:ext>
            </a:extLst>
          </p:cNvPr>
          <p:cNvSpPr txBox="1"/>
          <p:nvPr/>
        </p:nvSpPr>
        <p:spPr>
          <a:xfrm>
            <a:off x="2163847" y="739647"/>
            <a:ext cx="76139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 dirty="0"/>
              <a:t>3.Java</a:t>
            </a:r>
            <a:r>
              <a:rPr lang="zh-CN" altLang="en-US" sz="5000" dirty="0"/>
              <a:t>学习相关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D9E5154-D6BE-4A8A-85FC-3AEB529D8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29" y="1857264"/>
            <a:ext cx="11156650" cy="4497333"/>
          </a:xfrm>
          <a:prstGeom prst="rect">
            <a:avLst/>
          </a:prstGeom>
        </p:spPr>
      </p:pic>
      <p:sp>
        <p:nvSpPr>
          <p:cNvPr id="15" name="椭圆 14">
            <a:extLst>
              <a:ext uri="{FF2B5EF4-FFF2-40B4-BE49-F238E27FC236}">
                <a16:creationId xmlns:a16="http://schemas.microsoft.com/office/drawing/2014/main" id="{44BB4712-1A63-4775-A7BA-59C4D0289249}"/>
              </a:ext>
            </a:extLst>
          </p:cNvPr>
          <p:cNvSpPr/>
          <p:nvPr/>
        </p:nvSpPr>
        <p:spPr>
          <a:xfrm rot="2562826">
            <a:off x="4202561" y="5419899"/>
            <a:ext cx="1320800" cy="3879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4806A7F-B134-4A9D-9073-CD22AF32436F}"/>
              </a:ext>
            </a:extLst>
          </p:cNvPr>
          <p:cNvSpPr/>
          <p:nvPr/>
        </p:nvSpPr>
        <p:spPr>
          <a:xfrm rot="2626698">
            <a:off x="9444183" y="5413429"/>
            <a:ext cx="1320800" cy="3879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85BDCFB-AEE1-4C56-B3AE-5E688AB5B6C0}"/>
              </a:ext>
            </a:extLst>
          </p:cNvPr>
          <p:cNvSpPr txBox="1"/>
          <p:nvPr/>
        </p:nvSpPr>
        <p:spPr>
          <a:xfrm>
            <a:off x="2382982" y="2264020"/>
            <a:ext cx="1025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生态差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9C757D6-1114-4216-AA7F-6A1483AE0BF8}"/>
              </a:ext>
            </a:extLst>
          </p:cNvPr>
          <p:cNvSpPr txBox="1"/>
          <p:nvPr/>
        </p:nvSpPr>
        <p:spPr>
          <a:xfrm>
            <a:off x="3168074" y="3592945"/>
            <a:ext cx="123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广告太多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25FC7D4-5060-4418-9C20-C56E11BF7A4F}"/>
              </a:ext>
            </a:extLst>
          </p:cNvPr>
          <p:cNvSpPr txBox="1"/>
          <p:nvPr/>
        </p:nvSpPr>
        <p:spPr>
          <a:xfrm>
            <a:off x="5013327" y="3592945"/>
            <a:ext cx="93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不精准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46D76BA-FCBC-451D-BAAA-FB46498FF734}"/>
              </a:ext>
            </a:extLst>
          </p:cNvPr>
          <p:cNvSpPr txBox="1"/>
          <p:nvPr/>
        </p:nvSpPr>
        <p:spPr>
          <a:xfrm>
            <a:off x="5872309" y="3848788"/>
            <a:ext cx="1045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Cjb</a:t>
            </a:r>
            <a:r>
              <a:rPr lang="zh-CN" altLang="en-US" dirty="0">
                <a:solidFill>
                  <a:srgbClr val="FF0000"/>
                </a:solidFill>
              </a:rPr>
              <a:t>太多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DBF4566-A1D0-4028-9B0F-AB3A74B09FEC}"/>
              </a:ext>
            </a:extLst>
          </p:cNvPr>
          <p:cNvSpPr txBox="1"/>
          <p:nvPr/>
        </p:nvSpPr>
        <p:spPr>
          <a:xfrm>
            <a:off x="10356564" y="4576326"/>
            <a:ext cx="93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最优解</a:t>
            </a:r>
          </a:p>
        </p:txBody>
      </p:sp>
    </p:spTree>
    <p:extLst>
      <p:ext uri="{BB962C8B-B14F-4D97-AF65-F5344CB8AC3E}">
        <p14:creationId xmlns:p14="http://schemas.microsoft.com/office/powerpoint/2010/main" val="28121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  <p:bldP spid="18" grpId="0"/>
      <p:bldP spid="20" grpId="0"/>
      <p:bldP spid="21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F6865E-1466-4F8B-A007-5FD40D7DE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1371"/>
          </a:xfrm>
        </p:spPr>
        <p:txBody>
          <a:bodyPr/>
          <a:lstStyle/>
          <a:p>
            <a:r>
              <a:rPr lang="en-US" altLang="zh-CN" dirty="0"/>
              <a:t>Java </a:t>
            </a:r>
            <a:r>
              <a:rPr lang="zh-CN" altLang="en-US" dirty="0"/>
              <a:t>类型：基类，封装类</a:t>
            </a:r>
            <a:r>
              <a:rPr lang="en-US" altLang="zh-CN" dirty="0"/>
              <a:t>&amp;</a:t>
            </a:r>
            <a:r>
              <a:rPr lang="zh-CN" altLang="en-US" dirty="0"/>
              <a:t>自定义类，定义，创建，使用。（创建和引用），可变不可变，存储位置（栈，堆），作用域</a:t>
            </a:r>
            <a:r>
              <a:rPr lang="en-US" altLang="zh-CN" dirty="0"/>
              <a:t>{}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Java </a:t>
            </a:r>
            <a:r>
              <a:rPr lang="zh-CN" altLang="en-US" dirty="0"/>
              <a:t>操作：操作符，赋值，计算，逻辑运算，按位，</a:t>
            </a:r>
            <a:r>
              <a:rPr lang="zh-CN" altLang="en-US" b="1" dirty="0"/>
              <a:t>关系（</a:t>
            </a:r>
            <a:r>
              <a:rPr lang="en-US" altLang="zh-CN" b="1" dirty="0"/>
              <a:t>==</a:t>
            </a:r>
            <a:r>
              <a:rPr lang="zh-CN" altLang="en-US" b="1" dirty="0"/>
              <a:t>，</a:t>
            </a:r>
            <a:r>
              <a:rPr lang="en-US" altLang="zh-CN" b="1" dirty="0"/>
              <a:t>equals</a:t>
            </a:r>
            <a:r>
              <a:rPr lang="zh-CN" altLang="en-US" b="1" dirty="0"/>
              <a:t>）</a:t>
            </a:r>
            <a:r>
              <a:rPr lang="zh-CN" altLang="en-US" dirty="0"/>
              <a:t>，跳转，</a:t>
            </a:r>
            <a:r>
              <a:rPr lang="en-US" altLang="zh-CN" dirty="0"/>
              <a:t>String</a:t>
            </a:r>
            <a:r>
              <a:rPr lang="zh-CN" altLang="en-US" dirty="0"/>
              <a:t>连接，</a:t>
            </a:r>
            <a:r>
              <a:rPr lang="zh-CN" altLang="en-US" b="1" dirty="0"/>
              <a:t>强制转换</a:t>
            </a:r>
            <a:r>
              <a:rPr lang="zh-CN" altLang="en-US" dirty="0"/>
              <a:t>，</a:t>
            </a:r>
            <a:r>
              <a:rPr lang="en-US" altLang="zh-CN" b="1" dirty="0" err="1"/>
              <a:t>sizeof</a:t>
            </a:r>
            <a:r>
              <a:rPr lang="zh-CN" altLang="en-US" dirty="0"/>
              <a:t>，三元操作符，优先级。</a:t>
            </a:r>
            <a:r>
              <a:rPr lang="en-US" altLang="zh-CN" dirty="0" err="1"/>
              <a:t>toString</a:t>
            </a:r>
            <a:r>
              <a:rPr lang="en-US" altLang="zh-CN" dirty="0"/>
              <a:t>()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Java </a:t>
            </a:r>
            <a:r>
              <a:rPr lang="zh-CN" altLang="en-US" dirty="0"/>
              <a:t>控制结构：</a:t>
            </a:r>
            <a:r>
              <a:rPr lang="en-US" altLang="zh-CN" dirty="0"/>
              <a:t>if else, (do) while, for, for-each, return, break, continue,</a:t>
            </a:r>
          </a:p>
          <a:p>
            <a:r>
              <a:rPr lang="en-US" altLang="zh-CN" dirty="0"/>
              <a:t>Java Static</a:t>
            </a:r>
            <a:r>
              <a:rPr lang="zh-CN" altLang="en-US" dirty="0"/>
              <a:t>：静态方法，静态数据（全局，无关，传值（引用的值））</a:t>
            </a:r>
            <a:endParaRPr lang="en-US" altLang="zh-CN" dirty="0"/>
          </a:p>
          <a:p>
            <a:r>
              <a:rPr lang="en-US" altLang="zh-CN" dirty="0"/>
              <a:t>Java </a:t>
            </a:r>
            <a:r>
              <a:rPr lang="zh-CN" altLang="en-US" dirty="0"/>
              <a:t>模块化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483E36A-CA8D-4318-8A61-56EBC168A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92" y="381003"/>
            <a:ext cx="1220418" cy="1220418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476BC85-98DD-4405-8956-92803A84615B}"/>
              </a:ext>
            </a:extLst>
          </p:cNvPr>
          <p:cNvCxnSpPr/>
          <p:nvPr/>
        </p:nvCxnSpPr>
        <p:spPr>
          <a:xfrm>
            <a:off x="943429" y="1501833"/>
            <a:ext cx="515257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4E90D921-AA4D-4891-AC70-65CA49FA5E70}"/>
              </a:ext>
            </a:extLst>
          </p:cNvPr>
          <p:cNvSpPr txBox="1"/>
          <p:nvPr/>
        </p:nvSpPr>
        <p:spPr>
          <a:xfrm>
            <a:off x="2163847" y="739647"/>
            <a:ext cx="76139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 dirty="0"/>
              <a:t>3.Java</a:t>
            </a:r>
            <a:r>
              <a:rPr lang="zh-CN" altLang="en-US" sz="5000" dirty="0"/>
              <a:t>学习相关</a:t>
            </a:r>
          </a:p>
        </p:txBody>
      </p:sp>
    </p:spTree>
    <p:extLst>
      <p:ext uri="{BB962C8B-B14F-4D97-AF65-F5344CB8AC3E}">
        <p14:creationId xmlns:p14="http://schemas.microsoft.com/office/powerpoint/2010/main" val="1099299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F6865E-1466-4F8B-A007-5FD40D7DE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1371"/>
          </a:xfrm>
        </p:spPr>
        <p:txBody>
          <a:bodyPr/>
          <a:lstStyle/>
          <a:p>
            <a:r>
              <a:rPr lang="en-US" altLang="zh-CN" dirty="0"/>
              <a:t>Java </a:t>
            </a:r>
            <a:r>
              <a:rPr lang="zh-CN" altLang="en-US" dirty="0"/>
              <a:t>继承（接口和抽象类），重载（一个类），重写（不一个类）。</a:t>
            </a:r>
            <a:endParaRPr lang="en-US" altLang="zh-CN" dirty="0"/>
          </a:p>
          <a:p>
            <a:r>
              <a:rPr lang="en-US" altLang="zh-CN" dirty="0"/>
              <a:t>super</a:t>
            </a:r>
            <a:r>
              <a:rPr lang="zh-CN" altLang="en-US" dirty="0"/>
              <a:t>关键字。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483E36A-CA8D-4318-8A61-56EBC168A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92" y="381003"/>
            <a:ext cx="1220418" cy="1220418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476BC85-98DD-4405-8956-92803A84615B}"/>
              </a:ext>
            </a:extLst>
          </p:cNvPr>
          <p:cNvCxnSpPr/>
          <p:nvPr/>
        </p:nvCxnSpPr>
        <p:spPr>
          <a:xfrm>
            <a:off x="943429" y="1501833"/>
            <a:ext cx="515257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4E90D921-AA4D-4891-AC70-65CA49FA5E70}"/>
              </a:ext>
            </a:extLst>
          </p:cNvPr>
          <p:cNvSpPr txBox="1"/>
          <p:nvPr/>
        </p:nvSpPr>
        <p:spPr>
          <a:xfrm>
            <a:off x="2163847" y="739647"/>
            <a:ext cx="76139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 dirty="0"/>
              <a:t>3.Java</a:t>
            </a:r>
            <a:r>
              <a:rPr lang="zh-CN" altLang="en-US" sz="5000" dirty="0"/>
              <a:t>学习相关</a:t>
            </a:r>
          </a:p>
        </p:txBody>
      </p:sp>
    </p:spTree>
    <p:extLst>
      <p:ext uri="{BB962C8B-B14F-4D97-AF65-F5344CB8AC3E}">
        <p14:creationId xmlns:p14="http://schemas.microsoft.com/office/powerpoint/2010/main" val="1872670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F6865E-1466-4F8B-A007-5FD40D7DE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1991</a:t>
            </a:r>
            <a:r>
              <a:rPr lang="zh-CN" altLang="en-US" dirty="0"/>
              <a:t>，</a:t>
            </a:r>
            <a:r>
              <a:rPr lang="en-US" altLang="zh-CN" dirty="0"/>
              <a:t>SUN</a:t>
            </a:r>
            <a:r>
              <a:rPr lang="zh-CN" altLang="en-US" dirty="0"/>
              <a:t>公司的</a:t>
            </a:r>
            <a:r>
              <a:rPr lang="en-US" altLang="zh-CN" dirty="0"/>
              <a:t>James Gosling(</a:t>
            </a:r>
            <a:r>
              <a:rPr lang="zh-CN" altLang="en-US" dirty="0"/>
              <a:t>不是狗斯林</a:t>
            </a:r>
            <a:r>
              <a:rPr lang="en-US" altLang="zh-CN" dirty="0"/>
              <a:t>)</a:t>
            </a:r>
          </a:p>
          <a:p>
            <a:r>
              <a:rPr lang="zh-CN" altLang="en-US" b="1" dirty="0"/>
              <a:t>智能家居</a:t>
            </a:r>
            <a:r>
              <a:rPr lang="zh-CN" altLang="en-US" dirty="0"/>
              <a:t>（电视机，烤面包机）的负责人</a:t>
            </a:r>
            <a:endParaRPr lang="en-US" altLang="zh-CN" dirty="0"/>
          </a:p>
          <a:p>
            <a:r>
              <a:rPr lang="zh-CN" altLang="en-US" dirty="0"/>
              <a:t>软件环境生态不好，没有软件兼容很多硬件</a:t>
            </a:r>
            <a:endParaRPr lang="en-US" altLang="zh-CN" dirty="0"/>
          </a:p>
          <a:p>
            <a:r>
              <a:rPr lang="zh-CN" altLang="en-US" b="1" dirty="0"/>
              <a:t>跨平台</a:t>
            </a:r>
            <a:r>
              <a:rPr lang="zh-CN" altLang="en-US" dirty="0"/>
              <a:t>的</a:t>
            </a:r>
            <a:r>
              <a:rPr lang="en-US" altLang="zh-CN" dirty="0"/>
              <a:t>Oak</a:t>
            </a:r>
          </a:p>
          <a:p>
            <a:r>
              <a:rPr lang="zh-CN" altLang="en-US" dirty="0"/>
              <a:t>硅谷大会展示，名字已经被人注册</a:t>
            </a:r>
            <a:endParaRPr lang="en-US" altLang="zh-CN" dirty="0"/>
          </a:p>
          <a:p>
            <a:r>
              <a:rPr lang="zh-CN" altLang="en-US" dirty="0"/>
              <a:t>爪哇岛的人民勤劳朴实，生产咖啡（其实主要是名字好记）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483E36A-CA8D-4318-8A61-56EBC168A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92" y="381003"/>
            <a:ext cx="1220418" cy="1220418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476BC85-98DD-4405-8956-92803A84615B}"/>
              </a:ext>
            </a:extLst>
          </p:cNvPr>
          <p:cNvCxnSpPr/>
          <p:nvPr/>
        </p:nvCxnSpPr>
        <p:spPr>
          <a:xfrm>
            <a:off x="943429" y="1501833"/>
            <a:ext cx="515257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4E90D921-AA4D-4891-AC70-65CA49FA5E70}"/>
              </a:ext>
            </a:extLst>
          </p:cNvPr>
          <p:cNvSpPr txBox="1"/>
          <p:nvPr/>
        </p:nvSpPr>
        <p:spPr>
          <a:xfrm>
            <a:off x="2163847" y="739647"/>
            <a:ext cx="76139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 dirty="0"/>
              <a:t>2.</a:t>
            </a:r>
            <a:r>
              <a:rPr lang="zh-CN" altLang="en-US" sz="5000" dirty="0"/>
              <a:t>为什么是</a:t>
            </a:r>
            <a:r>
              <a:rPr lang="en-US" altLang="zh-CN" sz="5000" dirty="0"/>
              <a:t>OOP?</a:t>
            </a:r>
            <a:endParaRPr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2006735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4F89F2E-BA2B-45AE-BDF0-155A6EBC7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92" y="381003"/>
            <a:ext cx="1220418" cy="1220418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341C576-D021-4BD6-8330-EC04E97F9BDC}"/>
              </a:ext>
            </a:extLst>
          </p:cNvPr>
          <p:cNvCxnSpPr/>
          <p:nvPr/>
        </p:nvCxnSpPr>
        <p:spPr>
          <a:xfrm>
            <a:off x="943429" y="1501833"/>
            <a:ext cx="515257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FC4462D0-4329-49FE-8732-9F3B1953F6BD}"/>
              </a:ext>
            </a:extLst>
          </p:cNvPr>
          <p:cNvSpPr txBox="1"/>
          <p:nvPr/>
        </p:nvSpPr>
        <p:spPr>
          <a:xfrm>
            <a:off x="1633353" y="2459504"/>
            <a:ext cx="89252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0" dirty="0"/>
              <a:t>1.Java </a:t>
            </a:r>
            <a:r>
              <a:rPr lang="zh-CN" altLang="en-US" sz="12000" dirty="0"/>
              <a:t>不是 </a:t>
            </a:r>
            <a:r>
              <a:rPr lang="en-US" altLang="zh-CN" sz="12000" dirty="0"/>
              <a:t>C</a:t>
            </a:r>
            <a:endParaRPr lang="zh-CN" altLang="en-US" sz="12000" dirty="0"/>
          </a:p>
        </p:txBody>
      </p:sp>
    </p:spTree>
    <p:extLst>
      <p:ext uri="{BB962C8B-B14F-4D97-AF65-F5344CB8AC3E}">
        <p14:creationId xmlns:p14="http://schemas.microsoft.com/office/powerpoint/2010/main" val="3799712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4F89F2E-BA2B-45AE-BDF0-155A6EBC7E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92" y="381003"/>
            <a:ext cx="1220418" cy="1220418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D20786-99AE-4A10-A84A-26417C22A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事</a:t>
            </a:r>
            <a:r>
              <a:rPr lang="en-US" altLang="zh-CN" dirty="0"/>
              <a:t>C</a:t>
            </a:r>
            <a:r>
              <a:rPr lang="zh-CN" altLang="en-US" dirty="0"/>
              <a:t>说：</a:t>
            </a:r>
            <a:endParaRPr lang="en-US" altLang="zh-CN" dirty="0"/>
          </a:p>
          <a:p>
            <a:pPr lvl="1"/>
            <a:r>
              <a:rPr lang="en-US" altLang="zh-CN" dirty="0"/>
              <a:t>Java</a:t>
            </a:r>
            <a:r>
              <a:rPr lang="zh-CN" altLang="en-US" dirty="0"/>
              <a:t>中有</a:t>
            </a:r>
            <a:r>
              <a:rPr lang="en-US" altLang="zh-CN" dirty="0"/>
              <a:t>main</a:t>
            </a:r>
            <a:r>
              <a:rPr lang="zh-CN" altLang="en-US" dirty="0"/>
              <a:t>方法，</a:t>
            </a:r>
            <a:r>
              <a:rPr lang="en-US" altLang="zh-CN" dirty="0"/>
              <a:t>C</a:t>
            </a:r>
            <a:r>
              <a:rPr lang="zh-CN" altLang="en-US" dirty="0"/>
              <a:t>语言中有</a:t>
            </a:r>
            <a:r>
              <a:rPr lang="en-US" altLang="zh-CN" dirty="0"/>
              <a:t>main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r>
              <a:rPr lang="en-US" altLang="zh-CN" dirty="0"/>
              <a:t>Java</a:t>
            </a:r>
            <a:r>
              <a:rPr lang="zh-CN" altLang="en-US" dirty="0"/>
              <a:t>中可以写很多函数，</a:t>
            </a:r>
            <a:r>
              <a:rPr lang="en-US" altLang="zh-CN" dirty="0"/>
              <a:t>C</a:t>
            </a:r>
            <a:r>
              <a:rPr lang="zh-CN" altLang="en-US" dirty="0"/>
              <a:t>语言中也可以写很多函数</a:t>
            </a:r>
            <a:endParaRPr lang="en-US" altLang="zh-CN" dirty="0"/>
          </a:p>
          <a:p>
            <a:pPr lvl="1"/>
            <a:r>
              <a:rPr lang="en-US" altLang="zh-CN" dirty="0"/>
              <a:t>Java</a:t>
            </a:r>
            <a:r>
              <a:rPr lang="zh-CN" altLang="en-US" dirty="0"/>
              <a:t>中有很多类型，</a:t>
            </a:r>
            <a:r>
              <a:rPr lang="en-US" altLang="zh-CN" dirty="0"/>
              <a:t>C</a:t>
            </a:r>
            <a:r>
              <a:rPr lang="zh-CN" altLang="en-US" dirty="0"/>
              <a:t>语言中也有很多类型</a:t>
            </a:r>
            <a:endParaRPr lang="en-US" altLang="zh-CN" dirty="0"/>
          </a:p>
          <a:p>
            <a:pPr lvl="1"/>
            <a:r>
              <a:rPr lang="en-US" altLang="zh-CN" dirty="0"/>
              <a:t>Java</a:t>
            </a:r>
            <a:r>
              <a:rPr lang="zh-CN" altLang="en-US" dirty="0"/>
              <a:t>中可以写</a:t>
            </a:r>
            <a:r>
              <a:rPr lang="en-US" altLang="zh-CN" dirty="0"/>
              <a:t>class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 dirty="0"/>
              <a:t>语言中可以写</a:t>
            </a:r>
            <a:r>
              <a:rPr lang="en-US" altLang="zh-CN" dirty="0"/>
              <a:t>struct</a:t>
            </a:r>
          </a:p>
          <a:p>
            <a:pPr lvl="1"/>
            <a:r>
              <a:rPr lang="zh-CN" altLang="en-US" dirty="0"/>
              <a:t>最后一点，</a:t>
            </a:r>
            <a:r>
              <a:rPr lang="en-US" altLang="zh-CN" dirty="0"/>
              <a:t>Java</a:t>
            </a:r>
            <a:r>
              <a:rPr lang="zh-CN" altLang="en-US" dirty="0"/>
              <a:t>名字长度是</a:t>
            </a:r>
            <a:r>
              <a:rPr lang="en-US" altLang="zh-CN" dirty="0"/>
              <a:t>4</a:t>
            </a:r>
            <a:r>
              <a:rPr lang="zh-CN" altLang="en-US" dirty="0"/>
              <a:t>，而</a:t>
            </a:r>
            <a:r>
              <a:rPr lang="en-US" altLang="zh-CN" dirty="0"/>
              <a:t>C</a:t>
            </a:r>
            <a:r>
              <a:rPr lang="zh-CN" altLang="en-US" dirty="0"/>
              <a:t>长度是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4 =   1 x 1 + 4 – 5 + 1 x 4</a:t>
            </a:r>
          </a:p>
          <a:p>
            <a:pPr marL="914400" lvl="2" indent="0">
              <a:buNone/>
            </a:pPr>
            <a:r>
              <a:rPr lang="en-US" altLang="zh-CN" dirty="0"/>
              <a:t>1 = -1 + 1 x 4 – 5 – 1 + 4</a:t>
            </a:r>
          </a:p>
          <a:p>
            <a:pPr marL="914400" lvl="2" indent="0">
              <a:buNone/>
            </a:pPr>
            <a:r>
              <a:rPr lang="zh-CN" altLang="en-US" dirty="0"/>
              <a:t>论证陈坤，</a:t>
            </a:r>
            <a:r>
              <a:rPr lang="en-US" altLang="zh-CN" dirty="0"/>
              <a:t>Q.E.D.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341C576-D021-4BD6-8330-EC04E97F9BDC}"/>
              </a:ext>
            </a:extLst>
          </p:cNvPr>
          <p:cNvCxnSpPr/>
          <p:nvPr/>
        </p:nvCxnSpPr>
        <p:spPr>
          <a:xfrm>
            <a:off x="943429" y="1501833"/>
            <a:ext cx="515257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FC4462D0-4329-49FE-8732-9F3B1953F6BD}"/>
              </a:ext>
            </a:extLst>
          </p:cNvPr>
          <p:cNvSpPr txBox="1"/>
          <p:nvPr/>
        </p:nvSpPr>
        <p:spPr>
          <a:xfrm>
            <a:off x="2163847" y="739647"/>
            <a:ext cx="76139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 dirty="0"/>
              <a:t>1.Java </a:t>
            </a:r>
            <a:r>
              <a:rPr lang="zh-CN" altLang="en-US" sz="5000" dirty="0"/>
              <a:t>不是 </a:t>
            </a:r>
            <a:r>
              <a:rPr lang="en-US" altLang="zh-CN" sz="5000" dirty="0"/>
              <a:t>C</a:t>
            </a:r>
            <a:endParaRPr lang="zh-CN" altLang="en-US" sz="5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78AF760-B231-4FBD-A247-75390824B010}"/>
              </a:ext>
            </a:extLst>
          </p:cNvPr>
          <p:cNvSpPr txBox="1"/>
          <p:nvPr/>
        </p:nvSpPr>
        <p:spPr>
          <a:xfrm>
            <a:off x="5802653" y="4001294"/>
            <a:ext cx="485604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0" dirty="0">
                <a:solidFill>
                  <a:srgbClr val="FF0000"/>
                </a:solidFill>
                <a:latin typeface="Arial Black" panose="020B0A04020102020204" pitchFamily="34" charset="0"/>
              </a:rPr>
              <a:t>No !</a:t>
            </a:r>
            <a:endParaRPr lang="zh-CN" altLang="en-US" sz="150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357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45A89D-077B-4B3C-97AD-B684D2C6D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7980"/>
          </a:xfrm>
        </p:spPr>
        <p:txBody>
          <a:bodyPr/>
          <a:lstStyle/>
          <a:p>
            <a:r>
              <a:rPr lang="zh-CN" altLang="en-US" dirty="0"/>
              <a:t>当你在学习</a:t>
            </a:r>
            <a:r>
              <a:rPr lang="en-US" altLang="zh-CN" dirty="0"/>
              <a:t>Java</a:t>
            </a:r>
            <a:r>
              <a:rPr lang="zh-CN" altLang="en-US" dirty="0"/>
              <a:t>感到疑惑的时候，请在心中默念三遍：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890130A-B84A-4EB1-AA18-CEA36F6D4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92" y="381003"/>
            <a:ext cx="1220418" cy="1220418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CDE3FC5-524B-4B56-823B-B5285CE14BC0}"/>
              </a:ext>
            </a:extLst>
          </p:cNvPr>
          <p:cNvCxnSpPr/>
          <p:nvPr/>
        </p:nvCxnSpPr>
        <p:spPr>
          <a:xfrm>
            <a:off x="943429" y="1501833"/>
            <a:ext cx="515257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40966EC0-C9AB-4410-9000-1C0D749FA95B}"/>
              </a:ext>
            </a:extLst>
          </p:cNvPr>
          <p:cNvSpPr txBox="1"/>
          <p:nvPr/>
        </p:nvSpPr>
        <p:spPr>
          <a:xfrm>
            <a:off x="2163847" y="739647"/>
            <a:ext cx="76139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 dirty="0"/>
              <a:t>1.Java </a:t>
            </a:r>
            <a:r>
              <a:rPr lang="zh-CN" altLang="en-US" sz="5000" dirty="0"/>
              <a:t>不是 </a:t>
            </a:r>
            <a:r>
              <a:rPr lang="en-US" altLang="zh-CN" sz="5000" dirty="0"/>
              <a:t>C</a:t>
            </a:r>
            <a:endParaRPr lang="zh-CN" altLang="en-US" sz="50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F78C533-2437-4C95-9A7F-3545FF390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17" y="2487707"/>
            <a:ext cx="3824346" cy="382434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3975E1E-A249-4962-8329-8341CAD83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3" y="2487707"/>
            <a:ext cx="3824346" cy="382434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6DD29BC-EE00-43CC-B66A-434B0DB1D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309" y="2582223"/>
            <a:ext cx="3824346" cy="382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230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9B271B-6171-417B-82A7-439D12F20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710" y="1780242"/>
            <a:ext cx="3464859" cy="5379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为什么说 </a:t>
            </a:r>
            <a:r>
              <a:rPr lang="en-US" altLang="zh-CN" dirty="0"/>
              <a:t>Java</a:t>
            </a:r>
            <a:r>
              <a:rPr lang="zh-CN" altLang="en-US" dirty="0"/>
              <a:t>不是</a:t>
            </a:r>
            <a:r>
              <a:rPr lang="en-US" altLang="zh-CN" dirty="0"/>
              <a:t>C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922B897-9A20-4227-A0A8-C9A622D88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92" y="381003"/>
            <a:ext cx="1220418" cy="1220418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9AEF3B6-4D80-4F77-AFBC-D5FAC92CB710}"/>
              </a:ext>
            </a:extLst>
          </p:cNvPr>
          <p:cNvCxnSpPr/>
          <p:nvPr/>
        </p:nvCxnSpPr>
        <p:spPr>
          <a:xfrm>
            <a:off x="943429" y="1501833"/>
            <a:ext cx="515257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66ACA5D8-0141-48D9-B729-EC3222951DF1}"/>
              </a:ext>
            </a:extLst>
          </p:cNvPr>
          <p:cNvSpPr txBox="1"/>
          <p:nvPr/>
        </p:nvSpPr>
        <p:spPr>
          <a:xfrm>
            <a:off x="2163847" y="739647"/>
            <a:ext cx="76139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 dirty="0"/>
              <a:t>1.Java </a:t>
            </a:r>
            <a:r>
              <a:rPr lang="zh-CN" altLang="en-US" sz="5000" dirty="0"/>
              <a:t>不是 </a:t>
            </a:r>
            <a:r>
              <a:rPr lang="en-US" altLang="zh-CN" sz="5000" dirty="0"/>
              <a:t>C</a:t>
            </a:r>
            <a:endParaRPr lang="zh-CN" altLang="en-US" sz="5000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0844EA1B-A778-432F-BC0C-F3B7EC3D20E4}"/>
              </a:ext>
            </a:extLst>
          </p:cNvPr>
          <p:cNvSpPr txBox="1">
            <a:spLocks/>
          </p:cNvSpPr>
          <p:nvPr/>
        </p:nvSpPr>
        <p:spPr>
          <a:xfrm>
            <a:off x="6485964" y="1780242"/>
            <a:ext cx="3464859" cy="5379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为什么</a:t>
            </a:r>
            <a:r>
              <a:rPr lang="zh-CN" altLang="en-US" b="1" dirty="0"/>
              <a:t>要</a:t>
            </a:r>
            <a:r>
              <a:rPr lang="zh-CN" altLang="en-US" dirty="0"/>
              <a:t>说 </a:t>
            </a:r>
            <a:r>
              <a:rPr lang="en-US" altLang="zh-CN" dirty="0"/>
              <a:t>Java</a:t>
            </a:r>
            <a:r>
              <a:rPr lang="zh-CN" altLang="en-US" dirty="0"/>
              <a:t>不是</a:t>
            </a:r>
            <a:r>
              <a:rPr lang="en-US" altLang="zh-CN" dirty="0"/>
              <a:t>C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0A9D09A-01DA-4CE7-AA5E-DAF17852C783}"/>
              </a:ext>
            </a:extLst>
          </p:cNvPr>
          <p:cNvSpPr txBox="1"/>
          <p:nvPr/>
        </p:nvSpPr>
        <p:spPr>
          <a:xfrm>
            <a:off x="4093455" y="3173505"/>
            <a:ext cx="33113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0" dirty="0">
                <a:latin typeface="Arial Black" panose="020B0A04020102020204" pitchFamily="34" charset="0"/>
              </a:rPr>
              <a:t>OOP</a:t>
            </a:r>
            <a:endParaRPr lang="zh-CN" altLang="en-US" sz="10000" dirty="0">
              <a:latin typeface="Arial Black" panose="020B0A040201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323104-221C-44F1-8659-E7F1C4BBC60D}"/>
              </a:ext>
            </a:extLst>
          </p:cNvPr>
          <p:cNvSpPr txBox="1"/>
          <p:nvPr/>
        </p:nvSpPr>
        <p:spPr>
          <a:xfrm>
            <a:off x="7295029" y="4262779"/>
            <a:ext cx="3464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Object Oriented Programming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30843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2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4F89F2E-BA2B-45AE-BDF0-155A6EBC7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92" y="381003"/>
            <a:ext cx="1220418" cy="1220418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341C576-D021-4BD6-8330-EC04E97F9BDC}"/>
              </a:ext>
            </a:extLst>
          </p:cNvPr>
          <p:cNvCxnSpPr/>
          <p:nvPr/>
        </p:nvCxnSpPr>
        <p:spPr>
          <a:xfrm>
            <a:off x="943429" y="1501833"/>
            <a:ext cx="515257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FC4462D0-4329-49FE-8732-9F3B1953F6BD}"/>
              </a:ext>
            </a:extLst>
          </p:cNvPr>
          <p:cNvSpPr txBox="1"/>
          <p:nvPr/>
        </p:nvSpPr>
        <p:spPr>
          <a:xfrm>
            <a:off x="943429" y="2459504"/>
            <a:ext cx="112790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0" dirty="0"/>
              <a:t>2.</a:t>
            </a:r>
            <a:r>
              <a:rPr lang="zh-CN" altLang="en-US" sz="12000" dirty="0"/>
              <a:t>为什么是</a:t>
            </a:r>
            <a:r>
              <a:rPr lang="en-US" altLang="zh-CN" sz="12000" dirty="0"/>
              <a:t>OOP</a:t>
            </a:r>
            <a:endParaRPr lang="zh-CN" altLang="en-US" sz="12000" dirty="0"/>
          </a:p>
        </p:txBody>
      </p:sp>
    </p:spTree>
    <p:extLst>
      <p:ext uri="{BB962C8B-B14F-4D97-AF65-F5344CB8AC3E}">
        <p14:creationId xmlns:p14="http://schemas.microsoft.com/office/powerpoint/2010/main" val="427831213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F6865E-1466-4F8B-A007-5FD40D7DE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1991</a:t>
            </a:r>
            <a:r>
              <a:rPr lang="zh-CN" altLang="en-US" dirty="0"/>
              <a:t>，</a:t>
            </a:r>
            <a:r>
              <a:rPr lang="en-US" altLang="zh-CN" dirty="0"/>
              <a:t>SUN</a:t>
            </a:r>
            <a:r>
              <a:rPr lang="zh-CN" altLang="en-US" dirty="0"/>
              <a:t>公司的</a:t>
            </a:r>
            <a:r>
              <a:rPr lang="en-US" altLang="zh-CN" dirty="0"/>
              <a:t>James Gosling(</a:t>
            </a:r>
            <a:r>
              <a:rPr lang="zh-CN" altLang="en-US" dirty="0"/>
              <a:t>不是狗斯林</a:t>
            </a:r>
            <a:r>
              <a:rPr lang="en-US" altLang="zh-CN" dirty="0"/>
              <a:t>)</a:t>
            </a:r>
          </a:p>
          <a:p>
            <a:r>
              <a:rPr lang="zh-CN" altLang="en-US" b="1" dirty="0"/>
              <a:t>智能家居</a:t>
            </a:r>
            <a:r>
              <a:rPr lang="zh-CN" altLang="en-US" dirty="0"/>
              <a:t>（电视机，烤面包机）的负责人</a:t>
            </a:r>
            <a:endParaRPr lang="en-US" altLang="zh-CN" dirty="0"/>
          </a:p>
          <a:p>
            <a:r>
              <a:rPr lang="zh-CN" altLang="en-US" dirty="0"/>
              <a:t>软件环境生态不好，没有软件兼容很多硬件</a:t>
            </a:r>
            <a:endParaRPr lang="en-US" altLang="zh-CN" dirty="0"/>
          </a:p>
          <a:p>
            <a:r>
              <a:rPr lang="zh-CN" altLang="en-US" b="1" dirty="0"/>
              <a:t>跨平台</a:t>
            </a:r>
            <a:r>
              <a:rPr lang="zh-CN" altLang="en-US" dirty="0"/>
              <a:t>的</a:t>
            </a:r>
            <a:r>
              <a:rPr lang="en-US" altLang="zh-CN" dirty="0"/>
              <a:t>Oak</a:t>
            </a:r>
          </a:p>
          <a:p>
            <a:r>
              <a:rPr lang="zh-CN" altLang="en-US" dirty="0"/>
              <a:t>硅谷大会展示，名字已经被人注册</a:t>
            </a:r>
            <a:endParaRPr lang="en-US" altLang="zh-CN" dirty="0"/>
          </a:p>
          <a:p>
            <a:r>
              <a:rPr lang="zh-CN" altLang="en-US" dirty="0"/>
              <a:t>爪哇岛的人民勤劳朴实，生产咖啡（其实主要是名字好记）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483E36A-CA8D-4318-8A61-56EBC168A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92" y="381003"/>
            <a:ext cx="1220418" cy="1220418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476BC85-98DD-4405-8956-92803A84615B}"/>
              </a:ext>
            </a:extLst>
          </p:cNvPr>
          <p:cNvCxnSpPr/>
          <p:nvPr/>
        </p:nvCxnSpPr>
        <p:spPr>
          <a:xfrm>
            <a:off x="943429" y="1501833"/>
            <a:ext cx="515257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4E90D921-AA4D-4891-AC70-65CA49FA5E70}"/>
              </a:ext>
            </a:extLst>
          </p:cNvPr>
          <p:cNvSpPr txBox="1"/>
          <p:nvPr/>
        </p:nvSpPr>
        <p:spPr>
          <a:xfrm>
            <a:off x="2163847" y="739647"/>
            <a:ext cx="76139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 dirty="0"/>
              <a:t>2.</a:t>
            </a:r>
            <a:r>
              <a:rPr lang="zh-CN" altLang="en-US" sz="5000" dirty="0"/>
              <a:t>为什么是</a:t>
            </a:r>
            <a:r>
              <a:rPr lang="en-US" altLang="zh-CN" sz="5000" dirty="0"/>
              <a:t>OOP?</a:t>
            </a:r>
            <a:endParaRPr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1780163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F6865E-1466-4F8B-A007-5FD40D7DE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7693" y="2394983"/>
            <a:ext cx="2312895" cy="2589394"/>
          </a:xfrm>
        </p:spPr>
        <p:txBody>
          <a:bodyPr/>
          <a:lstStyle/>
          <a:p>
            <a:r>
              <a:rPr lang="en-US" altLang="zh-CN" dirty="0"/>
              <a:t>C/</a:t>
            </a:r>
            <a:r>
              <a:rPr lang="en-US" altLang="zh-CN" b="1" dirty="0"/>
              <a:t>C++</a:t>
            </a:r>
          </a:p>
          <a:p>
            <a:r>
              <a:rPr lang="en-US" altLang="zh-CN" dirty="0"/>
              <a:t>VHDL</a:t>
            </a:r>
          </a:p>
          <a:p>
            <a:r>
              <a:rPr lang="en-US" altLang="zh-CN" dirty="0"/>
              <a:t>Basic</a:t>
            </a:r>
          </a:p>
          <a:p>
            <a:r>
              <a:rPr lang="en-US" altLang="zh-CN" dirty="0"/>
              <a:t>PASCAL</a:t>
            </a:r>
          </a:p>
          <a:p>
            <a:r>
              <a:rPr lang="en-US" altLang="zh-CN" dirty="0"/>
              <a:t>FORTRAN</a:t>
            </a:r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483E36A-CA8D-4318-8A61-56EBC168A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92" y="381003"/>
            <a:ext cx="1220418" cy="1220418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476BC85-98DD-4405-8956-92803A84615B}"/>
              </a:ext>
            </a:extLst>
          </p:cNvPr>
          <p:cNvCxnSpPr/>
          <p:nvPr/>
        </p:nvCxnSpPr>
        <p:spPr>
          <a:xfrm>
            <a:off x="943429" y="1501833"/>
            <a:ext cx="515257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4E90D921-AA4D-4891-AC70-65CA49FA5E70}"/>
              </a:ext>
            </a:extLst>
          </p:cNvPr>
          <p:cNvSpPr txBox="1"/>
          <p:nvPr/>
        </p:nvSpPr>
        <p:spPr>
          <a:xfrm>
            <a:off x="2163847" y="739647"/>
            <a:ext cx="76139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 dirty="0"/>
              <a:t>2.</a:t>
            </a:r>
            <a:r>
              <a:rPr lang="zh-CN" altLang="en-US" sz="5000" dirty="0"/>
              <a:t>为什么是</a:t>
            </a:r>
            <a:r>
              <a:rPr lang="en-US" altLang="zh-CN" sz="5000" dirty="0"/>
              <a:t>OOP?</a:t>
            </a:r>
            <a:endParaRPr lang="zh-CN" altLang="en-US" sz="5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5ACDBED-2013-4887-B457-8B6CA17334F0}"/>
              </a:ext>
            </a:extLst>
          </p:cNvPr>
          <p:cNvSpPr txBox="1"/>
          <p:nvPr/>
        </p:nvSpPr>
        <p:spPr>
          <a:xfrm>
            <a:off x="2617694" y="1631158"/>
            <a:ext cx="69566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/>
              <a:t>90</a:t>
            </a:r>
            <a:r>
              <a:rPr lang="zh-CN" altLang="en-US" sz="3000" dirty="0"/>
              <a:t>年代，程序猿们都在用什么语言？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5D542EFD-6912-4218-A728-547D111DFF8A}"/>
              </a:ext>
            </a:extLst>
          </p:cNvPr>
          <p:cNvSpPr/>
          <p:nvPr/>
        </p:nvSpPr>
        <p:spPr>
          <a:xfrm>
            <a:off x="5141594" y="3101787"/>
            <a:ext cx="1658470" cy="1004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809D78B-F710-4AF4-8CDE-2EB006244411}"/>
              </a:ext>
            </a:extLst>
          </p:cNvPr>
          <p:cNvSpPr txBox="1">
            <a:spLocks/>
          </p:cNvSpPr>
          <p:nvPr/>
        </p:nvSpPr>
        <p:spPr>
          <a:xfrm>
            <a:off x="7261414" y="2394983"/>
            <a:ext cx="2312895" cy="2589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Objective-C</a:t>
            </a:r>
          </a:p>
          <a:p>
            <a:r>
              <a:rPr lang="en-US" altLang="zh-CN" dirty="0"/>
              <a:t>Perl</a:t>
            </a:r>
          </a:p>
          <a:p>
            <a:r>
              <a:rPr lang="en-US" altLang="zh-CN" dirty="0"/>
              <a:t>Python</a:t>
            </a:r>
          </a:p>
          <a:p>
            <a:r>
              <a:rPr lang="en-US" altLang="zh-CN" b="1" dirty="0"/>
              <a:t>Java</a:t>
            </a:r>
          </a:p>
          <a:p>
            <a:r>
              <a:rPr lang="en-US" altLang="zh-CN" dirty="0"/>
              <a:t>C#</a:t>
            </a:r>
          </a:p>
          <a:p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47713B7-ABD5-447B-B90A-5BC5EDE14EB3}"/>
              </a:ext>
            </a:extLst>
          </p:cNvPr>
          <p:cNvSpPr txBox="1"/>
          <p:nvPr/>
        </p:nvSpPr>
        <p:spPr>
          <a:xfrm>
            <a:off x="2219830" y="4984377"/>
            <a:ext cx="25997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latin typeface="Arial Black" panose="020B0A04020102020204" pitchFamily="34" charset="0"/>
              </a:rPr>
              <a:t>POP</a:t>
            </a:r>
            <a:endParaRPr lang="zh-CN" altLang="en-US" sz="8000" dirty="0">
              <a:latin typeface="Arial Black" panose="020B0A040201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482C69E-ED9F-44F4-B43A-00369E4B1035}"/>
              </a:ext>
            </a:extLst>
          </p:cNvPr>
          <p:cNvSpPr txBox="1"/>
          <p:nvPr/>
        </p:nvSpPr>
        <p:spPr>
          <a:xfrm>
            <a:off x="7117977" y="4984377"/>
            <a:ext cx="27880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latin typeface="Arial Black" panose="020B0A04020102020204" pitchFamily="34" charset="0"/>
              </a:rPr>
              <a:t>OOP</a:t>
            </a:r>
            <a:endParaRPr lang="zh-CN" altLang="en-US" sz="8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5533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9" grpId="0" build="p"/>
      <p:bldP spid="5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F6865E-1466-4F8B-A007-5FD40D7DE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1422"/>
            <a:ext cx="10515600" cy="5256578"/>
          </a:xfrm>
        </p:spPr>
        <p:txBody>
          <a:bodyPr>
            <a:normAutofit/>
          </a:bodyPr>
          <a:lstStyle/>
          <a:p>
            <a:r>
              <a:rPr lang="en-US" altLang="zh-CN" dirty="0"/>
              <a:t>OOP</a:t>
            </a:r>
            <a:r>
              <a:rPr lang="zh-CN" altLang="en-US" dirty="0"/>
              <a:t>的优点和目的：</a:t>
            </a:r>
            <a:endParaRPr lang="en-US" altLang="zh-CN" dirty="0"/>
          </a:p>
          <a:p>
            <a:pPr lvl="1"/>
            <a:r>
              <a:rPr lang="zh-CN" altLang="en-US" dirty="0"/>
              <a:t>代码复用</a:t>
            </a:r>
            <a:endParaRPr lang="en-US" altLang="zh-CN" dirty="0"/>
          </a:p>
          <a:p>
            <a:pPr lvl="1"/>
            <a:r>
              <a:rPr lang="zh-CN" altLang="en-US" b="1" dirty="0"/>
              <a:t>封装（核心思想）</a:t>
            </a:r>
            <a:endParaRPr lang="en-US" altLang="zh-CN" b="1" dirty="0"/>
          </a:p>
          <a:p>
            <a:pPr lvl="1"/>
            <a:r>
              <a:rPr lang="zh-CN" altLang="en-US" dirty="0"/>
              <a:t>更方便地解决实际问题（因为实际问题往往是对对象进行操作）</a:t>
            </a:r>
            <a:endParaRPr lang="en-US" altLang="zh-CN" dirty="0"/>
          </a:p>
          <a:p>
            <a:pPr lvl="1"/>
            <a:r>
              <a:rPr lang="zh-CN" altLang="en-US" dirty="0"/>
              <a:t>要素：</a:t>
            </a:r>
            <a:endParaRPr lang="en-US" altLang="zh-CN" dirty="0"/>
          </a:p>
          <a:p>
            <a:pPr lvl="2"/>
            <a:r>
              <a:rPr lang="zh-CN" altLang="en-US" dirty="0"/>
              <a:t>任何事物（最好）都是对象</a:t>
            </a:r>
            <a:endParaRPr lang="en-US" altLang="zh-CN" dirty="0"/>
          </a:p>
          <a:p>
            <a:pPr lvl="2"/>
            <a:r>
              <a:rPr lang="zh-CN" altLang="en-US" dirty="0"/>
              <a:t>“程序”是一些对象间的相互协作，与面向过程有很大差别。</a:t>
            </a:r>
            <a:endParaRPr lang="en-US" altLang="zh-CN" dirty="0"/>
          </a:p>
          <a:p>
            <a:pPr lvl="2"/>
            <a:r>
              <a:rPr lang="zh-CN" altLang="en-US" dirty="0"/>
              <a:t>一个对象可以包含另一些对象。</a:t>
            </a:r>
            <a:endParaRPr lang="en-US" altLang="zh-CN" dirty="0"/>
          </a:p>
          <a:p>
            <a:pPr lvl="2"/>
            <a:r>
              <a:rPr lang="zh-CN" altLang="en-US" dirty="0"/>
              <a:t>每个对象都有其类型。</a:t>
            </a:r>
            <a:endParaRPr lang="en-US" altLang="zh-CN" dirty="0"/>
          </a:p>
          <a:p>
            <a:pPr lvl="2"/>
            <a:r>
              <a:rPr lang="zh-CN" altLang="en-US" dirty="0"/>
              <a:t>同一类型的对象接受相同类型的消息，提供相同类型的服务。</a:t>
            </a:r>
            <a:endParaRPr lang="en-US" altLang="zh-CN" dirty="0"/>
          </a:p>
          <a:p>
            <a:pPr lvl="1"/>
            <a:r>
              <a:rPr lang="zh-CN" altLang="en-US" dirty="0"/>
              <a:t>状态，行为和类型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说到底，面向对象就是</a:t>
            </a:r>
            <a:r>
              <a:rPr lang="zh-CN" altLang="en-US" b="1" dirty="0"/>
              <a:t>尽力，使用抽象的概念，</a:t>
            </a:r>
            <a:r>
              <a:rPr lang="zh-CN" altLang="en-US" dirty="0"/>
              <a:t>将复杂的</a:t>
            </a:r>
            <a:r>
              <a:rPr lang="zh-CN" altLang="en-US" b="1" dirty="0"/>
              <a:t>细节隐藏</a:t>
            </a:r>
            <a:r>
              <a:rPr lang="zh-CN" altLang="en-US" dirty="0"/>
              <a:t>起来，只提供给使用者</a:t>
            </a:r>
            <a:r>
              <a:rPr lang="zh-CN" altLang="en-US" b="1" dirty="0"/>
              <a:t>抽象的使用接口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483E36A-CA8D-4318-8A61-56EBC168A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92" y="381003"/>
            <a:ext cx="1220418" cy="1220418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476BC85-98DD-4405-8956-92803A84615B}"/>
              </a:ext>
            </a:extLst>
          </p:cNvPr>
          <p:cNvCxnSpPr/>
          <p:nvPr/>
        </p:nvCxnSpPr>
        <p:spPr>
          <a:xfrm>
            <a:off x="943429" y="1501833"/>
            <a:ext cx="515257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4E90D921-AA4D-4891-AC70-65CA49FA5E70}"/>
              </a:ext>
            </a:extLst>
          </p:cNvPr>
          <p:cNvSpPr txBox="1"/>
          <p:nvPr/>
        </p:nvSpPr>
        <p:spPr>
          <a:xfrm>
            <a:off x="2163847" y="739647"/>
            <a:ext cx="76139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 dirty="0"/>
              <a:t>2.</a:t>
            </a:r>
            <a:r>
              <a:rPr lang="zh-CN" altLang="en-US" sz="5000" dirty="0"/>
              <a:t>为什么是</a:t>
            </a:r>
            <a:r>
              <a:rPr lang="en-US" altLang="zh-CN" sz="5000" dirty="0"/>
              <a:t>OOP?</a:t>
            </a:r>
            <a:endParaRPr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3347990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679</Words>
  <Application>Microsoft Office PowerPoint</Application>
  <PresentationFormat>宽屏</PresentationFormat>
  <Paragraphs>92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Helvetica Neue</vt:lpstr>
      <vt:lpstr>等线</vt:lpstr>
      <vt:lpstr>等线 Light</vt:lpstr>
      <vt:lpstr>Arial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 润东</dc:creator>
  <cp:lastModifiedBy>杨 润东</cp:lastModifiedBy>
  <cp:revision>23</cp:revision>
  <dcterms:created xsi:type="dcterms:W3CDTF">2022-03-28T02:02:10Z</dcterms:created>
  <dcterms:modified xsi:type="dcterms:W3CDTF">2022-03-31T18:06:55Z</dcterms:modified>
</cp:coreProperties>
</file>