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4" r:id="rId16"/>
    <p:sldId id="272" r:id="rId17"/>
    <p:sldId id="28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6" r:id="rId27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Σειρά 1</c:v>
                </c:pt>
              </c:strCache>
            </c:strRef>
          </c:tx>
          <c:spPr>
            <a:solidFill>
              <a:srgbClr val="9D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#,##0.00\ "€"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5-4B35-89B3-3EE1837A72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Σειρά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2B5-4B35-89B3-3EE1837A72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Σειρά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2B5-4B35-89B3-3EE1837A7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21941504"/>
        <c:axId val="521946096"/>
      </c:barChart>
      <c:catAx>
        <c:axId val="52194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D634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21946096"/>
        <c:crosses val="autoZero"/>
        <c:auto val="1"/>
        <c:lblAlgn val="ctr"/>
        <c:lblOffset val="100"/>
        <c:tickLblSkip val="1"/>
        <c:noMultiLvlLbl val="0"/>
      </c:catAx>
      <c:valAx>
        <c:axId val="521946096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FFF6E7"/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>
            <a:solidFill>
              <a:srgbClr val="8D6347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2194150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Πωλήσεις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E5-4D61-B4E7-D24DA403B581}"/>
              </c:ext>
            </c:extLst>
          </c:dPt>
          <c:dPt>
            <c:idx val="1"/>
            <c:bubble3D val="0"/>
            <c:spPr>
              <a:solidFill>
                <a:srgbClr val="60370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E5-4D61-B4E7-D24DA403B581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E5-4D61-B4E7-D24DA403B581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E5-4D61-B4E7-D24DA403B581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0E5-4D61-B4E7-D24DA403B581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1ο τρίμηνο</c:v>
                </c:pt>
                <c:pt idx="1">
                  <c:v>2ο τρίμηνο</c:v>
                </c:pt>
                <c:pt idx="2">
                  <c:v>3ο τρίμηνο</c:v>
                </c:pt>
                <c:pt idx="3">
                  <c:v>4ο τρίμηνο</c:v>
                </c:pt>
                <c:pt idx="4">
                  <c:v>1ο τρίμηνο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E5-4D61-B4E7-D24DA403B5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6"/>
        <c:holeSize val="4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2639E5-75BB-4E5B-AAEC-8979542B8B2E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047F39-3823-488B-8F42-DE0F5973A973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Επεξεργασία στυλ κειμένου υποδείγματος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E59743-683C-4279-9E83-23C937C99CF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805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196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523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870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705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9097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323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7418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448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824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60048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5086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7733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243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1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378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053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385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954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17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229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140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290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228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694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 descr="Ποτήρια σε τραπέζι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7" name="Ορθογώνιο 6" descr="Μάσκα πινελιάς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70000"/>
              </a:lnSpc>
              <a:defRPr sz="5500"/>
            </a:lvl1pPr>
          </a:lstStyle>
          <a:p>
            <a:pPr rtl="0"/>
            <a:r>
              <a:rPr lang="el-GR" dirty="0"/>
              <a:t>ΚΑΝΤΕ ΚΛΙΚ ΓΙΑ </a:t>
            </a:r>
            <a:br>
              <a:rPr lang="el-GR" dirty="0"/>
            </a:br>
            <a:r>
              <a:rPr lang="el-GR" dirty="0"/>
              <a:t>ΕΠΕΞΕΡΓΑΣΙΑ ΤΙΤΛΟΥ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61651-3C92-4E8A-BB74-9F8FF3D51F0C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Θέση εικόνας 14" descr="Το λογότυπό σας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Ορθογώνιο 45" descr="Σημείο πινελιάς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52" name="Ορθογώνιο 51" descr="Σημείο πινελιάς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30" name="Θέση κειμένου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80000"/>
              </a:lnSpc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92D15-D5B5-49F2-9333-9F5922BFEDE3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Υπότιτλος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41" name="Θέση κειμένου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1" name="Θέση εικόνας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1" name="Θέση κειμένου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12 345</a:t>
            </a:r>
          </a:p>
        </p:txBody>
      </p:sp>
      <p:sp>
        <p:nvSpPr>
          <p:cNvPr id="39" name="Θέση κειμένου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0" name="Θέση κειμένου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3" name="Θέση κειμένου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ύκλοι με αριθμ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 descr="Σημείο πινελιάς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30" name="Θέση κειμένου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="1" i="0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>
            <a:normAutofit/>
          </a:bodyPr>
          <a:lstStyle>
            <a:lvl1pPr algn="ctr"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101EF-B40F-4586-B203-AF9DD485DDAA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Θέση κειμένου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1" name="Θέση εικόνας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9" name="Θέση κειμένου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0" name="Θέση κειμένου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" name="Έλλειψη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19" name="Έλλειψη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0" name="Έλλειψη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2" name="Θέση κειμένου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3" name="Θέση κειμένου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8" name="Θέση κειμένου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100 €</a:t>
            </a:r>
          </a:p>
        </p:txBody>
      </p:sp>
      <p:sp>
        <p:nvSpPr>
          <p:cNvPr id="29" name="Θέση κειμένου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δισεκατομμύρια</a:t>
            </a:r>
          </a:p>
        </p:txBody>
      </p:sp>
      <p:sp>
        <p:nvSpPr>
          <p:cNvPr id="32" name="Θέση κειμένου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50 €</a:t>
            </a:r>
          </a:p>
        </p:txBody>
      </p:sp>
      <p:sp>
        <p:nvSpPr>
          <p:cNvPr id="33" name="Θέση κειμένου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5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δισεκατομμύρια</a:t>
            </a:r>
          </a:p>
        </p:txBody>
      </p:sp>
      <p:sp>
        <p:nvSpPr>
          <p:cNvPr id="34" name="Θέση κειμένου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3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25 €</a:t>
            </a:r>
          </a:p>
        </p:txBody>
      </p:sp>
      <p:sp>
        <p:nvSpPr>
          <p:cNvPr id="35" name="Θέση κειμένου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δισεκατομμύρια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80000"/>
              </a:lnSpc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23B7C-3043-491F-966D-5F692D22A9E8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14" name="Θέση κειμένου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0" name="Θέση κειμένου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6" name="Θέση περιεχομένου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γραφή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80000"/>
              </a:lnSpc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A76A1-960D-409F-BC17-1D71A04000AF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3" name="Ορθογώνιο 12" descr="Σημείο πινελιάς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5" name="Θέση κειμένου 9" descr="Τεταρτημόριο λογότυπων ανταγωνιστών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el-GR" dirty="0"/>
              <a:t>Πιο εξυπηρετικός</a:t>
            </a:r>
          </a:p>
        </p:txBody>
      </p:sp>
      <p:sp>
        <p:nvSpPr>
          <p:cNvPr id="17" name="Θέση κειμένου 9" descr="Τεταρτημόριο λογότυπων ανταγωνιστών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el-GR" dirty="0"/>
              <a:t>Λιγότερο εξυπηρετικός</a:t>
            </a:r>
          </a:p>
        </p:txBody>
      </p:sp>
      <p:sp>
        <p:nvSpPr>
          <p:cNvPr id="18" name="Θέση κειμένου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el-GR" dirty="0"/>
              <a:t>Πιο ακριβός</a:t>
            </a:r>
          </a:p>
        </p:txBody>
      </p:sp>
      <p:sp>
        <p:nvSpPr>
          <p:cNvPr id="19" name="Θέση κειμένου 9" descr="Τεταρτημόριο λογότυπων ανταγωνιστών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el-GR" dirty="0"/>
              <a:t>Λιγότερο ακριβός</a:t>
            </a:r>
          </a:p>
        </p:txBody>
      </p:sp>
      <p:sp>
        <p:nvSpPr>
          <p:cNvPr id="22" name="Θέση εικόνας 11" descr="Τεταρτημόριο λογότυπων ανταγωνιστών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Ανταγωνιστής 2</a:t>
            </a:r>
          </a:p>
          <a:p>
            <a:pPr rtl="0"/>
            <a:r>
              <a:rPr lang="el-GR" dirty="0"/>
              <a:t>Λογότυπο</a:t>
            </a:r>
          </a:p>
        </p:txBody>
      </p:sp>
      <p:sp>
        <p:nvSpPr>
          <p:cNvPr id="23" name="Θέση εικόνας 11" descr="Τεταρτημόριο λογότυπων ανταγωνιστών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Ανταγωνιστής 1</a:t>
            </a:r>
          </a:p>
          <a:p>
            <a:pPr rtl="0"/>
            <a:r>
              <a:rPr lang="el-GR" dirty="0"/>
              <a:t>Λογότυπο</a:t>
            </a:r>
          </a:p>
        </p:txBody>
      </p:sp>
      <p:sp>
        <p:nvSpPr>
          <p:cNvPr id="24" name="Θέση εικόνας 11" descr="Τεταρτημόριο λογότυπων ανταγωνιστών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Ανταγωνιστής 3</a:t>
            </a:r>
          </a:p>
          <a:p>
            <a:pPr rtl="0"/>
            <a:r>
              <a:rPr lang="el-GR" dirty="0"/>
              <a:t>Λογότυπο</a:t>
            </a:r>
          </a:p>
        </p:txBody>
      </p:sp>
      <p:sp>
        <p:nvSpPr>
          <p:cNvPr id="25" name="Θέση εικόνας 11" descr="Τεταρτημόριο λογότυπων ανταγωνιστών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Ανταγωνιστής 4</a:t>
            </a:r>
          </a:p>
          <a:p>
            <a:pPr rtl="0"/>
            <a:r>
              <a:rPr lang="el-GR" dirty="0"/>
              <a:t>Λογότυπο</a:t>
            </a:r>
          </a:p>
        </p:txBody>
      </p:sp>
      <p:sp>
        <p:nvSpPr>
          <p:cNvPr id="26" name="Θέση εικόνας 11" descr="Τεταρτημόριο λογότυπων ανταγωνιστών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Ανταγωνιστής 5</a:t>
            </a:r>
          </a:p>
          <a:p>
            <a:pPr rtl="0"/>
            <a:r>
              <a:rPr lang="el-GR" dirty="0"/>
              <a:t>Λογότυπο</a:t>
            </a:r>
          </a:p>
        </p:txBody>
      </p:sp>
      <p:sp>
        <p:nvSpPr>
          <p:cNvPr id="27" name="Θέση εικόνας 11" descr="Τεταρτημόριο λογότυπων ανταγωνιστών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Ανταγωνιστής 6</a:t>
            </a:r>
          </a:p>
          <a:p>
            <a:pPr rtl="0"/>
            <a:r>
              <a:rPr lang="el-GR" dirty="0"/>
              <a:t>Λογότυπο</a:t>
            </a:r>
          </a:p>
        </p:txBody>
      </p:sp>
      <p:sp>
        <p:nvSpPr>
          <p:cNvPr id="28" name="Θέση εικόνας 14" descr="Τεταρτημόριο λογότυπων ανταγωνιστών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/>
              <a:t>Το ΛΟΓΟΤΥΠΟ</a:t>
            </a:r>
            <a:br>
              <a:rPr lang="el-GR" dirty="0"/>
            </a:br>
            <a:r>
              <a:rPr lang="el-GR" dirty="0"/>
              <a:t>του εστιατορίου </a:t>
            </a:r>
            <a:br>
              <a:rPr lang="el-GR" dirty="0"/>
            </a:br>
            <a:r>
              <a:rPr lang="el-GR" dirty="0"/>
              <a:t>σας</a:t>
            </a:r>
          </a:p>
        </p:txBody>
      </p:sp>
      <p:cxnSp>
        <p:nvCxnSpPr>
          <p:cNvPr id="29" name="Ευθύγραμμο βέλος σύνδεσης 28" descr="Τεταρτημόριο λογότυπων ανταγωνιστών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 descr="Τεταρτημόριο λογότυπων ανταγωνιστών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ρία τμήματα περιεχομέν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Ορθογώνιο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9" name="Ορθογώνιο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76CE9-94B9-49C7-A8FC-74E1C96A7D54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8" name="Θέση κειμένου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19" name="Θέση κειμένου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1600" b="1" kern="1200" spc="-5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ΥΠΟΔΕΙΓΜΑΤΟΣ</a:t>
            </a:r>
          </a:p>
        </p:txBody>
      </p:sp>
      <p:sp>
        <p:nvSpPr>
          <p:cNvPr id="22" name="Υπότιτλος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Autofit/>
          </a:bodyPr>
          <a:lstStyle>
            <a:lvl1pPr marL="0" indent="0" algn="l">
              <a:buNone/>
              <a:defRPr sz="11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dirty="0"/>
              <a:t>Κάντε κλικ για να επεξεργαστείτε το κείμενο υποδείγματος</a:t>
            </a:r>
          </a:p>
        </p:txBody>
      </p:sp>
      <p:sp>
        <p:nvSpPr>
          <p:cNvPr id="30" name="Ορθογώνιο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1" name="Θέση κειμένου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35" name="Ορθογώνιο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6" name="Θέση κειμένου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3" name="Θέση κειμένου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1600" b="1" kern="1200" spc="-5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ΥΠΟΔΕΙΓΜΑΤΟΣ</a:t>
            </a:r>
          </a:p>
        </p:txBody>
      </p:sp>
      <p:sp>
        <p:nvSpPr>
          <p:cNvPr id="45" name="Θέση κειμένου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1600" b="1" kern="1200" spc="-5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ΥΠΟΔΕΙΓΜΑΤΟΣ</a:t>
            </a:r>
          </a:p>
        </p:txBody>
      </p:sp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1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l-GR" dirty="0"/>
              <a:t>Κάντε κλικ για να επεξεργαστείτε το κείμενο υποδείγματος</a:t>
            </a:r>
          </a:p>
        </p:txBody>
      </p:sp>
      <p:sp>
        <p:nvSpPr>
          <p:cNvPr id="46" name="Θέση κειμένου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1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l-GR" dirty="0"/>
              <a:t>Κάντε κλικ για να επεξεργαστείτε το κείμενο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8C1AE8-5726-4A18-B5E7-50C17B1DEDD1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Θέση κειμένου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0" name="Θέση κειμένου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6" name="Θέση περιεχομένου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Λωρίδα χρόν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Ορθογώνιο 41" descr="Σημείο πινελιάς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cxnSp>
        <p:nvCxnSpPr>
          <p:cNvPr id="49" name="Ευθεία γραμμή σύνδεσης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Έλλειψη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47" name="Έλλειψη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48" name="Έλλειψη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45" name="Έλλειψη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43" name="Έλλειψη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CAD2-7D1A-4E3D-8CC4-8D40E0CA9C44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5" name="Θέση κειμένου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7" name="Θέση κειμένου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  <p:sp>
        <p:nvSpPr>
          <p:cNvPr id="18" name="Θέση κειμένου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ΕΤΟΣ</a:t>
            </a:r>
          </a:p>
        </p:txBody>
      </p:sp>
      <p:sp>
        <p:nvSpPr>
          <p:cNvPr id="19" name="Θέση κειμένου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μήνας</a:t>
            </a:r>
          </a:p>
        </p:txBody>
      </p:sp>
      <p:sp>
        <p:nvSpPr>
          <p:cNvPr id="23" name="Θέση κειμένου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ΕΤΟΣ</a:t>
            </a:r>
          </a:p>
        </p:txBody>
      </p:sp>
      <p:sp>
        <p:nvSpPr>
          <p:cNvPr id="24" name="Θέση κειμένου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μήνας</a:t>
            </a:r>
          </a:p>
        </p:txBody>
      </p:sp>
      <p:sp>
        <p:nvSpPr>
          <p:cNvPr id="26" name="Θέση κειμένου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ΕΤΟΣ</a:t>
            </a:r>
          </a:p>
        </p:txBody>
      </p:sp>
      <p:sp>
        <p:nvSpPr>
          <p:cNvPr id="27" name="Θέση κειμένου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μήνας</a:t>
            </a:r>
          </a:p>
        </p:txBody>
      </p:sp>
      <p:sp>
        <p:nvSpPr>
          <p:cNvPr id="29" name="Θέση κειμένου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ΕΤΟΣ</a:t>
            </a:r>
          </a:p>
        </p:txBody>
      </p:sp>
      <p:sp>
        <p:nvSpPr>
          <p:cNvPr id="30" name="Θέση κειμένου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μήνας</a:t>
            </a:r>
          </a:p>
        </p:txBody>
      </p:sp>
      <p:sp>
        <p:nvSpPr>
          <p:cNvPr id="32" name="Θέση κειμένου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ΕΤΟΣ</a:t>
            </a:r>
          </a:p>
        </p:txBody>
      </p:sp>
      <p:sp>
        <p:nvSpPr>
          <p:cNvPr id="33" name="Θέση κειμένου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μήνας</a:t>
            </a:r>
          </a:p>
        </p:txBody>
      </p:sp>
      <p:sp>
        <p:nvSpPr>
          <p:cNvPr id="34" name="Θέση κειμένου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5" name="Θέση κειμένου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  <p:sp>
        <p:nvSpPr>
          <p:cNvPr id="36" name="Θέση κειμένου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7" name="Θέση κειμένου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  <p:sp>
        <p:nvSpPr>
          <p:cNvPr id="38" name="Θέση κειμένου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9" name="Θέση κειμένου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  <p:sp>
        <p:nvSpPr>
          <p:cNvPr id="40" name="Θέση κειμένου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1" name="Θέση κειμένου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ίνακ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00976-AD41-4D98-9489-53F7A0B6447B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ομάδ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50D256-1D7C-4438-A783-43B361BC5D56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2" name="Ορθογώνιο 11" descr="Σημείο πινελιάς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3" name="Θέση κειμένου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5" name="Θέση κειμένου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  <p:sp>
        <p:nvSpPr>
          <p:cNvPr id="17" name="Θέση κειμένου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9" name="Ορθογώνιο 18" descr="Σημείο πινελιάς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3" name="Ορθογώνιο 22" descr="Σημείο πινελιάς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5" name="Θέση κειμένου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6" name="Θέση κειμένου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l-GR"/>
              <a:t>Στυλ κειμένου υποδείγματος</a:t>
            </a:r>
          </a:p>
        </p:txBody>
      </p:sp>
      <p:sp>
        <p:nvSpPr>
          <p:cNvPr id="27" name="Θέση κειμένου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8" name="Θέση κειμένου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l-GR"/>
              <a:t>Στυλ κειμένου υποδείγματος</a:t>
            </a:r>
          </a:p>
        </p:txBody>
      </p:sp>
      <p:sp>
        <p:nvSpPr>
          <p:cNvPr id="29" name="Θέση εικόνας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00" spc="-5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0" name="Θέση εικόνας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00" spc="-5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1" name="Θέση εικόνας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00" spc="-5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2" name="Θέση κειμένου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  <p:sp>
        <p:nvSpPr>
          <p:cNvPr id="33" name="Θέση κειμένου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Κείμενο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μεγάλης ομάδ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622731-2DA1-477A-84CE-F8876E12FB8C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44" name="Ορθογώνιο 43" descr="Σημείο πινελιάς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50" name="Θέση κειμένου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2" name="Θέση κειμένου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3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3" name="Ορθογώνιο 52" descr="Σημείο πινελιάς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54" name="Θέση κειμένου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6" name="Θέση κειμένου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3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7" name="Ορθογώνιο 56" descr="Σημείο πινελιάς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58" name="Θέση κειμένου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0" name="Θέση κειμένου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3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1" name="Ορθογώνιο 60" descr="Σημείο πινελιάς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62" name="Θέση κειμένου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4" name="Θέση κειμένου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3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5" name="Ορθογώνιο 64" descr="Σημείο πινελιάς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66" name="Θέση κειμένου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8" name="Θέση κειμένου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3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9" name="Ορθογώνιο 68" descr="Σημείο πινελιάς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70" name="Θέση κειμένου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72" name="Θέση κειμένου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3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73" name="Θέση εικόνας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 spc="-7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75" name="Θέση εικόνας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 spc="-7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78" name="Θέση εικόνας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 spc="-7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79" name="Θέση εικόνας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 spc="-7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80" name="Θέση εικόνας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 spc="-7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81" name="Θέση εικόνας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00" spc="-7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 descr="Τραπέζι εστιατορίου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8" name="Ορθογώνιο 7" descr="Σημείο πινελιάς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9" name="Θέση εικόνας 14" descr="Το λογότυπό σας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fld id="{91FCA002-CC06-451D-87AB-04AED583CBD4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Υπότιτλος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dirty="0"/>
              <a:t>Στυλ υπότιτλου υποδείγματος</a:t>
            </a:r>
          </a:p>
        </p:txBody>
      </p:sp>
      <p:sp>
        <p:nvSpPr>
          <p:cNvPr id="14" name="Τίτλος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000"/>
            </a:lvl1pPr>
          </a:lstStyle>
          <a:p>
            <a:pPr rtl="0"/>
            <a:r>
              <a:rPr lang="el-GR" dirty="0"/>
              <a:t>ΚΑΝΤΕ ΚΛΙΚ ΓΙΑ </a:t>
            </a:r>
            <a:br>
              <a:rPr lang="el-GR" dirty="0"/>
            </a:br>
            <a:r>
              <a:rPr lang="el-GR" dirty="0"/>
              <a:t>ΕΠΕΞΕΡΓΑΣΙΑ ΤΙΤΛΟΥ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γραφήματος πί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D958F-AA33-4EB0-B2A4-C9BFD8DAAC87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59" name="Ορθογώνιο 58" descr="Σημείο πινελιάς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63" name="Θέση κειμένου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2.000.000 €</a:t>
            </a:r>
          </a:p>
        </p:txBody>
      </p:sp>
      <p:sp>
        <p:nvSpPr>
          <p:cNvPr id="74" name="Θέση κειμένου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76" name="Θέση κειμένου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2.000.000 €</a:t>
            </a:r>
          </a:p>
        </p:txBody>
      </p:sp>
      <p:sp>
        <p:nvSpPr>
          <p:cNvPr id="77" name="Θέση κειμένου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2" name="Θέση κειμένου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1.500.000 €</a:t>
            </a:r>
          </a:p>
        </p:txBody>
      </p:sp>
      <p:sp>
        <p:nvSpPr>
          <p:cNvPr id="83" name="Θέση κειμένου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4" name="Θέση κειμένου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2.500.000 €</a:t>
            </a:r>
          </a:p>
        </p:txBody>
      </p:sp>
      <p:sp>
        <p:nvSpPr>
          <p:cNvPr id="85" name="Θέση κειμένου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6" name="Θέση κειμένου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3.200.000 €</a:t>
            </a:r>
          </a:p>
        </p:txBody>
      </p:sp>
      <p:sp>
        <p:nvSpPr>
          <p:cNvPr id="87" name="Θέση κειμένου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88" name="Ευθεία γραμμή σύνδεσης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Ευθεία γραμμή σύνδεσης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Ευθεία γραμμή σύνδεσης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Ευθεία γραμμή σύνδεσης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Ευθεία γραμμή σύνδεσης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Θέση γραφήματος 3" descr="Διάγραμμα χρηματοδότησης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ένα γράφημα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Εικόνα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Ορθογώνιο 11" descr="Ποτήρι, φλιτζάνια και πιάτα σε τραπέζι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1" name="Ορθογώνιο 10" descr="Μάσκα πινελιάς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2300"/>
            </a:lvl1pPr>
          </a:lstStyle>
          <a:p>
            <a:pPr rtl="0"/>
            <a:r>
              <a:rPr lang="el-GR" dirty="0"/>
              <a:t>ΚΆΝΤΕ ΚΛΙΚ ΓΙΑ ΝΑ ΕΠΕΞΕΡΓΑΣΤΕΙΤΕ ΤΟΝ ΤΊΤΛΟ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0" name="Έλλειψη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Θέση εικόνας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ευχαριστιώ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Ορθογώνιο 15" descr="Ποτήρια σε τραπέζι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5" name="Ορθογώνιο 14" descr="Μάσκα πινελιάς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17" name="Διάταξη τίτλου ευχαριστιών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4500" b="1" spc="-7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ΕΥΧΑΡΙΣΤΟΥΜΕ!</a:t>
            </a:r>
          </a:p>
        </p:txBody>
      </p:sp>
      <p:cxnSp>
        <p:nvCxnSpPr>
          <p:cNvPr id="18" name="Ευθεία γραμμή σύνδεσης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Θέση εικόνας 14" descr="Το λογότυπό σας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0" name="Θέση κειμένου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Όνομα ομιλητή:</a:t>
            </a:r>
          </a:p>
        </p:txBody>
      </p:sp>
      <p:sp>
        <p:nvSpPr>
          <p:cNvPr id="21" name="Θέση κειμένου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Email:</a:t>
            </a:r>
          </a:p>
        </p:txBody>
      </p:sp>
      <p:sp>
        <p:nvSpPr>
          <p:cNvPr id="22" name="Θέση κειμένου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speakeremail@website.com</a:t>
            </a:r>
          </a:p>
        </p:txBody>
      </p:sp>
      <p:sp>
        <p:nvSpPr>
          <p:cNvPr id="23" name="Θέση κειμένου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Τηλέφωνο:</a:t>
            </a:r>
          </a:p>
        </p:txBody>
      </p:sp>
      <p:sp>
        <p:nvSpPr>
          <p:cNvPr id="24" name="Θέση κειμένου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6" name="Ορθογώνιο 5" descr="Μάσκα πινελιάς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lnSpc>
                <a:spcPct val="80000"/>
              </a:lnSpc>
              <a:defRPr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EB52DF1D-11EE-48BA-9D9C-B6941E9B5F86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8" name="Έλλειψη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9" name="Θέση εικόνας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αποσπάσ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7295A-32F8-49B3-8F60-DA0901515D58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4" name="Ορθογώνιο 23" descr="Σημείο πινελιάς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34" name="Θέση κειμένου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6" name="Θέση κειμένου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Κάντε κλικ για να επεξεργαστείτε το στυλ υποδείγματος κειμένου</a:t>
            </a:r>
          </a:p>
        </p:txBody>
      </p:sp>
      <p:sp>
        <p:nvSpPr>
          <p:cNvPr id="37" name="Θέση κειμένου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2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38" name="Ευθεία γραμμή σύνδεσης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Ορθογώνιο 38" descr="Σημείο πινελιάς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40" name="Θέση κειμένου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2" name="Θέση κειμένου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Κάντε κλικ για να επεξεργαστείτε το στυλ υποδείγματος κειμένου</a:t>
            </a:r>
          </a:p>
        </p:txBody>
      </p:sp>
      <p:sp>
        <p:nvSpPr>
          <p:cNvPr id="43" name="Θέση κειμένου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2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4" name="Θέση εικόνας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100" spc="-9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46" name="Θέση εικόνας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100" spc="-90" baseline="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δύο κειμέ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ED3ED-A9E8-4C68-8C76-BCF0B58AF234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7" name="Σύμβολο κράτησης θέσης κειμένου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8" name="Θέση κειμένου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ρότυπο τηλεφών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Ορθογώνιο 16" descr="Σημείο πινελιάς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l-GR" dirty="0"/>
              <a:t>  </a:t>
            </a:r>
          </a:p>
        </p:txBody>
      </p:sp>
      <p:sp>
        <p:nvSpPr>
          <p:cNvPr id="8" name="Έλλειψη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4" name="Έλλειψη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rmAutofit/>
          </a:bodyPr>
          <a:lstStyle>
            <a:lvl1pPr algn="ctr"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2E972-8C12-49C2-A74E-C7178E299D70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9" name="Θέση εικόνας 11" descr="Πίτσα σε τραπέζι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3" name="Θέση εικόνας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4" name="Θέση κειμένου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7" name="Θέση κειμένου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Στυλ κειμένου υποδείγματος</a:t>
            </a:r>
          </a:p>
        </p:txBody>
      </p:sp>
      <p:sp>
        <p:nvSpPr>
          <p:cNvPr id="28" name="Θέση κειμένου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1" name="Θέση κειμένου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dirty="0"/>
              <a:t>Στυλ κειμένου υποδείγματος</a:t>
            </a:r>
          </a:p>
        </p:txBody>
      </p:sp>
      <p:sp>
        <p:nvSpPr>
          <p:cNvPr id="33" name="Θέση εικόνας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4" name="Θέση εικόνας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3ED3-6168-4557-9366-3DD13CA8F0A8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 descr="Εσωτερικό εστιατορίου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7" name="Ορθογώνιο 6" descr="Μάσκα πινελιάς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dirty="0"/>
              <a:t>ΚΆΝΤΕ ΚΛΙΚ ΓΙΑ ΕΠΕΞΕΡΓΑΣΊΑ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8199-9DD4-42E3-A032-219DFBCC0864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9" name="Έλλειψη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Θέση εικόνας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 descr="Νεαρός άντρας που πίνει καφέ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8" name="Ορθογώνιο 7" descr="Μάσκα πινελιάς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Autofit/>
          </a:bodyPr>
          <a:lstStyle>
            <a:lvl1pPr>
              <a:defRPr sz="30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0" name="Έλλειψη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Θέση εικόνας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 descr="Νεαρή γυναίκα με κινητό τηλέφωνο που χαμογελάει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8" name="Ορθογώνιο 7" descr="Μάσκα πινελιάς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7" name="Τίτλος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>
            <a:noAutofit/>
          </a:bodyPr>
          <a:lstStyle>
            <a:lvl1pPr>
              <a:defRPr sz="24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CF8CB-3E99-4410-B19E-59624677CE49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9" name="Θέση εικόνας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11" name="Έλλειψη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Θέση περιεχομένου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 descr="Σημείο πινελιάς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3" name="Ορθογώνιο 12" descr="Σημείο πινελιάς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80000"/>
              </a:lnSpc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107FC4-88C2-4174-9333-69CFBE299546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Ορθογώνιο 6" descr="Σημείο πινελιάς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9" name="Ορθογώνιο 8" descr="Σημείο πινελιάς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6" name="Θέση εικόνας 81" descr="Εικονίδιο ποτηριού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0" name="Έλλειψη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3" name="Θέση εικόνας 81" descr="Εικονίδιο ποτηριού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4" name="Έλλειψη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3" name="Θέση εικόνας 81" descr="Εικονίδιο ποτηριού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4" name="Έλλειψη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5" name="Θέση εικόνας 81" descr="Εικονίδιο ποτηριού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6" name="Έλλειψη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Υπότιτλος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41" name="Θέση κειμένου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2" name="Θέση κειμένου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4" name="Θέση κειμένου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5" name="Θέση κειμένου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7" name="Θέση κειμένου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8" name="Θέση κειμένου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9" name="Θέση κειμένου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0" name="Θέση κειμένου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1" name="Θέση εικόνας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ίμενο και εικόνα υπολογιστ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Ορθογώνιο 28" descr="Σημείο πινελιάς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l-GR" i="0" dirty="0"/>
              <a:t>  </a:t>
            </a:r>
          </a:p>
        </p:txBody>
      </p:sp>
      <p:sp>
        <p:nvSpPr>
          <p:cNvPr id="34" name="Έλλειψη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20" name="Έλλειψη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l-GR" dirty="0"/>
          </a:p>
        </p:txBody>
      </p:sp>
      <p:sp>
        <p:nvSpPr>
          <p:cNvPr id="30" name="Ορθογώνιο 29" descr="Οθόνη υπολογιστή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l-GR" dirty="0"/>
              <a:t>   </a:t>
            </a:r>
          </a:p>
        </p:txBody>
      </p:sp>
      <p:sp>
        <p:nvSpPr>
          <p:cNvPr id="8" name="Θέση εικόνας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>
            <a:normAutofit/>
          </a:bodyPr>
          <a:lstStyle>
            <a:lvl1pPr algn="ctr">
              <a:lnSpc>
                <a:spcPct val="80000"/>
              </a:lnSpc>
              <a:defRPr sz="2300"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71756F-9EAB-4F81-9589-23A1BD99ADFF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6" name="Θέση εικόνας 81" descr="Εικονίδιο ποτηριού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33" name="Θέση εικόνας 81" descr="Εικονίδιο ποτηριού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Θέση κειμένου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2" name="Θέση κειμένου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Επεξεργασία στυλ κειμένου</a:t>
            </a:r>
          </a:p>
        </p:txBody>
      </p:sp>
      <p:sp>
        <p:nvSpPr>
          <p:cNvPr id="47" name="Θέση κειμένου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8" name="Θέση κειμένου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 dirty="0"/>
              <a:t>Επεξεργασία στυλ κειμένου</a:t>
            </a:r>
          </a:p>
        </p:txBody>
      </p:sp>
      <p:sp>
        <p:nvSpPr>
          <p:cNvPr id="51" name="Θέση εικόνας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υπότι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6" name="Ορθογώνιο 5" descr="Μάσκα πινελιάς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i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lnSpc>
                <a:spcPct val="80000"/>
              </a:lnSpc>
              <a:defRPr/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D40DCD5-FD8C-4487-B61F-6729BB60C8CA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8" name="Έλλειψη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9" name="Θέση εικόνας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Υπότιτλος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ρία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80000"/>
              </a:lnSpc>
              <a:defRPr sz="23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dirty="0"/>
              <a:t>ΚΑΝΤΕ ΚΛΙΚ ΓΙΑ ΝΑ ΕΠΕΞΕΡΓΑΣΤΕΙΤΕ ΤΟ ΣΤΥΛ ΤΙΤΛΟΥ ΥΠΟΔΕΙΓΜΑΤΟΣ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F2E1D-D32B-4020-A0DE-84287133A0E2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6" name="Σύμβολο κράτησης θέσης υποσέλιδου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l-GR" dirty="0"/>
          </a:p>
        </p:txBody>
      </p:sp>
      <p:sp>
        <p:nvSpPr>
          <p:cNvPr id="14" name="Θέση κειμένου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7" name="Θέση περιεχομένου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9" name="Θέση κειμένου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0" name="Θέση κειμένου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1" name="Θέση εικόνας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dirty="0"/>
              <a:t>Επεξεργασία στυλ κειμένου υποδείγματος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3342061-E000-4BD8-86E4-909B9861ED7E}" type="datetime1">
              <a:rPr lang="el-GR" smtClean="0"/>
              <a:t>3/5/2022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470E458-E7C2-4395-B75D-476A174CEE45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7" name="Έλλειψη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3.png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35.sv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11" Type="http://schemas.openxmlformats.org/officeDocument/2006/relationships/image" Target="../media/image33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2.jpg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324" y="4558748"/>
            <a:ext cx="5126676" cy="89117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5200" spc="-80" dirty="0"/>
              <a:t>Comms for Goods</a:t>
            </a:r>
            <a:endParaRPr lang="el-GR" sz="5200" spc="-8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324" y="1307166"/>
            <a:ext cx="4073128" cy="992086"/>
          </a:xfrm>
        </p:spPr>
        <p:txBody>
          <a:bodyPr rtlCol="0"/>
          <a:lstStyle/>
          <a:p>
            <a:pPr rtl="0"/>
            <a:r>
              <a:rPr lang="el-GR" sz="1800" dirty="0"/>
              <a:t>Εξαμηνιαία εργασία</a:t>
            </a:r>
          </a:p>
          <a:p>
            <a:pPr rtl="0"/>
            <a:r>
              <a:rPr lang="el-GR" sz="1800" dirty="0"/>
              <a:t>Εφαρμοσμένα Συστήματα ΙΙ &amp; Οικονομική Θεωρία και Αλγόριθμοι</a:t>
            </a:r>
          </a:p>
        </p:txBody>
      </p:sp>
      <p:sp>
        <p:nvSpPr>
          <p:cNvPr id="11" name="Υπότιτλος 2">
            <a:extLst>
              <a:ext uri="{FF2B5EF4-FFF2-40B4-BE49-F238E27FC236}">
                <a16:creationId xmlns:a16="http://schemas.microsoft.com/office/drawing/2014/main" id="{F86098BF-0F20-4B8D-A038-769A2951C202}"/>
              </a:ext>
            </a:extLst>
          </p:cNvPr>
          <p:cNvSpPr txBox="1">
            <a:spLocks/>
          </p:cNvSpPr>
          <p:nvPr/>
        </p:nvSpPr>
        <p:spPr>
          <a:xfrm>
            <a:off x="969324" y="5550834"/>
            <a:ext cx="4073128" cy="9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3000" dirty="0"/>
              <a:t>Βαγιανού Εμμανουέλα</a:t>
            </a:r>
          </a:p>
          <a:p>
            <a:r>
              <a:rPr lang="el-GR" sz="3000" dirty="0"/>
              <a:t>Κόλλιας Ιωάννης</a:t>
            </a:r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ΕΥΚΑΙΡΙΑ ΑΓΟΡΑΣ</a:t>
            </a: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3622163F-D09E-45BE-BB51-0B37B5D9FDB6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78B72CB9-4F02-4542-9386-F83F09A021C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el-GR" dirty="0"/>
              <a:t>12 345</a:t>
            </a:r>
          </a:p>
        </p:txBody>
      </p:sp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3A156E2A-7EA6-46A1-8550-A4DF1EEC19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1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5C0C7273-3D05-4EC4-ADCC-E27B36EEEEE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.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3FEAF0C4-7898-4ED3-AA4F-68C2FB5AFFF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/>
          <a:lstStyle/>
          <a:p>
            <a:pPr rtl="0"/>
            <a:r>
              <a:rPr lang="el-GR" dirty="0"/>
              <a:t>16 780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055CBAE8-59A6-43F6-8A7C-7DA5A98BAE9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2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7FE98970-2CA9-4318-9937-A1421B4C499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.</a:t>
            </a:r>
          </a:p>
        </p:txBody>
      </p:sp>
      <p:pic>
        <p:nvPicPr>
          <p:cNvPr id="13" name="Θέση εικόνας 12">
            <a:extLst>
              <a:ext uri="{FF2B5EF4-FFF2-40B4-BE49-F238E27FC236}">
                <a16:creationId xmlns:a16="http://schemas.microsoft.com/office/drawing/2014/main" id="{895BAE55-8D7A-48D2-BF33-95805B193E4B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CEECB1D-F676-4A71-942E-CE7C244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4537B595-9F70-4B19-BE5F-5F53101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Η ΕΥΚΑΙΡΙΑ ΑΓΟΡΑΣ ΣΑΣ</a:t>
            </a:r>
          </a:p>
        </p:txBody>
      </p:sp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66952B09-3FF3-4683-8853-EB9581C01A1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2122915" y="2550122"/>
            <a:ext cx="1896426" cy="618236"/>
          </a:xfrm>
        </p:spPr>
        <p:txBody>
          <a:bodyPr rtlCol="0"/>
          <a:lstStyle/>
          <a:p>
            <a:pPr rtl="0"/>
            <a:r>
              <a:rPr lang="el-GR" sz="5000" dirty="0"/>
              <a:t>100 €</a:t>
            </a:r>
          </a:p>
        </p:txBody>
      </p:sp>
      <p:sp>
        <p:nvSpPr>
          <p:cNvPr id="13" name="Θέση κειμένου 12">
            <a:extLst>
              <a:ext uri="{FF2B5EF4-FFF2-40B4-BE49-F238E27FC236}">
                <a16:creationId xmlns:a16="http://schemas.microsoft.com/office/drawing/2014/main" id="{82BCE9B8-1EA9-494B-9B81-6F08CE20EC8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962142" y="3175537"/>
            <a:ext cx="2217972" cy="418706"/>
          </a:xfrm>
        </p:spPr>
        <p:txBody>
          <a:bodyPr rtlCol="0"/>
          <a:lstStyle/>
          <a:p>
            <a:pPr rtl="0"/>
            <a:r>
              <a:rPr lang="el-GR" dirty="0"/>
              <a:t>δισεκατομμύρια</a:t>
            </a:r>
          </a:p>
        </p:txBody>
      </p:sp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86E21ADE-CD65-4128-B54B-B15B04E2DDA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el-GR" sz="2400" dirty="0"/>
              <a:t>Ενότητα 1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D3DE4EFE-A9F0-401E-9A12-68AE0104AE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sp>
        <p:nvSpPr>
          <p:cNvPr id="14" name="Θέση κειμένου 13">
            <a:extLst>
              <a:ext uri="{FF2B5EF4-FFF2-40B4-BE49-F238E27FC236}">
                <a16:creationId xmlns:a16="http://schemas.microsoft.com/office/drawing/2014/main" id="{AAC96678-3B1E-4AD7-A2AB-9BA9EB78EEA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 rtlCol="0"/>
          <a:lstStyle/>
          <a:p>
            <a:pPr rtl="0"/>
            <a:r>
              <a:rPr lang="el-GR" sz="4500" dirty="0"/>
              <a:t>50 €</a:t>
            </a:r>
          </a:p>
        </p:txBody>
      </p:sp>
      <p:sp>
        <p:nvSpPr>
          <p:cNvPr id="15" name="Θέση κειμένου 14">
            <a:extLst>
              <a:ext uri="{FF2B5EF4-FFF2-40B4-BE49-F238E27FC236}">
                <a16:creationId xmlns:a16="http://schemas.microsoft.com/office/drawing/2014/main" id="{6120FCE6-8860-4FAF-9DD6-B81C804010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 rtlCol="0"/>
          <a:lstStyle/>
          <a:p>
            <a:pPr rtl="0"/>
            <a:r>
              <a:rPr lang="el-GR" dirty="0"/>
              <a:t>δισεκατομμύρια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101D73EC-9B0B-4C5D-8D29-A19EC06A271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/>
          <a:lstStyle/>
          <a:p>
            <a:pPr rtl="0"/>
            <a:r>
              <a:rPr lang="el-GR" sz="2400" dirty="0"/>
              <a:t>Ενότητα 2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822D5854-47D6-432B-8042-86714FAB3DD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</a:t>
            </a:r>
          </a:p>
          <a:p>
            <a:pPr rtl="0"/>
            <a:endParaRPr lang="el-GR" dirty="0"/>
          </a:p>
        </p:txBody>
      </p:sp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220BB1F5-1D28-4A11-B7DD-E8B2B323B434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 rtlCol="0"/>
          <a:lstStyle/>
          <a:p>
            <a:pPr rtl="0"/>
            <a:r>
              <a:rPr lang="el-GR" sz="4000" dirty="0"/>
              <a:t>25 €</a:t>
            </a:r>
          </a:p>
        </p:txBody>
      </p:sp>
      <p:sp>
        <p:nvSpPr>
          <p:cNvPr id="17" name="Θέση κειμένου 16">
            <a:extLst>
              <a:ext uri="{FF2B5EF4-FFF2-40B4-BE49-F238E27FC236}">
                <a16:creationId xmlns:a16="http://schemas.microsoft.com/office/drawing/2014/main" id="{16BD651C-586E-486E-8B18-B77DEACB0B5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 rtlCol="0"/>
          <a:lstStyle/>
          <a:p>
            <a:pPr rtl="0"/>
            <a:r>
              <a:rPr lang="el-GR" dirty="0"/>
              <a:t>δισεκατομμύρια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D80279D6-22E8-4B0B-98D9-D987741B51E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/>
          <a:lstStyle/>
          <a:p>
            <a:pPr rtl="0"/>
            <a:r>
              <a:rPr lang="el-GR" sz="2400" dirty="0"/>
              <a:t>Ενότητα 3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8F4B6FC1-C525-48B5-A33E-5C3FA43E5FC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pic>
        <p:nvPicPr>
          <p:cNvPr id="19" name="Θέση εικόνας 18">
            <a:extLst>
              <a:ext uri="{FF2B5EF4-FFF2-40B4-BE49-F238E27FC236}">
                <a16:creationId xmlns:a16="http://schemas.microsoft.com/office/drawing/2014/main" id="{DE363DAB-E94E-48AA-ABD1-92FAC8ED1C7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8C33C9F-0797-4701-B9B2-6E3B251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132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809F7B-E677-4AAE-98A6-FA7A59B3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ΑΝΤΑΓΩΝΙΣΜΟΣ</a:t>
            </a: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CA76A69A-04B8-4805-8B86-A6BADBCB631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C604B26C-3EBF-4E7E-A66F-204FE2AFA0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424597"/>
            <a:ext cx="4680000" cy="343264"/>
          </a:xfrm>
        </p:spPr>
        <p:txBody>
          <a:bodyPr rtlCol="0"/>
          <a:lstStyle/>
          <a:p>
            <a:pPr rtl="0"/>
            <a:r>
              <a:rPr lang="el-GR" sz="2400" dirty="0"/>
              <a:t>Τίτλος ενότητας 1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7BDC4F-6A83-4642-ABBE-23232B11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830155"/>
            <a:ext cx="4899002" cy="25282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</a:t>
            </a:r>
            <a:br>
              <a:rPr lang="el-GR" dirty="0"/>
            </a:b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9606F369-9547-4F70-BCD9-0A80400ED91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424597"/>
            <a:ext cx="4680000" cy="343264"/>
          </a:xfrm>
        </p:spPr>
        <p:txBody>
          <a:bodyPr rtlCol="0"/>
          <a:lstStyle/>
          <a:p>
            <a:pPr rtl="0"/>
            <a:r>
              <a:rPr lang="el-GR" sz="2400" dirty="0"/>
              <a:t>Τίτλος ενότητας 2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05287BDD-B957-46A5-B8DE-C477E5FAA179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830155"/>
            <a:ext cx="4899002" cy="25282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</a:t>
            </a:r>
            <a:br>
              <a:rPr lang="el-GR" dirty="0"/>
            </a:b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pic>
        <p:nvPicPr>
          <p:cNvPr id="11" name="Θέση εικόνας 10">
            <a:extLst>
              <a:ext uri="{FF2B5EF4-FFF2-40B4-BE49-F238E27FC236}">
                <a16:creationId xmlns:a16="http://schemas.microsoft.com/office/drawing/2014/main" id="{EBD23D27-28A3-4485-AE3D-3340989631AE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25EFEB-8E37-456F-9070-5F147B0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5913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BD4B0E-7D3D-42E8-9B35-DBAC6E80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ΔΙΑΦΑΝΕΙΑ ΑΝΤΑΓΩΝΙΣΜΟΥ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8500BD9-920E-41FE-9B96-86BE96E1B7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l-GR" dirty="0"/>
              <a:t>Πιο εξυπηρετικός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06D0FED2-0F00-4E89-8CE6-AD8A7A72405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l-GR" dirty="0"/>
              <a:t>Λιγότερο εξυπηρετικός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0E54CFD7-6E7E-4807-931A-D37D987643B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l-GR" dirty="0"/>
              <a:t>Πιο ακριβός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C2C3A749-93D5-46CF-8551-0D230DB210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l-GR" dirty="0"/>
              <a:t>Λιγότερο ακριβός</a:t>
            </a:r>
          </a:p>
        </p:txBody>
      </p:sp>
      <p:sp>
        <p:nvSpPr>
          <p:cNvPr id="10" name="Θέση εικόνας 9" descr="Λογότυπο εταιρείας">
            <a:extLst>
              <a:ext uri="{FF2B5EF4-FFF2-40B4-BE49-F238E27FC236}">
                <a16:creationId xmlns:a16="http://schemas.microsoft.com/office/drawing/2014/main" id="{396203EC-02BB-40D3-AE1C-F6B730C11CD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9" name="Θέση εικόνας 8" descr="Λογότυπο εταιρείας">
            <a:extLst>
              <a:ext uri="{FF2B5EF4-FFF2-40B4-BE49-F238E27FC236}">
                <a16:creationId xmlns:a16="http://schemas.microsoft.com/office/drawing/2014/main" id="{8C26C884-9148-4F3F-AC5A-8C4DFA1BEEB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11" name="Θέση εικόνας 10" descr="Λογότυπο εταιρείας">
            <a:extLst>
              <a:ext uri="{FF2B5EF4-FFF2-40B4-BE49-F238E27FC236}">
                <a16:creationId xmlns:a16="http://schemas.microsoft.com/office/drawing/2014/main" id="{2F4F8441-6FA5-4DFA-8EA8-B0D8C49AEEF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2" name="Θέση εικόνας 11" descr="Λογότυπο εταιρείας">
            <a:extLst>
              <a:ext uri="{FF2B5EF4-FFF2-40B4-BE49-F238E27FC236}">
                <a16:creationId xmlns:a16="http://schemas.microsoft.com/office/drawing/2014/main" id="{27479C00-4603-4E2A-B6A5-5F55FCE01B9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Θέση εικόνας 12" descr="Λογότυπο εταιρείας">
            <a:extLst>
              <a:ext uri="{FF2B5EF4-FFF2-40B4-BE49-F238E27FC236}">
                <a16:creationId xmlns:a16="http://schemas.microsoft.com/office/drawing/2014/main" id="{D20BEFA1-E06F-4420-A2BC-9369CB34A6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4" name="Θέση εικόνας 13" descr="Λογότυπο εταιρείας">
            <a:extLst>
              <a:ext uri="{FF2B5EF4-FFF2-40B4-BE49-F238E27FC236}">
                <a16:creationId xmlns:a16="http://schemas.microsoft.com/office/drawing/2014/main" id="{1492E670-2A63-4A5B-84F8-40D1D356DD7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9" name="Θέση εικόνας 18">
            <a:extLst>
              <a:ext uri="{FF2B5EF4-FFF2-40B4-BE49-F238E27FC236}">
                <a16:creationId xmlns:a16="http://schemas.microsoft.com/office/drawing/2014/main" id="{FB8F9300-20E5-4289-88D4-0A487BC94813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697679" y="2250265"/>
            <a:ext cx="1207008" cy="505384"/>
          </a:xfrm>
        </p:spPr>
      </p:pic>
      <p:pic>
        <p:nvPicPr>
          <p:cNvPr id="17" name="Θέση εικόνας 16">
            <a:extLst>
              <a:ext uri="{FF2B5EF4-FFF2-40B4-BE49-F238E27FC236}">
                <a16:creationId xmlns:a16="http://schemas.microsoft.com/office/drawing/2014/main" id="{A60761E7-A6DB-477C-BA1C-6A991305A0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4E27A81B-73E9-4778-9413-8ED93DC5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973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ΜΕΤΑΦΟΡΑ ΠΡΟΪΟΝΤΩΝ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DF73EE7D-715B-4F0C-BBAE-3F6CEF2EAA3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>
            <a:noAutofit/>
          </a:bodyPr>
          <a:lstStyle/>
          <a:p>
            <a:pPr rtl="0"/>
            <a:r>
              <a:rPr lang="el-GR" sz="2000" spc="-60" dirty="0"/>
              <a:t>ΤΙΤΛΟΣ ΕΝΟΤΗΤΑΣ 1</a:t>
            </a:r>
          </a:p>
        </p:txBody>
      </p:sp>
      <p:sp>
        <p:nvSpPr>
          <p:cNvPr id="7" name="Υπότιτλος 6">
            <a:extLst>
              <a:ext uri="{FF2B5EF4-FFF2-40B4-BE49-F238E27FC236}">
                <a16:creationId xmlns:a16="http://schemas.microsoft.com/office/drawing/2014/main" id="{677202F6-8F9E-4770-9A40-2350B0CF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l-GR" sz="1600" dirty="0"/>
              <a:t>Υπότιτλος ενότητας 1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9BCF5CE-5EA9-40F1-9E42-36106966FD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 </a:t>
            </a: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DBE8B473-0AA1-4E98-B9C0-5A3D44AF5998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 rtlCol="0">
            <a:noAutofit/>
          </a:bodyPr>
          <a:lstStyle/>
          <a:p>
            <a:pPr rtl="0"/>
            <a:r>
              <a:rPr lang="el-GR" sz="2000" spc="-60" dirty="0"/>
              <a:t>ΤΙΤΛΟΣ ΕΝΟΤΗΤΑΣ 2</a:t>
            </a:r>
          </a:p>
        </p:txBody>
      </p:sp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2CB1B9B2-128F-445B-A293-28743AAAAB3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 rtlCol="0"/>
          <a:lstStyle/>
          <a:p>
            <a:pPr rtl="0"/>
            <a:r>
              <a:rPr lang="el-GR" sz="1600" dirty="0"/>
              <a:t>Υπότιτλος ενότητας 2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B7C77058-E6FD-424F-930D-E04F60E9034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 </a:t>
            </a: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183C1FB1-6510-4278-81B4-18C321411615}"/>
              </a:ext>
            </a:extLst>
          </p:cNvPr>
          <p:cNvSpPr>
            <a:spLocks noGrp="1"/>
          </p:cNvSpPr>
          <p:nvPr>
            <p:ph type="body" sz="half" idx="61"/>
          </p:nvPr>
        </p:nvSpPr>
        <p:spPr/>
        <p:txBody>
          <a:bodyPr rtlCol="0">
            <a:noAutofit/>
          </a:bodyPr>
          <a:lstStyle/>
          <a:p>
            <a:pPr rtl="0"/>
            <a:r>
              <a:rPr lang="el-GR" sz="2000" spc="-60" dirty="0"/>
              <a:t>ΤΙΤΛΟΣ ΕΝΟΤΗΤΑΣ 3</a:t>
            </a:r>
          </a:p>
        </p:txBody>
      </p:sp>
      <p:sp>
        <p:nvSpPr>
          <p:cNvPr id="13" name="Θέση κειμένου 12">
            <a:extLst>
              <a:ext uri="{FF2B5EF4-FFF2-40B4-BE49-F238E27FC236}">
                <a16:creationId xmlns:a16="http://schemas.microsoft.com/office/drawing/2014/main" id="{80BDF6B8-56DD-4770-A458-4C89F5E2E9E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 rtlCol="0"/>
          <a:lstStyle/>
          <a:p>
            <a:pPr rtl="0"/>
            <a:r>
              <a:rPr lang="el-GR" sz="1600" dirty="0"/>
              <a:t>Υπότιτλος ενότητας 3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F2EBD8A8-1170-4E7C-B365-BF1B6CF2643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 </a:t>
            </a: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pic>
        <p:nvPicPr>
          <p:cNvPr id="15" name="Θέση εικόνας 14">
            <a:extLst>
              <a:ext uri="{FF2B5EF4-FFF2-40B4-BE49-F238E27FC236}">
                <a16:creationId xmlns:a16="http://schemas.microsoft.com/office/drawing/2014/main" id="{630EAC36-F761-40CC-8BBD-018A43BC1D3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432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C8EB91-CF57-4FA9-BFF4-3111C97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ΈΛΞΗ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005120D-D849-483E-BB6C-91BBEB1B338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/>
          <a:lstStyle/>
          <a:p>
            <a:pPr rtl="0"/>
            <a:r>
              <a:rPr lang="el-GR" sz="2400" dirty="0"/>
              <a:t>Βασικά μετρικά</a:t>
            </a:r>
          </a:p>
        </p:txBody>
      </p:sp>
      <p:graphicFrame>
        <p:nvGraphicFramePr>
          <p:cNvPr id="11" name="Θέση περιεχομένου 10">
            <a:extLst>
              <a:ext uri="{FF2B5EF4-FFF2-40B4-BE49-F238E27FC236}">
                <a16:creationId xmlns:a16="http://schemas.microsoft.com/office/drawing/2014/main" id="{40152035-8784-41EB-8D59-C02CA7F092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4654295"/>
              </p:ext>
            </p:extLst>
          </p:nvPr>
        </p:nvGraphicFramePr>
        <p:xfrm>
          <a:off x="943518" y="2416267"/>
          <a:ext cx="54801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28">
                  <a:extLst>
                    <a:ext uri="{9D8B030D-6E8A-4147-A177-3AD203B41FA5}">
                      <a16:colId xmlns:a16="http://schemas.microsoft.com/office/drawing/2014/main" val="1787405499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2598168381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516535987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397867630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334653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el-GR" sz="1400" i="0" dirty="0">
                        <a:latin typeface="+mj-lt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Πελάτες</a:t>
                      </a: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Παραγγελίες</a:t>
                      </a: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Μεικτά έσοδα</a:t>
                      </a: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b="1" i="0" kern="1200" noProof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Καθαρά έσοδα</a:t>
                      </a: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l-GR" sz="1400" b="1" i="0" u="none" strike="noStrike" kern="1200" cap="none" spc="0" normalizeH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20X</a:t>
                      </a:r>
                      <a:r>
                        <a:rPr lang="el-GR" sz="1400" b="1" i="0" u="none" strike="noStrike" kern="1200" cap="none" spc="0" normalizeH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</a:t>
                      </a:r>
                      <a:endParaRPr kumimoji="0" lang="el-GR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10.000 €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7.000 €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5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el-G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20.000 €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16.000 €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9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el-G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300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30.000 €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25.000 €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8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el-G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400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40.000 €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30.000 €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l-G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Adobe Garamond Pro"/>
                          <a:ea typeface="+mn-ea"/>
                          <a:cs typeface="+mn-cs"/>
                        </a:rPr>
                        <a:t>XX</a:t>
                      </a:r>
                      <a:endParaRPr kumimoji="0" lang="el-G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l-GR" sz="1400" b="0" i="0" dirty="0">
                          <a:solidFill>
                            <a:srgbClr val="8D6347"/>
                          </a:solidFill>
                          <a:latin typeface="+mn-lt"/>
                          <a:cs typeface="Segoe UI Light" panose="020B0502040204020203" pitchFamily="34" charset="0"/>
                        </a:rPr>
                        <a:t>500</a:t>
                      </a: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50.000 €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 Light" panose="020B0502040204020203" pitchFamily="34" charset="0"/>
                        </a:rPr>
                        <a:t>40.000 €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58192"/>
                  </a:ext>
                </a:extLst>
              </a:tr>
            </a:tbl>
          </a:graphicData>
        </a:graphic>
      </p:graphicFrame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42EAD4B7-DE07-4DB2-AC82-4872934A877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917622" y="1893552"/>
            <a:ext cx="4492016" cy="400994"/>
          </a:xfrm>
        </p:spPr>
        <p:txBody>
          <a:bodyPr rtlCol="0"/>
          <a:lstStyle/>
          <a:p>
            <a:pPr rtl="0"/>
            <a:r>
              <a:rPr lang="el-GR" sz="2400" dirty="0"/>
              <a:t>Έσοδα κατά έτος</a:t>
            </a:r>
          </a:p>
        </p:txBody>
      </p:sp>
      <p:graphicFrame>
        <p:nvGraphicFramePr>
          <p:cNvPr id="14" name="Θέση περιεχομένου 13" descr="Γράφημα">
            <a:extLst>
              <a:ext uri="{FF2B5EF4-FFF2-40B4-BE49-F238E27FC236}">
                <a16:creationId xmlns:a16="http://schemas.microsoft.com/office/drawing/2014/main" id="{7D8930C9-2110-4A81-93B3-6B4477D7AB66}"/>
              </a:ext>
            </a:extLst>
          </p:cNvPr>
          <p:cNvGraphicFramePr>
            <a:graphicFrameLocks noGrp="1"/>
          </p:cNvGraphicFramePr>
          <p:nvPr>
            <p:ph sz="half" idx="57"/>
            <p:extLst>
              <p:ext uri="{D42A27DB-BD31-4B8C-83A1-F6EECF244321}">
                <p14:modId xmlns:p14="http://schemas.microsoft.com/office/powerpoint/2010/main" val="1220306422"/>
              </p:ext>
            </p:extLst>
          </p:nvPr>
        </p:nvGraphicFramePr>
        <p:xfrm>
          <a:off x="6921871" y="2294546"/>
          <a:ext cx="4600702" cy="288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Θέση εικόνας 9">
            <a:extLst>
              <a:ext uri="{FF2B5EF4-FFF2-40B4-BE49-F238E27FC236}">
                <a16:creationId xmlns:a16="http://schemas.microsoft.com/office/drawing/2014/main" id="{55D2E66B-1EB2-4EE3-8B3F-AA334ACA054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D116CE0-41F4-4C5B-99E1-D5EB03B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428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BA8EF-BB79-496B-BDCB-D7B0EA27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ΛΩΡΊΔΑ ΧΡΌΝΟΥ</a:t>
            </a:r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id="{AC5FF02E-6EA5-485E-9ACC-BE0A77CACFD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 rtlCol="0"/>
          <a:lstStyle/>
          <a:p>
            <a:pPr rtl="0"/>
            <a:r>
              <a:rPr lang="el-GR" dirty="0"/>
              <a:t>ΕΤΟΣ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/>
        <p:txBody>
          <a:bodyPr rtlCol="0"/>
          <a:lstStyle/>
          <a:p>
            <a:pPr rtl="0"/>
            <a:r>
              <a:rPr lang="el-GR" dirty="0"/>
              <a:t>μήνας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477292B3-2F30-41D9-B605-ABFC370B7891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673127" y="3734003"/>
            <a:ext cx="2100218" cy="375509"/>
          </a:xfrm>
        </p:spPr>
        <p:txBody>
          <a:bodyPr rtlCol="0">
            <a:noAutofit/>
          </a:bodyPr>
          <a:lstStyle/>
          <a:p>
            <a:pPr rtl="0"/>
            <a:r>
              <a:rPr lang="el-GR" sz="1700" dirty="0"/>
              <a:t>Τίτλος σημείου 1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DC771A6E-8BBB-4F0C-A3C5-12B90C51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45D36FDD-CE76-42DC-BA27-015E14364970}"/>
              </a:ext>
            </a:extLst>
          </p:cNvPr>
          <p:cNvSpPr>
            <a:spLocks noGrp="1"/>
          </p:cNvSpPr>
          <p:nvPr>
            <p:ph type="body" sz="half" idx="50"/>
          </p:nvPr>
        </p:nvSpPr>
        <p:spPr/>
        <p:txBody>
          <a:bodyPr rtlCol="0"/>
          <a:lstStyle/>
          <a:p>
            <a:pPr rtl="0"/>
            <a:r>
              <a:rPr lang="el-GR" dirty="0"/>
              <a:t>ΕΤΟΣ</a:t>
            </a:r>
          </a:p>
        </p:txBody>
      </p:sp>
      <p:sp>
        <p:nvSpPr>
          <p:cNvPr id="13" name="Θέση κειμένου 12">
            <a:extLst>
              <a:ext uri="{FF2B5EF4-FFF2-40B4-BE49-F238E27FC236}">
                <a16:creationId xmlns:a16="http://schemas.microsoft.com/office/drawing/2014/main" id="{8231EC71-BB20-44A8-A4F1-E0063A19052D}"/>
              </a:ext>
            </a:extLst>
          </p:cNvPr>
          <p:cNvSpPr>
            <a:spLocks noGrp="1"/>
          </p:cNvSpPr>
          <p:nvPr>
            <p:ph type="body" sz="half" idx="51"/>
          </p:nvPr>
        </p:nvSpPr>
        <p:spPr/>
        <p:txBody>
          <a:bodyPr rtlCol="0"/>
          <a:lstStyle/>
          <a:p>
            <a:pPr rtl="0"/>
            <a:r>
              <a:rPr lang="el-GR" dirty="0"/>
              <a:t>μήνας</a:t>
            </a:r>
          </a:p>
        </p:txBody>
      </p:sp>
      <p:sp>
        <p:nvSpPr>
          <p:cNvPr id="21" name="Θέση κειμένου 20">
            <a:extLst>
              <a:ext uri="{FF2B5EF4-FFF2-40B4-BE49-F238E27FC236}">
                <a16:creationId xmlns:a16="http://schemas.microsoft.com/office/drawing/2014/main" id="{39B0401A-1AD7-428B-8650-C1CF85C4A716}"/>
              </a:ext>
            </a:extLst>
          </p:cNvPr>
          <p:cNvSpPr>
            <a:spLocks noGrp="1"/>
          </p:cNvSpPr>
          <p:nvPr>
            <p:ph type="body" sz="half" idx="60"/>
          </p:nvPr>
        </p:nvSpPr>
        <p:spPr>
          <a:xfrm>
            <a:off x="2859121" y="3734003"/>
            <a:ext cx="2100218" cy="375509"/>
          </a:xfrm>
        </p:spPr>
        <p:txBody>
          <a:bodyPr rtlCol="0">
            <a:noAutofit/>
          </a:bodyPr>
          <a:lstStyle/>
          <a:p>
            <a:pPr rtl="0"/>
            <a:r>
              <a:rPr lang="el-GR" sz="1700" dirty="0"/>
              <a:t>Τίτλος σημείου 2</a:t>
            </a:r>
          </a:p>
        </p:txBody>
      </p:sp>
      <p:sp>
        <p:nvSpPr>
          <p:cNvPr id="20" name="Θέση κειμένου 19">
            <a:extLst>
              <a:ext uri="{FF2B5EF4-FFF2-40B4-BE49-F238E27FC236}">
                <a16:creationId xmlns:a16="http://schemas.microsoft.com/office/drawing/2014/main" id="{2B7C69F6-DEB5-477D-8357-29FA66FE78C3}"/>
              </a:ext>
            </a:extLst>
          </p:cNvPr>
          <p:cNvSpPr>
            <a:spLocks noGrp="1"/>
          </p:cNvSpPr>
          <p:nvPr>
            <p:ph type="body" sz="half" idx="59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sp>
        <p:nvSpPr>
          <p:cNvPr id="14" name="Θέση κειμένου 13">
            <a:extLst>
              <a:ext uri="{FF2B5EF4-FFF2-40B4-BE49-F238E27FC236}">
                <a16:creationId xmlns:a16="http://schemas.microsoft.com/office/drawing/2014/main" id="{04514188-6AC8-48F7-B125-E76CAAF74E43}"/>
              </a:ext>
            </a:extLst>
          </p:cNvPr>
          <p:cNvSpPr>
            <a:spLocks noGrp="1"/>
          </p:cNvSpPr>
          <p:nvPr>
            <p:ph type="body" sz="half" idx="52"/>
          </p:nvPr>
        </p:nvSpPr>
        <p:spPr/>
        <p:txBody>
          <a:bodyPr rtlCol="0"/>
          <a:lstStyle/>
          <a:p>
            <a:pPr rtl="0"/>
            <a:r>
              <a:rPr lang="el-GR" dirty="0"/>
              <a:t>ΕΤΟΣ</a:t>
            </a:r>
          </a:p>
        </p:txBody>
      </p:sp>
      <p:sp>
        <p:nvSpPr>
          <p:cNvPr id="15" name="Θέση κειμένου 14">
            <a:extLst>
              <a:ext uri="{FF2B5EF4-FFF2-40B4-BE49-F238E27FC236}">
                <a16:creationId xmlns:a16="http://schemas.microsoft.com/office/drawing/2014/main" id="{0D469ECC-2BA3-43ED-8E2F-EB25512A464B}"/>
              </a:ext>
            </a:extLst>
          </p:cNvPr>
          <p:cNvSpPr>
            <a:spLocks noGrp="1"/>
          </p:cNvSpPr>
          <p:nvPr>
            <p:ph type="body" sz="half" idx="53"/>
          </p:nvPr>
        </p:nvSpPr>
        <p:spPr/>
        <p:txBody>
          <a:bodyPr rtlCol="0"/>
          <a:lstStyle/>
          <a:p>
            <a:pPr rtl="0"/>
            <a:r>
              <a:rPr lang="el-GR" dirty="0"/>
              <a:t>μήνας</a:t>
            </a:r>
          </a:p>
        </p:txBody>
      </p:sp>
      <p:sp>
        <p:nvSpPr>
          <p:cNvPr id="23" name="Θέση κειμένου 22">
            <a:extLst>
              <a:ext uri="{FF2B5EF4-FFF2-40B4-BE49-F238E27FC236}">
                <a16:creationId xmlns:a16="http://schemas.microsoft.com/office/drawing/2014/main" id="{12A8ED58-9C37-4635-8248-4C2FB626D0ED}"/>
              </a:ext>
            </a:extLst>
          </p:cNvPr>
          <p:cNvSpPr>
            <a:spLocks noGrp="1"/>
          </p:cNvSpPr>
          <p:nvPr>
            <p:ph type="body" sz="half" idx="62"/>
          </p:nvPr>
        </p:nvSpPr>
        <p:spPr>
          <a:xfrm>
            <a:off x="5045115" y="3734003"/>
            <a:ext cx="2100218" cy="375509"/>
          </a:xfrm>
        </p:spPr>
        <p:txBody>
          <a:bodyPr rtlCol="0">
            <a:noAutofit/>
          </a:bodyPr>
          <a:lstStyle/>
          <a:p>
            <a:pPr rtl="0"/>
            <a:r>
              <a:rPr lang="el-GR" sz="1700" dirty="0"/>
              <a:t>Τίτλος σημείου 3</a:t>
            </a:r>
          </a:p>
        </p:txBody>
      </p:sp>
      <p:sp>
        <p:nvSpPr>
          <p:cNvPr id="22" name="Θέση κειμένου 21">
            <a:extLst>
              <a:ext uri="{FF2B5EF4-FFF2-40B4-BE49-F238E27FC236}">
                <a16:creationId xmlns:a16="http://schemas.microsoft.com/office/drawing/2014/main" id="{B66059B7-0D74-40D6-81EF-3DE7A9681CCB}"/>
              </a:ext>
            </a:extLst>
          </p:cNvPr>
          <p:cNvSpPr>
            <a:spLocks noGrp="1"/>
          </p:cNvSpPr>
          <p:nvPr>
            <p:ph type="body" sz="half" idx="61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0A5EBD2E-C39B-4E4E-B86F-78E33BE949D0}"/>
              </a:ext>
            </a:extLst>
          </p:cNvPr>
          <p:cNvSpPr>
            <a:spLocks noGrp="1"/>
          </p:cNvSpPr>
          <p:nvPr>
            <p:ph type="body" sz="half" idx="54"/>
          </p:nvPr>
        </p:nvSpPr>
        <p:spPr/>
        <p:txBody>
          <a:bodyPr rtlCol="0"/>
          <a:lstStyle/>
          <a:p>
            <a:pPr rtl="0"/>
            <a:r>
              <a:rPr lang="el-GR" dirty="0"/>
              <a:t>ΕΤΟΣ</a:t>
            </a:r>
          </a:p>
        </p:txBody>
      </p:sp>
      <p:sp>
        <p:nvSpPr>
          <p:cNvPr id="17" name="Θέση κειμένου 16">
            <a:extLst>
              <a:ext uri="{FF2B5EF4-FFF2-40B4-BE49-F238E27FC236}">
                <a16:creationId xmlns:a16="http://schemas.microsoft.com/office/drawing/2014/main" id="{9C2FE401-CD79-4BE3-BFA1-4AE23E5EE5C0}"/>
              </a:ext>
            </a:extLst>
          </p:cNvPr>
          <p:cNvSpPr>
            <a:spLocks noGrp="1"/>
          </p:cNvSpPr>
          <p:nvPr>
            <p:ph type="body" sz="half" idx="55"/>
          </p:nvPr>
        </p:nvSpPr>
        <p:spPr/>
        <p:txBody>
          <a:bodyPr rtlCol="0"/>
          <a:lstStyle/>
          <a:p>
            <a:pPr rtl="0"/>
            <a:r>
              <a:rPr lang="el-GR" dirty="0"/>
              <a:t>μήνας</a:t>
            </a:r>
          </a:p>
        </p:txBody>
      </p:sp>
      <p:sp>
        <p:nvSpPr>
          <p:cNvPr id="25" name="Θέση κειμένου 24">
            <a:extLst>
              <a:ext uri="{FF2B5EF4-FFF2-40B4-BE49-F238E27FC236}">
                <a16:creationId xmlns:a16="http://schemas.microsoft.com/office/drawing/2014/main" id="{9D1B7D3B-0CDD-4C21-A7AC-1AB6CCE181D1}"/>
              </a:ext>
            </a:extLst>
          </p:cNvPr>
          <p:cNvSpPr>
            <a:spLocks noGrp="1"/>
          </p:cNvSpPr>
          <p:nvPr>
            <p:ph type="body" sz="half" idx="64"/>
          </p:nvPr>
        </p:nvSpPr>
        <p:spPr>
          <a:xfrm>
            <a:off x="7231109" y="3734003"/>
            <a:ext cx="2100218" cy="375509"/>
          </a:xfrm>
        </p:spPr>
        <p:txBody>
          <a:bodyPr rtlCol="0">
            <a:noAutofit/>
          </a:bodyPr>
          <a:lstStyle/>
          <a:p>
            <a:pPr rtl="0"/>
            <a:r>
              <a:rPr lang="el-GR" sz="1700" dirty="0"/>
              <a:t>Τίτλος σημείου 4</a:t>
            </a:r>
          </a:p>
        </p:txBody>
      </p:sp>
      <p:sp>
        <p:nvSpPr>
          <p:cNvPr id="24" name="Θέση κειμένου 23">
            <a:extLst>
              <a:ext uri="{FF2B5EF4-FFF2-40B4-BE49-F238E27FC236}">
                <a16:creationId xmlns:a16="http://schemas.microsoft.com/office/drawing/2014/main" id="{C5D17E8B-D872-426A-850E-A358990ED3B0}"/>
              </a:ext>
            </a:extLst>
          </p:cNvPr>
          <p:cNvSpPr>
            <a:spLocks noGrp="1"/>
          </p:cNvSpPr>
          <p:nvPr>
            <p:ph type="body" sz="half" idx="63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08A3FE01-1351-44F6-96F0-AEB4637B32DC}"/>
              </a:ext>
            </a:extLst>
          </p:cNvPr>
          <p:cNvSpPr>
            <a:spLocks noGrp="1"/>
          </p:cNvSpPr>
          <p:nvPr>
            <p:ph type="body" sz="half" idx="48"/>
          </p:nvPr>
        </p:nvSpPr>
        <p:spPr/>
        <p:txBody>
          <a:bodyPr rtlCol="0"/>
          <a:lstStyle/>
          <a:p>
            <a:pPr rtl="0"/>
            <a:r>
              <a:rPr lang="el-GR" dirty="0"/>
              <a:t>ΕΤΟΣ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61C84588-3C83-49CF-B6C0-11040AD9B195}"/>
              </a:ext>
            </a:extLst>
          </p:cNvPr>
          <p:cNvSpPr>
            <a:spLocks noGrp="1"/>
          </p:cNvSpPr>
          <p:nvPr>
            <p:ph type="body" sz="half" idx="49"/>
          </p:nvPr>
        </p:nvSpPr>
        <p:spPr/>
        <p:txBody>
          <a:bodyPr rtlCol="0"/>
          <a:lstStyle/>
          <a:p>
            <a:pPr rtl="0"/>
            <a:r>
              <a:rPr lang="el-GR" dirty="0"/>
              <a:t>μήνας</a:t>
            </a:r>
          </a:p>
        </p:txBody>
      </p:sp>
      <p:sp>
        <p:nvSpPr>
          <p:cNvPr id="19" name="Θέση κειμένου 18">
            <a:extLst>
              <a:ext uri="{FF2B5EF4-FFF2-40B4-BE49-F238E27FC236}">
                <a16:creationId xmlns:a16="http://schemas.microsoft.com/office/drawing/2014/main" id="{B743DB92-F799-4859-B31D-2F2615C5E2B5}"/>
              </a:ext>
            </a:extLst>
          </p:cNvPr>
          <p:cNvSpPr>
            <a:spLocks noGrp="1"/>
          </p:cNvSpPr>
          <p:nvPr>
            <p:ph type="body" sz="half" idx="58"/>
          </p:nvPr>
        </p:nvSpPr>
        <p:spPr>
          <a:xfrm>
            <a:off x="9417103" y="3734003"/>
            <a:ext cx="2100218" cy="375509"/>
          </a:xfrm>
        </p:spPr>
        <p:txBody>
          <a:bodyPr rtlCol="0">
            <a:noAutofit/>
          </a:bodyPr>
          <a:lstStyle/>
          <a:p>
            <a:pPr rtl="0"/>
            <a:r>
              <a:rPr lang="el-GR" sz="1700" dirty="0"/>
              <a:t>Τίτλος σημείου 5</a:t>
            </a:r>
          </a:p>
        </p:txBody>
      </p:sp>
      <p:sp>
        <p:nvSpPr>
          <p:cNvPr id="18" name="Θέση κειμένου 17">
            <a:extLst>
              <a:ext uri="{FF2B5EF4-FFF2-40B4-BE49-F238E27FC236}">
                <a16:creationId xmlns:a16="http://schemas.microsoft.com/office/drawing/2014/main" id="{AEE62498-709A-48EE-B092-1921D0EAAE30}"/>
              </a:ext>
            </a:extLst>
          </p:cNvPr>
          <p:cNvSpPr>
            <a:spLocks noGrp="1"/>
          </p:cNvSpPr>
          <p:nvPr>
            <p:ph type="body" sz="half" idx="57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</a:p>
        </p:txBody>
      </p:sp>
      <p:pic>
        <p:nvPicPr>
          <p:cNvPr id="27" name="Θέση εικόνας 26">
            <a:extLst>
              <a:ext uri="{FF2B5EF4-FFF2-40B4-BE49-F238E27FC236}">
                <a16:creationId xmlns:a16="http://schemas.microsoft.com/office/drawing/2014/main" id="{D2874A04-DD0E-49E8-9C3D-31455134789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21E03582-55FC-48E1-AF04-61EC8D4A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164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CDC40534-9364-4C7E-AFFC-8F5542B5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516762"/>
            <a:ext cx="10515600" cy="704696"/>
          </a:xfrm>
        </p:spPr>
        <p:txBody>
          <a:bodyPr rtlCol="0">
            <a:normAutofit/>
          </a:bodyPr>
          <a:lstStyle/>
          <a:p>
            <a:pPr rtl="0"/>
            <a:r>
              <a:rPr lang="el-GR" sz="3600" dirty="0"/>
              <a:t>ΟΙΚΟΝΟΜΙΚΆ ΣΤΟΙΧΕΙΑ</a:t>
            </a: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A256359B-2615-4A78-88AD-A84C95730A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3869072"/>
              </p:ext>
            </p:extLst>
          </p:nvPr>
        </p:nvGraphicFramePr>
        <p:xfrm>
          <a:off x="2005811" y="1300581"/>
          <a:ext cx="8372882" cy="411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82">
                  <a:extLst>
                    <a:ext uri="{9D8B030D-6E8A-4147-A177-3AD203B41FA5}">
                      <a16:colId xmlns:a16="http://schemas.microsoft.com/office/drawing/2014/main" val="159491832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6877054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8652385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36479444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4561195"/>
                    </a:ext>
                  </a:extLst>
                </a:gridCol>
              </a:tblGrid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l-GR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ΕΤΟΣ 1</a:t>
                      </a: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ΕΤΟΣ 2</a:t>
                      </a: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4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ΕΤΟΣ 3</a:t>
                      </a: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1400" b="1" i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52359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Χρήστες</a:t>
                      </a: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30832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Εργασίες</a:t>
                      </a: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260557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Μέση τιμή ανά εργασία</a:t>
                      </a: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461547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ΕΤΑΙΡΙΚΆ ΕΣΌΔΑ @15%</a:t>
                      </a: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098295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Κόστος εσόδων</a:t>
                      </a: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16248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Μεικτό κέρδος</a:t>
                      </a: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05589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Λειτουργικά έξοδα</a:t>
                      </a:r>
                    </a:p>
                  </a:txBody>
                  <a:tcPr>
                    <a:solidFill>
                      <a:srgbClr val="60370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83586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Πωλήσεις και μάρκετινγκ</a:t>
                      </a: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79741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-Εξυπηρέτηση πελατών</a:t>
                      </a: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20273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Ανάπτυξη προϊόντων</a:t>
                      </a: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86642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- Διάφορα</a:t>
                      </a: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01208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Σύνολο λειτουργικών εξόδων</a:t>
                      </a: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l-GR" sz="1200" b="0" i="0" kern="1200" dirty="0">
                        <a:solidFill>
                          <a:srgbClr val="8D634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85001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200" b="1" i="0" kern="1200" spc="-50" baseline="0" dirty="0">
                          <a:solidFill>
                            <a:srgbClr val="8D6347"/>
                          </a:solidFill>
                          <a:latin typeface="+mj-lt"/>
                          <a:ea typeface="+mn-ea"/>
                          <a:cs typeface="+mn-cs"/>
                        </a:rPr>
                        <a:t>Κέρδη προ τόκων και φόρων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1" i="0" kern="1200" dirty="0">
                          <a:solidFill>
                            <a:srgbClr val="9D0000"/>
                          </a:solidFill>
                          <a:latin typeface="+mn-lt"/>
                          <a:ea typeface="+mn-ea"/>
                          <a:cs typeface="+mn-cs"/>
                        </a:rPr>
                        <a:t>-1.968.750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1" i="0" kern="1200" dirty="0">
                          <a:solidFill>
                            <a:srgbClr val="9D0000"/>
                          </a:solidFill>
                          <a:latin typeface="+mn-lt"/>
                          <a:ea typeface="+mn-ea"/>
                          <a:cs typeface="+mn-cs"/>
                        </a:rPr>
                        <a:t>-4.800.000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l-GR" sz="1200" b="1" i="0" kern="1200" dirty="0">
                          <a:solidFill>
                            <a:srgbClr val="577423"/>
                          </a:solidFill>
                          <a:latin typeface="+mn-lt"/>
                          <a:ea typeface="+mn-ea"/>
                          <a:cs typeface="+mn-cs"/>
                        </a:rPr>
                        <a:t>28.080.000</a:t>
                      </a: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200" b="0" i="0" kern="1200" dirty="0">
                          <a:solidFill>
                            <a:srgbClr val="8D6347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6963"/>
                  </a:ext>
                </a:extLst>
              </a:tr>
            </a:tbl>
          </a:graphicData>
        </a:graphic>
      </p:graphicFrame>
      <p:pic>
        <p:nvPicPr>
          <p:cNvPr id="8" name="Θέση εικόνας 7">
            <a:extLst>
              <a:ext uri="{FF2B5EF4-FFF2-40B4-BE49-F238E27FC236}">
                <a16:creationId xmlns:a16="http://schemas.microsoft.com/office/drawing/2014/main" id="{A07521AB-F7A8-47D4-A6F7-33CBBF24FAF2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276BD5B-F5EC-4E4F-A135-C4D3B7D6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280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1D93A7-03E2-400D-86A8-F53E910F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ΟΜΑΔΑ</a:t>
            </a:r>
          </a:p>
        </p:txBody>
      </p:sp>
      <p:pic>
        <p:nvPicPr>
          <p:cNvPr id="18" name="Θέση εικόνας 17" descr="Φωτογραφία μέλους ομάδας">
            <a:extLst>
              <a:ext uri="{FF2B5EF4-FFF2-40B4-BE49-F238E27FC236}">
                <a16:creationId xmlns:a16="http://schemas.microsoft.com/office/drawing/2014/main" id="{41B753EE-A977-4FCA-8E79-67176A9B121F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5D5A541C-9380-443A-8DAA-CA2DC784CD4D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1354478" y="3734003"/>
            <a:ext cx="2747052" cy="375509"/>
          </a:xfrm>
        </p:spPr>
        <p:txBody>
          <a:bodyPr rtlCol="0"/>
          <a:lstStyle/>
          <a:p>
            <a:pPr rtl="0"/>
            <a:r>
              <a:rPr lang="el-GR" sz="2300" dirty="0"/>
              <a:t>Στέλλα Κωστίδου 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51E1F49C-E48A-4726-B0A9-521567175EE0}"/>
              </a:ext>
            </a:extLst>
          </p:cNvPr>
          <p:cNvSpPr>
            <a:spLocks noGrp="1"/>
          </p:cNvSpPr>
          <p:nvPr>
            <p:ph type="body" sz="half" idx="43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D7B14D4-2CFC-426A-B1FB-B995ECEE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</a:p>
        </p:txBody>
      </p:sp>
      <p:pic>
        <p:nvPicPr>
          <p:cNvPr id="20" name="Θέση εικόνας 19" descr="Φωτογραφία μέλους ομάδας">
            <a:extLst>
              <a:ext uri="{FF2B5EF4-FFF2-40B4-BE49-F238E27FC236}">
                <a16:creationId xmlns:a16="http://schemas.microsoft.com/office/drawing/2014/main" id="{A9CC36C1-B9AF-48DD-BDA2-4BA082296862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>
          <a:blip r:embed="rId4"/>
          <a:srcRect l="54" r="54"/>
          <a:stretch>
            <a:fillRect/>
          </a:stretch>
        </p:blipFill>
        <p:spPr/>
      </p:pic>
      <p:sp>
        <p:nvSpPr>
          <p:cNvPr id="15" name="Θέση κειμένου 14">
            <a:extLst>
              <a:ext uri="{FF2B5EF4-FFF2-40B4-BE49-F238E27FC236}">
                <a16:creationId xmlns:a16="http://schemas.microsoft.com/office/drawing/2014/main" id="{A8096C7F-F8C1-4963-99C5-24529B757D76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4795428" y="3734003"/>
            <a:ext cx="2760932" cy="375509"/>
          </a:xfrm>
        </p:spPr>
        <p:txBody>
          <a:bodyPr rtlCol="0"/>
          <a:lstStyle/>
          <a:p>
            <a:pPr rtl="0"/>
            <a:r>
              <a:rPr lang="el-GR" sz="2300" dirty="0"/>
              <a:t>Πέτρος </a:t>
            </a:r>
            <a:r>
              <a:rPr lang="el-GR" sz="2300" dirty="0" err="1"/>
              <a:t>Ντούντης</a:t>
            </a:r>
            <a:r>
              <a:rPr lang="el-GR" sz="2300" dirty="0"/>
              <a:t> 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4420C9F7-8E73-4F0B-BAB1-887D96E70272}"/>
              </a:ext>
            </a:extLst>
          </p:cNvPr>
          <p:cNvSpPr>
            <a:spLocks noGrp="1"/>
          </p:cNvSpPr>
          <p:nvPr>
            <p:ph type="body" sz="half" idx="69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03A60FA0-9B9D-427D-8527-7C31F69DE989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</a:p>
        </p:txBody>
      </p:sp>
      <p:pic>
        <p:nvPicPr>
          <p:cNvPr id="22" name="Θέση εικόνας 21" descr="Φωτογραφία μέλους ομάδας">
            <a:extLst>
              <a:ext uri="{FF2B5EF4-FFF2-40B4-BE49-F238E27FC236}">
                <a16:creationId xmlns:a16="http://schemas.microsoft.com/office/drawing/2014/main" id="{8129DF77-C3E8-4734-BD23-C8A50B8A18BA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4424D176-A931-4EFC-8D8E-07A49113C98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042558" y="3734003"/>
            <a:ext cx="3000324" cy="375509"/>
          </a:xfrm>
        </p:spPr>
        <p:txBody>
          <a:bodyPr rtlCol="0"/>
          <a:lstStyle/>
          <a:p>
            <a:pPr rtl="0"/>
            <a:r>
              <a:rPr lang="el-GR" sz="2300" dirty="0"/>
              <a:t>Ιωάννης </a:t>
            </a:r>
            <a:r>
              <a:rPr lang="el-GR" sz="2300" dirty="0" err="1"/>
              <a:t>Ξυλαράς</a:t>
            </a:r>
            <a:r>
              <a:rPr lang="el-GR" sz="2300" dirty="0"/>
              <a:t> 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2291C4EC-49A3-4D58-B164-EACC1141AC23}"/>
              </a:ext>
            </a:extLst>
          </p:cNvPr>
          <p:cNvSpPr>
            <a:spLocks noGrp="1"/>
          </p:cNvSpPr>
          <p:nvPr>
            <p:ph type="body" sz="half" idx="72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17D69A87-EAD0-456A-BA80-374C3F4497C6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</a:p>
        </p:txBody>
      </p:sp>
      <p:pic>
        <p:nvPicPr>
          <p:cNvPr id="24" name="Θέση εικόνας 23">
            <a:extLst>
              <a:ext uri="{FF2B5EF4-FFF2-40B4-BE49-F238E27FC236}">
                <a16:creationId xmlns:a16="http://schemas.microsoft.com/office/drawing/2014/main" id="{0C039F4E-E387-4A62-8338-A6F38453DD2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18614649-6761-4D88-9C42-995B3C8A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pPr rtl="0"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653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797C49D-C8E2-41F0-98F7-6C47DD5F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ΔΙΑΦΑΝΕΙΑ ΟΜΆΔΑΣ</a:t>
            </a:r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id="{35DD3624-5E2E-4149-8C49-0CCB8017D44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pic>
        <p:nvPicPr>
          <p:cNvPr id="29" name="Θέση εικόνας 28" descr="Φωτογραφία μέλους ομάδας">
            <a:extLst>
              <a:ext uri="{FF2B5EF4-FFF2-40B4-BE49-F238E27FC236}">
                <a16:creationId xmlns:a16="http://schemas.microsoft.com/office/drawing/2014/main" id="{91FDCB17-C9F7-4C9C-AB56-71F3A9F732E4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EE0A84A6-1EE2-4793-A5F3-12361AD2464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/>
          <a:lstStyle/>
          <a:p>
            <a:pPr rtl="0"/>
            <a:r>
              <a:rPr lang="el-GR" sz="2400" dirty="0"/>
              <a:t>Στέλλα Κωστίδου 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7679E4AF-C234-4DCE-A0B5-C8F929392474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pic>
        <p:nvPicPr>
          <p:cNvPr id="33" name="Θέση εικόνας 32" descr="Φωτογραφία μέλους ομάδας">
            <a:extLst>
              <a:ext uri="{FF2B5EF4-FFF2-40B4-BE49-F238E27FC236}">
                <a16:creationId xmlns:a16="http://schemas.microsoft.com/office/drawing/2014/main" id="{D09C6404-AC28-42D9-8F22-DF4054FA0860}"/>
              </a:ext>
            </a:extLst>
          </p:cNvPr>
          <p:cNvPicPr>
            <a:picLocks noGrp="1" noChangeAspect="1"/>
          </p:cNvPicPr>
          <p:nvPr>
            <p:ph type="pic" sz="quarter" idx="86"/>
          </p:nvPr>
        </p:nvPicPr>
        <p:blipFill>
          <a:blip r:embed="rId4"/>
          <a:srcRect t="72" b="72"/>
          <a:stretch>
            <a:fillRect/>
          </a:stretch>
        </p:blipFill>
        <p:spPr/>
      </p:pic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9244963F-D949-4524-9472-569AC6CF9F24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 rtlCol="0"/>
          <a:lstStyle/>
          <a:p>
            <a:pPr rtl="0"/>
            <a:r>
              <a:rPr lang="el-GR" sz="2400" dirty="0"/>
              <a:t>Πέτρος </a:t>
            </a:r>
            <a:br>
              <a:rPr lang="el-GR" sz="2400" dirty="0"/>
            </a:br>
            <a:r>
              <a:rPr lang="el-GR" sz="2400" dirty="0" err="1"/>
              <a:t>Ντούντης</a:t>
            </a:r>
            <a:r>
              <a:rPr lang="el-GR" sz="2400" dirty="0"/>
              <a:t> 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1F10B1A0-4D88-4A60-A9AB-F3B1B8A7B6F0}"/>
              </a:ext>
            </a:extLst>
          </p:cNvPr>
          <p:cNvSpPr>
            <a:spLocks noGrp="1"/>
          </p:cNvSpPr>
          <p:nvPr>
            <p:ph type="body" sz="half" idx="72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pic>
        <p:nvPicPr>
          <p:cNvPr id="37" name="Θέση εικόνας 36" descr="Φωτογραφία μέλους ομάδας">
            <a:extLst>
              <a:ext uri="{FF2B5EF4-FFF2-40B4-BE49-F238E27FC236}">
                <a16:creationId xmlns:a16="http://schemas.microsoft.com/office/drawing/2014/main" id="{6E11D8A4-78C7-4650-A91E-9FD05D76AFA2}"/>
              </a:ext>
            </a:extLst>
          </p:cNvPr>
          <p:cNvPicPr>
            <a:picLocks noGrp="1" noChangeAspect="1"/>
          </p:cNvPicPr>
          <p:nvPr>
            <p:ph type="pic" sz="quarter" idx="84"/>
          </p:nvPr>
        </p:nvPicPr>
        <p:blipFill>
          <a:blip r:embed="rId5"/>
          <a:srcRect t="72" b="72"/>
          <a:stretch>
            <a:fillRect/>
          </a:stretch>
        </p:blipFill>
        <p:spPr/>
      </p:pic>
      <p:sp>
        <p:nvSpPr>
          <p:cNvPr id="14" name="Θέση κειμένου 13">
            <a:extLst>
              <a:ext uri="{FF2B5EF4-FFF2-40B4-BE49-F238E27FC236}">
                <a16:creationId xmlns:a16="http://schemas.microsoft.com/office/drawing/2014/main" id="{4C9D3548-8585-44DC-982C-58FF10C87C7D}"/>
              </a:ext>
            </a:extLst>
          </p:cNvPr>
          <p:cNvSpPr>
            <a:spLocks noGrp="1"/>
          </p:cNvSpPr>
          <p:nvPr>
            <p:ph type="body" sz="half" idx="76"/>
          </p:nvPr>
        </p:nvSpPr>
        <p:spPr/>
        <p:txBody>
          <a:bodyPr rtlCol="0"/>
          <a:lstStyle/>
          <a:p>
            <a:pPr rtl="0"/>
            <a:r>
              <a:rPr lang="el-GR" sz="2400" dirty="0"/>
              <a:t>Ιωάννης </a:t>
            </a:r>
            <a:br>
              <a:rPr lang="el-GR" sz="2400" dirty="0"/>
            </a:br>
            <a:r>
              <a:rPr lang="el-GR" sz="2400" dirty="0" err="1"/>
              <a:t>Ξυλαράς</a:t>
            </a:r>
            <a:endParaRPr lang="el-GR" sz="2400" dirty="0"/>
          </a:p>
        </p:txBody>
      </p:sp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F72BEE87-1B7A-4057-B7D8-C16B5198BF8B}"/>
              </a:ext>
            </a:extLst>
          </p:cNvPr>
          <p:cNvSpPr>
            <a:spLocks noGrp="1"/>
          </p:cNvSpPr>
          <p:nvPr>
            <p:ph type="body" sz="half" idx="78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pic>
        <p:nvPicPr>
          <p:cNvPr id="31" name="Θέση εικόνας 30" descr="Φωτογραφία μέλους ομάδας">
            <a:extLst>
              <a:ext uri="{FF2B5EF4-FFF2-40B4-BE49-F238E27FC236}">
                <a16:creationId xmlns:a16="http://schemas.microsoft.com/office/drawing/2014/main" id="{16A837B0-D47D-42C5-94BE-E229C1A95AC2}"/>
              </a:ext>
            </a:extLst>
          </p:cNvPr>
          <p:cNvPicPr>
            <a:picLocks noGrp="1" noChangeAspect="1"/>
          </p:cNvPicPr>
          <p:nvPr>
            <p:ph type="pic" sz="quarter" idx="8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0F64E4E9-0083-42D8-80F8-2D2093F85A12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 rtlCol="0"/>
          <a:lstStyle/>
          <a:p>
            <a:pPr rtl="0"/>
            <a:r>
              <a:rPr lang="el-GR" sz="2400" dirty="0"/>
              <a:t>Στέλλα Κωστίδου 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AF307485-C590-412A-AC5D-861143E3D912}"/>
              </a:ext>
            </a:extLst>
          </p:cNvPr>
          <p:cNvSpPr>
            <a:spLocks noGrp="1"/>
          </p:cNvSpPr>
          <p:nvPr>
            <p:ph type="body" sz="half" idx="69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pic>
        <p:nvPicPr>
          <p:cNvPr id="35" name="Θέση εικόνας 34" descr="Φωτογραφία μέλους ομάδας">
            <a:extLst>
              <a:ext uri="{FF2B5EF4-FFF2-40B4-BE49-F238E27FC236}">
                <a16:creationId xmlns:a16="http://schemas.microsoft.com/office/drawing/2014/main" id="{1A3F424A-74ED-4491-BF42-F667B8A11B1D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/>
          <a:srcRect l="72" r="72"/>
          <a:stretch>
            <a:fillRect/>
          </a:stretch>
        </p:blipFill>
        <p:spPr/>
      </p:pic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7800A375-222C-4905-B9C3-C452F1CC48DB}"/>
              </a:ext>
            </a:extLst>
          </p:cNvPr>
          <p:cNvSpPr>
            <a:spLocks noGrp="1"/>
          </p:cNvSpPr>
          <p:nvPr>
            <p:ph type="body" sz="half" idx="73"/>
          </p:nvPr>
        </p:nvSpPr>
        <p:spPr/>
        <p:txBody>
          <a:bodyPr rtlCol="0"/>
          <a:lstStyle/>
          <a:p>
            <a:pPr rtl="0"/>
            <a:r>
              <a:rPr lang="el-GR" sz="2400" dirty="0"/>
              <a:t>Πέτρος </a:t>
            </a:r>
            <a:br>
              <a:rPr lang="el-GR" sz="2400" dirty="0"/>
            </a:br>
            <a:r>
              <a:rPr lang="el-GR" sz="2400" dirty="0" err="1"/>
              <a:t>Ντούντης</a:t>
            </a:r>
            <a:r>
              <a:rPr lang="el-GR" sz="2400" dirty="0"/>
              <a:t> </a:t>
            </a:r>
          </a:p>
        </p:txBody>
      </p:sp>
      <p:sp>
        <p:nvSpPr>
          <p:cNvPr id="13" name="Θέση κειμένου 12">
            <a:extLst>
              <a:ext uri="{FF2B5EF4-FFF2-40B4-BE49-F238E27FC236}">
                <a16:creationId xmlns:a16="http://schemas.microsoft.com/office/drawing/2014/main" id="{1781FC90-45BE-40D9-8EC9-850BD037D3C0}"/>
              </a:ext>
            </a:extLst>
          </p:cNvPr>
          <p:cNvSpPr>
            <a:spLocks noGrp="1"/>
          </p:cNvSpPr>
          <p:nvPr>
            <p:ph type="body" sz="half" idx="75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pic>
        <p:nvPicPr>
          <p:cNvPr id="39" name="Θέση εικόνας 38" descr="Φωτογραφία μέλους ομάδας">
            <a:extLst>
              <a:ext uri="{FF2B5EF4-FFF2-40B4-BE49-F238E27FC236}">
                <a16:creationId xmlns:a16="http://schemas.microsoft.com/office/drawing/2014/main" id="{DF4D505F-51A8-4065-B89C-42DF008BAD28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7" name="Θέση κειμένου 16">
            <a:extLst>
              <a:ext uri="{FF2B5EF4-FFF2-40B4-BE49-F238E27FC236}">
                <a16:creationId xmlns:a16="http://schemas.microsoft.com/office/drawing/2014/main" id="{03E0E708-BA19-4FCD-85C6-96C90762AA7D}"/>
              </a:ext>
            </a:extLst>
          </p:cNvPr>
          <p:cNvSpPr>
            <a:spLocks noGrp="1"/>
          </p:cNvSpPr>
          <p:nvPr>
            <p:ph type="body" sz="half" idx="79"/>
          </p:nvPr>
        </p:nvSpPr>
        <p:spPr/>
        <p:txBody>
          <a:bodyPr rtlCol="0"/>
          <a:lstStyle/>
          <a:p>
            <a:pPr rtl="0"/>
            <a:r>
              <a:rPr lang="el-GR" sz="2400" dirty="0"/>
              <a:t>Ιωάννης </a:t>
            </a:r>
            <a:br>
              <a:rPr lang="el-GR" sz="2400" dirty="0"/>
            </a:br>
            <a:r>
              <a:rPr lang="el-GR" sz="2400" dirty="0" err="1"/>
              <a:t>Ξυλαράς</a:t>
            </a:r>
            <a:endParaRPr lang="el-GR" sz="2400" dirty="0"/>
          </a:p>
        </p:txBody>
      </p:sp>
      <p:sp>
        <p:nvSpPr>
          <p:cNvPr id="19" name="Θέση κειμένου 18">
            <a:extLst>
              <a:ext uri="{FF2B5EF4-FFF2-40B4-BE49-F238E27FC236}">
                <a16:creationId xmlns:a16="http://schemas.microsoft.com/office/drawing/2014/main" id="{FD33D1A0-C543-4B1B-8BE2-36182E0D6F6E}"/>
              </a:ext>
            </a:extLst>
          </p:cNvPr>
          <p:cNvSpPr>
            <a:spLocks noGrp="1"/>
          </p:cNvSpPr>
          <p:nvPr>
            <p:ph type="body" sz="half" idx="81"/>
          </p:nvPr>
        </p:nvSpPr>
        <p:spPr/>
        <p:txBody>
          <a:bodyPr rtlCol="0"/>
          <a:lstStyle/>
          <a:p>
            <a:pPr rtl="0"/>
            <a:r>
              <a:rPr lang="el-GR" sz="1600" dirty="0"/>
              <a:t>Τίτλος ομάδας</a:t>
            </a:r>
          </a:p>
        </p:txBody>
      </p:sp>
      <p:pic>
        <p:nvPicPr>
          <p:cNvPr id="27" name="Θέση εικόνας 26">
            <a:extLst>
              <a:ext uri="{FF2B5EF4-FFF2-40B4-BE49-F238E27FC236}">
                <a16:creationId xmlns:a16="http://schemas.microsoft.com/office/drawing/2014/main" id="{ECA86910-BD5C-44F0-AE5F-0C7666AE305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307FD2D7-ACB1-4AE4-974A-496173D1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pPr rtl="0"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74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Θέση εικόνας 5">
            <a:extLst>
              <a:ext uri="{FF2B5EF4-FFF2-40B4-BE49-F238E27FC236}">
                <a16:creationId xmlns:a16="http://schemas.microsoft.com/office/drawing/2014/main" id="{9770F097-FCA0-4C75-9178-DECBA8E929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5272882" y="2136473"/>
            <a:ext cx="1646237" cy="689293"/>
          </a:xfrm>
        </p:spPr>
      </p:pic>
      <p:sp>
        <p:nvSpPr>
          <p:cNvPr id="4" name="Τίτλος 3">
            <a:extLst>
              <a:ext uri="{FF2B5EF4-FFF2-40B4-BE49-F238E27FC236}">
                <a16:creationId xmlns:a16="http://schemas.microsoft.com/office/drawing/2014/main" id="{55023858-1A32-4776-924F-C80E5993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792" y="2924071"/>
            <a:ext cx="4772417" cy="1484918"/>
          </a:xfrm>
        </p:spPr>
        <p:txBody>
          <a:bodyPr rtlCol="0">
            <a:noAutofit/>
          </a:bodyPr>
          <a:lstStyle/>
          <a:p>
            <a:pPr rtl="0"/>
            <a:r>
              <a:rPr lang="el-GR" sz="3400" dirty="0"/>
              <a:t>ΕΞΩΦΥΛΛΟ ΣΥΝΟΠΤΙΚΗΣ</a:t>
            </a:r>
            <a:br>
              <a:rPr lang="el-GR" sz="3400" dirty="0"/>
            </a:br>
            <a:r>
              <a:rPr lang="el-GR" sz="3400" dirty="0"/>
              <a:t>ΠΑΡΟΥΣΙΑΣΗΣ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214AA-7CAA-486F-B94C-0576CD3DC11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529264" y="4565230"/>
            <a:ext cx="5133473" cy="526312"/>
          </a:xfrm>
        </p:spPr>
        <p:txBody>
          <a:bodyPr rtlCol="0">
            <a:noAutofit/>
          </a:bodyPr>
          <a:lstStyle/>
          <a:p>
            <a:pPr rtl="0"/>
            <a:r>
              <a:rPr lang="el-GR" spc="-50" dirty="0"/>
              <a:t>Σύνθημα συνοπτικής </a:t>
            </a:r>
            <a:br>
              <a:rPr lang="el-GR" spc="-50" dirty="0"/>
            </a:br>
            <a:r>
              <a:rPr lang="el-GR" spc="-50" dirty="0"/>
              <a:t>παρουσίασης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1F78032-7158-4F74-BDAC-C1E06036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9822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FDA93E-9AAD-40C5-B481-026C9B5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ΧΡΗΜΑΤΟΔΌΤΗΣΗ</a:t>
            </a:r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id="{E46E523F-7FBE-414E-911F-7908A85EB0A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79D53084-CB5F-4516-98FF-21D08741DBA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/>
          <a:lstStyle/>
          <a:p>
            <a:pPr rtl="0"/>
            <a:r>
              <a:rPr lang="el-GR" dirty="0"/>
              <a:t>2.000.000 €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FCCBBB63-776E-4A5C-B7A6-8F1D718A4405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 rtlCol="0"/>
          <a:lstStyle/>
          <a:p>
            <a:pPr rtl="0"/>
            <a:r>
              <a:rPr lang="el-GR" dirty="0"/>
              <a:t>Κατηγορία 1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3EAB8D62-6706-4CD0-A545-86E3F3E3C322}"/>
              </a:ext>
            </a:extLst>
          </p:cNvPr>
          <p:cNvSpPr>
            <a:spLocks noGrp="1"/>
          </p:cNvSpPr>
          <p:nvPr>
            <p:ph type="body" sz="half" idx="83"/>
          </p:nvPr>
        </p:nvSpPr>
        <p:spPr/>
        <p:txBody>
          <a:bodyPr rtlCol="0"/>
          <a:lstStyle/>
          <a:p>
            <a:pPr rtl="0"/>
            <a:r>
              <a:rPr lang="el-GR" dirty="0"/>
              <a:t>2.000.000 €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2F25CA46-4421-4FA5-BDEB-FF697B78FFF5}"/>
              </a:ext>
            </a:extLst>
          </p:cNvPr>
          <p:cNvSpPr>
            <a:spLocks noGrp="1"/>
          </p:cNvSpPr>
          <p:nvPr>
            <p:ph type="body" sz="half" idx="86"/>
          </p:nvPr>
        </p:nvSpPr>
        <p:spPr/>
        <p:txBody>
          <a:bodyPr rtlCol="0"/>
          <a:lstStyle/>
          <a:p>
            <a:pPr rtl="0"/>
            <a:r>
              <a:rPr lang="el-GR" dirty="0"/>
              <a:t>Κατηγορία 2</a:t>
            </a:r>
          </a:p>
        </p:txBody>
      </p:sp>
      <p:graphicFrame>
        <p:nvGraphicFramePr>
          <p:cNvPr id="19" name="Θέση γραφήματος 20" descr="Διάγραμμα πίτας">
            <a:extLst>
              <a:ext uri="{FF2B5EF4-FFF2-40B4-BE49-F238E27FC236}">
                <a16:creationId xmlns:a16="http://schemas.microsoft.com/office/drawing/2014/main" id="{21CA0B60-C64C-438D-A8E5-05DF8EF8D389}"/>
              </a:ext>
            </a:extLst>
          </p:cNvPr>
          <p:cNvGraphicFramePr>
            <a:graphicFrameLocks noGrp="1"/>
          </p:cNvGraphicFramePr>
          <p:nvPr>
            <p:ph type="chart" sz="quarter" idx="82"/>
            <p:extLst>
              <p:ext uri="{D42A27DB-BD31-4B8C-83A1-F6EECF244321}">
                <p14:modId xmlns:p14="http://schemas.microsoft.com/office/powerpoint/2010/main" val="1478972199"/>
              </p:ext>
            </p:extLst>
          </p:nvPr>
        </p:nvGraphicFramePr>
        <p:xfrm>
          <a:off x="3595426" y="2192343"/>
          <a:ext cx="5001148" cy="3749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41938D89-1256-4708-9D84-74D6B96541F5}"/>
              </a:ext>
            </a:extLst>
          </p:cNvPr>
          <p:cNvSpPr>
            <a:spLocks noGrp="1"/>
          </p:cNvSpPr>
          <p:nvPr>
            <p:ph type="body" sz="half" idx="87"/>
          </p:nvPr>
        </p:nvSpPr>
        <p:spPr/>
        <p:txBody>
          <a:bodyPr rtlCol="0"/>
          <a:lstStyle/>
          <a:p>
            <a:pPr rtl="0"/>
            <a:r>
              <a:rPr lang="el-GR" dirty="0"/>
              <a:t>1.500.000 €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2DA41FDE-3695-4900-AFA8-0279599F981E}"/>
              </a:ext>
            </a:extLst>
          </p:cNvPr>
          <p:cNvSpPr>
            <a:spLocks noGrp="1"/>
          </p:cNvSpPr>
          <p:nvPr>
            <p:ph type="body" sz="half" idx="88"/>
          </p:nvPr>
        </p:nvSpPr>
        <p:spPr/>
        <p:txBody>
          <a:bodyPr rtlCol="0"/>
          <a:lstStyle/>
          <a:p>
            <a:pPr rtl="0"/>
            <a:r>
              <a:rPr lang="el-GR" dirty="0"/>
              <a:t>Κατηγορία 3</a:t>
            </a:r>
          </a:p>
        </p:txBody>
      </p:sp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93E2B1EC-2F2C-422B-888D-5674FF85E51D}"/>
              </a:ext>
            </a:extLst>
          </p:cNvPr>
          <p:cNvSpPr>
            <a:spLocks noGrp="1"/>
          </p:cNvSpPr>
          <p:nvPr>
            <p:ph type="body" sz="half" idx="89"/>
          </p:nvPr>
        </p:nvSpPr>
        <p:spPr/>
        <p:txBody>
          <a:bodyPr rtlCol="0"/>
          <a:lstStyle/>
          <a:p>
            <a:pPr rtl="0"/>
            <a:r>
              <a:rPr lang="el-GR" dirty="0"/>
              <a:t>2.500.000 €</a:t>
            </a:r>
          </a:p>
        </p:txBody>
      </p:sp>
      <p:sp>
        <p:nvSpPr>
          <p:cNvPr id="13" name="Θέση κειμένου 12">
            <a:extLst>
              <a:ext uri="{FF2B5EF4-FFF2-40B4-BE49-F238E27FC236}">
                <a16:creationId xmlns:a16="http://schemas.microsoft.com/office/drawing/2014/main" id="{D2863B50-C214-4ED1-8DF8-F7A1377508A0}"/>
              </a:ext>
            </a:extLst>
          </p:cNvPr>
          <p:cNvSpPr>
            <a:spLocks noGrp="1"/>
          </p:cNvSpPr>
          <p:nvPr>
            <p:ph type="body" sz="half" idx="90"/>
          </p:nvPr>
        </p:nvSpPr>
        <p:spPr/>
        <p:txBody>
          <a:bodyPr rtlCol="0"/>
          <a:lstStyle/>
          <a:p>
            <a:pPr rtl="0"/>
            <a:r>
              <a:rPr lang="el-GR" dirty="0"/>
              <a:t>Κατηγορία 4</a:t>
            </a:r>
          </a:p>
        </p:txBody>
      </p:sp>
      <p:sp>
        <p:nvSpPr>
          <p:cNvPr id="14" name="Θέση κειμένου 13">
            <a:extLst>
              <a:ext uri="{FF2B5EF4-FFF2-40B4-BE49-F238E27FC236}">
                <a16:creationId xmlns:a16="http://schemas.microsoft.com/office/drawing/2014/main" id="{8C0CD511-1753-44BC-9F43-56DC5CF9DEBD}"/>
              </a:ext>
            </a:extLst>
          </p:cNvPr>
          <p:cNvSpPr>
            <a:spLocks noGrp="1"/>
          </p:cNvSpPr>
          <p:nvPr>
            <p:ph type="body" sz="half" idx="91"/>
          </p:nvPr>
        </p:nvSpPr>
        <p:spPr/>
        <p:txBody>
          <a:bodyPr rtlCol="0"/>
          <a:lstStyle/>
          <a:p>
            <a:pPr rtl="0"/>
            <a:r>
              <a:rPr lang="el-GR" dirty="0"/>
              <a:t>3.200.000 €</a:t>
            </a:r>
          </a:p>
        </p:txBody>
      </p:sp>
      <p:sp>
        <p:nvSpPr>
          <p:cNvPr id="15" name="Θέση κειμένου 14">
            <a:extLst>
              <a:ext uri="{FF2B5EF4-FFF2-40B4-BE49-F238E27FC236}">
                <a16:creationId xmlns:a16="http://schemas.microsoft.com/office/drawing/2014/main" id="{63684FB6-9E85-4B37-B408-2FEEDA953F51}"/>
              </a:ext>
            </a:extLst>
          </p:cNvPr>
          <p:cNvSpPr>
            <a:spLocks noGrp="1"/>
          </p:cNvSpPr>
          <p:nvPr>
            <p:ph type="body" sz="half" idx="92"/>
          </p:nvPr>
        </p:nvSpPr>
        <p:spPr/>
        <p:txBody>
          <a:bodyPr rtlCol="0"/>
          <a:lstStyle/>
          <a:p>
            <a:pPr rtl="0"/>
            <a:r>
              <a:rPr lang="el-GR" dirty="0"/>
              <a:t>Κατηγορία 5</a:t>
            </a:r>
          </a:p>
        </p:txBody>
      </p:sp>
      <p:pic>
        <p:nvPicPr>
          <p:cNvPr id="21" name="Θέση εικόνας 20">
            <a:extLst>
              <a:ext uri="{FF2B5EF4-FFF2-40B4-BE49-F238E27FC236}">
                <a16:creationId xmlns:a16="http://schemas.microsoft.com/office/drawing/2014/main" id="{5C89D787-5349-4628-BAB0-D83998089C6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25D93747-9BDE-4EE1-9789-99DA0624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3127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ΣΥΝΟΨΗ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 </a:t>
            </a: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  <a:p>
            <a:pPr rtl="0"/>
            <a:endParaRPr lang="el-GR" dirty="0"/>
          </a:p>
        </p:txBody>
      </p:sp>
      <p:pic>
        <p:nvPicPr>
          <p:cNvPr id="7" name="Θέση εικόνας 6">
            <a:extLst>
              <a:ext uri="{FF2B5EF4-FFF2-40B4-BE49-F238E27FC236}">
                <a16:creationId xmlns:a16="http://schemas.microsoft.com/office/drawing/2014/main" id="{FE710387-80E8-4D9A-9BE6-B1D06155DAE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710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pc="-50" dirty="0"/>
              <a:t>ΕΥΧΑΡΙΣΤΟΥΜΕ!</a:t>
            </a:r>
          </a:p>
        </p:txBody>
      </p:sp>
      <p:pic>
        <p:nvPicPr>
          <p:cNvPr id="11" name="Θέση εικόνας 10">
            <a:extLst>
              <a:ext uri="{FF2B5EF4-FFF2-40B4-BE49-F238E27FC236}">
                <a16:creationId xmlns:a16="http://schemas.microsoft.com/office/drawing/2014/main" id="{37A67548-9FAF-4DCB-A2DD-3F1B63C135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9709655" y="2679574"/>
            <a:ext cx="1646237" cy="689293"/>
          </a:xfrm>
        </p:spPr>
      </p:pic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9857702-D4F7-460C-9B02-C07897E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l-GR" dirty="0"/>
              <a:t>Όνομα ομιλητή: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9E8064C2-698C-4F56-B604-A2A8AE3D7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l-GR" dirty="0"/>
              <a:t>Email: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910D1CE3-B979-4C3E-A3BF-4C200D062B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540" y="4551902"/>
            <a:ext cx="4896000" cy="373961"/>
          </a:xfrm>
        </p:spPr>
        <p:txBody>
          <a:bodyPr rtlCol="0"/>
          <a:lstStyle/>
          <a:p>
            <a:pPr rtl="0"/>
            <a:r>
              <a:rPr lang="el-GR" dirty="0"/>
              <a:t>speakermail@website.com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56D36886-65A3-42CD-990B-789C9200A4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l-GR" dirty="0"/>
              <a:t>Τηλέφωνο: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E641CB99-F65E-4FA5-89A7-CDA63B042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l-GR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39C51C-7BBF-4B92-A610-4EB86DB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ΠΑΡΑΡΤΗΜΑ</a:t>
            </a:r>
          </a:p>
        </p:txBody>
      </p:sp>
      <p:pic>
        <p:nvPicPr>
          <p:cNvPr id="6" name="Θέση εικόνας 5">
            <a:extLst>
              <a:ext uri="{FF2B5EF4-FFF2-40B4-BE49-F238E27FC236}">
                <a16:creationId xmlns:a16="http://schemas.microsoft.com/office/drawing/2014/main" id="{1EB0BE86-C0C0-45E0-9655-3007C5E343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9888199C-D9BD-40C2-9DB3-4653E87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376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1D25BC-69B0-445F-BFD2-A15B1907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ΜΑΡΤΥΡΙΕΣ ΠΕΛΑΤΩΝ</a:t>
            </a:r>
          </a:p>
        </p:txBody>
      </p:sp>
      <p:pic>
        <p:nvPicPr>
          <p:cNvPr id="14" name="Θέση εικόνας 13" descr="Φωτογραφία μέλους ομάδας">
            <a:extLst>
              <a:ext uri="{FF2B5EF4-FFF2-40B4-BE49-F238E27FC236}">
                <a16:creationId xmlns:a16="http://schemas.microsoft.com/office/drawing/2014/main" id="{059D5751-27E7-4925-AB76-804F79AA00B4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3"/>
          <a:srcRect l="68" r="68"/>
          <a:stretch>
            <a:fillRect/>
          </a:stretch>
        </p:blipFill>
        <p:spPr/>
      </p:pic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D6C8D665-9380-46B9-A760-DCB9A3B90DD9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5C812AB-966C-4E11-AF78-4BAA00918E90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/>
          <a:lstStyle/>
          <a:p>
            <a:pPr rtl="0"/>
            <a:r>
              <a:rPr lang="el-GR" sz="2000" dirty="0"/>
              <a:t>Όνομα ατόμου 1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A6468D69-D7B1-4C4C-A8EA-F6AA1CF82777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 rtlCol="0"/>
          <a:lstStyle/>
          <a:p>
            <a:pPr rtl="0"/>
            <a:r>
              <a:rPr lang="el-GR" sz="1600" dirty="0"/>
              <a:t>Εταιρεία, Τίτλος</a:t>
            </a:r>
          </a:p>
        </p:txBody>
      </p:sp>
      <p:pic>
        <p:nvPicPr>
          <p:cNvPr id="16" name="Θέση εικόνας 15" descr="Φωτογραφία μέλους ομάδας">
            <a:extLst>
              <a:ext uri="{FF2B5EF4-FFF2-40B4-BE49-F238E27FC236}">
                <a16:creationId xmlns:a16="http://schemas.microsoft.com/office/drawing/2014/main" id="{AB7D0785-2D2D-40B2-88BF-4AA6B35F3B3D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8203336D-67A1-400E-809C-737392F0F91A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5EDB349D-74AB-44E3-ABF9-966D44661932}"/>
              </a:ext>
            </a:extLst>
          </p:cNvPr>
          <p:cNvSpPr>
            <a:spLocks noGrp="1"/>
          </p:cNvSpPr>
          <p:nvPr>
            <p:ph type="body" sz="half" idx="68"/>
          </p:nvPr>
        </p:nvSpPr>
        <p:spPr/>
        <p:txBody>
          <a:bodyPr rtlCol="0"/>
          <a:lstStyle/>
          <a:p>
            <a:pPr rtl="0"/>
            <a:r>
              <a:rPr lang="el-GR" sz="2000" dirty="0"/>
              <a:t>Όνομα ατόμου 2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2613B2A7-1A42-4B06-A44D-E442D3A6C717}"/>
              </a:ext>
            </a:extLst>
          </p:cNvPr>
          <p:cNvSpPr>
            <a:spLocks noGrp="1"/>
          </p:cNvSpPr>
          <p:nvPr>
            <p:ph type="body" sz="half" idx="71"/>
          </p:nvPr>
        </p:nvSpPr>
        <p:spPr/>
        <p:txBody>
          <a:bodyPr rtlCol="0"/>
          <a:lstStyle/>
          <a:p>
            <a:pPr rtl="0"/>
            <a:r>
              <a:rPr lang="el-GR" sz="1600" dirty="0"/>
              <a:t>Εταιρεία, Τίτλος</a:t>
            </a:r>
          </a:p>
        </p:txBody>
      </p:sp>
      <p:pic>
        <p:nvPicPr>
          <p:cNvPr id="18" name="Θέση εικόνας 17">
            <a:extLst>
              <a:ext uri="{FF2B5EF4-FFF2-40B4-BE49-F238E27FC236}">
                <a16:creationId xmlns:a16="http://schemas.microsoft.com/office/drawing/2014/main" id="{922DBC55-8825-40E0-84FA-34F0B4A4801F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5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0E420A27-18AB-4F8F-8EA5-A1A4E28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455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FC0997-E006-463A-9350-DD3AC56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ΠΕΡΙΠΤΩΣΙΟΛΟΓΙΚΉ ΜΕΛΈΤΗ</a:t>
            </a:r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id="{300E0EF3-BAF0-4374-A9FC-F74CF69E8C7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3AB40AA1-2AEE-4C96-9B5A-4FF878388833}"/>
              </a:ext>
            </a:extLst>
          </p:cNvPr>
          <p:cNvSpPr>
            <a:spLocks noGrp="1"/>
          </p:cNvSpPr>
          <p:nvPr>
            <p:ph type="body" sz="half" idx="9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 </a:t>
            </a: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  <a:p>
            <a:pPr rtl="0"/>
            <a:endParaRPr lang="el-GR" dirty="0"/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4D412DCA-756A-4F42-A884-5BB7B8146B0E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 </a:t>
            </a: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pic>
        <p:nvPicPr>
          <p:cNvPr id="9" name="Θέση εικόνας 8">
            <a:extLst>
              <a:ext uri="{FF2B5EF4-FFF2-40B4-BE49-F238E27FC236}">
                <a16:creationId xmlns:a16="http://schemas.microsoft.com/office/drawing/2014/main" id="{92E2D809-44CE-48B7-A53A-77C4E3C84598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ABC1465D-5BE7-401D-85EE-AFA94555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5934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C54C5E-3B2A-43D9-9831-21B334F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ΈΚΔΟΣΗ ΓΙΑ ΚΙΝΗΤΈΣ ΣΥΣΚΕΥΈΣ</a:t>
            </a:r>
          </a:p>
        </p:txBody>
      </p:sp>
      <p:pic>
        <p:nvPicPr>
          <p:cNvPr id="18" name="Θέση εικόνας 17" descr="Εικονίδιο ποτηριού">
            <a:extLst>
              <a:ext uri="{FF2B5EF4-FFF2-40B4-BE49-F238E27FC236}">
                <a16:creationId xmlns:a16="http://schemas.microsoft.com/office/drawing/2014/main" id="{461AE029-2675-4B7C-8A3E-3E83CD2E6D7A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9476" t="-22171" r="-59476" b="-28834"/>
          <a:stretch/>
        </p:blipFill>
        <p:spPr>
          <a:xfrm>
            <a:off x="950378" y="1999033"/>
            <a:ext cx="504000" cy="504000"/>
          </a:xfrm>
        </p:spPr>
      </p:pic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FA62956D-A53E-41C4-9C91-5135106734F4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70399" y="2703461"/>
            <a:ext cx="2749246" cy="375509"/>
          </a:xfrm>
        </p:spPr>
        <p:txBody>
          <a:bodyPr rtlCol="0">
            <a:noAutofit/>
          </a:bodyPr>
          <a:lstStyle/>
          <a:p>
            <a:pPr rtl="0"/>
            <a:r>
              <a:rPr lang="el-GR" sz="2200" spc="-60" dirty="0"/>
              <a:t>Τίτλος δυνατότητας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D7912CF7-BD21-418C-807D-9CBACF28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31284"/>
            <a:ext cx="2385242" cy="1712618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</a:p>
        </p:txBody>
      </p:sp>
      <p:pic>
        <p:nvPicPr>
          <p:cNvPr id="24" name="Θέση εικόνας 23" descr="Εικόνα ποτηριού">
            <a:extLst>
              <a:ext uri="{FF2B5EF4-FFF2-40B4-BE49-F238E27FC236}">
                <a16:creationId xmlns:a16="http://schemas.microsoft.com/office/drawing/2014/main" id="{2CBBBA6A-3F68-4A85-A537-BB655731E494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 l="214" r="214"/>
          <a:stretch>
            <a:fillRect/>
          </a:stretch>
        </p:blipFill>
        <p:spPr/>
      </p:pic>
      <p:pic>
        <p:nvPicPr>
          <p:cNvPr id="22" name="Θέση εικόνας 21" descr="Εικόνα πίτσας">
            <a:extLst>
              <a:ext uri="{FF2B5EF4-FFF2-40B4-BE49-F238E27FC236}">
                <a16:creationId xmlns:a16="http://schemas.microsoft.com/office/drawing/2014/main" id="{FEA0670A-379A-44F4-AE1A-EE9363E7FA91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6"/>
          <a:srcRect l="10083" r="10083"/>
          <a:stretch>
            <a:fillRect/>
          </a:stretch>
        </p:blipFill>
        <p:spPr/>
      </p:pic>
      <p:pic>
        <p:nvPicPr>
          <p:cNvPr id="20" name="Θέση εικόνας 19" descr="Εικονίδιο καπακιού πιάτου">
            <a:extLst>
              <a:ext uri="{FF2B5EF4-FFF2-40B4-BE49-F238E27FC236}">
                <a16:creationId xmlns:a16="http://schemas.microsoft.com/office/drawing/2014/main" id="{27C31D1B-7F26-4D47-A81C-BB6D7F4C88D0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1708" t="-31638" r="-11708" b="-43992"/>
          <a:stretch/>
        </p:blipFill>
        <p:spPr>
          <a:xfrm>
            <a:off x="9170239" y="1999033"/>
            <a:ext cx="504000" cy="504000"/>
          </a:xfrm>
        </p:spPr>
      </p:pic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8C24B971-69DB-45D3-9772-37DC78D632BB}"/>
              </a:ext>
            </a:extLst>
          </p:cNvPr>
          <p:cNvSpPr>
            <a:spLocks noGrp="1"/>
          </p:cNvSpPr>
          <p:nvPr>
            <p:ph type="body" sz="half" idx="37"/>
          </p:nvPr>
        </p:nvSpPr>
        <p:spPr>
          <a:xfrm>
            <a:off x="9083450" y="2703461"/>
            <a:ext cx="2825100" cy="375509"/>
          </a:xfrm>
        </p:spPr>
        <p:txBody>
          <a:bodyPr rtlCol="0">
            <a:noAutofit/>
          </a:bodyPr>
          <a:lstStyle/>
          <a:p>
            <a:pPr rtl="0"/>
            <a:r>
              <a:rPr lang="el-GR" sz="2200" spc="-60" dirty="0"/>
              <a:t>Τίτλος δυνατότητας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AF67DB2B-7061-4EAA-A48A-1351D788CE8E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31284"/>
            <a:ext cx="2451052" cy="1712618"/>
          </a:xfrm>
        </p:spPr>
        <p:txBody>
          <a:bodyPr rtlCol="0"/>
          <a:lstStyle/>
          <a:p>
            <a:pPr rtl="0">
              <a:spcBef>
                <a:spcPts val="0"/>
              </a:spcBef>
            </a:pPr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</a:p>
        </p:txBody>
      </p:sp>
      <p:pic>
        <p:nvPicPr>
          <p:cNvPr id="14" name="Θέση εικόνας 13">
            <a:extLst>
              <a:ext uri="{FF2B5EF4-FFF2-40B4-BE49-F238E27FC236}">
                <a16:creationId xmlns:a16="http://schemas.microsoft.com/office/drawing/2014/main" id="{D01E9234-2F57-43AA-92F7-69146348A15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9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3C86B592-478F-4AED-AA32-BDC3DFC8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el-GR" smtClean="0"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806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ΣΧΕΤΙΚΆ ΜΕ ΕΜΑΣ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</p:txBody>
      </p:sp>
      <p:pic>
        <p:nvPicPr>
          <p:cNvPr id="7" name="Θέση εικόνας 6">
            <a:extLst>
              <a:ext uri="{FF2B5EF4-FFF2-40B4-BE49-F238E27FC236}">
                <a16:creationId xmlns:a16="http://schemas.microsoft.com/office/drawing/2014/main" id="{3C008318-AEAE-4C05-A89F-775467434FA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 rtlCol="0"/>
          <a:lstStyle/>
          <a:p>
            <a:pPr rtl="0"/>
            <a:r>
              <a:rPr lang="el-GR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l-GR" smtClean="0">
                <a:solidFill>
                  <a:srgbClr val="FFFFFF"/>
                </a:solidFill>
              </a:rPr>
              <a:pPr/>
              <a:t>3</a:t>
            </a:fld>
            <a:endParaRPr lang="el-G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ΠΡΟΒΛΗΜΑ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Nunc</a:t>
            </a:r>
            <a:r>
              <a:rPr lang="el-GR" dirty="0"/>
              <a:t> </a:t>
            </a:r>
            <a:r>
              <a:rPr lang="el-GR" dirty="0" err="1"/>
              <a:t>viverra</a:t>
            </a:r>
            <a:r>
              <a:rPr lang="el-GR" dirty="0"/>
              <a:t> </a:t>
            </a:r>
            <a:r>
              <a:rPr lang="el-GR" dirty="0" err="1"/>
              <a:t>imperdiet</a:t>
            </a:r>
            <a:r>
              <a:rPr lang="el-GR" dirty="0"/>
              <a:t> </a:t>
            </a:r>
            <a:r>
              <a:rPr lang="el-GR" dirty="0" err="1"/>
              <a:t>enim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est.</a:t>
            </a:r>
            <a:br>
              <a:rPr lang="el-GR" dirty="0"/>
            </a:br>
            <a:r>
              <a:rPr lang="el-GR" dirty="0" err="1"/>
              <a:t>Vivamus</a:t>
            </a:r>
            <a:r>
              <a:rPr lang="el-GR" dirty="0"/>
              <a:t> a </a:t>
            </a:r>
            <a:r>
              <a:rPr lang="el-GR" dirty="0" err="1"/>
              <a:t>tellus</a:t>
            </a:r>
            <a:r>
              <a:rPr lang="el-GR" dirty="0"/>
              <a:t>.</a:t>
            </a:r>
          </a:p>
        </p:txBody>
      </p:sp>
      <p:pic>
        <p:nvPicPr>
          <p:cNvPr id="7" name="Θέση εικόνας 6">
            <a:extLst>
              <a:ext uri="{FF2B5EF4-FFF2-40B4-BE49-F238E27FC236}">
                <a16:creationId xmlns:a16="http://schemas.microsoft.com/office/drawing/2014/main" id="{3260D0D3-DF8B-41CB-8846-9F8ABDD7AE3E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l-GR" dirty="0"/>
              <a:t>0</a:t>
            </a:r>
            <a:fld id="{F470E458-E7C2-4395-B75D-476A174CEE45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ΛΥΣΗ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  <a:p>
            <a:pPr rtl="0"/>
            <a:r>
              <a:rPr lang="el-GR" dirty="0" err="1"/>
              <a:t>Pellentesque</a:t>
            </a:r>
            <a:r>
              <a:rPr lang="el-GR" dirty="0"/>
              <a:t> </a:t>
            </a:r>
            <a:r>
              <a:rPr lang="el-GR" dirty="0" err="1"/>
              <a:t>habitant</a:t>
            </a:r>
            <a:r>
              <a:rPr lang="el-GR" dirty="0"/>
              <a:t> </a:t>
            </a:r>
            <a:r>
              <a:rPr lang="el-GR" dirty="0" err="1"/>
              <a:t>morbi</a:t>
            </a:r>
            <a:r>
              <a:rPr lang="el-GR" dirty="0"/>
              <a:t> </a:t>
            </a:r>
            <a:r>
              <a:rPr lang="el-GR" dirty="0" err="1"/>
              <a:t>tristique</a:t>
            </a:r>
            <a:r>
              <a:rPr lang="el-GR" dirty="0"/>
              <a:t> </a:t>
            </a:r>
            <a:r>
              <a:rPr lang="el-GR" dirty="0" err="1"/>
              <a:t>senectus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netus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fames</a:t>
            </a:r>
            <a:r>
              <a:rPr lang="el-GR" dirty="0"/>
              <a:t> </a:t>
            </a:r>
            <a:r>
              <a:rPr lang="el-GR" dirty="0" err="1"/>
              <a:t>ac</a:t>
            </a:r>
            <a:r>
              <a:rPr lang="el-GR" dirty="0"/>
              <a:t> </a:t>
            </a:r>
            <a:r>
              <a:rPr lang="el-GR" dirty="0" err="1"/>
              <a:t>turpis</a:t>
            </a:r>
            <a:r>
              <a:rPr lang="el-GR" dirty="0"/>
              <a:t> </a:t>
            </a:r>
            <a:r>
              <a:rPr lang="el-GR" dirty="0" err="1"/>
              <a:t>egestas</a:t>
            </a:r>
            <a:r>
              <a:rPr lang="el-GR" dirty="0"/>
              <a:t>. </a:t>
            </a:r>
            <a:r>
              <a:rPr lang="el-GR" dirty="0" err="1"/>
              <a:t>Proin</a:t>
            </a:r>
            <a:r>
              <a:rPr lang="el-GR" dirty="0"/>
              <a:t> </a:t>
            </a:r>
            <a:r>
              <a:rPr lang="el-GR" dirty="0" err="1"/>
              <a:t>pharetra</a:t>
            </a:r>
            <a:r>
              <a:rPr lang="el-GR" dirty="0"/>
              <a:t> </a:t>
            </a:r>
            <a:r>
              <a:rPr lang="el-GR" dirty="0" err="1"/>
              <a:t>nonummy</a:t>
            </a:r>
            <a:r>
              <a:rPr lang="el-GR" dirty="0"/>
              <a:t> </a:t>
            </a:r>
            <a:r>
              <a:rPr lang="el-GR" dirty="0" err="1"/>
              <a:t>pede</a:t>
            </a:r>
            <a:r>
              <a:rPr lang="el-GR" dirty="0"/>
              <a:t>. </a:t>
            </a:r>
            <a:r>
              <a:rPr lang="el-GR" dirty="0" err="1"/>
              <a:t>Mauris</a:t>
            </a:r>
            <a:r>
              <a:rPr lang="el-GR" dirty="0"/>
              <a:t> </a:t>
            </a:r>
            <a:r>
              <a:rPr lang="el-GR" dirty="0" err="1"/>
              <a:t>et</a:t>
            </a:r>
            <a:r>
              <a:rPr lang="el-GR" dirty="0"/>
              <a:t> </a:t>
            </a:r>
            <a:r>
              <a:rPr lang="el-GR" dirty="0" err="1"/>
              <a:t>orci</a:t>
            </a:r>
            <a:r>
              <a:rPr lang="el-GR" dirty="0"/>
              <a:t>.</a:t>
            </a:r>
          </a:p>
        </p:txBody>
      </p:sp>
      <p:pic>
        <p:nvPicPr>
          <p:cNvPr id="8" name="Θέση εικόνας 7">
            <a:extLst>
              <a:ext uri="{FF2B5EF4-FFF2-40B4-BE49-F238E27FC236}">
                <a16:creationId xmlns:a16="http://schemas.microsoft.com/office/drawing/2014/main" id="{70AD00E5-DB51-48B6-BBD8-998B937D358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l-GR" dirty="0"/>
              <a:t>0</a:t>
            </a:r>
            <a:fld id="{F470E458-E7C2-4395-B75D-476A174CEE45}" type="slidenum">
              <a:rPr lang="el-GR" smtClean="0"/>
              <a:pPr rtl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9C81B0-2191-45BC-9905-2E1C78EB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ΠΡΟΪΟΝ</a:t>
            </a:r>
          </a:p>
        </p:txBody>
      </p:sp>
      <p:sp>
        <p:nvSpPr>
          <p:cNvPr id="8" name="Υπότιτλος 7">
            <a:extLst>
              <a:ext uri="{FF2B5EF4-FFF2-40B4-BE49-F238E27FC236}">
                <a16:creationId xmlns:a16="http://schemas.microsoft.com/office/drawing/2014/main" id="{FF3B8616-1339-49B7-9484-5BA1C898AE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endParaRPr lang="el-GR" dirty="0"/>
          </a:p>
        </p:txBody>
      </p:sp>
      <p:pic>
        <p:nvPicPr>
          <p:cNvPr id="21" name="Θέση εικόνας 20" descr="Εικονίδιο ποτηριού">
            <a:extLst>
              <a:ext uri="{FF2B5EF4-FFF2-40B4-BE49-F238E27FC236}">
                <a16:creationId xmlns:a16="http://schemas.microsoft.com/office/drawing/2014/main" id="{5210F475-2002-4AE9-A0FF-DCBCA11294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6449" t="-20014" r="-56449" b="-26812"/>
          <a:stretch/>
        </p:blipFill>
        <p:spPr>
          <a:xfrm>
            <a:off x="1009659" y="2761871"/>
            <a:ext cx="504000" cy="504000"/>
          </a:xfrm>
        </p:spPr>
      </p:pic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CB8C2489-4C28-4A80-9F6E-875452B0C83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1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DDC39B62-BE54-415D-91D1-F2917B1B10B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</a:t>
            </a:r>
          </a:p>
        </p:txBody>
      </p:sp>
      <p:pic>
        <p:nvPicPr>
          <p:cNvPr id="25" name="Θέση εικόνας 24" descr="Εικονίδιο καπακιού πιάτου">
            <a:extLst>
              <a:ext uri="{FF2B5EF4-FFF2-40B4-BE49-F238E27FC236}">
                <a16:creationId xmlns:a16="http://schemas.microsoft.com/office/drawing/2014/main" id="{A1652785-1C4D-4FB1-B5F5-620BA44061A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9608" t="-22708" r="-9608" b="-46945"/>
          <a:stretch/>
        </p:blipFill>
        <p:spPr>
          <a:xfrm>
            <a:off x="6522420" y="2754732"/>
            <a:ext cx="504000" cy="504000"/>
          </a:xfrm>
        </p:spPr>
      </p:pic>
      <p:sp>
        <p:nvSpPr>
          <p:cNvPr id="14" name="Θέση κειμένου 13">
            <a:extLst>
              <a:ext uri="{FF2B5EF4-FFF2-40B4-BE49-F238E27FC236}">
                <a16:creationId xmlns:a16="http://schemas.microsoft.com/office/drawing/2014/main" id="{E6642833-0C4D-49DE-99DB-E59E9EE7BE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2</a:t>
            </a:r>
          </a:p>
        </p:txBody>
      </p:sp>
      <p:sp>
        <p:nvSpPr>
          <p:cNvPr id="13" name="Θέση κειμένου 12">
            <a:extLst>
              <a:ext uri="{FF2B5EF4-FFF2-40B4-BE49-F238E27FC236}">
                <a16:creationId xmlns:a16="http://schemas.microsoft.com/office/drawing/2014/main" id="{6999C6DE-C119-420D-988D-0EA1E658703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</a:t>
            </a:r>
          </a:p>
        </p:txBody>
      </p:sp>
      <p:pic>
        <p:nvPicPr>
          <p:cNvPr id="23" name="Θέση εικόνας 22" descr="Εικονίδιο μαχαιροπίρουνου">
            <a:extLst>
              <a:ext uri="{FF2B5EF4-FFF2-40B4-BE49-F238E27FC236}">
                <a16:creationId xmlns:a16="http://schemas.microsoft.com/office/drawing/2014/main" id="{ED69C2CE-13BC-4657-9342-BFDC8F715C5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35875" t="-13714" r="-35875" b="-13714"/>
          <a:stretch/>
        </p:blipFill>
        <p:spPr>
          <a:xfrm>
            <a:off x="1009659" y="4259510"/>
            <a:ext cx="504000" cy="504000"/>
          </a:xfrm>
        </p:spPr>
      </p:pic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4C6C93ED-5B50-4336-9413-22836A56194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3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15E286E8-3B5C-407E-B8B8-7B5B8E30046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</a:t>
            </a:r>
          </a:p>
        </p:txBody>
      </p:sp>
      <p:pic>
        <p:nvPicPr>
          <p:cNvPr id="27" name="Θέση εικόνας 26" descr="Εικονίδιο καπέλου σεφ">
            <a:extLst>
              <a:ext uri="{FF2B5EF4-FFF2-40B4-BE49-F238E27FC236}">
                <a16:creationId xmlns:a16="http://schemas.microsoft.com/office/drawing/2014/main" id="{62D1674E-42EF-4E5E-9D93-A14E50217E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26034" t="-23413" r="-26034" b="-23413"/>
          <a:stretch/>
        </p:blipFill>
        <p:spPr>
          <a:xfrm>
            <a:off x="6522420" y="4245725"/>
            <a:ext cx="504000" cy="504000"/>
          </a:xfrm>
        </p:spPr>
      </p:pic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B11A4B33-5F58-4E10-89D9-517850C8BD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4</a:t>
            </a:r>
          </a:p>
        </p:txBody>
      </p:sp>
      <p:sp>
        <p:nvSpPr>
          <p:cNvPr id="15" name="Θέση κειμένου 14">
            <a:extLst>
              <a:ext uri="{FF2B5EF4-FFF2-40B4-BE49-F238E27FC236}">
                <a16:creationId xmlns:a16="http://schemas.microsoft.com/office/drawing/2014/main" id="{CAFB2275-61A3-4A9B-B84E-FFDA44EEAA0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</a:t>
            </a:r>
          </a:p>
        </p:txBody>
      </p:sp>
      <p:pic>
        <p:nvPicPr>
          <p:cNvPr id="19" name="Θέση εικόνας 18">
            <a:extLst>
              <a:ext uri="{FF2B5EF4-FFF2-40B4-BE49-F238E27FC236}">
                <a16:creationId xmlns:a16="http://schemas.microsoft.com/office/drawing/2014/main" id="{827A29AB-051C-4DA0-BDDD-D5E521CF830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1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l-GR" dirty="0"/>
              <a:t>0</a:t>
            </a:r>
            <a:fld id="{F470E458-E7C2-4395-B75D-476A174CEE45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17F56EA8-E044-4CC4-B513-B26BD95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3600" dirty="0"/>
              <a:t>ΤΟ ΠΡΟΪΟΝ ΜΑΣ</a:t>
            </a:r>
          </a:p>
        </p:txBody>
      </p:sp>
      <p:pic>
        <p:nvPicPr>
          <p:cNvPr id="15" name="Θέση εικόνας 14" descr="Εικονίδιο ποτηριού">
            <a:extLst>
              <a:ext uri="{FF2B5EF4-FFF2-40B4-BE49-F238E27FC236}">
                <a16:creationId xmlns:a16="http://schemas.microsoft.com/office/drawing/2014/main" id="{FBFC9385-E01D-4FC5-BA27-8132925624A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46133" t="-12176" r="-46839" b="-20907"/>
          <a:stretch/>
        </p:blipFill>
        <p:spPr>
          <a:xfrm>
            <a:off x="1014254" y="2337296"/>
            <a:ext cx="504000" cy="504000"/>
          </a:xfrm>
        </p:spPr>
      </p:pic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C72ED8EC-71D2-4543-A0F0-EE3BBF92F0D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l-GR" sz="2400" dirty="0"/>
              <a:t>Ενότητα 1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5E0FD3EC-7066-4EE1-99E8-3410E569CC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.</a:t>
            </a:r>
          </a:p>
        </p:txBody>
      </p:sp>
      <p:pic>
        <p:nvPicPr>
          <p:cNvPr id="13" name="Θέση εικόνας 12" descr="Εικόνα κύριων πιάτων">
            <a:extLst>
              <a:ext uri="{FF2B5EF4-FFF2-40B4-BE49-F238E27FC236}">
                <a16:creationId xmlns:a16="http://schemas.microsoft.com/office/drawing/2014/main" id="{DAAFC736-F4BC-4BA3-8457-3BC8C25F45CE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5"/>
          <a:srcRect l="864" r="864"/>
          <a:stretch>
            <a:fillRect/>
          </a:stretch>
        </p:blipFill>
        <p:spPr/>
      </p:pic>
      <p:pic>
        <p:nvPicPr>
          <p:cNvPr id="17" name="Θέση εικόνας 16" descr="Εικονίδιο καπακιού πιάτου">
            <a:extLst>
              <a:ext uri="{FF2B5EF4-FFF2-40B4-BE49-F238E27FC236}">
                <a16:creationId xmlns:a16="http://schemas.microsoft.com/office/drawing/2014/main" id="{9211FF59-1254-48F6-9792-1AE0523EB93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1450" t="-26725" r="-11450" b="-48167"/>
          <a:stretch/>
        </p:blipFill>
        <p:spPr>
          <a:xfrm>
            <a:off x="9251413" y="2332432"/>
            <a:ext cx="504000" cy="504000"/>
          </a:xfrm>
        </p:spPr>
      </p:pic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F490247B-1801-406D-84B0-13D91AA0A0D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el-GR" sz="2400" dirty="0"/>
              <a:t>Ενότητα 2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2049704E-C70E-4F97-B41A-FDBD01602DB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.</a:t>
            </a:r>
          </a:p>
        </p:txBody>
      </p:sp>
      <p:pic>
        <p:nvPicPr>
          <p:cNvPr id="19" name="Θέση εικόνας 18">
            <a:extLst>
              <a:ext uri="{FF2B5EF4-FFF2-40B4-BE49-F238E27FC236}">
                <a16:creationId xmlns:a16="http://schemas.microsoft.com/office/drawing/2014/main" id="{EEF55D1B-0E92-48A6-A05A-27E64156487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8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B4CA8-B002-4DDD-8BB6-E512F24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l-GR" dirty="0"/>
              <a:t>0</a:t>
            </a:r>
            <a:fld id="{F470E458-E7C2-4395-B75D-476A174CEE45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102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1C353B-B4F8-4BE2-AAFA-68505E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ΔΙΑΧΩΡΙΣΤΙΚΌ</a:t>
            </a: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5E27CE7C-5BD9-4B85-86E7-5792386CDCD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pic>
        <p:nvPicPr>
          <p:cNvPr id="7" name="Θέση εικόνας 6">
            <a:extLst>
              <a:ext uri="{FF2B5EF4-FFF2-40B4-BE49-F238E27FC236}">
                <a16:creationId xmlns:a16="http://schemas.microsoft.com/office/drawing/2014/main" id="{F8DFF120-F35A-496B-A2D3-B4DE5A720A1E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973D73B8-0159-4360-B763-76EC226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l-GR" dirty="0"/>
              <a:t>0</a:t>
            </a:r>
            <a:fld id="{F470E458-E7C2-4395-B75D-476A174CEE45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50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sz="3600" dirty="0"/>
              <a:t>ΕΠΙΧΕΙΡΗΜΑΤΙΚΟ ΜΟΝΤΕΛΟ</a:t>
            </a:r>
          </a:p>
        </p:txBody>
      </p:sp>
      <p:sp>
        <p:nvSpPr>
          <p:cNvPr id="6" name="Υπότιτλος 5">
            <a:extLst>
              <a:ext uri="{FF2B5EF4-FFF2-40B4-BE49-F238E27FC236}">
                <a16:creationId xmlns:a16="http://schemas.microsoft.com/office/drawing/2014/main" id="{D99BDFE3-FEDF-425B-A668-58B7892B366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el-GR" dirty="0"/>
              <a:t>Ο υπότιτλός σας εδώ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1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2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el-GR" sz="2400" dirty="0"/>
              <a:t>Τίτλος ενότητας 3</a:t>
            </a:r>
          </a:p>
        </p:txBody>
      </p:sp>
      <p:sp>
        <p:nvSpPr>
          <p:cNvPr id="8" name="Θέση περιεχομένου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/>
        <p:txBody>
          <a:bodyPr rtlCol="0"/>
          <a:lstStyle/>
          <a:p>
            <a:pPr rtl="0"/>
            <a:r>
              <a:rPr lang="el-GR" dirty="0" err="1"/>
              <a:t>Lorem</a:t>
            </a:r>
            <a:r>
              <a:rPr lang="el-GR" dirty="0"/>
              <a:t> </a:t>
            </a:r>
            <a:r>
              <a:rPr lang="el-GR" dirty="0" err="1"/>
              <a:t>ipsum</a:t>
            </a:r>
            <a:r>
              <a:rPr lang="el-GR" dirty="0"/>
              <a:t> </a:t>
            </a:r>
            <a:r>
              <a:rPr lang="el-GR" dirty="0" err="1"/>
              <a:t>dolor</a:t>
            </a:r>
            <a:r>
              <a:rPr lang="el-GR" dirty="0"/>
              <a:t>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, </a:t>
            </a:r>
            <a:r>
              <a:rPr lang="el-GR" dirty="0" err="1"/>
              <a:t>consectetuer</a:t>
            </a:r>
            <a:r>
              <a:rPr lang="el-GR" dirty="0"/>
              <a:t> </a:t>
            </a:r>
            <a:r>
              <a:rPr lang="el-GR" dirty="0" err="1"/>
              <a:t>adipiscing</a:t>
            </a:r>
            <a:r>
              <a:rPr lang="el-GR" dirty="0"/>
              <a:t> </a:t>
            </a:r>
            <a:r>
              <a:rPr lang="el-GR" dirty="0" err="1"/>
              <a:t>elit</a:t>
            </a:r>
            <a:r>
              <a:rPr lang="el-GR" dirty="0"/>
              <a:t>. </a:t>
            </a:r>
            <a:r>
              <a:rPr lang="el-GR" dirty="0" err="1"/>
              <a:t>Maecenas</a:t>
            </a:r>
            <a:r>
              <a:rPr lang="el-GR" dirty="0"/>
              <a:t> </a:t>
            </a:r>
            <a:r>
              <a:rPr lang="el-GR" dirty="0" err="1"/>
              <a:t>porttitor</a:t>
            </a:r>
            <a:r>
              <a:rPr lang="el-GR" dirty="0"/>
              <a:t> </a:t>
            </a:r>
            <a:r>
              <a:rPr lang="el-GR" dirty="0" err="1"/>
              <a:t>congue</a:t>
            </a:r>
            <a:r>
              <a:rPr lang="el-GR" dirty="0"/>
              <a:t> </a:t>
            </a:r>
            <a:r>
              <a:rPr lang="el-GR" dirty="0" err="1"/>
              <a:t>massa</a:t>
            </a:r>
            <a:r>
              <a:rPr lang="el-GR" dirty="0"/>
              <a:t>. </a:t>
            </a:r>
            <a:r>
              <a:rPr lang="el-GR" dirty="0" err="1"/>
              <a:t>Fusce</a:t>
            </a:r>
            <a:r>
              <a:rPr lang="el-GR" dirty="0"/>
              <a:t> </a:t>
            </a:r>
            <a:r>
              <a:rPr lang="el-GR" dirty="0" err="1"/>
              <a:t>posuere</a:t>
            </a:r>
            <a:r>
              <a:rPr lang="el-GR" dirty="0"/>
              <a:t>,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sed</a:t>
            </a:r>
            <a:r>
              <a:rPr lang="el-GR" dirty="0"/>
              <a:t> </a:t>
            </a:r>
            <a:r>
              <a:rPr lang="el-GR" dirty="0" err="1"/>
              <a:t>pulvinar</a:t>
            </a:r>
            <a:r>
              <a:rPr lang="el-GR" dirty="0"/>
              <a:t> </a:t>
            </a:r>
            <a:r>
              <a:rPr lang="el-GR" dirty="0" err="1"/>
              <a:t>ultricies</a:t>
            </a:r>
            <a:r>
              <a:rPr lang="el-GR" dirty="0"/>
              <a:t>, </a:t>
            </a:r>
            <a:r>
              <a:rPr lang="el-GR" dirty="0" err="1"/>
              <a:t>purus</a:t>
            </a:r>
            <a:r>
              <a:rPr lang="el-GR" dirty="0"/>
              <a:t> </a:t>
            </a:r>
            <a:r>
              <a:rPr lang="el-GR" dirty="0" err="1"/>
              <a:t>lectus</a:t>
            </a:r>
            <a:r>
              <a:rPr lang="el-GR" dirty="0"/>
              <a:t> </a:t>
            </a:r>
            <a:r>
              <a:rPr lang="el-GR" dirty="0" err="1"/>
              <a:t>malesuada</a:t>
            </a:r>
            <a:r>
              <a:rPr lang="el-GR" dirty="0"/>
              <a:t> </a:t>
            </a:r>
            <a:r>
              <a:rPr lang="el-GR" dirty="0" err="1"/>
              <a:t>libero</a:t>
            </a:r>
            <a:r>
              <a:rPr lang="el-GR" dirty="0"/>
              <a:t>, </a:t>
            </a:r>
            <a:r>
              <a:rPr lang="el-GR" dirty="0" err="1"/>
              <a:t>sit</a:t>
            </a:r>
            <a:r>
              <a:rPr lang="el-GR" dirty="0"/>
              <a:t> </a:t>
            </a:r>
            <a:r>
              <a:rPr lang="el-GR" dirty="0" err="1"/>
              <a:t>amet</a:t>
            </a:r>
            <a:r>
              <a:rPr lang="el-GR" dirty="0"/>
              <a:t> </a:t>
            </a:r>
            <a:r>
              <a:rPr lang="el-GR" dirty="0" err="1"/>
              <a:t>commodo</a:t>
            </a:r>
            <a:r>
              <a:rPr lang="el-GR" dirty="0"/>
              <a:t> </a:t>
            </a:r>
            <a:r>
              <a:rPr lang="el-GR" dirty="0" err="1"/>
              <a:t>magna</a:t>
            </a:r>
            <a:r>
              <a:rPr lang="el-GR" dirty="0"/>
              <a:t> </a:t>
            </a:r>
            <a:r>
              <a:rPr lang="el-GR" dirty="0" err="1"/>
              <a:t>eros</a:t>
            </a:r>
            <a:r>
              <a:rPr lang="el-GR" dirty="0"/>
              <a:t> </a:t>
            </a:r>
            <a:r>
              <a:rPr lang="el-GR" dirty="0" err="1"/>
              <a:t>quis</a:t>
            </a:r>
            <a:r>
              <a:rPr lang="el-GR" dirty="0"/>
              <a:t> </a:t>
            </a:r>
            <a:r>
              <a:rPr lang="el-GR" dirty="0" err="1"/>
              <a:t>urna</a:t>
            </a:r>
            <a:r>
              <a:rPr lang="el-GR" dirty="0"/>
              <a:t>.</a:t>
            </a:r>
          </a:p>
        </p:txBody>
      </p:sp>
      <p:pic>
        <p:nvPicPr>
          <p:cNvPr id="13" name="Θέση εικόνας 12">
            <a:extLst>
              <a:ext uri="{FF2B5EF4-FFF2-40B4-BE49-F238E27FC236}">
                <a16:creationId xmlns:a16="http://schemas.microsoft.com/office/drawing/2014/main" id="{49118EF5-0762-4DED-9E40-F7533D239395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3519" y="5849179"/>
            <a:ext cx="824400" cy="345183"/>
          </a:xfrm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l-GR" dirty="0"/>
              <a:t>0</a:t>
            </a:r>
            <a:fld id="{F470E458-E7C2-4395-B75D-476A174CEE45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946_TF16411246.potx" id="{206E72EA-BE47-4BA0-A2D5-85DA35778818}" vid="{32AAB5FE-3DC7-44DC-BC43-733DC7112E5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Συνοπτική παρουσίαση εστιατορίου</Template>
  <TotalTime>7</TotalTime>
  <Words>1678</Words>
  <Application>Microsoft Office PowerPoint</Application>
  <PresentationFormat>Ευρεία οθόνη</PresentationFormat>
  <Paragraphs>321</Paragraphs>
  <Slides>26</Slides>
  <Notes>26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1" baseType="lpstr">
      <vt:lpstr>Adobe Garamond Pro</vt:lpstr>
      <vt:lpstr>Arial</vt:lpstr>
      <vt:lpstr>Calibri</vt:lpstr>
      <vt:lpstr>Segoe UI</vt:lpstr>
      <vt:lpstr>Θέμα του Office</vt:lpstr>
      <vt:lpstr>Comms for Goods</vt:lpstr>
      <vt:lpstr>ΕΞΩΦΥΛΛΟ ΣΥΝΟΠΤΙΚΗΣ ΠΑΡΟΥΣΙΑΣΗΣ</vt:lpstr>
      <vt:lpstr>ΣΧΕΤΙΚΆ ΜΕ ΕΜΑΣ</vt:lpstr>
      <vt:lpstr>ΠΡΟΒΛΗΜΑ</vt:lpstr>
      <vt:lpstr>ΛΥΣΗ</vt:lpstr>
      <vt:lpstr>ΠΡΟΪΟΝ</vt:lpstr>
      <vt:lpstr>ΤΟ ΠΡΟΪΟΝ ΜΑΣ</vt:lpstr>
      <vt:lpstr>ΔΙΑΧΩΡΙΣΤΙΚΌ</vt:lpstr>
      <vt:lpstr>ΕΠΙΧΕΙΡΗΜΑΤΙΚΟ ΜΟΝΤΕΛΟ</vt:lpstr>
      <vt:lpstr>ΕΥΚΑΙΡΙΑ ΑΓΟΡΑΣ</vt:lpstr>
      <vt:lpstr>Η ΕΥΚΑΙΡΙΑ ΑΓΟΡΑΣ ΣΑΣ</vt:lpstr>
      <vt:lpstr>ΑΝΤΑΓΩΝΙΣΜΟΣ</vt:lpstr>
      <vt:lpstr>ΔΙΑΦΑΝΕΙΑ ΑΝΤΑΓΩΝΙΣΜΟΥ</vt:lpstr>
      <vt:lpstr>ΜΕΤΑΦΟΡΑ ΠΡΟΪΟΝΤΩΝ</vt:lpstr>
      <vt:lpstr>ΈΛΞΗ</vt:lpstr>
      <vt:lpstr>ΛΩΡΊΔΑ ΧΡΌΝΟΥ</vt:lpstr>
      <vt:lpstr>ΟΙΚΟΝΟΜΙΚΆ ΣΤΟΙΧΕΙΑ</vt:lpstr>
      <vt:lpstr>ΟΜΑΔΑ</vt:lpstr>
      <vt:lpstr>ΔΙΑΦΑΝΕΙΑ ΟΜΆΔΑΣ</vt:lpstr>
      <vt:lpstr>ΧΡΗΜΑΤΟΔΌΤΗΣΗ</vt:lpstr>
      <vt:lpstr>ΣΥΝΟΨΗ</vt:lpstr>
      <vt:lpstr>ΕΥΧΑΡΙΣΤΟΥΜΕ!</vt:lpstr>
      <vt:lpstr>ΠΑΡΑΡΤΗΜΑ</vt:lpstr>
      <vt:lpstr>ΜΑΡΤΥΡΙΕΣ ΠΕΛΑΤΩΝ</vt:lpstr>
      <vt:lpstr>ΠΕΡΙΠΤΩΣΙΟΛΟΓΙΚΉ ΜΕΛΈΤΗ</vt:lpstr>
      <vt:lpstr>ΈΚΔΟΣΗ ΓΙΑ ΚΙΝΗΤΈΣ ΣΥΣΚΕΥΈΣ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ΤΙΤΛΟΣ ΣΥΝΟΠΤΙΚΗΣ ΠΑΡΟΥΣΙΑΣΗΣ</dc:title>
  <dc:creator>ΚΟΛΛΙΑΣ ΙΩΑΝΝΗΣ</dc:creator>
  <cp:lastModifiedBy>ΚΟΛΛΙΑΣ ΙΩΑΝΝΗΣ</cp:lastModifiedBy>
  <cp:revision>4</cp:revision>
  <dcterms:created xsi:type="dcterms:W3CDTF">2022-05-03T01:54:43Z</dcterms:created>
  <dcterms:modified xsi:type="dcterms:W3CDTF">2022-05-03T02:12:52Z</dcterms:modified>
</cp:coreProperties>
</file>