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1"/>
  </p:notesMasterIdLst>
  <p:handoutMasterIdLst>
    <p:handoutMasterId r:id="rId72"/>
  </p:handoutMasterIdLst>
  <p:sldIdLst>
    <p:sldId id="297" r:id="rId2"/>
    <p:sldId id="303" r:id="rId3"/>
    <p:sldId id="304" r:id="rId4"/>
    <p:sldId id="305" r:id="rId5"/>
    <p:sldId id="306" r:id="rId6"/>
    <p:sldId id="307" r:id="rId7"/>
    <p:sldId id="397" r:id="rId8"/>
    <p:sldId id="309" r:id="rId9"/>
    <p:sldId id="310" r:id="rId10"/>
    <p:sldId id="311" r:id="rId11"/>
    <p:sldId id="313" r:id="rId12"/>
    <p:sldId id="394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8" r:id="rId21"/>
    <p:sldId id="330" r:id="rId22"/>
    <p:sldId id="331" r:id="rId23"/>
    <p:sldId id="332" r:id="rId24"/>
    <p:sldId id="333" r:id="rId25"/>
    <p:sldId id="334" r:id="rId26"/>
    <p:sldId id="398" r:id="rId27"/>
    <p:sldId id="335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59" r:id="rId40"/>
    <p:sldId id="361" r:id="rId41"/>
    <p:sldId id="362" r:id="rId42"/>
    <p:sldId id="363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95" r:id="rId55"/>
    <p:sldId id="376" r:id="rId56"/>
    <p:sldId id="378" r:id="rId57"/>
    <p:sldId id="379" r:id="rId58"/>
    <p:sldId id="380" r:id="rId59"/>
    <p:sldId id="381" r:id="rId60"/>
    <p:sldId id="382" r:id="rId61"/>
    <p:sldId id="383" r:id="rId62"/>
    <p:sldId id="384" r:id="rId63"/>
    <p:sldId id="385" r:id="rId64"/>
    <p:sldId id="386" r:id="rId65"/>
    <p:sldId id="389" r:id="rId66"/>
    <p:sldId id="390" r:id="rId67"/>
    <p:sldId id="391" r:id="rId68"/>
    <p:sldId id="392" r:id="rId69"/>
    <p:sldId id="399" r:id="rId70"/>
  </p:sldIdLst>
  <p:sldSz cx="9144000" cy="6858000" type="screen4x3"/>
  <p:notesSz cx="6858000" cy="9144000"/>
  <p:defaultTextStyle>
    <a:defPPr>
      <a:defRPr lang="ca-E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CC99"/>
    <a:srgbClr val="99FF99"/>
    <a:srgbClr val="FFB989"/>
    <a:srgbClr val="FF0000"/>
    <a:srgbClr val="FF99FF"/>
    <a:srgbClr val="FF66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356" autoAdjust="0"/>
  </p:normalViewPr>
  <p:slideViewPr>
    <p:cSldViewPr>
      <p:cViewPr varScale="1">
        <p:scale>
          <a:sx n="85" d="100"/>
          <a:sy n="85" d="100"/>
        </p:scale>
        <p:origin x="184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44"/>
    </p:cViewPr>
  </p:sorterViewPr>
  <p:notesViewPr>
    <p:cSldViewPr>
      <p:cViewPr varScale="1">
        <p:scale>
          <a:sx n="52" d="100"/>
          <a:sy n="52" d="100"/>
        </p:scale>
        <p:origin x="-12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2A1141D-9F21-4C37-ABFA-BF257848DC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13FF31-7627-4343-8358-3188DBDCA41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4A95346-F434-44F4-BBBF-985D2997C80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76406F2-8CCD-4E6E-A6B9-E94C9D39790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/>
            </a:lvl1pPr>
          </a:lstStyle>
          <a:p>
            <a:pPr>
              <a:defRPr/>
            </a:pPr>
            <a:fld id="{9E46ECE2-3B56-4FAC-82C9-5B666DC3E383}" type="slidenum">
              <a:rPr lang="ca-ES" altLang="es-CR"/>
              <a:pPr>
                <a:defRPr/>
              </a:pPr>
              <a:t>‹#›</a:t>
            </a:fld>
            <a:endParaRPr lang="ca-ES" alt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9D96D615-8E86-4CF3-879A-BC5A6D9BBE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469217D-C41B-4C18-9C29-5856A1F3352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ECC8B88-D224-4CEB-9CC5-FCF272B9023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727EBB15-F9F9-48E4-99CC-6ADEE186B89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4E1974BF-4289-487A-9CEB-3F587A10D6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C4B66B01-0E88-4EC6-B7FB-0A79DD3FC8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/>
            </a:lvl1pPr>
          </a:lstStyle>
          <a:p>
            <a:pPr>
              <a:defRPr/>
            </a:pPr>
            <a:fld id="{801C36A1-41F3-4C61-9A2A-F1EBE2AE87C8}" type="slidenum">
              <a:rPr lang="es-ES" altLang="es-CR"/>
              <a:pPr>
                <a:defRPr/>
              </a:pPr>
              <a:t>‹#›</a:t>
            </a:fld>
            <a:endParaRPr lang="es-ES" alt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인터넷01">
            <a:extLst>
              <a:ext uri="{FF2B5EF4-FFF2-40B4-BE49-F238E27FC236}">
                <a16:creationId xmlns:a16="http://schemas.microsoft.com/office/drawing/2014/main" id="{08783926-6D98-4397-829D-029589C5A84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B01DEC8A-8953-40CD-B7EF-0C955EA1CD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01000" y="6589713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defRPr/>
            </a:pPr>
            <a:fld id="{5E89C6D9-004A-4F7A-816A-2BEE3F11ABFF}" type="slidenum">
              <a:rPr lang="es-ES" altLang="ko-KR" sz="1400" smtClean="0">
                <a:latin typeface="Tahoma" panose="020B0604030504040204" pitchFamily="34" charset="0"/>
                <a:ea typeface="-머리정체M" pitchFamily="18" charset="-127"/>
              </a:rPr>
              <a:pPr algn="ctr" eaLnBrk="1" latinLnBrk="1" hangingPunct="1">
                <a:defRPr/>
              </a:pPr>
              <a:t>‹#›</a:t>
            </a:fld>
            <a:r>
              <a:rPr lang="es-ES" altLang="ko-KR" sz="1400">
                <a:latin typeface="Tahoma" panose="020B0604030504040204" pitchFamily="34" charset="0"/>
                <a:ea typeface="-머리정체M" pitchFamily="18" charset="-127"/>
              </a:rPr>
              <a:t>/69</a:t>
            </a:r>
            <a:endParaRPr lang="en-US" altLang="es-ES" sz="1400">
              <a:latin typeface="Tahoma" panose="020B0604030504040204" pitchFamily="34" charset="0"/>
              <a:ea typeface="-머리정체M" pitchFamily="18" charset="-127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1066800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s-ES" altLang="ko-KR"/>
              <a:t>Haga click para agregar título</a:t>
            </a:r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581400"/>
            <a:ext cx="9144000" cy="609600"/>
          </a:xfrm>
        </p:spPr>
        <p:txBody>
          <a:bodyPr/>
          <a:lstStyle>
            <a:lvl1pPr marL="0" indent="0" algn="ctr">
              <a:buFontTx/>
              <a:buNone/>
              <a:defRPr sz="2900">
                <a:solidFill>
                  <a:srgbClr val="CC9900"/>
                </a:solidFill>
                <a:latin typeface="Tahoma" pitchFamily="34" charset="0"/>
              </a:defRPr>
            </a:lvl1pPr>
          </a:lstStyle>
          <a:p>
            <a:r>
              <a:rPr lang="es-ES" altLang="ko-KR"/>
              <a:t>Haga clik para agregar subtítulo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B99531-27F4-4AE9-B8DF-307AB38A26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018ED-3827-4687-8BB2-BAB1DFEF21B2}" type="datetime1">
              <a:rPr lang="en-US"/>
              <a:pPr>
                <a:defRPr/>
              </a:pPr>
              <a:t>12/3/2019</a:t>
            </a:fld>
            <a:endParaRPr lang="es-ES" altLang="ko-K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CD3066-E4E7-46FB-9E65-22FD8536FB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F2A0AC-FD38-47B5-B402-D6766F7706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2653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E28719F2-9BCF-446C-922A-2B4CA28EB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61925"/>
            <a:ext cx="801846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click para agregar título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D324009C-53D9-4F95-9A5A-7509B7146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96975"/>
            <a:ext cx="843121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Primer Nivel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C2A98A5-FA50-4D30-93C6-3B0BD99919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13525"/>
            <a:ext cx="19050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400">
                <a:latin typeface="Tahoma" pitchFamily="34" charset="0"/>
                <a:ea typeface="-머리정체M" pitchFamily="18" charset="-127"/>
              </a:defRPr>
            </a:lvl1pPr>
          </a:lstStyle>
          <a:p>
            <a:pPr>
              <a:defRPr/>
            </a:pPr>
            <a:fld id="{B1CD0C57-26A9-446E-9AF3-FDFB1DEBC178}" type="datetime1">
              <a:rPr lang="en-US"/>
              <a:pPr>
                <a:defRPr/>
              </a:pPr>
              <a:t>12/3/2019</a:t>
            </a:fld>
            <a:endParaRPr lang="es-ES" altLang="ko-KR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7329716-7C15-459B-B15F-68EF9EED59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5875" y="6597650"/>
            <a:ext cx="3600450" cy="260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Tahoma" pitchFamily="34" charset="0"/>
                <a:ea typeface="-머리정체M" pitchFamily="18" charset="-127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204CFF4-2F31-442A-A07E-FF892EB48F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6613525"/>
            <a:ext cx="15240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Tahoma" pitchFamily="34" charset="0"/>
                <a:ea typeface="-머리정체M" pitchFamily="18" charset="-127"/>
              </a:defRPr>
            </a:lvl1pPr>
          </a:lstStyle>
          <a:p>
            <a:pPr>
              <a:defRPr/>
            </a:pPr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-머리정체B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-머리정체B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-머리정체B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-머리정체B" pitchFamily="18" charset="-127"/>
        </a:defRPr>
      </a:lvl5pPr>
      <a:lvl6pPr marL="457200" algn="l" rtl="0" eaLnBrk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-머리정체B" pitchFamily="18" charset="-127"/>
        </a:defRPr>
      </a:lvl6pPr>
      <a:lvl7pPr marL="914400" algn="l" rtl="0" eaLnBrk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-머리정체B" pitchFamily="18" charset="-127"/>
        </a:defRPr>
      </a:lvl7pPr>
      <a:lvl8pPr marL="1371600" algn="l" rtl="0" eaLnBrk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-머리정체B" pitchFamily="18" charset="-127"/>
        </a:defRPr>
      </a:lvl8pPr>
      <a:lvl9pPr marL="1828800" algn="l" rtl="0" eaLnBrk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-머리정체B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3"/>
        </a:buBlip>
        <a:defRPr kumimoji="1"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kumimoji="1" sz="20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6"/>
        </a:buBlip>
        <a:defRPr kumimoji="1" sz="16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eaLnBrk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1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11E8C9B6-82AD-487D-BBDE-1A4B899E27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17463" y="2276475"/>
            <a:ext cx="9144001" cy="1066800"/>
          </a:xfrm>
        </p:spPr>
        <p:txBody>
          <a:bodyPr/>
          <a:lstStyle/>
          <a:p>
            <a:pPr hangingPunct="1"/>
            <a:br>
              <a:rPr lang="es-ES" altLang="es-ES">
                <a:latin typeface="Tahoma" panose="020B0604030504040204" pitchFamily="34" charset="0"/>
                <a:ea typeface="-머리정체B" pitchFamily="18" charset="-127"/>
              </a:rPr>
            </a:br>
            <a:r>
              <a:rPr lang="es-ES" altLang="es-ES">
                <a:latin typeface="Tahoma" panose="020B0604030504040204" pitchFamily="34" charset="0"/>
                <a:ea typeface="-머리정체B" pitchFamily="18" charset="-127"/>
              </a:rPr>
              <a:t>ORGANIZACIÓN </a:t>
            </a:r>
            <a:br>
              <a:rPr lang="es-ES" altLang="es-ES">
                <a:latin typeface="Tahoma" panose="020B0604030504040204" pitchFamily="34" charset="0"/>
                <a:ea typeface="-머리정체B" pitchFamily="18" charset="-127"/>
              </a:rPr>
            </a:br>
            <a:r>
              <a:rPr lang="es-ES" altLang="es-ES">
                <a:latin typeface="Tahoma" panose="020B0604030504040204" pitchFamily="34" charset="0"/>
                <a:ea typeface="-머리정체B" pitchFamily="18" charset="-127"/>
              </a:rPr>
              <a:t>DE UN</a:t>
            </a:r>
            <a:br>
              <a:rPr lang="es-ES" altLang="es-ES">
                <a:latin typeface="Tahoma" panose="020B0604030504040204" pitchFamily="34" charset="0"/>
                <a:ea typeface="-머리정체B" pitchFamily="18" charset="-127"/>
              </a:rPr>
            </a:br>
            <a:r>
              <a:rPr lang="es-ES" altLang="es-ES">
                <a:latin typeface="Tahoma" panose="020B0604030504040204" pitchFamily="34" charset="0"/>
                <a:ea typeface="-머리정체B" pitchFamily="18" charset="-127"/>
              </a:rPr>
              <a:t>SISTEMA COMPUTACIONAL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4D7F84E-3116-491F-8A83-110D0F615E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85800"/>
            <a:ext cx="8018463" cy="404813"/>
          </a:xfrm>
        </p:spPr>
        <p:txBody>
          <a:bodyPr/>
          <a:lstStyle/>
          <a:p>
            <a:r>
              <a:rPr lang="es-MX" altLang="es-ES">
                <a:solidFill>
                  <a:srgbClr val="FF0000"/>
                </a:solidFill>
                <a:latin typeface="Tahoma" panose="020B0604030504040204" pitchFamily="34" charset="0"/>
                <a:ea typeface="-머리정체B" pitchFamily="18" charset="-127"/>
              </a:rPr>
              <a:t>ANTECEDENTES HISTÓRICOS</a:t>
            </a:r>
            <a:endParaRPr lang="en-US" altLang="es-ES">
              <a:solidFill>
                <a:srgbClr val="FF0000"/>
              </a:solidFill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DF7EB50-6E94-428C-A8C6-C20DB521E6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47800"/>
            <a:ext cx="8305800" cy="4953000"/>
          </a:xfrm>
        </p:spPr>
        <p:txBody>
          <a:bodyPr/>
          <a:lstStyle/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En el camino hacia la computadora electrónica se crearon muchas máquinas contadoras mecánicas</a:t>
            </a:r>
          </a:p>
          <a:p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Algunos casos</a:t>
            </a: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1640’s: Blaise Pascal inventa la Pascalina, una calculadora mecánica para sumar y restar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1830’s: Charles Babbage construyó una máquina de cálculos, sin embargo el diseño final no se terminó por falta de financiamiento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Los avances más importantes en la evolución de las computadoras se dieron en los años 30 y 40 del siglo XX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63A27DF-0FA4-4D12-AEBB-1C465779AD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5A4126D-44B4-4574-BE7C-34ACA546CD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7526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Arquitectura o </a:t>
            </a:r>
            <a:r>
              <a:rPr lang="es-MX" altLang="es-ES" u="sng">
                <a:latin typeface="Arial" panose="020B0604020202020204" pitchFamily="34" charset="0"/>
                <a:ea typeface="-머리정체M" pitchFamily="18" charset="-127"/>
              </a:rPr>
              <a:t>Modelo de John Von Newmann</a:t>
            </a:r>
          </a:p>
          <a:p>
            <a:pPr>
              <a:lnSpc>
                <a:spcPct val="90000"/>
              </a:lnSpc>
            </a:pPr>
            <a:endParaRPr lang="es-MX" altLang="es-ES" sz="1000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Matemático del Institute Advanced Studies (Princeton) que en la  década de 1940 presentó una arquitectura de computadora</a:t>
            </a:r>
          </a:p>
          <a:p>
            <a:pPr lvl="1">
              <a:lnSpc>
                <a:spcPct val="90000"/>
              </a:lnSpc>
            </a:pPr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Arquitectura de computadoras</a:t>
            </a:r>
          </a:p>
          <a:p>
            <a:pPr lvl="1">
              <a:lnSpc>
                <a:spcPct val="90000"/>
              </a:lnSpc>
            </a:pPr>
            <a:endParaRPr lang="es-MX" altLang="es-ES" sz="1000">
              <a:latin typeface="Arial" panose="020B0604020202020204" pitchFamily="34" charset="0"/>
              <a:ea typeface="-머리정체M" pitchFamily="18" charset="-127"/>
            </a:endParaRPr>
          </a:p>
          <a:p>
            <a:pPr lvl="2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Modelo conceptual de un sistema computacional y la forma en que interactúan sus partes</a:t>
            </a:r>
          </a:p>
          <a:p>
            <a:pPr>
              <a:lnSpc>
                <a:spcPct val="90000"/>
              </a:lnSpc>
            </a:pPr>
            <a:endParaRPr lang="es-MX" altLang="es-ES" sz="1000">
              <a:latin typeface="Arial" panose="020B0604020202020204" pitchFamily="34" charset="0"/>
              <a:ea typeface="-머리정체M" pitchFamily="18" charset="-127"/>
            </a:endParaRPr>
          </a:p>
          <a:p>
            <a:pPr lvl="2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Enfatiza en el funcionamiento de las tres partes principales de la computadora</a:t>
            </a:r>
          </a:p>
          <a:p>
            <a:pPr lvl="3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el procesador central (CPU: Central Processing Unit)</a:t>
            </a:r>
          </a:p>
          <a:p>
            <a:pPr lvl="3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su relación con la memoria principal  </a:t>
            </a:r>
          </a:p>
          <a:p>
            <a:pPr lvl="3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y demás sistemas para entrada y salida de datos.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3FE1E938-12C1-4A24-B619-3FEFF39AEF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706F2885-513D-4EF1-B592-88357D7E53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s-ES">
                <a:latin typeface="Arial" panose="020B0604020202020204" pitchFamily="34" charset="0"/>
                <a:ea typeface="-머리정체M" pitchFamily="18" charset="-127"/>
              </a:rPr>
              <a:t> </a:t>
            </a:r>
          </a:p>
        </p:txBody>
      </p:sp>
      <p:pic>
        <p:nvPicPr>
          <p:cNvPr id="16388" name="Picture 1028" descr="http://upload.wikimedia.org/wikipedia/commons/5/50/Arquitecturaneumann.jpg">
            <a:extLst>
              <a:ext uri="{FF2B5EF4-FFF2-40B4-BE49-F238E27FC236}">
                <a16:creationId xmlns:a16="http://schemas.microsoft.com/office/drawing/2014/main" id="{D25B4C95-7E1D-437B-BBB9-CE9AFC2B5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903288"/>
            <a:ext cx="57150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1029">
            <a:extLst>
              <a:ext uri="{FF2B5EF4-FFF2-40B4-BE49-F238E27FC236}">
                <a16:creationId xmlns:a16="http://schemas.microsoft.com/office/drawing/2014/main" id="{822F83D0-65F6-4EE0-9382-70D7E727E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257800"/>
            <a:ext cx="3733800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None/>
            </a:pPr>
            <a:r>
              <a:rPr lang="es-MX" altLang="es-ES">
                <a:ea typeface="-머리정체M" pitchFamily="18" charset="-127"/>
              </a:rPr>
              <a:t>Las computadoras contemporáneas usan esta arquitectura</a:t>
            </a:r>
          </a:p>
          <a:p>
            <a:pPr algn="ctr" eaLnBrk="1" latinLnBrk="1" hangingPunct="1">
              <a:spcBef>
                <a:spcPct val="0"/>
              </a:spcBef>
              <a:buFontTx/>
              <a:buNone/>
            </a:pPr>
            <a:endParaRPr lang="en-US" altLang="es-E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2DD47CE-1278-4CDC-8551-BAD0C75C67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7A2A43B-72EB-4EEF-B49F-E78319547E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2362200"/>
            <a:ext cx="8431212" cy="5256213"/>
          </a:xfrm>
        </p:spPr>
        <p:txBody>
          <a:bodyPr/>
          <a:lstStyle/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1942: el profesor </a:t>
            </a:r>
            <a:r>
              <a:rPr lang="es-MX" altLang="es-ES" u="sng">
                <a:latin typeface="Arial" panose="020B0604020202020204" pitchFamily="34" charset="0"/>
                <a:ea typeface="-머리정체M" pitchFamily="18" charset="-127"/>
              </a:rPr>
              <a:t>John Atanasoff</a:t>
            </a: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 y su asistente </a:t>
            </a:r>
            <a:r>
              <a:rPr lang="es-MX" altLang="es-ES" u="sng">
                <a:latin typeface="Arial" panose="020B0604020202020204" pitchFamily="34" charset="0"/>
                <a:ea typeface="-머리정체M" pitchFamily="18" charset="-127"/>
              </a:rPr>
              <a:t>Clifford Berry</a:t>
            </a: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 construyeron la primera computadora electrónica limitada en la Universidad Estatal de Iowa</a:t>
            </a:r>
          </a:p>
          <a:p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Objetivo: ayudar a los científicos a realizar los cálculos complejos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4505D0C-D893-47AB-8A6B-6B456AC7E9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418C7CE-351F-471F-80C4-5B94C6DAC6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828800"/>
            <a:ext cx="8337550" cy="4495800"/>
          </a:xfrm>
        </p:spPr>
        <p:txBody>
          <a:bodyPr/>
          <a:lstStyle/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1946: dos profesores de la Universidad de Pennsylvania, </a:t>
            </a:r>
            <a:r>
              <a:rPr lang="es-MX" altLang="es-ES" u="sng">
                <a:latin typeface="Arial" panose="020B0604020202020204" pitchFamily="34" charset="0"/>
                <a:ea typeface="-머리정체M" pitchFamily="18" charset="-127"/>
              </a:rPr>
              <a:t>John Mauchly</a:t>
            </a: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 y </a:t>
            </a:r>
            <a:r>
              <a:rPr lang="es-MX" altLang="es-ES" u="sng">
                <a:latin typeface="Arial" panose="020B0604020202020204" pitchFamily="34" charset="0"/>
                <a:ea typeface="-머리정체M" pitchFamily="18" charset="-127"/>
              </a:rPr>
              <a:t>J. Presper Eckert</a:t>
            </a: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, construyeron lo que se considera la primera computadora electrónica práctica</a:t>
            </a:r>
          </a:p>
          <a:p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buFontTx/>
              <a:buNone/>
            </a:pPr>
            <a:r>
              <a:rPr lang="es-MX" altLang="es-ES">
                <a:solidFill>
                  <a:srgbClr val="FF0000"/>
                </a:solidFill>
                <a:latin typeface="Arial" panose="020B0604020202020204" pitchFamily="34" charset="0"/>
                <a:ea typeface="-머리정체M" pitchFamily="18" charset="-127"/>
              </a:rPr>
              <a:t>	ENIAC 	</a:t>
            </a:r>
            <a:r>
              <a:rPr lang="es-MX" altLang="es-ES" sz="1800">
                <a:solidFill>
                  <a:srgbClr val="FF0000"/>
                </a:solidFill>
                <a:latin typeface="Arial" panose="020B0604020202020204" pitchFamily="34" charset="0"/>
                <a:ea typeface="-머리정체M" pitchFamily="18" charset="-127"/>
              </a:rPr>
              <a:t>(Electronic Numerical Integrator And Computer)</a:t>
            </a:r>
          </a:p>
          <a:p>
            <a:pPr lvl="1">
              <a:buFontTx/>
              <a:buNone/>
            </a:pPr>
            <a:endParaRPr lang="es-MX" altLang="es-ES" sz="1800">
              <a:solidFill>
                <a:srgbClr val="FF0000"/>
              </a:solidFill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Se usó como una computadora experimental</a:t>
            </a:r>
          </a:p>
          <a:p>
            <a:pPr lvl="1"/>
            <a:r>
              <a:rPr lang="es-CR" altLang="es-ES">
                <a:latin typeface="Arial" panose="020B0604020202020204" pitchFamily="34" charset="0"/>
                <a:ea typeface="-머리정체M" pitchFamily="18" charset="-127"/>
              </a:rPr>
              <a:t>Realizaba cinco mil sumas por segundo</a:t>
            </a:r>
          </a:p>
          <a:p>
            <a:pPr lvl="1"/>
            <a:r>
              <a:rPr lang="es-CR" altLang="es-ES">
                <a:latin typeface="Arial" panose="020B0604020202020204" pitchFamily="34" charset="0"/>
                <a:ea typeface="-머리정체M" pitchFamily="18" charset="-127"/>
              </a:rPr>
              <a:t>Ocupaba todo un sótano en la universidad</a:t>
            </a:r>
          </a:p>
          <a:p>
            <a:pPr lvl="1"/>
            <a:r>
              <a:rPr lang="es-CR" altLang="es-ES">
                <a:latin typeface="Arial" panose="020B0604020202020204" pitchFamily="34" charset="0"/>
                <a:ea typeface="-머리정체M" pitchFamily="18" charset="-127"/>
              </a:rPr>
              <a:t>Pesaba varias toneladas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9ACD483-2216-49FB-AF94-9CCAEC624B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09588"/>
            <a:ext cx="8018463" cy="404812"/>
          </a:xfrm>
        </p:spPr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8047A53-568A-4DB6-BDB5-BE80429D3F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209800"/>
            <a:ext cx="7720013" cy="5256213"/>
          </a:xfrm>
        </p:spPr>
        <p:txBody>
          <a:bodyPr/>
          <a:lstStyle/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1951:aparece la primera computadora usada en empresas privadas</a:t>
            </a:r>
          </a:p>
          <a:p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buFontTx/>
              <a:buNone/>
            </a:pPr>
            <a:r>
              <a:rPr lang="es-MX" altLang="es-ES">
                <a:solidFill>
                  <a:srgbClr val="FF0000"/>
                </a:solidFill>
                <a:latin typeface="Arial" panose="020B0604020202020204" pitchFamily="34" charset="0"/>
                <a:ea typeface="-머리정체M" pitchFamily="18" charset="-127"/>
              </a:rPr>
              <a:t>	UNIVAC 1</a:t>
            </a:r>
          </a:p>
          <a:p>
            <a:pPr lvl="1">
              <a:buFontTx/>
              <a:buNone/>
            </a:pPr>
            <a:r>
              <a:rPr lang="es-MX" altLang="es-ES">
                <a:solidFill>
                  <a:srgbClr val="FF0000"/>
                </a:solidFill>
                <a:latin typeface="Arial" panose="020B0604020202020204" pitchFamily="34" charset="0"/>
                <a:ea typeface="-머리정체M" pitchFamily="18" charset="-127"/>
              </a:rPr>
              <a:t>	(UNIVersal Automatical Computer)</a:t>
            </a: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 </a:t>
            </a:r>
          </a:p>
          <a:p>
            <a:pPr lvl="1">
              <a:buFontTx/>
              <a:buNone/>
            </a:pPr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Primer cliente: Oficina del Censo de Estados Unidos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22490E-EA18-48F0-8A41-C0F0895EE7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7194660-D4D3-40C2-8B12-105EE4F119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2286000"/>
            <a:ext cx="7772400" cy="5256213"/>
          </a:xfrm>
        </p:spPr>
        <p:txBody>
          <a:bodyPr/>
          <a:lstStyle/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Para los años 1950 y 1960 se fabricaron computadoras para empresas privadas</a:t>
            </a:r>
          </a:p>
          <a:p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Usos comerciales: 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Contabilidad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Nóminas (planillas)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Ventas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81171B9-C02B-48F7-BEF7-7424032A48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AAF0F12-4BA2-408F-8EE5-7D0C729434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52463" y="2209800"/>
            <a:ext cx="8491537" cy="4114800"/>
          </a:xfrm>
        </p:spPr>
        <p:txBody>
          <a:bodyPr/>
          <a:lstStyle/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1981: aparecen las computadoras personales (PC: Personal Computer)</a:t>
            </a:r>
          </a:p>
          <a:p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1990: se lanzan al mercado los computadores de mano o asistentes digitales personales (PDA: Personal Digital Assistant</a:t>
            </a:r>
            <a:r>
              <a:rPr lang="es-CR" altLang="es-ES">
                <a:latin typeface="Arial" panose="020B0604020202020204" pitchFamily="34" charset="0"/>
                <a:ea typeface="-머리정체M" pitchFamily="18" charset="-127"/>
              </a:rPr>
              <a:t>)</a:t>
            </a:r>
          </a:p>
          <a:p>
            <a:endParaRPr lang="es-CR" altLang="es-ES">
              <a:latin typeface="Arial" panose="020B0604020202020204" pitchFamily="34" charset="0"/>
              <a:ea typeface="-머리정체M" pitchFamily="18" charset="-127"/>
            </a:endParaRPr>
          </a:p>
          <a:p>
            <a:r>
              <a:rPr lang="es-CR" altLang="es-ES">
                <a:latin typeface="Arial" panose="020B0604020202020204" pitchFamily="34" charset="0"/>
                <a:ea typeface="-머리정체M" pitchFamily="18" charset="-127"/>
              </a:rPr>
              <a:t>A la fecha podemos encontrar computadoras en todos los campos: académico, empresarial, científico, social, hogar, personal, etc.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BCAB274-ACDF-45BE-9ECA-454976BEDA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61975" y="228600"/>
            <a:ext cx="8018463" cy="752475"/>
          </a:xfrm>
        </p:spPr>
        <p:txBody>
          <a:bodyPr/>
          <a:lstStyle/>
          <a:p>
            <a:r>
              <a:rPr lang="es-MX" altLang="es-ES">
                <a:solidFill>
                  <a:srgbClr val="FF0000"/>
                </a:solidFill>
                <a:latin typeface="Tahoma" panose="020B0604030504040204" pitchFamily="34" charset="0"/>
                <a:ea typeface="-머리정체B" pitchFamily="18" charset="-127"/>
              </a:rPr>
              <a:t>COMPONENTES DE UN SISTEMA COMPUTACIONAL</a:t>
            </a:r>
            <a:endParaRPr lang="en-US" altLang="es-ES">
              <a:solidFill>
                <a:srgbClr val="FF0000"/>
              </a:solidFill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F017E53-F182-4598-BFC9-FDA1C79D1B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676400"/>
            <a:ext cx="6858000" cy="4648200"/>
          </a:xfrm>
        </p:spPr>
        <p:txBody>
          <a:bodyPr/>
          <a:lstStyle/>
          <a:p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Unidad central de procesamiento </a:t>
            </a:r>
          </a:p>
          <a:p>
            <a:pPr>
              <a:buFontTx/>
              <a:buNone/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	(CPU: Central Processing Unit)</a:t>
            </a:r>
          </a:p>
          <a:p>
            <a:pPr>
              <a:buFontTx/>
              <a:buNone/>
            </a:pPr>
            <a:endParaRPr lang="es-MX" altLang="es-ES" sz="2000">
              <a:latin typeface="Arial" panose="020B0604020202020204" pitchFamily="34" charset="0"/>
              <a:ea typeface="-머리정체M" pitchFamily="18" charset="-127"/>
            </a:endParaRPr>
          </a:p>
          <a:p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Memoria principal</a:t>
            </a:r>
          </a:p>
          <a:p>
            <a:pPr>
              <a:buFontTx/>
              <a:buNone/>
            </a:pPr>
            <a:endParaRPr lang="es-MX" altLang="es-ES" sz="2000">
              <a:latin typeface="Arial" panose="020B0604020202020204" pitchFamily="34" charset="0"/>
              <a:ea typeface="-머리정체M" pitchFamily="18" charset="-127"/>
            </a:endParaRPr>
          </a:p>
          <a:p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Dispositivos de entradas</a:t>
            </a:r>
          </a:p>
          <a:p>
            <a:pPr>
              <a:buFontTx/>
              <a:buNone/>
            </a:pPr>
            <a:endParaRPr lang="es-MX" altLang="es-ES" sz="2000">
              <a:latin typeface="Arial" panose="020B0604020202020204" pitchFamily="34" charset="0"/>
              <a:ea typeface="-머리정체M" pitchFamily="18" charset="-127"/>
            </a:endParaRPr>
          </a:p>
          <a:p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Dispositivos de salidas</a:t>
            </a:r>
          </a:p>
          <a:p>
            <a:endParaRPr lang="es-MX" altLang="es-ES" sz="2000">
              <a:latin typeface="Arial" panose="020B0604020202020204" pitchFamily="34" charset="0"/>
              <a:ea typeface="-머리정체M" pitchFamily="18" charset="-127"/>
            </a:endParaRPr>
          </a:p>
          <a:p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Dispositivos de almacenamiento secundario</a:t>
            </a:r>
          </a:p>
          <a:p>
            <a:endParaRPr lang="es-MX" altLang="es-ES" sz="2000">
              <a:latin typeface="Arial" panose="020B0604020202020204" pitchFamily="34" charset="0"/>
              <a:ea typeface="-머리정체M" pitchFamily="18" charset="-127"/>
            </a:endParaRPr>
          </a:p>
          <a:p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Dispositivos de comunicación</a:t>
            </a:r>
            <a:endParaRPr lang="en-US" altLang="es-ES" sz="2000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A27ABD1-EAB7-4BDD-A41F-D8DCF4AF25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8856D17-2D35-4D76-84C1-F68466CF9A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828800"/>
            <a:ext cx="80010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Unidad central de procesamiento (CPU) o procesador central</a:t>
            </a:r>
          </a:p>
          <a:p>
            <a:pPr lvl="1">
              <a:lnSpc>
                <a:spcPct val="90000"/>
              </a:lnSpc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Es el cerebro de la computadora</a:t>
            </a:r>
          </a:p>
          <a:p>
            <a:pPr lvl="1">
              <a:lnSpc>
                <a:spcPct val="90000"/>
              </a:lnSpc>
            </a:pPr>
            <a:endParaRPr lang="es-MX" altLang="es-ES" sz="1800">
              <a:latin typeface="Arial" panose="020B0604020202020204" pitchFamily="34" charset="0"/>
              <a:ea typeface="-머리정체M" pitchFamily="18" charset="-127"/>
            </a:endParaRPr>
          </a:p>
          <a:p>
            <a:pPr lvl="2"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Ejecuta los programas</a:t>
            </a:r>
          </a:p>
          <a:p>
            <a:pPr lvl="2">
              <a:lnSpc>
                <a:spcPct val="90000"/>
              </a:lnSpc>
            </a:pPr>
            <a:endParaRPr lang="es-MX" altLang="es-ES" sz="2000">
              <a:latin typeface="Arial" panose="020B0604020202020204" pitchFamily="34" charset="0"/>
              <a:ea typeface="-머리정체M" pitchFamily="18" charset="-127"/>
            </a:endParaRPr>
          </a:p>
          <a:p>
            <a:pPr lvl="2"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Coordina el procesamiento entre los diferentes componentes</a:t>
            </a:r>
          </a:p>
          <a:p>
            <a:pPr lvl="2">
              <a:lnSpc>
                <a:spcPct val="90000"/>
              </a:lnSpc>
            </a:pPr>
            <a:endParaRPr lang="es-MX" altLang="es-ES" sz="2000">
              <a:latin typeface="Arial" panose="020B0604020202020204" pitchFamily="34" charset="0"/>
              <a:ea typeface="-머리정체M" pitchFamily="18" charset="-127"/>
            </a:endParaRPr>
          </a:p>
          <a:p>
            <a:pPr lvl="2"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Esta formada por chips o microchips, piezas de silicio conteniendo circuitos integrados</a:t>
            </a:r>
          </a:p>
          <a:p>
            <a:pPr lvl="2">
              <a:lnSpc>
                <a:spcPct val="90000"/>
              </a:lnSpc>
            </a:pPr>
            <a:endParaRPr lang="es-MX" altLang="es-ES" sz="2000">
              <a:latin typeface="Arial" panose="020B0604020202020204" pitchFamily="34" charset="0"/>
              <a:ea typeface="-머리정체M" pitchFamily="18" charset="-127"/>
            </a:endParaRPr>
          </a:p>
          <a:p>
            <a:pPr lvl="2"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Por su reducido tamaño también se le llama microprocesador</a:t>
            </a:r>
            <a:endParaRPr lang="en-US" altLang="es-ES" sz="2000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4DA00F7-1D5F-45F5-9885-D7443CD910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762000"/>
            <a:ext cx="8018463" cy="404813"/>
          </a:xfrm>
        </p:spPr>
        <p:txBody>
          <a:bodyPr/>
          <a:lstStyle/>
          <a:p>
            <a:pPr algn="ctr"/>
            <a:r>
              <a:rPr lang="es-MX" altLang="es-ES" dirty="0">
                <a:solidFill>
                  <a:srgbClr val="FF0000"/>
                </a:solidFill>
                <a:latin typeface="Tahoma" panose="020B0604030504040204" pitchFamily="34" charset="0"/>
                <a:ea typeface="-머리정체B" pitchFamily="18" charset="-127"/>
              </a:rPr>
              <a:t>CONTENIDO</a:t>
            </a:r>
            <a:endParaRPr lang="en-US" altLang="es-ES" dirty="0">
              <a:solidFill>
                <a:srgbClr val="FF0000"/>
              </a:solidFill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179868B-15EC-4C20-BCCE-3257D2CC44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1600200"/>
            <a:ext cx="8110537" cy="4876800"/>
          </a:xfrm>
        </p:spPr>
        <p:txBody>
          <a:bodyPr/>
          <a:lstStyle/>
          <a:p>
            <a:r>
              <a:rPr lang="es-MX" altLang="es-ES" dirty="0">
                <a:latin typeface="Arial" panose="020B0604020202020204" pitchFamily="34" charset="0"/>
                <a:ea typeface="-머리정체M" pitchFamily="18" charset="-127"/>
              </a:rPr>
              <a:t>Características de la computadora</a:t>
            </a:r>
          </a:p>
          <a:p>
            <a:endParaRPr lang="es-MX" altLang="es-ES" dirty="0">
              <a:latin typeface="Arial" panose="020B0604020202020204" pitchFamily="34" charset="0"/>
              <a:ea typeface="-머리정체M" pitchFamily="18" charset="-127"/>
            </a:endParaRPr>
          </a:p>
          <a:p>
            <a:r>
              <a:rPr lang="es-MX" altLang="es-ES" dirty="0">
                <a:latin typeface="Arial" panose="020B0604020202020204" pitchFamily="34" charset="0"/>
                <a:ea typeface="-머리정체M" pitchFamily="18" charset="-127"/>
              </a:rPr>
              <a:t>Antecedentes históricos</a:t>
            </a:r>
          </a:p>
          <a:p>
            <a:endParaRPr lang="es-MX" altLang="es-ES" dirty="0">
              <a:latin typeface="Arial" panose="020B0604020202020204" pitchFamily="34" charset="0"/>
              <a:ea typeface="-머리정체M" pitchFamily="18" charset="-127"/>
            </a:endParaRPr>
          </a:p>
          <a:p>
            <a:r>
              <a:rPr lang="es-MX" altLang="es-ES" dirty="0">
                <a:latin typeface="Arial" panose="020B0604020202020204" pitchFamily="34" charset="0"/>
                <a:ea typeface="-머리정체M" pitchFamily="18" charset="-127"/>
              </a:rPr>
              <a:t>Componentes de un sistema computacional</a:t>
            </a:r>
          </a:p>
          <a:p>
            <a:endParaRPr lang="es-MX" altLang="es-ES" dirty="0">
              <a:latin typeface="Arial" panose="020B0604020202020204" pitchFamily="34" charset="0"/>
              <a:ea typeface="-머리정체M" pitchFamily="18" charset="-127"/>
            </a:endParaRPr>
          </a:p>
          <a:p>
            <a:r>
              <a:rPr lang="es-MX" altLang="es-ES" dirty="0">
                <a:latin typeface="Arial" panose="020B0604020202020204" pitchFamily="34" charset="0"/>
                <a:ea typeface="-머리정체M" pitchFamily="18" charset="-127"/>
              </a:rPr>
              <a:t>Software</a:t>
            </a:r>
          </a:p>
          <a:p>
            <a:pPr lvl="1"/>
            <a:r>
              <a:rPr lang="es-MX" altLang="es-ES" dirty="0">
                <a:latin typeface="Arial" panose="020B0604020202020204" pitchFamily="34" charset="0"/>
                <a:ea typeface="-머리정체M" pitchFamily="18" charset="-127"/>
              </a:rPr>
              <a:t>Software de sistemas</a:t>
            </a:r>
          </a:p>
          <a:p>
            <a:pPr lvl="1"/>
            <a:r>
              <a:rPr lang="es-MX" altLang="es-ES" dirty="0">
                <a:latin typeface="Arial" panose="020B0604020202020204" pitchFamily="34" charset="0"/>
                <a:ea typeface="-머리정체M" pitchFamily="18" charset="-127"/>
              </a:rPr>
              <a:t>Software de aplicaciones</a:t>
            </a:r>
            <a:endParaRPr lang="en-US" altLang="es-ES" dirty="0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D3F163F-96F0-4755-A3C7-E74766B254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09588"/>
            <a:ext cx="8018463" cy="404812"/>
          </a:xfrm>
        </p:spPr>
        <p:txBody>
          <a:bodyPr/>
          <a:lstStyle/>
          <a:p>
            <a:r>
              <a:rPr lang="es-MX" altLang="es-ES">
                <a:latin typeface="Tahoma" panose="020B0604030504040204" pitchFamily="34" charset="0"/>
                <a:ea typeface="-머리정체B" pitchFamily="18" charset="-127"/>
              </a:rPr>
              <a:t>			</a:t>
            </a:r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ED0FAC7-EE79-436C-8C2A-0439771E63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54050" y="1447800"/>
            <a:ext cx="8489950" cy="4495800"/>
          </a:xfrm>
        </p:spPr>
        <p:txBody>
          <a:bodyPr/>
          <a:lstStyle/>
          <a:p>
            <a:pPr lvl="1"/>
            <a:r>
              <a:rPr lang="es-MX" altLang="es-ES" sz="2400">
                <a:latin typeface="Arial" panose="020B0604020202020204" pitchFamily="34" charset="0"/>
                <a:ea typeface="-머리정체M" pitchFamily="18" charset="-127"/>
              </a:rPr>
              <a:t>CPU: ejecuta las instrucciones en la computadora</a:t>
            </a:r>
          </a:p>
          <a:p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La computadora ejecuta solamente instrucciones de máquina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Cada instrucción en un lenguaje de programación debe ser convertida a instrucciones de máquina  </a:t>
            </a:r>
          </a:p>
          <a:p>
            <a:pPr lvl="2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Una sola instrucción en un lenguaje de programación, como Python, genera un conjunto de instrucciones de máquina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DCA64AE-747B-4FE7-B6C5-AB534FB996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09588"/>
            <a:ext cx="8018463" cy="404812"/>
          </a:xfrm>
        </p:spPr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B8E7CA1-10D4-45F4-95D9-461C82F899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00200"/>
            <a:ext cx="8763000" cy="4191000"/>
          </a:xfrm>
        </p:spPr>
        <p:txBody>
          <a:bodyPr/>
          <a:lstStyle/>
          <a:p>
            <a:pPr lvl="1">
              <a:buFontTx/>
              <a:buNone/>
            </a:pPr>
            <a:endParaRPr lang="es-MX" altLang="es-ES" sz="1600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buFontTx/>
              <a:buNone/>
            </a:pPr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3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El factor MIPS (</a:t>
            </a:r>
            <a:r>
              <a:rPr lang="es-MX" altLang="es-ES" b="1">
                <a:latin typeface="Arial" panose="020B0604020202020204" pitchFamily="34" charset="0"/>
                <a:ea typeface="-머리정체M" pitchFamily="18" charset="-127"/>
              </a:rPr>
              <a:t>M</a:t>
            </a: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illones de </a:t>
            </a:r>
            <a:r>
              <a:rPr lang="es-MX" altLang="es-ES" b="1">
                <a:latin typeface="Arial" panose="020B0604020202020204" pitchFamily="34" charset="0"/>
                <a:ea typeface="-머리정체M" pitchFamily="18" charset="-127"/>
              </a:rPr>
              <a:t>I</a:t>
            </a: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nstrucciones </a:t>
            </a:r>
            <a:r>
              <a:rPr lang="es-MX" altLang="es-ES" b="1">
                <a:latin typeface="Arial" panose="020B0604020202020204" pitchFamily="34" charset="0"/>
                <a:ea typeface="-머리정체M" pitchFamily="18" charset="-127"/>
              </a:rPr>
              <a:t>P</a:t>
            </a: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or </a:t>
            </a:r>
            <a:r>
              <a:rPr lang="es-MX" altLang="es-ES" b="1">
                <a:latin typeface="Arial" panose="020B0604020202020204" pitchFamily="34" charset="0"/>
                <a:ea typeface="-머리정체M" pitchFamily="18" charset="-127"/>
              </a:rPr>
              <a:t>S</a:t>
            </a: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egundo) es considerado para determinar la potencia de procesamiento de una computadora</a:t>
            </a:r>
          </a:p>
          <a:p>
            <a:pPr lvl="1">
              <a:buFontTx/>
              <a:buNone/>
            </a:pPr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La frecuencia del CPU se puede medir en: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 megahertz (millón de instrucciones), MHz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 gigahertz (mil millones de instrucciones), GHz</a:t>
            </a:r>
          </a:p>
          <a:p>
            <a:pPr lvl="3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Ejemplo: procesador de 3.0 GHz</a:t>
            </a:r>
          </a:p>
          <a:p>
            <a:pPr lvl="1"/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07989D5-25D1-43B8-90ED-DE114567D3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61870D5-00EE-423D-956E-422F644376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981200"/>
            <a:ext cx="7593013" cy="4471988"/>
          </a:xfrm>
        </p:spPr>
        <p:txBody>
          <a:bodyPr/>
          <a:lstStyle/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Memoria principal</a:t>
            </a:r>
          </a:p>
          <a:p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Para que un programa se ejecute, las instrucciones y los datos deben estar en la memoria principal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Tipos de memoria principal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3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RAM (Random Access Memory)</a:t>
            </a:r>
          </a:p>
          <a:p>
            <a:pPr lvl="3">
              <a:buFontTx/>
              <a:buNone/>
            </a:pPr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3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CACHE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9BC59D2-D458-4095-A30A-7C71E4782C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09588"/>
            <a:ext cx="8018463" cy="404812"/>
          </a:xfrm>
        </p:spPr>
        <p:txBody>
          <a:bodyPr/>
          <a:lstStyle/>
          <a:p>
            <a:r>
              <a:rPr lang="es-MX" altLang="es-ES">
                <a:latin typeface="Tahoma" panose="020B0604030504040204" pitchFamily="34" charset="0"/>
                <a:ea typeface="-머리정체B" pitchFamily="18" charset="-127"/>
              </a:rPr>
              <a:t>	</a:t>
            </a:r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BFC1EFE-0834-4522-B60E-4642B84B90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514600"/>
            <a:ext cx="8686800" cy="2971800"/>
          </a:xfrm>
        </p:spPr>
        <p:txBody>
          <a:bodyPr/>
          <a:lstStyle/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Memoria RAM (Randon Access Memory)</a:t>
            </a:r>
          </a:p>
          <a:p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Es el lugar donde se almacenan todas las instrucciones y datos antes de que la CPU los busque para procesarlos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La CPU no puede trabajar directamente con algunos componentes, como los discos, sino solo con la RAM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E72A001-B9BB-4E18-A6B6-CF83BE37CC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93644AD-37B5-46B6-B816-E205512E99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2057400"/>
            <a:ext cx="8431212" cy="3505200"/>
          </a:xfrm>
        </p:spPr>
        <p:txBody>
          <a:bodyPr/>
          <a:lstStyle/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La cantidad de RAM es otro factor importante para determinar la potencia de procesamiento de una computadora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Mayor cantidad de RAM implica mayor velocidad de ejecución. Se mide en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megabytes (millón de caracteres), MB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gigabytes (mil millones de caracteres), GB</a:t>
            </a:r>
          </a:p>
          <a:p>
            <a:pPr lvl="3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Ejemplo: 4 GB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9FA0D03-4316-485B-8A8C-5F6160CCEE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BCCD340-B3AC-4771-A253-01F1B97E06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2133600"/>
            <a:ext cx="8566150" cy="3886200"/>
          </a:xfrm>
        </p:spPr>
        <p:txBody>
          <a:bodyPr/>
          <a:lstStyle/>
          <a:p>
            <a:pPr lvl="1">
              <a:buFontTx/>
              <a:buNone/>
            </a:pPr>
            <a:endParaRPr lang="es-MX" altLang="es-ES" sz="600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También se le llama RAM dinámica (DRAM: Dynamic RAM)</a:t>
            </a:r>
          </a:p>
          <a:p>
            <a:pPr lvl="1"/>
            <a:endParaRPr lang="es-MX" altLang="es-ES" sz="1800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Sus chips deben estar recibiendo impulsos eléctricos periódicos para preservar la información</a:t>
            </a:r>
          </a:p>
          <a:p>
            <a:pPr lvl="1"/>
            <a:endParaRPr lang="es-MX" altLang="es-ES" sz="1800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También esta la RAM estática (SRAM: Static RAM) que no requiere impulsos periódicos, por tanto es más rápida que la DRAM, con la desventaja de que sus chips son mucho mas costosos</a:t>
            </a:r>
          </a:p>
          <a:p>
            <a:pPr lvl="1"/>
            <a:endParaRPr lang="es-MX" altLang="es-ES" sz="1800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La memoria RAM es volátil, mantiene datos mientras haya electricidad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A0FDEE3-5488-4C64-890D-A638FCB86F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7B99465-D8F2-4F6D-92DB-6934E0822C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2133600"/>
            <a:ext cx="8431212" cy="4038600"/>
          </a:xfrm>
        </p:spPr>
        <p:txBody>
          <a:bodyPr/>
          <a:lstStyle/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Memoria CACHÉ	</a:t>
            </a:r>
          </a:p>
          <a:p>
            <a:pPr>
              <a:buFontTx/>
              <a:buNone/>
            </a:pPr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Es una expansión de la memoria RAM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Su función es aumentar la velocidad del procesamiento guardando las instrucciones y datos que se usan con mas frecuencia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El CPU busca primero la información en memoria CACHÉ, sino la encuentra sigue el proceso normal de manejo en la RAM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93D05F5-9EF1-48FE-BE56-FECD02073C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09588"/>
            <a:ext cx="8018463" cy="404812"/>
          </a:xfrm>
        </p:spPr>
        <p:txBody>
          <a:bodyPr/>
          <a:lstStyle/>
          <a:p>
            <a:r>
              <a:rPr lang="es-MX" altLang="es-ES">
                <a:latin typeface="Tahoma" panose="020B0604030504040204" pitchFamily="34" charset="0"/>
                <a:ea typeface="-머리정체B" pitchFamily="18" charset="-127"/>
              </a:rPr>
              <a:t>	</a:t>
            </a:r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D1028F9-8DC7-477C-9BDC-7B4F95266A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2133600"/>
            <a:ext cx="8566150" cy="4114800"/>
          </a:xfrm>
        </p:spPr>
        <p:txBody>
          <a:bodyPr/>
          <a:lstStyle/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Memoria ROM (Read Only Memory)</a:t>
            </a:r>
          </a:p>
          <a:p>
            <a:endParaRPr lang="es-MX" altLang="es-ES" sz="1800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Parte de la memoria interna: chips llamados memoria de solo lectura o ROM</a:t>
            </a:r>
          </a:p>
          <a:p>
            <a:pPr lvl="1"/>
            <a:endParaRPr lang="es-MX" altLang="es-ES" sz="1800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La memoria ROM contiene las instrucciones y datos que permiten comunicarse con la computadora hasta que se cargue el sistema operativo y tome el control de la misma</a:t>
            </a:r>
          </a:p>
          <a:p>
            <a:pPr lvl="1"/>
            <a:endParaRPr lang="es-MX" altLang="es-ES" sz="1800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No es volátil, es decir, si apagamos la computadora, la información sigue existiendo en la ROM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3818395-A2C3-454D-89B3-C3F912E876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EC84DE3-2B1F-4E4B-826E-D46F4F05C6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MX" altLang="es-ES" b="1">
                <a:solidFill>
                  <a:srgbClr val="FF0000"/>
                </a:solidFill>
                <a:latin typeface="Arial" panose="020B0604020202020204" pitchFamily="34" charset="0"/>
                <a:ea typeface="-머리정체M" pitchFamily="18" charset="-127"/>
              </a:rPr>
              <a:t>DISPOSITIVOS DE ENTRADAS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altLang="es-ES">
                <a:solidFill>
                  <a:srgbClr val="0000FF"/>
                </a:solidFill>
                <a:latin typeface="Arial" panose="020B0604020202020204" pitchFamily="34" charset="0"/>
                <a:ea typeface="-머리정체M" pitchFamily="18" charset="-127"/>
              </a:rPr>
              <a:t>Usados para introducir datos a la computadora. Algunos tipos:</a:t>
            </a: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Teclado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Dispositivo de entrada más popular</a:t>
            </a: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Ratón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Controla un cursor en pantalla para facilitar la modalidad de seleccionar operaciones</a:t>
            </a: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Pantalla sensible al tacto (touch screen)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Permite elegir operaciones al tocar opciones en la pantalla</a:t>
            </a:r>
          </a:p>
          <a:p>
            <a:pPr lvl="1"/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3E08EE0-FAA8-407D-AABD-82C66375DD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8CF99E4-0239-453B-95BF-156A70C73C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415338" cy="4495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Escáners de código de barras</a:t>
            </a:r>
          </a:p>
          <a:p>
            <a:pPr lvl="2"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Ejemplo: artículos en supermercados</a:t>
            </a:r>
          </a:p>
          <a:p>
            <a:pPr lvl="2">
              <a:lnSpc>
                <a:spcPct val="90000"/>
              </a:lnSpc>
            </a:pPr>
            <a:endParaRPr lang="es-MX" altLang="es-ES" sz="2000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Escáners de bandas magnéticas</a:t>
            </a:r>
          </a:p>
          <a:p>
            <a:pPr lvl="2"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Ejemplo: tarjetas de crédito</a:t>
            </a:r>
          </a:p>
          <a:p>
            <a:pPr lvl="2">
              <a:lnSpc>
                <a:spcPct val="90000"/>
              </a:lnSpc>
            </a:pPr>
            <a:endParaRPr lang="es-MX" altLang="es-ES" sz="2000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Escáners de caracteres en tinta magnética</a:t>
            </a:r>
          </a:p>
          <a:p>
            <a:pPr lvl="2"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Ejemplo: cheques</a:t>
            </a:r>
          </a:p>
          <a:p>
            <a:pPr lvl="2">
              <a:lnSpc>
                <a:spcPct val="90000"/>
              </a:lnSpc>
            </a:pPr>
            <a:endParaRPr lang="es-MX" altLang="es-ES" sz="2000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Escáners ópticos</a:t>
            </a:r>
          </a:p>
          <a:p>
            <a:pPr lvl="2"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Ejemplo: escáner convencionales de documentos</a:t>
            </a:r>
          </a:p>
          <a:p>
            <a:pPr lvl="2"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Usados para la digitalización de documentos</a:t>
            </a:r>
          </a:p>
          <a:p>
            <a:pPr lvl="3">
              <a:lnSpc>
                <a:spcPct val="90000"/>
              </a:lnSpc>
            </a:pPr>
            <a:r>
              <a:rPr lang="es-MX" altLang="es-ES" sz="1400">
                <a:latin typeface="Arial" panose="020B0604020202020204" pitchFamily="34" charset="0"/>
                <a:ea typeface="-머리정체M" pitchFamily="18" charset="-127"/>
              </a:rPr>
              <a:t>Cada vez mas las organizaciones estan procesando sus documentos como imágenes</a:t>
            </a:r>
          </a:p>
          <a:p>
            <a:pPr lvl="3">
              <a:lnSpc>
                <a:spcPct val="90000"/>
              </a:lnSpc>
            </a:pPr>
            <a:r>
              <a:rPr lang="es-MX" altLang="es-ES" sz="1400">
                <a:latin typeface="Arial" panose="020B0604020202020204" pitchFamily="34" charset="0"/>
                <a:ea typeface="-머리정체M" pitchFamily="18" charset="-127"/>
              </a:rPr>
              <a:t>Útil para archivar y recuperar documentos</a:t>
            </a:r>
            <a:endParaRPr lang="en-US" altLang="es-ES" sz="1400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39BA926-23EA-48EE-B0A2-104745755C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752600"/>
            <a:ext cx="8018463" cy="990600"/>
          </a:xfrm>
        </p:spPr>
        <p:txBody>
          <a:bodyPr/>
          <a:lstStyle/>
          <a:p>
            <a:r>
              <a:rPr lang="es-MX" altLang="es-ES">
                <a:solidFill>
                  <a:srgbClr val="FF0000"/>
                </a:solidFill>
                <a:latin typeface="Tahoma" panose="020B0604030504040204" pitchFamily="34" charset="0"/>
                <a:ea typeface="-머리정체B" pitchFamily="18" charset="-127"/>
              </a:rPr>
              <a:t>CARACTERÍSTICAS DE LA COMPUTADORA</a:t>
            </a:r>
            <a:endParaRPr lang="en-US" altLang="es-ES">
              <a:solidFill>
                <a:srgbClr val="FF0000"/>
              </a:solidFill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583678D1-345D-4DEE-9274-25ABAF8802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819400"/>
            <a:ext cx="83820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s-MX" altLang="es-ES" sz="1000">
              <a:latin typeface="Arial" panose="020B0604020202020204" pitchFamily="34" charset="0"/>
              <a:ea typeface="-머리정체M" pitchFamily="18" charset="-127"/>
            </a:endParaRPr>
          </a:p>
          <a:p>
            <a:pPr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La computadora es un dispositivo electrónico programable de uso general, es decir, la podemos utilizar para ejecutar diferentes procesos</a:t>
            </a:r>
          </a:p>
          <a:p>
            <a:pPr lvl="1">
              <a:lnSpc>
                <a:spcPct val="90000"/>
              </a:lnSpc>
            </a:pPr>
            <a:endParaRPr lang="es-MX" altLang="es-ES" sz="1800">
              <a:latin typeface="Arial" panose="020B0604020202020204" pitchFamily="34" charset="0"/>
              <a:ea typeface="-머리정체M" pitchFamily="18" charset="-127"/>
            </a:endParaRPr>
          </a:p>
          <a:p>
            <a:pPr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Está formada por un conjunto de circuitos integrados y otros componentes relacionados que permiten ejecutar esos procesos de manera rápida y confiable</a:t>
            </a:r>
          </a:p>
          <a:p>
            <a:pPr>
              <a:lnSpc>
                <a:spcPct val="90000"/>
              </a:lnSpc>
            </a:pPr>
            <a:endParaRPr lang="es-MX" altLang="es-ES" sz="2000">
              <a:latin typeface="Arial" panose="020B0604020202020204" pitchFamily="34" charset="0"/>
              <a:ea typeface="-머리정체M" pitchFamily="18" charset="-127"/>
            </a:endParaRPr>
          </a:p>
          <a:p>
            <a:pPr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Los procesos son programas de computadoras por medio de los cuales damos datos, a estos se les aplican operaciones y finalmente obtenemos resultados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F9A89AC-A7D0-46CA-87C3-57BF4E0084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B5D9733-924A-4E88-9B84-2D1EF7704F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Reconocimiento de voz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Traducen la voz humana en instrucciones entendibles para la computadora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Ejemplo: uso en teléfonos</a:t>
            </a:r>
          </a:p>
          <a:p>
            <a:pPr lvl="2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Reconocimiento de huellas digitales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Ejemplo: identificación para accesar computadoras, edificios. </a:t>
            </a:r>
          </a:p>
          <a:p>
            <a:pPr lvl="2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CR" altLang="es-ES">
                <a:latin typeface="Arial" panose="020B0604020202020204" pitchFamily="34" charset="0"/>
                <a:ea typeface="-머리정체M" pitchFamily="18" charset="-127"/>
              </a:rPr>
              <a:t>Reconocimiento facial</a:t>
            </a:r>
          </a:p>
          <a:p>
            <a:pPr lvl="2"/>
            <a:r>
              <a:rPr lang="es-CR" altLang="es-ES">
                <a:latin typeface="Arial" panose="020B0604020202020204" pitchFamily="34" charset="0"/>
                <a:ea typeface="-머리정체M" pitchFamily="18" charset="-127"/>
              </a:rPr>
              <a:t>Ejemplo: identificación para accesar computadoras o edificios. 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67257B8-C37C-4AC9-A313-F43A033D47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4AE415F-06D4-43E0-B832-C1ECD86D5E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133600"/>
            <a:ext cx="8431213" cy="3733800"/>
          </a:xfrm>
        </p:spPr>
        <p:txBody>
          <a:bodyPr/>
          <a:lstStyle/>
          <a:p>
            <a:pPr lvl="1"/>
            <a:r>
              <a:rPr lang="es-CR" altLang="es-ES">
                <a:latin typeface="Arial" panose="020B0604020202020204" pitchFamily="34" charset="0"/>
                <a:ea typeface="-머리정체M" pitchFamily="18" charset="-127"/>
              </a:rPr>
              <a:t>Otros dispositivos	</a:t>
            </a:r>
          </a:p>
          <a:p>
            <a:pPr lvl="1"/>
            <a:endParaRPr lang="es-CR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CR" altLang="es-ES">
                <a:latin typeface="Arial" panose="020B0604020202020204" pitchFamily="34" charset="0"/>
                <a:ea typeface="-머리정체M" pitchFamily="18" charset="-127"/>
              </a:rPr>
              <a:t>Ejemplo:</a:t>
            </a:r>
          </a:p>
          <a:p>
            <a:pPr lvl="2">
              <a:buFontTx/>
              <a:buNone/>
            </a:pPr>
            <a:endParaRPr lang="es-CR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3"/>
            <a:r>
              <a:rPr lang="es-CR" altLang="es-ES">
                <a:latin typeface="Arial" panose="020B0604020202020204" pitchFamily="34" charset="0"/>
                <a:ea typeface="-머리정체M" pitchFamily="18" charset="-127"/>
              </a:rPr>
              <a:t>Lectores de temperatura de las personas </a:t>
            </a:r>
          </a:p>
          <a:p>
            <a:pPr lvl="3"/>
            <a:endParaRPr lang="es-CR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3"/>
            <a:r>
              <a:rPr lang="es-CR" altLang="es-ES">
                <a:latin typeface="Arial" panose="020B0604020202020204" pitchFamily="34" charset="0"/>
                <a:ea typeface="-머리정체M" pitchFamily="18" charset="-127"/>
              </a:rPr>
              <a:t>Lectores de temperatura del ambiente</a:t>
            </a:r>
          </a:p>
          <a:p>
            <a:pPr lvl="3">
              <a:buFontTx/>
              <a:buNone/>
            </a:pPr>
            <a:endParaRPr lang="es-CR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3"/>
            <a:r>
              <a:rPr lang="es-CR" altLang="es-ES">
                <a:latin typeface="Arial" panose="020B0604020202020204" pitchFamily="34" charset="0"/>
                <a:ea typeface="-머리정체M" pitchFamily="18" charset="-127"/>
              </a:rPr>
              <a:t>Lectores en sistemas de pesaje 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64D0A96-130B-4539-8907-D9EBD30F19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9FB8633-3CAA-4AE8-88C5-0F0D68D384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24000"/>
            <a:ext cx="8431213" cy="4929188"/>
          </a:xfrm>
        </p:spPr>
        <p:txBody>
          <a:bodyPr/>
          <a:lstStyle/>
          <a:p>
            <a:r>
              <a:rPr lang="es-MX" altLang="es-ES" b="1">
                <a:solidFill>
                  <a:srgbClr val="FF0000"/>
                </a:solidFill>
                <a:latin typeface="Arial" panose="020B0604020202020204" pitchFamily="34" charset="0"/>
                <a:ea typeface="-머리정체M" pitchFamily="18" charset="-127"/>
              </a:rPr>
              <a:t>DISPOSITIVOS DE SALIDA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altLang="es-ES">
                <a:solidFill>
                  <a:srgbClr val="0000FF"/>
                </a:solidFill>
                <a:latin typeface="Arial" panose="020B0604020202020204" pitchFamily="34" charset="0"/>
                <a:ea typeface="-머리정체M" pitchFamily="18" charset="-127"/>
              </a:rPr>
              <a:t>Usados para obtener resultados de la computadora. Algunos tipos:</a:t>
            </a: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Monitores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Dispositivo de salida mas popular</a:t>
            </a: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Salida de voz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Ejemplo: sistemas vía teléfono</a:t>
            </a: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Impresoras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Resultados impresos generalmente en papel</a:t>
            </a: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Microforma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Ejemplo: tipo especial de pantalla para salida de documentos digitalizados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1CE23DE-64BD-4FD9-8555-941B19C71A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1CEE7FE-A71A-496A-8ED2-051996EE78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76400"/>
            <a:ext cx="8566150" cy="4267200"/>
          </a:xfrm>
        </p:spPr>
        <p:txBody>
          <a:bodyPr/>
          <a:lstStyle/>
          <a:p>
            <a:r>
              <a:rPr lang="es-MX" altLang="es-ES" b="1">
                <a:solidFill>
                  <a:srgbClr val="FF0000"/>
                </a:solidFill>
                <a:latin typeface="Arial" panose="020B0604020202020204" pitchFamily="34" charset="0"/>
                <a:ea typeface="-머리정체M" pitchFamily="18" charset="-127"/>
              </a:rPr>
              <a:t>DISPOSITIVOS DE ALMACENAMIENTO SECUNDARIO</a:t>
            </a:r>
          </a:p>
          <a:p>
            <a:endParaRPr lang="es-MX" altLang="es-ES" b="1">
              <a:solidFill>
                <a:srgbClr val="FF0000"/>
              </a:solidFill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s-MX" altLang="es-ES">
                <a:solidFill>
                  <a:srgbClr val="0000FF"/>
                </a:solidFill>
                <a:latin typeface="Arial" panose="020B0604020202020204" pitchFamily="34" charset="0"/>
                <a:ea typeface="-머리정체M" pitchFamily="18" charset="-127"/>
              </a:rPr>
              <a:t>Usados para almacenar o guardar información fuera del CPU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s-MX" altLang="es-ES">
              <a:solidFill>
                <a:srgbClr val="0000FF"/>
              </a:solidFill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s-MX" altLang="es-ES">
                <a:solidFill>
                  <a:srgbClr val="0000FF"/>
                </a:solidFill>
                <a:latin typeface="Arial" panose="020B0604020202020204" pitchFamily="34" charset="0"/>
                <a:ea typeface="-머리정체M" pitchFamily="18" charset="-127"/>
              </a:rPr>
              <a:t>No son volátiles, es decir, apagamos la computadora y los datos siguen presentes en estos dispositivos para cualquier momento que se necesiten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s-MX" altLang="es-ES">
              <a:solidFill>
                <a:srgbClr val="0000FF"/>
              </a:solidFill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s-MX" altLang="es-ES">
                <a:solidFill>
                  <a:srgbClr val="0000FF"/>
                </a:solidFill>
                <a:latin typeface="Arial" panose="020B0604020202020204" pitchFamily="34" charset="0"/>
                <a:ea typeface="-머리정체M" pitchFamily="18" charset="-127"/>
              </a:rPr>
              <a:t>Pueden usarce como dispositivos de entrada porque tienen datos que la computadora puede leer o como dispositivos de salida porque la computadora puede guardar datos en ellos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277E4BB-1256-49FE-AC42-5C3024BF29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7B8D493-2AB2-44A5-8534-8951308073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1557338"/>
            <a:ext cx="6121400" cy="467995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  <a:defRPr/>
            </a:pPr>
            <a:r>
              <a:rPr lang="es-MX" altLang="es-ES" dirty="0">
                <a:solidFill>
                  <a:srgbClr val="0000FF"/>
                </a:solidFill>
                <a:latin typeface="Arial" panose="020B0604020202020204" pitchFamily="34" charset="0"/>
                <a:ea typeface="-머리정체M" pitchFamily="18" charset="-127"/>
              </a:rPr>
              <a:t>Tecnologías importantes: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endParaRPr lang="es-MX" altLang="es-ES" sz="2400" dirty="0">
              <a:solidFill>
                <a:srgbClr val="0000FF"/>
              </a:solidFill>
              <a:latin typeface="Arial" panose="020B0604020202020204" pitchFamily="34" charset="0"/>
              <a:ea typeface="-머리정체M" pitchFamily="18" charset="-127"/>
            </a:endParaRPr>
          </a:p>
          <a:p>
            <a:pPr lvl="2">
              <a:defRPr/>
            </a:pPr>
            <a:r>
              <a:rPr lang="es-MX" altLang="es-ES" dirty="0">
                <a:solidFill>
                  <a:srgbClr val="0000FF"/>
                </a:solidFill>
                <a:latin typeface="Arial" panose="020B0604020202020204" pitchFamily="34" charset="0"/>
                <a:ea typeface="-머리정체M" pitchFamily="18" charset="-127"/>
              </a:rPr>
              <a:t>Discos magnéticos</a:t>
            </a:r>
          </a:p>
          <a:p>
            <a:pPr lvl="2">
              <a:defRPr/>
            </a:pPr>
            <a:endParaRPr lang="es-MX" altLang="es-ES" dirty="0">
              <a:solidFill>
                <a:srgbClr val="0000FF"/>
              </a:solidFill>
              <a:latin typeface="Arial" panose="020B0604020202020204" pitchFamily="34" charset="0"/>
              <a:ea typeface="-머리정체M" pitchFamily="18" charset="-127"/>
            </a:endParaRPr>
          </a:p>
          <a:p>
            <a:pPr lvl="2">
              <a:defRPr/>
            </a:pPr>
            <a:r>
              <a:rPr lang="es-MX" altLang="es-ES" dirty="0">
                <a:solidFill>
                  <a:srgbClr val="0000FF"/>
                </a:solidFill>
                <a:latin typeface="Arial" panose="020B0604020202020204" pitchFamily="34" charset="0"/>
                <a:ea typeface="-머리정체M" pitchFamily="18" charset="-127"/>
              </a:rPr>
              <a:t>Discos ópticos</a:t>
            </a:r>
          </a:p>
          <a:p>
            <a:pPr lvl="2">
              <a:defRPr/>
            </a:pPr>
            <a:endParaRPr lang="es-MX" altLang="es-ES" dirty="0">
              <a:solidFill>
                <a:srgbClr val="0000FF"/>
              </a:solidFill>
              <a:latin typeface="Arial" panose="020B0604020202020204" pitchFamily="34" charset="0"/>
              <a:ea typeface="-머리정체M" pitchFamily="18" charset="-127"/>
            </a:endParaRPr>
          </a:p>
          <a:p>
            <a:pPr lvl="2">
              <a:defRPr/>
            </a:pPr>
            <a:r>
              <a:rPr lang="es-MX" altLang="es-ES" dirty="0">
                <a:solidFill>
                  <a:srgbClr val="0000FF"/>
                </a:solidFill>
                <a:latin typeface="Arial" panose="020B0604020202020204" pitchFamily="34" charset="0"/>
                <a:ea typeface="-머리정체M" pitchFamily="18" charset="-127"/>
              </a:rPr>
              <a:t>Cintas magnéticas</a:t>
            </a:r>
          </a:p>
          <a:p>
            <a:pPr lvl="2">
              <a:defRPr/>
            </a:pPr>
            <a:endParaRPr lang="es-MX" altLang="es-ES" dirty="0">
              <a:solidFill>
                <a:srgbClr val="0000FF"/>
              </a:solidFill>
              <a:latin typeface="Arial" panose="020B0604020202020204" pitchFamily="34" charset="0"/>
              <a:ea typeface="-머리정체M" pitchFamily="18" charset="-127"/>
            </a:endParaRPr>
          </a:p>
          <a:p>
            <a:pPr lvl="2">
              <a:defRPr/>
            </a:pPr>
            <a:r>
              <a:rPr lang="es-MX" altLang="es-ES" dirty="0">
                <a:solidFill>
                  <a:srgbClr val="0000FF"/>
                </a:solidFill>
                <a:latin typeface="Arial" panose="020B0604020202020204" pitchFamily="34" charset="0"/>
                <a:ea typeface="-머리정체M" pitchFamily="18" charset="-127"/>
              </a:rPr>
              <a:t>Memorias flash</a:t>
            </a:r>
          </a:p>
          <a:p>
            <a:pPr marL="914400" lvl="2" indent="0">
              <a:buFontTx/>
              <a:buNone/>
              <a:defRPr/>
            </a:pPr>
            <a:endParaRPr lang="es-MX" altLang="es-ES" dirty="0">
              <a:solidFill>
                <a:srgbClr val="0000FF"/>
              </a:solidFill>
              <a:latin typeface="Arial" panose="020B0604020202020204" pitchFamily="34" charset="0"/>
              <a:ea typeface="-머리정체M" pitchFamily="18" charset="-127"/>
            </a:endParaRPr>
          </a:p>
          <a:p>
            <a:pPr lvl="2">
              <a:defRPr/>
            </a:pPr>
            <a:r>
              <a:rPr lang="es-MX" altLang="es-ES" dirty="0">
                <a:solidFill>
                  <a:srgbClr val="0000FF"/>
                </a:solidFill>
                <a:latin typeface="Arial" panose="020B0604020202020204" pitchFamily="34" charset="0"/>
                <a:ea typeface="-머리정체M" pitchFamily="18" charset="-127"/>
              </a:rPr>
              <a:t>Unidades de estado sólido</a:t>
            </a:r>
            <a:endParaRPr lang="en-US" altLang="es-ES" dirty="0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857BE19-062F-4C6F-A69C-C94163682A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6DF3369-5B55-4EAE-BC05-54FAED86BE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1600200"/>
            <a:ext cx="8002587" cy="4876800"/>
          </a:xfrm>
        </p:spPr>
        <p:txBody>
          <a:bodyPr/>
          <a:lstStyle/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Discos magnéticos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Es el medio de almacenamiento mas popular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Ejemplo: discos duros</a:t>
            </a:r>
          </a:p>
          <a:p>
            <a:pPr lvl="2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Discos ópticos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Ejemplos: CD, DVD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03B48BC-F861-44DF-8626-B66A9F7B38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44AFBAE-ED3F-4E7C-9F8B-3468253DE2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1600200"/>
            <a:ext cx="8110537" cy="4876800"/>
          </a:xfrm>
        </p:spPr>
        <p:txBody>
          <a:bodyPr/>
          <a:lstStyle/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Cintas magnéticas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Similares a las usadas en las grabadoras de sonido y las videocaseteras</a:t>
            </a:r>
          </a:p>
          <a:p>
            <a:pPr lvl="2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Por su bajo costo son muy utilizadas para hacer </a:t>
            </a:r>
            <a:r>
              <a:rPr lang="es-MX" altLang="es-ES" b="1">
                <a:solidFill>
                  <a:srgbClr val="FF0000"/>
                </a:solidFill>
                <a:latin typeface="Arial" panose="020B0604020202020204" pitchFamily="34" charset="0"/>
                <a:ea typeface="-머리정체M" pitchFamily="18" charset="-127"/>
              </a:rPr>
              <a:t>RESPALDOS DE INFORMACIÓN</a:t>
            </a:r>
          </a:p>
          <a:p>
            <a:pPr lvl="2"/>
            <a:endParaRPr lang="es-MX" altLang="es-ES" b="1">
              <a:solidFill>
                <a:srgbClr val="FF0000"/>
              </a:solidFill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Importancia de los respaldos de información (back-up)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DD5C835-078C-4EC0-8674-BD7C7ECA93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532E8D4-6484-48A0-BF99-02D83F039C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828800"/>
            <a:ext cx="8431213" cy="4624388"/>
          </a:xfrm>
        </p:spPr>
        <p:txBody>
          <a:bodyPr/>
          <a:lstStyle/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Memorias flash</a:t>
            </a:r>
          </a:p>
          <a:p>
            <a:pPr lvl="1"/>
            <a:endParaRPr lang="es-MX" altLang="es-ES" sz="1000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Su tecnología permite altas velocidades para leer y escribir información</a:t>
            </a:r>
          </a:p>
          <a:p>
            <a:pPr lvl="2"/>
            <a:endParaRPr lang="es-MX" altLang="es-ES" sz="1000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Ejemplos: llave maya (pincho, llavero, pendrive, etc.), memory stick</a:t>
            </a:r>
          </a:p>
          <a:p>
            <a:pPr lvl="2"/>
            <a:endParaRPr lang="es-MX" altLang="es-ES" sz="1000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Unidades de estado sólido (SSD: Solid State Drive)</a:t>
            </a:r>
          </a:p>
          <a:p>
            <a:pPr lvl="2"/>
            <a:endParaRPr lang="es-MX" altLang="es-ES" sz="1000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n-US" altLang="es-ES" sz="2000">
                <a:latin typeface="Arial" panose="020B0604020202020204" pitchFamily="34" charset="0"/>
                <a:ea typeface="-머리정체M" pitchFamily="18" charset="-127"/>
              </a:rPr>
              <a:t>Tienen los mismos usos de los discos duros pero no están formados por discos mecánicos, sino por memorias de circuitos integrados para almacenar información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DEBE0F8-8BD7-473F-A9E2-23F7BEA8FD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0C4B7F8-A008-40B8-AE18-BDAAB9C59F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05000"/>
            <a:ext cx="8001000" cy="3984625"/>
          </a:xfrm>
        </p:spPr>
        <p:txBody>
          <a:bodyPr/>
          <a:lstStyle/>
          <a:p>
            <a:r>
              <a:rPr lang="es-MX" altLang="es-ES" b="1">
                <a:solidFill>
                  <a:srgbClr val="FF0000"/>
                </a:solidFill>
                <a:latin typeface="Arial" panose="020B0604020202020204" pitchFamily="34" charset="0"/>
                <a:ea typeface="-머리정체M" pitchFamily="18" charset="-127"/>
              </a:rPr>
              <a:t>DISPOSITIVOS DE COMUNICACIÓN</a:t>
            </a:r>
          </a:p>
          <a:p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Practicamente todas las computadoras vienen con dispositivos para comunicarse con otras computadoras, formando así las redes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Ejemplos: 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MODEM 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Puertos inalámbricos (wi-fi: wireless fidelity)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Bluetooh: para formar redes personales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849C496-8F9D-4255-80A5-98BB38F1A2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371600"/>
            <a:ext cx="8018463" cy="404813"/>
          </a:xfrm>
        </p:spPr>
        <p:txBody>
          <a:bodyPr/>
          <a:lstStyle/>
          <a:p>
            <a:r>
              <a:rPr lang="es-MX" altLang="es-ES">
                <a:solidFill>
                  <a:srgbClr val="FF0000"/>
                </a:solidFill>
                <a:latin typeface="Tahoma" panose="020B0604030504040204" pitchFamily="34" charset="0"/>
                <a:ea typeface="-머리정체B" pitchFamily="18" charset="-127"/>
              </a:rPr>
              <a:t>SOFTWARE</a:t>
            </a:r>
            <a:endParaRPr lang="en-US" altLang="es-ES">
              <a:solidFill>
                <a:srgbClr val="FF0000"/>
              </a:solidFill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FC34818-63B5-4251-8F63-4528FA8BB9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0"/>
            <a:ext cx="8431213" cy="3756025"/>
          </a:xfrm>
        </p:spPr>
        <p:txBody>
          <a:bodyPr/>
          <a:lstStyle/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El hardware por sí mismo no puede hacer funcionar una computadora, para ello se necesita el software, es decir,  programas de computadoras</a:t>
            </a:r>
          </a:p>
          <a:p>
            <a:pPr>
              <a:buFontTx/>
              <a:buNone/>
            </a:pPr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Programa de computadora: es un conjunto de instrucciones detalladas que le indican a la computadora cada una de las operaciones que debe realizar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1DE1037-F5B4-4292-AAD7-8AB09F09DF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0326DAC-5381-4868-995D-2FC01AA69C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Características principales </a:t>
            </a: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Velocidad en la ejecución de las instrucciones 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Miles de millones por segundo</a:t>
            </a:r>
          </a:p>
          <a:p>
            <a:endParaRPr lang="es-MX" altLang="es-ES">
              <a:solidFill>
                <a:srgbClr val="FF0000"/>
              </a:solidFill>
              <a:latin typeface="Tahoma" panose="020B060403050404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Almacenar datos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Obtenidos de distintas fuentes: personas (usuarios), ambiente, otros dispositivos</a:t>
            </a:r>
          </a:p>
          <a:p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Operaciones sobre los datos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Ejecutar cálculos, obtener y clasificar información, hacer gráficos, tomar decisiones, etc.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C51DA66-8126-4867-B02E-13E95337A4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6048D3BB-B171-4914-AACF-767B36784497}"/>
              </a:ext>
            </a:extLst>
          </p:cNvPr>
          <p:cNvGraphicFramePr>
            <a:graphicFrameLocks noGrp="1" noChangeAspect="1"/>
          </p:cNvGraphicFramePr>
          <p:nvPr>
            <p:ph type="dgm" idx="4294967295"/>
          </p:nvPr>
        </p:nvGraphicFramePr>
        <p:xfrm>
          <a:off x="1247775" y="1193800"/>
          <a:ext cx="6416675" cy="462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MS Organization Chart 2.0" r:id="rId3" imgW="6995886" imgH="4484914" progId="OrgPlusWOPX.4">
                  <p:embed followColorScheme="full"/>
                </p:oleObj>
              </mc:Choice>
              <mc:Fallback>
                <p:oleObj name="MS Organization Chart 2.0" r:id="rId3" imgW="6995886" imgH="4484914" progId="OrgPlusWOPX.4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1193800"/>
                        <a:ext cx="6416675" cy="462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>
            <a:extLst>
              <a:ext uri="{FF2B5EF4-FFF2-40B4-BE49-F238E27FC236}">
                <a16:creationId xmlns:a16="http://schemas.microsoft.com/office/drawing/2014/main" id="{EE03770D-5CD4-46D4-AD65-1A0140E223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85800"/>
            <a:ext cx="8018463" cy="404813"/>
          </a:xfrm>
        </p:spPr>
        <p:txBody>
          <a:bodyPr/>
          <a:lstStyle/>
          <a:p>
            <a:r>
              <a:rPr lang="es-MX" altLang="es-ES">
                <a:solidFill>
                  <a:srgbClr val="FF0000"/>
                </a:solidFill>
                <a:latin typeface="Tahoma" panose="020B0604030504040204" pitchFamily="34" charset="0"/>
                <a:ea typeface="-머리정체B" pitchFamily="18" charset="-127"/>
              </a:rPr>
              <a:t>SOFTWARE DE SISTEMAS</a:t>
            </a:r>
            <a:endParaRPr lang="en-US" altLang="es-ES">
              <a:solidFill>
                <a:srgbClr val="FF0000"/>
              </a:solidFill>
              <a:latin typeface="Tahoma" panose="020B0604030504040204" pitchFamily="34" charset="0"/>
              <a:ea typeface="-머리정체B" pitchFamily="18" charset="-127"/>
            </a:endParaRPr>
          </a:p>
        </p:txBody>
      </p:sp>
      <p:graphicFrame>
        <p:nvGraphicFramePr>
          <p:cNvPr id="46083" name="Object 1027">
            <a:extLst>
              <a:ext uri="{FF2B5EF4-FFF2-40B4-BE49-F238E27FC236}">
                <a16:creationId xmlns:a16="http://schemas.microsoft.com/office/drawing/2014/main" id="{961274CE-D766-4242-8E2B-FB6E94D4B8D4}"/>
              </a:ext>
            </a:extLst>
          </p:cNvPr>
          <p:cNvGraphicFramePr>
            <a:graphicFrameLocks noGrp="1" noChangeAspect="1"/>
          </p:cNvGraphicFramePr>
          <p:nvPr>
            <p:ph type="dgm" idx="4294967295"/>
          </p:nvPr>
        </p:nvGraphicFramePr>
        <p:xfrm>
          <a:off x="1676400" y="2184400"/>
          <a:ext cx="6499225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MS Organization Chart 2.0" r:id="rId3" imgW="8089751" imgH="3098202" progId="OrgPlusWOPX.4">
                  <p:embed followColorScheme="full"/>
                </p:oleObj>
              </mc:Choice>
              <mc:Fallback>
                <p:oleObj name="MS Organization Chart 2.0" r:id="rId3" imgW="8089751" imgH="3098202" progId="OrgPlusWOPX.4">
                  <p:embed followColorScheme="full"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84400"/>
                        <a:ext cx="6499225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1BC03BB-8394-4B2B-B19C-E4B70CCE0C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EB85C9E-0CFE-49B7-8674-4F735B529A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8337550" cy="4495800"/>
          </a:xfrm>
        </p:spPr>
        <p:txBody>
          <a:bodyPr/>
          <a:lstStyle/>
          <a:p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SISTEMAS OPERATIVOS</a:t>
            </a:r>
          </a:p>
          <a:p>
            <a:endParaRPr lang="es-MX" altLang="es-ES" sz="2000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Es el primer software que ejecuta la computadora</a:t>
            </a:r>
          </a:p>
          <a:p>
            <a:pPr lvl="1"/>
            <a:endParaRPr lang="es-MX" altLang="es-ES" sz="1800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Administra y controla las actividades de todos los recursos de la computadora: </a:t>
            </a:r>
          </a:p>
          <a:p>
            <a:pPr lvl="2"/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CPU</a:t>
            </a:r>
          </a:p>
          <a:p>
            <a:pPr lvl="2"/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Memoria</a:t>
            </a:r>
          </a:p>
          <a:p>
            <a:pPr lvl="2"/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Dispositivos de entrada</a:t>
            </a:r>
          </a:p>
          <a:p>
            <a:pPr lvl="2"/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Dispositivos de salida</a:t>
            </a:r>
          </a:p>
          <a:p>
            <a:pPr lvl="2"/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Almacenamiento secundario</a:t>
            </a:r>
          </a:p>
          <a:p>
            <a:pPr lvl="2"/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Comunicación</a:t>
            </a:r>
            <a:endParaRPr lang="en-US" altLang="es-ES" sz="2000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582761F-8460-46B5-B681-1100A1EC64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7CC7920-C533-42D5-9E1C-955CFD6954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752600"/>
            <a:ext cx="8431213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PROGRAMAS DE UTILERÍA</a:t>
            </a:r>
          </a:p>
          <a:p>
            <a:pPr>
              <a:lnSpc>
                <a:spcPct val="90000"/>
              </a:lnSpc>
            </a:pPr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Permiten a los usuarios realizar diferentes operaciones básicas para la administración de la computadora</a:t>
            </a:r>
          </a:p>
          <a:p>
            <a:pPr lvl="2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Pueden formar parte del OS (Operating System)</a:t>
            </a:r>
          </a:p>
          <a:p>
            <a:pPr lvl="2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Programas fuera del OS</a:t>
            </a:r>
          </a:p>
          <a:p>
            <a:pPr lvl="1">
              <a:lnSpc>
                <a:spcPct val="90000"/>
              </a:lnSpc>
            </a:pPr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Ejemplos:</a:t>
            </a:r>
          </a:p>
          <a:p>
            <a:pPr lvl="2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Copiar, borrar, renombrar archivos</a:t>
            </a:r>
          </a:p>
          <a:p>
            <a:pPr lvl="2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Recuperar archivos dañados</a:t>
            </a:r>
          </a:p>
          <a:p>
            <a:pPr lvl="2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Monitorear el desempeño del sistema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A2015AD-2FB5-4401-B01A-58334B1BB2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77A6CC1-7D7A-4E4F-8538-42D8F71E44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09800"/>
            <a:ext cx="8431213" cy="3505200"/>
          </a:xfrm>
        </p:spPr>
        <p:txBody>
          <a:bodyPr/>
          <a:lstStyle/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TRADUCTORES DE LENGUAJES O LENGUAJES DE PROGRAMACIÓN</a:t>
            </a:r>
          </a:p>
          <a:p>
            <a:pPr>
              <a:buFontTx/>
              <a:buNone/>
            </a:pPr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Es el software que se utiliza para hacer programas de computadoras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D6A76EC-6794-4F7A-9802-4EC4D77694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3FB78C1-B8DE-4051-A12F-A22C0A9B32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8431213" cy="4038600"/>
          </a:xfrm>
        </p:spPr>
        <p:txBody>
          <a:bodyPr/>
          <a:lstStyle/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Los lenguaje de programación han venido evolucionando desde que se inventaron las computadoras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Lenguajes de máquina</a:t>
            </a:r>
          </a:p>
          <a:p>
            <a:pPr lvl="2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Lenguajes ensambladores</a:t>
            </a:r>
          </a:p>
          <a:p>
            <a:pPr lvl="2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Lenguajes de alto nivel</a:t>
            </a:r>
          </a:p>
          <a:p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8DF7D82-F1B5-4B2A-94BD-9137C36F33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EC2E25D-D3D7-4257-BB76-3E2201217A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8431213" cy="3581400"/>
          </a:xfrm>
        </p:spPr>
        <p:txBody>
          <a:bodyPr/>
          <a:lstStyle/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Lenguajes de máquina</a:t>
            </a:r>
          </a:p>
          <a:p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Fue la primera generación de lenguajes de programación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Consiste de instrucciones escritas solamente con ‘1’s y ‘0’s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>
            <a:extLst>
              <a:ext uri="{FF2B5EF4-FFF2-40B4-BE49-F238E27FC236}">
                <a16:creationId xmlns:a16="http://schemas.microsoft.com/office/drawing/2014/main" id="{2DB93AAD-4030-45EE-A355-51730E98C47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752600"/>
            <a:ext cx="6781800" cy="4267200"/>
            <a:chOff x="0" y="0"/>
            <a:chExt cx="5760" cy="1489"/>
          </a:xfrm>
        </p:grpSpPr>
        <p:sp>
          <p:nvSpPr>
            <p:cNvPr id="52228" name="Rectangle 3">
              <a:extLst>
                <a:ext uri="{FF2B5EF4-FFF2-40B4-BE49-F238E27FC236}">
                  <a16:creationId xmlns:a16="http://schemas.microsoft.com/office/drawing/2014/main" id="{186D52AC-79C4-42C6-94D1-97ACCBD7A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14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endParaRPr lang="es-ES" altLang="es-ES" sz="1600"/>
            </a:p>
          </p:txBody>
        </p:sp>
        <p:sp>
          <p:nvSpPr>
            <p:cNvPr id="52229" name="Rectangle 4">
              <a:extLst>
                <a:ext uri="{FF2B5EF4-FFF2-40B4-BE49-F238E27FC236}">
                  <a16:creationId xmlns:a16="http://schemas.microsoft.com/office/drawing/2014/main" id="{D7D3814B-9DB1-4FB5-9BC5-00B10FF47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14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s-ES" altLang="es-ES" sz="800">
                  <a:solidFill>
                    <a:srgbClr val="000000"/>
                  </a:solidFill>
                  <a:latin typeface="Verdana" panose="020B0604030504040204" pitchFamily="34" charset="0"/>
                </a:rPr>
                <a:t>  </a:t>
              </a:r>
              <a:r>
                <a:rPr kumimoji="0" lang="es-ES" altLang="es-ES" sz="13300">
                  <a:solidFill>
                    <a:srgbClr val="000000"/>
                  </a:solidFill>
                  <a:latin typeface="Verdana" panose="020B0604030504040204" pitchFamily="34" charset="0"/>
                </a:rPr>
                <a:t> </a:t>
              </a:r>
              <a:r>
                <a:rPr kumimoji="0" lang="es-ES" altLang="es-ES" sz="800">
                  <a:solidFill>
                    <a:srgbClr val="000000"/>
                  </a:solidFill>
                  <a:latin typeface="Verdana" panose="020B0604030504040204" pitchFamily="34" charset="0"/>
                </a:rPr>
                <a:t>                                                                                                              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es-ES" altLang="es-ES" sz="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pic>
        <p:nvPicPr>
          <p:cNvPr id="52227" name="Picture 5" descr="http://www.virtual.unal.edu.co/cursos/ingenieria/2001839/modulo1/cap_01/imagenes_01/image036.gif">
            <a:extLst>
              <a:ext uri="{FF2B5EF4-FFF2-40B4-BE49-F238E27FC236}">
                <a16:creationId xmlns:a16="http://schemas.microsoft.com/office/drawing/2014/main" id="{FF8B587B-F6CB-4366-9224-975F5DCA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2293938"/>
            <a:ext cx="4057650" cy="21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B8AC8EE-B7A3-47E4-9EC1-3ADB5F8D38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1D25DE0-A976-42F0-8943-5CC32E956E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81200"/>
            <a:ext cx="8431213" cy="2514600"/>
          </a:xfrm>
        </p:spPr>
        <p:txBody>
          <a:bodyPr/>
          <a:lstStyle/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Las computadoras solo pueden entender el lenguaje de máquina (su “lenguaje natural”)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Cualquier otro tipo de lenguaje debe pasar por una etapa de conversión hasta llegar al lenguaje de máquina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>
            <a:extLst>
              <a:ext uri="{FF2B5EF4-FFF2-40B4-BE49-F238E27FC236}">
                <a16:creationId xmlns:a16="http://schemas.microsoft.com/office/drawing/2014/main" id="{4BE8CAC0-4504-48DA-AC8E-5BE431C13E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54275" name="Rectangle 1027">
            <a:extLst>
              <a:ext uri="{FF2B5EF4-FFF2-40B4-BE49-F238E27FC236}">
                <a16:creationId xmlns:a16="http://schemas.microsoft.com/office/drawing/2014/main" id="{677DCBF6-1FEC-471D-9AE8-5235188873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1676400"/>
            <a:ext cx="8431212" cy="4319588"/>
          </a:xfrm>
        </p:spPr>
        <p:txBody>
          <a:bodyPr/>
          <a:lstStyle/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La programación fue haciéndose completamente necesaria para usar la computadora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Programación en lenguaje de máquina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Lenta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Tediosa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Propensa a errores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4E2BB57-236C-4DF7-BE04-AAEFB77A24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447800"/>
            <a:ext cx="6646863" cy="404813"/>
          </a:xfrm>
        </p:spPr>
        <p:txBody>
          <a:bodyPr/>
          <a:lstStyle/>
          <a:p>
            <a:r>
              <a:rPr lang="es-CR" altLang="es-ES">
                <a:solidFill>
                  <a:srgbClr val="FF0000"/>
                </a:solidFill>
                <a:latin typeface="Tahoma" panose="020B0604030504040204" pitchFamily="34" charset="0"/>
                <a:ea typeface="-머리정체B" pitchFamily="18" charset="-127"/>
              </a:rPr>
              <a:t>Partes de la computadora</a:t>
            </a:r>
            <a:endParaRPr lang="en-US" altLang="es-ES">
              <a:solidFill>
                <a:srgbClr val="FF0000"/>
              </a:solidFill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9219" name="Oval 3">
            <a:extLst>
              <a:ext uri="{FF2B5EF4-FFF2-40B4-BE49-F238E27FC236}">
                <a16:creationId xmlns:a16="http://schemas.microsoft.com/office/drawing/2014/main" id="{839EE63D-E1B8-4947-82EA-5B5480D3C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905000"/>
            <a:ext cx="3048000" cy="1600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s-MX" altLang="es-ES" sz="2200">
                <a:latin typeface="Times New Roman" panose="02020603050405020304" pitchFamily="18" charset="0"/>
              </a:rPr>
              <a:t>COMPUTADORA</a:t>
            </a:r>
            <a:endParaRPr kumimoji="0" lang="en-US" altLang="es-ES" sz="2200">
              <a:latin typeface="Times New Roman" panose="02020603050405020304" pitchFamily="18" charset="0"/>
            </a:endParaRP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17CC07BB-B268-4E3B-8957-ED1937A84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324350"/>
            <a:ext cx="2209800" cy="4651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s-MX" altLang="es-ES" sz="2200">
                <a:latin typeface="Times New Roman" panose="02020603050405020304" pitchFamily="18" charset="0"/>
              </a:rPr>
              <a:t>HARDWARE</a:t>
            </a:r>
            <a:endParaRPr kumimoji="0" lang="en-US" altLang="es-ES" sz="2200">
              <a:latin typeface="Times New Roman" panose="02020603050405020304" pitchFamily="18" charset="0"/>
            </a:endParaRP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09AE1178-6E5B-4BE3-8781-262CB492D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343400"/>
            <a:ext cx="1905000" cy="4651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s-MX" altLang="es-ES" sz="2200">
                <a:latin typeface="Times New Roman" panose="02020603050405020304" pitchFamily="18" charset="0"/>
              </a:rPr>
              <a:t>SOFTWARE</a:t>
            </a:r>
            <a:endParaRPr kumimoji="0" lang="en-US" altLang="es-ES" sz="2200">
              <a:latin typeface="Times New Roman" panose="02020603050405020304" pitchFamily="18" charset="0"/>
            </a:endParaRPr>
          </a:p>
        </p:txBody>
      </p:sp>
      <p:sp>
        <p:nvSpPr>
          <p:cNvPr id="9222" name="Line 6">
            <a:extLst>
              <a:ext uri="{FF2B5EF4-FFF2-40B4-BE49-F238E27FC236}">
                <a16:creationId xmlns:a16="http://schemas.microsoft.com/office/drawing/2014/main" id="{9C45CC30-B13A-4EE7-86E8-741997778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R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C07D60E2-D698-4541-B25A-72671B3689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3528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563BE45-BB1D-484C-A930-BFAC2EFF55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6AF52AC-8723-48A4-B4DB-7895E9EEFE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8431213" cy="3657600"/>
          </a:xfrm>
        </p:spPr>
        <p:txBody>
          <a:bodyPr/>
          <a:lstStyle/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Lenguajes ensambladores</a:t>
            </a:r>
          </a:p>
          <a:p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Fue así como aparecieron los lenguajes ensambladores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En lugar de escribir ‘1’s y ‘0’s, los programas se escribían con nombres simbólicos (nemónicos), por ejemplo</a:t>
            </a:r>
          </a:p>
          <a:p>
            <a:pPr lvl="3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ADD para sumar</a:t>
            </a:r>
          </a:p>
          <a:p>
            <a:pPr lvl="3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SUB para restar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>
            <a:extLst>
              <a:ext uri="{FF2B5EF4-FFF2-40B4-BE49-F238E27FC236}">
                <a16:creationId xmlns:a16="http://schemas.microsoft.com/office/drawing/2014/main" id="{0FD2210A-4A1D-4A4E-BE08-209E7AC4ADEE}"/>
              </a:ext>
            </a:extLst>
          </p:cNvPr>
          <p:cNvGrpSpPr>
            <a:grpSpLocks/>
          </p:cNvGrpSpPr>
          <p:nvPr/>
        </p:nvGrpSpPr>
        <p:grpSpPr bwMode="auto">
          <a:xfrm>
            <a:off x="0" y="1600200"/>
            <a:ext cx="9144000" cy="3581400"/>
            <a:chOff x="0" y="0"/>
            <a:chExt cx="5760" cy="1584"/>
          </a:xfrm>
        </p:grpSpPr>
        <p:sp>
          <p:nvSpPr>
            <p:cNvPr id="56324" name="Rectangle 3">
              <a:extLst>
                <a:ext uri="{FF2B5EF4-FFF2-40B4-BE49-F238E27FC236}">
                  <a16:creationId xmlns:a16="http://schemas.microsoft.com/office/drawing/2014/main" id="{16C66287-9A0A-4588-9382-90860F917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15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endParaRPr lang="es-ES" altLang="es-ES" sz="1600"/>
            </a:p>
          </p:txBody>
        </p:sp>
        <p:sp>
          <p:nvSpPr>
            <p:cNvPr id="56325" name="Rectangle 4">
              <a:extLst>
                <a:ext uri="{FF2B5EF4-FFF2-40B4-BE49-F238E27FC236}">
                  <a16:creationId xmlns:a16="http://schemas.microsoft.com/office/drawing/2014/main" id="{A5E93B29-0289-49FB-84CC-0B9B1BEC8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15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s-ES" altLang="es-ES" sz="800">
                  <a:solidFill>
                    <a:srgbClr val="000000"/>
                  </a:solidFill>
                  <a:latin typeface="Verdana" panose="020B0604030504040204" pitchFamily="34" charset="0"/>
                </a:rPr>
                <a:t>  </a:t>
              </a:r>
              <a:r>
                <a:rPr kumimoji="0" lang="es-ES" altLang="es-ES" sz="12900">
                  <a:solidFill>
                    <a:srgbClr val="000000"/>
                  </a:solidFill>
                  <a:latin typeface="Verdana" panose="020B0604030504040204" pitchFamily="34" charset="0"/>
                </a:rPr>
                <a:t> </a:t>
              </a:r>
              <a:r>
                <a:rPr kumimoji="0" lang="es-ES" altLang="es-ES" sz="800">
                  <a:solidFill>
                    <a:srgbClr val="000000"/>
                  </a:solidFill>
                  <a:latin typeface="Verdana" panose="020B0604030504040204" pitchFamily="34" charset="0"/>
                </a:rPr>
  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es-ES" altLang="es-ES" sz="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pic>
        <p:nvPicPr>
          <p:cNvPr id="56323" name="Picture 5" descr="http://www.virtual.unal.edu.co/cursos/ingenieria/2001839/modulo1/cap_01/imagenes_01/image038.gif">
            <a:extLst>
              <a:ext uri="{FF2B5EF4-FFF2-40B4-BE49-F238E27FC236}">
                <a16:creationId xmlns:a16="http://schemas.microsoft.com/office/drawing/2014/main" id="{4E9C2AE2-BD94-4A53-B2DB-B6E795173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48577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0229531-C4C5-4F54-9451-3F527EC7E6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86C5BCF-24D2-489C-9831-405A151950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8431213" cy="3581400"/>
          </a:xfrm>
        </p:spPr>
        <p:txBody>
          <a:bodyPr/>
          <a:lstStyle/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Se ocupaba un Ensamblador que pasara del lenguaje ensamblador al lenguaje de máquina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Seguían siendo difíciles de manejar puesto que las instrucciones eran muy elementales y se requerían muchas de ellas para hacer una simple operación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Ejemplo: la operación a =  ( b + e ) * 2 + x conllevaba a múltiples instrucciones en el lenguaje ensamblador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1866600-4438-4763-A7A8-1A8FACCAA7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024CD1C-C53E-4383-B9A3-380F2A2569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752600"/>
            <a:ext cx="8431213" cy="3429000"/>
          </a:xfrm>
        </p:spPr>
        <p:txBody>
          <a:bodyPr/>
          <a:lstStyle/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Lenguajes de alto nivel</a:t>
            </a:r>
          </a:p>
          <a:p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Marcaron una nueva etapa en la programación de computadoras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Mejora radical del proceso de programación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Una simple instrucción servía para cumplir con tareas complejas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CE05BEF-C736-4959-8D20-66F8AF21DB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B458D5BD-A533-4C13-A5A2-21E68B4C2C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8431213" cy="4343400"/>
          </a:xfrm>
        </p:spPr>
        <p:txBody>
          <a:bodyPr/>
          <a:lstStyle/>
          <a:p>
            <a:pPr>
              <a:buFontTx/>
              <a:buNone/>
            </a:pPr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Según la forma en que los programas se ejecutan, los lenguajes de programación se pueden clasificar en</a:t>
            </a:r>
          </a:p>
          <a:p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Compiladores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Intérpretes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Los programas en lenguaje de alto nivel requieren la traducción a lenguaje de máquina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http://www.virtual.unal.edu.co/cursos/ingenieria/2001839/modulo1/cap_01/imagenes_01/image038.gif">
            <a:extLst>
              <a:ext uri="{FF2B5EF4-FFF2-40B4-BE49-F238E27FC236}">
                <a16:creationId xmlns:a16="http://schemas.microsoft.com/office/drawing/2014/main" id="{7CA0080B-5B42-480A-BE66-6F20CE862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239000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Text Box 3">
            <a:extLst>
              <a:ext uri="{FF2B5EF4-FFF2-40B4-BE49-F238E27FC236}">
                <a16:creationId xmlns:a16="http://schemas.microsoft.com/office/drawing/2014/main" id="{0A8EE244-69A8-4E1E-836C-1E5B5CBB0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362200"/>
            <a:ext cx="381000" cy="31083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s-MX" altLang="es-ES" sz="2200">
                <a:latin typeface="Times New Roman" panose="02020603050405020304" pitchFamily="18" charset="0"/>
              </a:rPr>
              <a:t>Com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s-MX" altLang="es-ES" sz="2200">
                <a:latin typeface="Times New Roman" panose="02020603050405020304" pitchFamily="18" charset="0"/>
              </a:rPr>
              <a:t>p/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s-MX" altLang="es-ES" sz="2200">
                <a:latin typeface="Times New Roman" panose="02020603050405020304" pitchFamily="18" charset="0"/>
              </a:rPr>
              <a:t>Int</a:t>
            </a:r>
            <a:endParaRPr kumimoji="0" lang="en-US" altLang="es-ES" sz="2200">
              <a:latin typeface="Times New Roman" panose="02020603050405020304" pitchFamily="18" charset="0"/>
            </a:endParaRP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5461063B-F4A7-4E04-850B-F25382BAC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200400"/>
            <a:ext cx="1752600" cy="100488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s-MX" altLang="es-ES">
                <a:latin typeface="Times New Roman" panose="02020603050405020304" pitchFamily="18" charset="0"/>
              </a:rPr>
              <a:t>a = b * c /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kumimoji="0" lang="en-U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4058BD5-1A58-4B83-84EC-C4E95D2ED0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397B4C5-F269-4157-9BF3-A7905A6A60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5600" y="1219200"/>
            <a:ext cx="8431213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Compiladores</a:t>
            </a:r>
          </a:p>
          <a:p>
            <a:pPr>
              <a:lnSpc>
                <a:spcPct val="90000"/>
              </a:lnSpc>
            </a:pPr>
            <a:endParaRPr lang="es-MX" altLang="es-ES" sz="2000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Antes de ejecutar un programa, traducen todo el programa fuente (programa hecho por el programador) a un programa ejecutable o programa objeto (programa en lenguaje de máquina)</a:t>
            </a:r>
          </a:p>
          <a:p>
            <a:pPr lvl="1">
              <a:lnSpc>
                <a:spcPct val="90000"/>
              </a:lnSpc>
            </a:pPr>
            <a:endParaRPr lang="es-MX" altLang="es-ES" sz="1800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El programa que se ejecuta es el programa objeto</a:t>
            </a:r>
          </a:p>
          <a:p>
            <a:pPr>
              <a:lnSpc>
                <a:spcPct val="90000"/>
              </a:lnSpc>
            </a:pPr>
            <a:endParaRPr lang="es-MX" altLang="es-ES" sz="2000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Hay que esperar que el proceso de traducción (o compilación) termine para ejecutar el programa objeto</a:t>
            </a:r>
          </a:p>
          <a:p>
            <a:pPr lvl="1">
              <a:lnSpc>
                <a:spcPct val="90000"/>
              </a:lnSpc>
            </a:pPr>
            <a:endParaRPr lang="es-MX" altLang="es-ES" sz="1800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</a:pPr>
            <a:r>
              <a:rPr lang="es-CR" altLang="es-ES" sz="1800">
                <a:latin typeface="Arial" panose="020B0604020202020204" pitchFamily="34" charset="0"/>
                <a:ea typeface="-머리정체M" pitchFamily="18" charset="-127"/>
              </a:rPr>
              <a:t>El programa objeto (el que está en lenguaje de máquina) es el que se ejecuta, por tanto no hay que volver a compilar el programa cada vez que se vaya a ejecutar</a:t>
            </a:r>
          </a:p>
          <a:p>
            <a:pPr lvl="1">
              <a:lnSpc>
                <a:spcPct val="90000"/>
              </a:lnSpc>
            </a:pPr>
            <a:endParaRPr lang="es-CR" altLang="es-ES" sz="1800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</a:pPr>
            <a:r>
              <a:rPr lang="es-CR" altLang="es-ES" sz="1800">
                <a:latin typeface="Arial" panose="020B0604020202020204" pitchFamily="34" charset="0"/>
                <a:ea typeface="-머리정체M" pitchFamily="18" charset="-127"/>
              </a:rPr>
              <a:t>Se debe compilar nuevamente el programa (y obtener un nuevo programa objeto) solo en el caso de que el programa fuente tenga alguna variación</a:t>
            </a:r>
            <a:endParaRPr lang="en-US" altLang="es-ES" sz="1800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40EE979-0E08-460A-AF21-66DBA1B69E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85A8199-7156-449B-9B08-AA1C1A5F63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133600"/>
            <a:ext cx="8431213" cy="2971800"/>
          </a:xfrm>
        </p:spPr>
        <p:txBody>
          <a:bodyPr/>
          <a:lstStyle/>
          <a:p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Intérpretes</a:t>
            </a:r>
          </a:p>
          <a:p>
            <a:endParaRPr lang="es-MX" altLang="es-ES" sz="2000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Cada vez que van a ejecutar una instrucción del programa fuente, la traducen a lenguaje de máquina</a:t>
            </a:r>
          </a:p>
          <a:p>
            <a:pPr lvl="1"/>
            <a:endParaRPr lang="es-MX" altLang="es-ES" sz="1800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Si la instrucción se ejecuta “n” veces, cada vez que la instrucción se requiera ejecutar el intérprete debe traducirla a lenguaje de máquina</a:t>
            </a:r>
          </a:p>
          <a:p>
            <a:pPr lvl="1"/>
            <a:endParaRPr lang="es-MX" altLang="es-ES" sz="1800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No crean un archivo objeto</a:t>
            </a:r>
            <a:endParaRPr lang="en-US" altLang="es-ES" sz="1800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37790DD-00B1-44AA-A07C-2DCF6CB175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976C390-4003-4681-9F2F-36419D4AC1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133600"/>
            <a:ext cx="8431213" cy="3429000"/>
          </a:xfrm>
        </p:spPr>
        <p:txBody>
          <a:bodyPr/>
          <a:lstStyle/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¿ Los programas compilados son mas rápidos en la ejecución que los programas interpretados ?</a:t>
            </a:r>
          </a:p>
          <a:p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Intérpretes son de uso popular en ambientes de desarrollo y aprendizaje</a:t>
            </a: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Permiten ir probando y modificando partes</a:t>
            </a: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Algunos intérpretes permiten también crear una versión compilada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5F54A6B-9A18-4C97-93EC-766DD8C02F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4068A59-A1FA-418C-B692-BCC188EAFB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95400"/>
            <a:ext cx="8229600" cy="51054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Hay cientos de lenguajes de programación:</a:t>
            </a:r>
            <a:endParaRPr lang="es-MX" altLang="es-ES" sz="1600">
              <a:latin typeface="Arial" panose="020B0604020202020204" pitchFamily="34" charset="0"/>
              <a:ea typeface="-머리정체M" pitchFamily="18" charset="-127"/>
            </a:endParaRPr>
          </a:p>
          <a:p>
            <a:pPr lvl="2">
              <a:lnSpc>
                <a:spcPct val="90000"/>
              </a:lnSpc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JAVA</a:t>
            </a:r>
          </a:p>
          <a:p>
            <a:pPr lvl="2">
              <a:lnSpc>
                <a:spcPct val="90000"/>
              </a:lnSpc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C</a:t>
            </a:r>
          </a:p>
          <a:p>
            <a:pPr lvl="2">
              <a:lnSpc>
                <a:spcPct val="90000"/>
              </a:lnSpc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C++</a:t>
            </a:r>
          </a:p>
          <a:p>
            <a:pPr lvl="2">
              <a:lnSpc>
                <a:spcPct val="90000"/>
              </a:lnSpc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C#</a:t>
            </a:r>
          </a:p>
          <a:p>
            <a:pPr lvl="2">
              <a:lnSpc>
                <a:spcPct val="90000"/>
              </a:lnSpc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PHP</a:t>
            </a:r>
          </a:p>
          <a:p>
            <a:pPr lvl="2">
              <a:lnSpc>
                <a:spcPct val="90000"/>
              </a:lnSpc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Objetive-C</a:t>
            </a:r>
          </a:p>
          <a:p>
            <a:pPr lvl="2">
              <a:lnSpc>
                <a:spcPct val="90000"/>
              </a:lnSpc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VISUAL BASIC</a:t>
            </a:r>
          </a:p>
          <a:p>
            <a:pPr lvl="2">
              <a:lnSpc>
                <a:spcPct val="90000"/>
              </a:lnSpc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PYTHON</a:t>
            </a:r>
          </a:p>
          <a:p>
            <a:pPr lvl="2">
              <a:lnSpc>
                <a:spcPct val="90000"/>
              </a:lnSpc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RPG</a:t>
            </a:r>
          </a:p>
          <a:p>
            <a:pPr lvl="2">
              <a:lnSpc>
                <a:spcPct val="90000"/>
              </a:lnSpc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PASCAL</a:t>
            </a:r>
          </a:p>
          <a:p>
            <a:pPr lvl="2">
              <a:lnSpc>
                <a:spcPct val="90000"/>
              </a:lnSpc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PROLOG</a:t>
            </a:r>
          </a:p>
          <a:p>
            <a:pPr lvl="2">
              <a:lnSpc>
                <a:spcPct val="90000"/>
              </a:lnSpc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LISP</a:t>
            </a:r>
          </a:p>
          <a:p>
            <a:pPr lvl="2">
              <a:lnSpc>
                <a:spcPct val="90000"/>
              </a:lnSpc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ETC.</a:t>
            </a:r>
          </a:p>
          <a:p>
            <a:pPr lvl="2">
              <a:lnSpc>
                <a:spcPct val="90000"/>
              </a:lnSpc>
            </a:pPr>
            <a:endParaRPr lang="es-MX" altLang="es-ES" sz="1800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</a:pPr>
            <a:r>
              <a:rPr lang="es-CR" altLang="es-ES" sz="1800">
                <a:latin typeface="Arial" panose="020B0604020202020204" pitchFamily="34" charset="0"/>
                <a:ea typeface="-머리정체M" pitchFamily="18" charset="-127"/>
              </a:rPr>
              <a:t>Según la compañía TIOBE para julio 2016 Python estaba entre los primeros 4 lenguajes mas usados (www.tiobe.com)</a:t>
            </a:r>
            <a:endParaRPr lang="en-US" altLang="es-ES" sz="1800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8A7DA63-C26C-40AC-82C8-975D5E47D7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5715BBA-CCE8-47FA-9AC3-4773FD8870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76400" y="2057400"/>
            <a:ext cx="7272338" cy="533400"/>
          </a:xfrm>
        </p:spPr>
        <p:txBody>
          <a:bodyPr/>
          <a:lstStyle/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HARDWARE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D006C682-9E59-4753-AC0F-9568382D7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895600"/>
            <a:ext cx="538797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s-MX" altLang="es-ES" sz="2200">
                <a:latin typeface="Times New Roman" panose="02020603050405020304" pitchFamily="18" charset="0"/>
              </a:rPr>
              <a:t>Son todas las partes físicas de la computadora: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s-MX" altLang="es-ES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s-MX" altLang="es-ES" sz="2200">
                <a:latin typeface="Times New Roman" panose="02020603050405020304" pitchFamily="18" charset="0"/>
              </a:rPr>
              <a:t>		monitor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s-MX" altLang="es-ES" sz="2200">
                <a:latin typeface="Times New Roman" panose="02020603050405020304" pitchFamily="18" charset="0"/>
              </a:rPr>
              <a:t>		teclado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s-MX" altLang="es-ES" sz="2200">
                <a:latin typeface="Times New Roman" panose="02020603050405020304" pitchFamily="18" charset="0"/>
              </a:rPr>
              <a:t>		ratón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s-MX" altLang="es-ES" sz="2200">
                <a:latin typeface="Times New Roman" panose="02020603050405020304" pitchFamily="18" charset="0"/>
              </a:rPr>
              <a:t>		procesador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s-MX" altLang="es-ES" sz="2200">
                <a:latin typeface="Times New Roman" panose="02020603050405020304" pitchFamily="18" charset="0"/>
              </a:rPr>
              <a:t>		circuitos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s-MX" altLang="es-ES" sz="2200">
                <a:latin typeface="Times New Roman" panose="02020603050405020304" pitchFamily="18" charset="0"/>
              </a:rPr>
              <a:t>		etc.</a:t>
            </a:r>
            <a:endParaRPr kumimoji="0" lang="en-US" altLang="es-ES" sz="2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251BFED-6D39-4659-BB4E-FB4FE049A1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85800"/>
            <a:ext cx="8018463" cy="404813"/>
          </a:xfrm>
        </p:spPr>
        <p:txBody>
          <a:bodyPr/>
          <a:lstStyle/>
          <a:p>
            <a:r>
              <a:rPr lang="es-MX" altLang="es-ES">
                <a:solidFill>
                  <a:srgbClr val="FF0000"/>
                </a:solidFill>
                <a:latin typeface="Tahoma" panose="020B0604030504040204" pitchFamily="34" charset="0"/>
                <a:ea typeface="-머리정체B" pitchFamily="18" charset="-127"/>
              </a:rPr>
              <a:t>SOFTWARE DE APLICACIONES</a:t>
            </a:r>
            <a:endParaRPr lang="en-US" altLang="es-ES">
              <a:solidFill>
                <a:srgbClr val="FF0000"/>
              </a:solidFill>
              <a:latin typeface="Tahoma" panose="020B0604030504040204" pitchFamily="34" charset="0"/>
              <a:ea typeface="-머리정체B" pitchFamily="18" charset="-127"/>
            </a:endParaRPr>
          </a:p>
        </p:txBody>
      </p:sp>
      <p:graphicFrame>
        <p:nvGraphicFramePr>
          <p:cNvPr id="65539" name="Object 3">
            <a:extLst>
              <a:ext uri="{FF2B5EF4-FFF2-40B4-BE49-F238E27FC236}">
                <a16:creationId xmlns:a16="http://schemas.microsoft.com/office/drawing/2014/main" id="{404BBDF8-E786-4D6D-8ECE-1D6B9EA2A9CF}"/>
              </a:ext>
            </a:extLst>
          </p:cNvPr>
          <p:cNvGraphicFramePr>
            <a:graphicFrameLocks noGrp="1" noChangeAspect="1"/>
          </p:cNvGraphicFramePr>
          <p:nvPr>
            <p:ph type="dgm" idx="4294967295"/>
          </p:nvPr>
        </p:nvGraphicFramePr>
        <p:xfrm>
          <a:off x="1089025" y="3067050"/>
          <a:ext cx="6734175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MS Organization Chart 2.0" r:id="rId3" imgW="8102991" imgH="3404382" progId="OrgPlusWOPX.4">
                  <p:embed followColorScheme="full"/>
                </p:oleObj>
              </mc:Choice>
              <mc:Fallback>
                <p:oleObj name="MS Organization Chart 2.0" r:id="rId3" imgW="8102991" imgH="3404382" progId="OrgPlusWOPX.4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3067050"/>
                        <a:ext cx="6734175" cy="318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Rectangle 4">
            <a:extLst>
              <a:ext uri="{FF2B5EF4-FFF2-40B4-BE49-F238E27FC236}">
                <a16:creationId xmlns:a16="http://schemas.microsoft.com/office/drawing/2014/main" id="{7A979476-6015-4C66-8B77-0CDA2BAB9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746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8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0" lang="es-MX" altLang="es-ES" sz="2200">
                <a:latin typeface="Times New Roman" panose="02020603050405020304" pitchFamily="18" charset="0"/>
              </a:rPr>
              <a:t>Se construye para atender necesidades particulares de   organizaciones o individuos</a:t>
            </a:r>
            <a:endParaRPr kumimoji="0" lang="en-US" altLang="es-ES" sz="2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1B8EEC1-E9C1-457D-9359-562224868D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38E1D1EC-D61E-442F-9E4A-EDDE651F5C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828800"/>
            <a:ext cx="8431213" cy="3810000"/>
          </a:xfrm>
        </p:spPr>
        <p:txBody>
          <a:bodyPr/>
          <a:lstStyle/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SOFTWARE A LA MEDIDA</a:t>
            </a: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Una buena parte de las organizaciones tienen su propio personal de Tecnologías de Información (TI) o personal contratado externamente para que construyan programas de acuerdo a sus necesidades específicas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No obstante, dada la alta demanda de los servicios de las TI es probable también que se haga una combinación con software preescrito para complementar sus aplicaciones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C223B3D4-E5BC-4965-88E3-641826DDA1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09588"/>
            <a:ext cx="8018463" cy="404812"/>
          </a:xfrm>
        </p:spPr>
        <p:txBody>
          <a:bodyPr/>
          <a:lstStyle/>
          <a:p>
            <a:r>
              <a:rPr lang="es-MX" altLang="es-ES">
                <a:latin typeface="Tahoma" panose="020B0604030504040204" pitchFamily="34" charset="0"/>
                <a:ea typeface="-머리정체B" pitchFamily="18" charset="-127"/>
              </a:rPr>
              <a:t>	</a:t>
            </a:r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E06412A2-D7E3-40D4-8A02-87FDD8FD76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590800"/>
            <a:ext cx="8337550" cy="3505200"/>
          </a:xfrm>
        </p:spPr>
        <p:txBody>
          <a:bodyPr/>
          <a:lstStyle/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SOFTWARE PREESCRITO (PAQUETES)</a:t>
            </a:r>
          </a:p>
          <a:p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Son paquetes de programas hechos por terceros que ya estan listos para usarce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A5DFCF94-A00C-4DDF-9F59-A3BD85F9F8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934C5A5-4477-418A-BEC6-53C9A71C51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752600"/>
            <a:ext cx="76962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Paquetes generales de negocios</a:t>
            </a:r>
          </a:p>
          <a:p>
            <a:pPr>
              <a:lnSpc>
                <a:spcPct val="90000"/>
              </a:lnSpc>
            </a:pPr>
            <a:endParaRPr lang="es-MX" altLang="es-ES" sz="1200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Reúnen una serie de funciones muy comunes en las organizaciones:</a:t>
            </a:r>
          </a:p>
          <a:p>
            <a:pPr lvl="2"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Inventarios</a:t>
            </a:r>
          </a:p>
          <a:p>
            <a:pPr lvl="2"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Producción </a:t>
            </a:r>
          </a:p>
          <a:p>
            <a:pPr lvl="2"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Ventas</a:t>
            </a:r>
          </a:p>
          <a:p>
            <a:pPr lvl="2"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Compras</a:t>
            </a:r>
          </a:p>
          <a:p>
            <a:pPr lvl="2"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Mantenimiento de equipos</a:t>
            </a:r>
          </a:p>
          <a:p>
            <a:pPr lvl="2"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Recursos humanos</a:t>
            </a:r>
          </a:p>
          <a:p>
            <a:pPr lvl="2"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Cuentas por cobrar (ventas a clientes)</a:t>
            </a:r>
          </a:p>
          <a:p>
            <a:pPr lvl="2"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Cuentas por pagar (compras a proveedores)</a:t>
            </a:r>
          </a:p>
          <a:p>
            <a:pPr lvl="2"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Costos</a:t>
            </a:r>
          </a:p>
          <a:p>
            <a:pPr lvl="2"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Contabilidad, etc.</a:t>
            </a:r>
            <a:endParaRPr lang="en-US" altLang="es-ES" sz="2000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EB8A494-D130-4279-B0A0-D842C8896F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FC302AD-3400-4B7C-B409-13687B1EB9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1600200"/>
            <a:ext cx="8110537" cy="4724400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s-MX" altLang="es-ES" sz="800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En este apartado se consideran los paquetes integrados de aplicaciones</a:t>
            </a:r>
          </a:p>
          <a:p>
            <a:pPr lvl="1">
              <a:lnSpc>
                <a:spcPct val="90000"/>
              </a:lnSpc>
            </a:pPr>
            <a:endParaRPr lang="es-MX" altLang="es-ES" sz="1800">
              <a:latin typeface="Arial" panose="020B0604020202020204" pitchFamily="34" charset="0"/>
              <a:ea typeface="-머리정체M" pitchFamily="18" charset="-127"/>
            </a:endParaRPr>
          </a:p>
          <a:p>
            <a:pPr lvl="2"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Planeación de Recursos Empresariales (ERP: Enterprise Resource Planning): SAP, JDEdwards, e-Business de Oracle, Exactus</a:t>
            </a:r>
          </a:p>
          <a:p>
            <a:pPr lvl="2">
              <a:lnSpc>
                <a:spcPct val="90000"/>
              </a:lnSpc>
            </a:pPr>
            <a:endParaRPr lang="es-MX" altLang="es-ES" sz="2000">
              <a:latin typeface="Arial" panose="020B0604020202020204" pitchFamily="34" charset="0"/>
              <a:ea typeface="-머리정체M" pitchFamily="18" charset="-127"/>
            </a:endParaRPr>
          </a:p>
          <a:p>
            <a:pPr lvl="2"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Administración de la Relación con el Cliente (CRM: Customer Relationship Management): Siebel, PeopleSoft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s-MX" altLang="es-ES" sz="2000">
              <a:latin typeface="Arial" panose="020B0604020202020204" pitchFamily="34" charset="0"/>
              <a:ea typeface="-머리정체M" pitchFamily="18" charset="-127"/>
            </a:endParaRPr>
          </a:p>
          <a:p>
            <a:pPr lvl="2"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Administración de la Cadena de Abastecimiento (SCM: Supply Chain Management). Sistemas que abarcan desde la compra de materia prima hasta la entrega del producto terminado al consumidor final: SAP, e-Business Suite de Oracle</a:t>
            </a:r>
            <a:endParaRPr lang="en-US" altLang="es-ES" sz="2000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0887386-25E4-4662-BA8E-74A800753A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E89A5D7E-5A83-42D2-AC08-902E98576C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752600"/>
            <a:ext cx="83058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Paquetes específicos para una industria </a:t>
            </a:r>
          </a:p>
          <a:p>
            <a:pPr>
              <a:lnSpc>
                <a:spcPct val="90000"/>
              </a:lnSpc>
            </a:pPr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Tal como su nombre lo indica son paquetes construídos para una industria o sector particular, enfocadas hacia sus prácticas comerciales específicas</a:t>
            </a:r>
          </a:p>
          <a:p>
            <a:pPr lvl="1">
              <a:lnSpc>
                <a:spcPct val="90000"/>
              </a:lnSpc>
            </a:pPr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Ejemplos:</a:t>
            </a:r>
          </a:p>
          <a:p>
            <a:pPr lvl="2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Industria de los medicamentos</a:t>
            </a:r>
          </a:p>
          <a:p>
            <a:pPr lvl="2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Industria de la agricultura y ganadería</a:t>
            </a:r>
          </a:p>
          <a:p>
            <a:pPr lvl="2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Industria de la construcción</a:t>
            </a:r>
          </a:p>
          <a:p>
            <a:pPr lvl="2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Sector bancario</a:t>
            </a:r>
          </a:p>
          <a:p>
            <a:pPr lvl="2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Sector salud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28959262-419B-40C3-A6F0-67B2801284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E2A2AD5-14E3-49D5-B778-625FCD7344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752600"/>
            <a:ext cx="792638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Paquetes de productividad organizacional</a:t>
            </a:r>
          </a:p>
          <a:p>
            <a:pPr>
              <a:lnSpc>
                <a:spcPct val="90000"/>
              </a:lnSpc>
            </a:pPr>
            <a:endParaRPr lang="es-MX" altLang="es-ES" sz="1600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Se orientan mas a cumplir objetivos de las organizaciones que a resolver problemas individuales</a:t>
            </a:r>
          </a:p>
          <a:p>
            <a:pPr lvl="1">
              <a:lnSpc>
                <a:spcPct val="90000"/>
              </a:lnSpc>
            </a:pPr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Ejemplos:</a:t>
            </a:r>
          </a:p>
          <a:p>
            <a:pPr lvl="2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Sistemas de correo electrónico</a:t>
            </a:r>
          </a:p>
          <a:p>
            <a:pPr lvl="2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Sistemas de administración de proyectos</a:t>
            </a:r>
          </a:p>
          <a:p>
            <a:pPr lvl="2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Sistemas de trabajos en grupos</a:t>
            </a:r>
          </a:p>
          <a:p>
            <a:pPr lvl="2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Sistemas de diseños (productos, infraestructuras)</a:t>
            </a:r>
          </a:p>
          <a:p>
            <a:pPr lvl="2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Sistemas de comunicación (p.e. Internet)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79152EC-D489-4E78-9F62-4F5F975231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662EAC0-EEDF-4FDD-B25E-395EACE871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2133600"/>
            <a:ext cx="7772400" cy="4191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Paquetes de productividad personal</a:t>
            </a:r>
          </a:p>
          <a:p>
            <a:pPr>
              <a:lnSpc>
                <a:spcPct val="90000"/>
              </a:lnSpc>
            </a:pPr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Estan relacionados principalmente con los paquetes escritos para PC</a:t>
            </a:r>
          </a:p>
          <a:p>
            <a:pPr lvl="1">
              <a:lnSpc>
                <a:spcPct val="90000"/>
              </a:lnSpc>
            </a:pPr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Apoyan la realización de trabajos individuales</a:t>
            </a:r>
          </a:p>
          <a:p>
            <a:pPr lvl="2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Para el personal dentro de una organización</a:t>
            </a:r>
          </a:p>
          <a:p>
            <a:pPr lvl="2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Estudiantes</a:t>
            </a:r>
          </a:p>
          <a:p>
            <a:pPr lvl="2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Profesionales</a:t>
            </a:r>
          </a:p>
          <a:p>
            <a:pPr lvl="2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Usos domésticos</a:t>
            </a:r>
          </a:p>
          <a:p>
            <a:pPr lvl="2">
              <a:lnSpc>
                <a:spcPct val="90000"/>
              </a:lnSpc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Otras personas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F123A2F9-D491-455E-AF43-2ACAF8D1E0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AB52605-3ABA-4021-A178-4986E684FB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676400"/>
            <a:ext cx="7467600" cy="4365625"/>
          </a:xfrm>
        </p:spPr>
        <p:txBody>
          <a:bodyPr/>
          <a:lstStyle/>
          <a:p>
            <a:pPr lvl="1">
              <a:buFontTx/>
              <a:buNone/>
            </a:pPr>
            <a:endParaRPr lang="es-MX" altLang="es-ES" sz="600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Ejemplos:</a:t>
            </a:r>
          </a:p>
          <a:p>
            <a:pPr lvl="1"/>
            <a:endParaRPr lang="es-MX" altLang="es-ES" sz="1600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Procesadores de texto</a:t>
            </a:r>
          </a:p>
          <a:p>
            <a:pPr lvl="2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Hojas de trabajo</a:t>
            </a:r>
          </a:p>
          <a:p>
            <a:pPr lvl="2"/>
            <a:endParaRPr lang="es-MX" altLang="es-ES" sz="2000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Software de presentaciones</a:t>
            </a:r>
          </a:p>
          <a:p>
            <a:pPr lvl="2"/>
            <a:endParaRPr lang="es-MX" altLang="es-ES" sz="2000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Software de redes sociales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Título">
            <a:extLst>
              <a:ext uri="{FF2B5EF4-FFF2-40B4-BE49-F238E27FC236}">
                <a16:creationId xmlns:a16="http://schemas.microsoft.com/office/drawing/2014/main" id="{09422CC9-2A01-41B8-9E9D-701CB976F8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349500"/>
            <a:ext cx="9036050" cy="4032250"/>
          </a:xfrm>
        </p:spPr>
        <p:txBody>
          <a:bodyPr/>
          <a:lstStyle/>
          <a:p>
            <a:pPr eaLnBrk="1" hangingPunct="1"/>
            <a:r>
              <a:rPr lang="es-CR" altLang="es-ES" sz="4000" b="1" i="1">
                <a:solidFill>
                  <a:srgbClr val="CC6600"/>
                </a:solidFill>
                <a:latin typeface="Arial" panose="020B0604020202020204" pitchFamily="34" charset="0"/>
              </a:rPr>
              <a:t>“... No hay secretos para el éxito.</a:t>
            </a:r>
            <a:br>
              <a:rPr lang="es-CR" altLang="es-ES" sz="4000" b="1" i="1">
                <a:solidFill>
                  <a:srgbClr val="CC6600"/>
                </a:solidFill>
                <a:latin typeface="Arial" panose="020B0604020202020204" pitchFamily="34" charset="0"/>
              </a:rPr>
            </a:br>
            <a:r>
              <a:rPr lang="es-CR" altLang="es-ES" sz="4000" b="1" i="1">
                <a:solidFill>
                  <a:srgbClr val="CC6600"/>
                </a:solidFill>
                <a:latin typeface="Arial" panose="020B0604020202020204" pitchFamily="34" charset="0"/>
              </a:rPr>
              <a:t>  Este se alcanza estudi</a:t>
            </a:r>
            <a:r>
              <a:rPr lang="es-419" altLang="es-ES" sz="4000" b="1" i="1">
                <a:solidFill>
                  <a:srgbClr val="CC6600"/>
                </a:solidFill>
                <a:latin typeface="Arial" panose="020B0604020202020204" pitchFamily="34" charset="0"/>
              </a:rPr>
              <a:t>and</a:t>
            </a:r>
            <a:r>
              <a:rPr lang="es-CR" altLang="es-ES" sz="4000" b="1" i="1">
                <a:solidFill>
                  <a:srgbClr val="CC6600"/>
                </a:solidFill>
                <a:latin typeface="Arial" panose="020B0604020202020204" pitchFamily="34" charset="0"/>
              </a:rPr>
              <a:t>o,</a:t>
            </a:r>
            <a:br>
              <a:rPr lang="es-CR" altLang="es-ES" sz="4000" b="1" i="1">
                <a:solidFill>
                  <a:srgbClr val="CC6600"/>
                </a:solidFill>
                <a:latin typeface="Arial" panose="020B0604020202020204" pitchFamily="34" charset="0"/>
              </a:rPr>
            </a:br>
            <a:r>
              <a:rPr lang="es-CR" altLang="es-ES" sz="4000" b="1" i="1">
                <a:solidFill>
                  <a:srgbClr val="CC6600"/>
                </a:solidFill>
                <a:latin typeface="Arial" panose="020B0604020202020204" pitchFamily="34" charset="0"/>
              </a:rPr>
              <a:t>trabajando arduamente y </a:t>
            </a:r>
            <a:br>
              <a:rPr lang="es-CR" altLang="es-ES" sz="4000" b="1" i="1">
                <a:solidFill>
                  <a:srgbClr val="CC6600"/>
                </a:solidFill>
                <a:latin typeface="Arial" panose="020B0604020202020204" pitchFamily="34" charset="0"/>
              </a:rPr>
            </a:br>
            <a:r>
              <a:rPr lang="es-CR" altLang="es-ES" sz="4000" b="1" i="1">
                <a:solidFill>
                  <a:srgbClr val="CC6600"/>
                </a:solidFill>
                <a:latin typeface="Arial" panose="020B0604020202020204" pitchFamily="34" charset="0"/>
              </a:rPr>
              <a:t>    aprendiendo de los errores ...”</a:t>
            </a:r>
            <a:br>
              <a:rPr lang="en-US" altLang="es-ES" b="1">
                <a:solidFill>
                  <a:srgbClr val="CC6600"/>
                </a:solidFill>
                <a:latin typeface="Arial" panose="020B0604020202020204" pitchFamily="34" charset="0"/>
              </a:rPr>
            </a:br>
            <a:endParaRPr lang="es-ES" altLang="es-ES">
              <a:solidFill>
                <a:srgbClr val="CC66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>
            <a:extLst>
              <a:ext uri="{FF2B5EF4-FFF2-40B4-BE49-F238E27FC236}">
                <a16:creationId xmlns:a16="http://schemas.microsoft.com/office/drawing/2014/main" id="{0894BE46-3636-46C4-882A-2EBCFDEE1B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11267" name="Rectangle 1028">
            <a:extLst>
              <a:ext uri="{FF2B5EF4-FFF2-40B4-BE49-F238E27FC236}">
                <a16:creationId xmlns:a16="http://schemas.microsoft.com/office/drawing/2014/main" id="{5CD18C06-7D13-4D54-9B16-4AEAC7B15A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2209800"/>
            <a:ext cx="7086600" cy="7923213"/>
          </a:xfrm>
          <a:noFill/>
        </p:spPr>
        <p:txBody>
          <a:bodyPr/>
          <a:lstStyle/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SOFTWAR</a:t>
            </a:r>
            <a:r>
              <a:rPr lang="es-CR" altLang="es-ES">
                <a:latin typeface="Arial" panose="020B0604020202020204" pitchFamily="34" charset="0"/>
                <a:ea typeface="-머리정체M" pitchFamily="18" charset="-127"/>
              </a:rPr>
              <a:t>E</a:t>
            </a:r>
          </a:p>
          <a:p>
            <a:endParaRPr lang="es-CR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s-MX" altLang="es-ES" sz="2200">
                <a:latin typeface="Times New Roman" panose="02020603050405020304" pitchFamily="18" charset="0"/>
                <a:ea typeface="-머리정체M" pitchFamily="18" charset="-127"/>
              </a:rPr>
              <a:t>	Son los programas de computadora o conjuntos de instrucciones que sirven para indicarle a la computadora lo que necesitamos que haga.</a:t>
            </a:r>
            <a:endParaRPr kumimoji="0" lang="en-US" altLang="es-ES" sz="2200">
              <a:latin typeface="Times New Roman" panose="02020603050405020304" pitchFamily="18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D17CAA3-87EF-459C-8CC5-D60E9E6795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09588"/>
            <a:ext cx="8018463" cy="404812"/>
          </a:xfrm>
        </p:spPr>
        <p:txBody>
          <a:bodyPr/>
          <a:lstStyle/>
          <a:p>
            <a:r>
              <a:rPr lang="es-MX" altLang="es-ES">
                <a:latin typeface="Tahoma" panose="020B0604030504040204" pitchFamily="34" charset="0"/>
                <a:ea typeface="-머리정체B" pitchFamily="18" charset="-127"/>
              </a:rPr>
              <a:t>		</a:t>
            </a:r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83D0520-EDD8-4557-804A-6BA4DBF86C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2209800"/>
            <a:ext cx="82296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altLang="es-ES" sz="2000">
                <a:latin typeface="Arial" panose="020B0604020202020204" pitchFamily="34" charset="0"/>
                <a:ea typeface="-머리정체M" pitchFamily="18" charset="-127"/>
              </a:rPr>
              <a:t>Internamente la computadora funciona por medio de señales eléctricas que pueden tener solo dos estados posibles, es decir, trabaja con un sistema binario: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altLang="es-ES" sz="2000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	</a:t>
            </a:r>
            <a:r>
              <a:rPr lang="es-MX" altLang="es-ES" sz="1600">
                <a:latin typeface="Arial" panose="020B0604020202020204" pitchFamily="34" charset="0"/>
                <a:ea typeface="-머리정체M" pitchFamily="18" charset="-127"/>
              </a:rPr>
              <a:t>	* Alto voltaje y bajo voltaje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MX" altLang="es-ES" sz="1600">
                <a:latin typeface="Arial" panose="020B0604020202020204" pitchFamily="34" charset="0"/>
                <a:ea typeface="-머리정체M" pitchFamily="18" charset="-127"/>
              </a:rPr>
              <a:t>	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MX" altLang="es-ES" sz="1600">
                <a:latin typeface="Arial" panose="020B0604020202020204" pitchFamily="34" charset="0"/>
                <a:ea typeface="-머리정체M" pitchFamily="18" charset="-127"/>
              </a:rPr>
              <a:t>		* Encendido y apagado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MX" altLang="es-ES" sz="1600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MX" altLang="es-ES" sz="1600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s-MX" altLang="es-ES" sz="1600">
                <a:latin typeface="Arial" panose="020B0604020202020204" pitchFamily="34" charset="0"/>
                <a:ea typeface="-머리정체M" pitchFamily="18" charset="-127"/>
              </a:rPr>
              <a:t>		* 1  y  0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MX" altLang="es-ES" sz="1600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s-MX" altLang="es-ES" sz="1600">
                <a:latin typeface="Arial" panose="020B0604020202020204" pitchFamily="34" charset="0"/>
                <a:ea typeface="-머리정체M" pitchFamily="18" charset="-127"/>
              </a:rPr>
              <a:t>		</a:t>
            </a:r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050729D1-EB50-4DA1-9E55-B217E79128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R"/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B490C65D-A96A-4E41-9468-192B99DF6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R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5A504906-F183-4759-8F91-E21802902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R"/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id="{2A75C3FE-D7BA-4B97-B30C-EA66D8D61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FC84087-6A68-450A-8031-FB45AD19E9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B508DAA-5C2A-4B82-BACE-B0EC912A8D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438400"/>
            <a:ext cx="8431213" cy="3200400"/>
          </a:xfrm>
        </p:spPr>
        <p:txBody>
          <a:bodyPr/>
          <a:lstStyle/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A los estados del sistema binario se les llama bit (</a:t>
            </a: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contracción de </a:t>
            </a:r>
            <a:r>
              <a:rPr lang="es-MX" altLang="es-ES" b="1">
                <a:latin typeface="Arial" panose="020B0604020202020204" pitchFamily="34" charset="0"/>
                <a:ea typeface="-머리정체M" pitchFamily="18" charset="-127"/>
              </a:rPr>
              <a:t>b</a:t>
            </a:r>
            <a:r>
              <a:rPr lang="es-MX" altLang="es-ES" sz="1800">
                <a:latin typeface="Arial" panose="020B0604020202020204" pitchFamily="34" charset="0"/>
                <a:ea typeface="-머리정체M" pitchFamily="18" charset="-127"/>
              </a:rPr>
              <a:t>inary dig</a:t>
            </a:r>
            <a:r>
              <a:rPr lang="es-MX" altLang="es-ES" b="1">
                <a:latin typeface="Arial" panose="020B0604020202020204" pitchFamily="34" charset="0"/>
                <a:ea typeface="-머리정체M" pitchFamily="18" charset="-127"/>
              </a:rPr>
              <a:t>it</a:t>
            </a: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):</a:t>
            </a:r>
          </a:p>
          <a:p>
            <a:pPr lvl="1">
              <a:buFontTx/>
              <a:buNone/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	bit  0</a:t>
            </a:r>
          </a:p>
          <a:p>
            <a:pPr lvl="1">
              <a:buFontTx/>
              <a:buNone/>
            </a:pPr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	bit  1</a:t>
            </a:r>
          </a:p>
          <a:p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Un byte es un conjunto de bits que representa un símbolo: </a:t>
            </a: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Ejemplo: letra ‘a’  es </a:t>
            </a:r>
            <a:r>
              <a:rPr lang="en-US" altLang="es-ES">
                <a:latin typeface="Arial" panose="020B0604020202020204" pitchFamily="34" charset="0"/>
                <a:ea typeface="-머리정체M" pitchFamily="18" charset="-127"/>
              </a:rPr>
              <a:t>01100001</a:t>
            </a:r>
          </a:p>
          <a:p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SI">
  <a:themeElements>
    <a:clrScheme name="SI 8">
      <a:dk1>
        <a:srgbClr val="000099"/>
      </a:dk1>
      <a:lt1>
        <a:srgbClr val="FFFFFF"/>
      </a:lt1>
      <a:dk2>
        <a:srgbClr val="FFFF00"/>
      </a:dk2>
      <a:lt2>
        <a:srgbClr val="808080"/>
      </a:lt2>
      <a:accent1>
        <a:srgbClr val="FFCC00"/>
      </a:accent1>
      <a:accent2>
        <a:srgbClr val="993300"/>
      </a:accent2>
      <a:accent3>
        <a:srgbClr val="FFFFFF"/>
      </a:accent3>
      <a:accent4>
        <a:srgbClr val="000082"/>
      </a:accent4>
      <a:accent5>
        <a:srgbClr val="FFE2AA"/>
      </a:accent5>
      <a:accent6>
        <a:srgbClr val="8A2D00"/>
      </a:accent6>
      <a:hlink>
        <a:srgbClr val="000099"/>
      </a:hlink>
      <a:folHlink>
        <a:srgbClr val="000099"/>
      </a:folHlink>
    </a:clrScheme>
    <a:fontScheme name="2_S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ca-E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ca-E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34" charset="-127"/>
          </a:defRPr>
        </a:defPPr>
      </a:lstStyle>
    </a:lnDef>
  </a:objectDefaults>
  <a:extraClrSchemeLst>
    <a:extraClrScheme>
      <a:clrScheme name="SI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8">
        <a:dk1>
          <a:srgbClr val="000099"/>
        </a:dk1>
        <a:lt1>
          <a:srgbClr val="FFFFFF"/>
        </a:lt1>
        <a:dk2>
          <a:srgbClr val="FFFF00"/>
        </a:dk2>
        <a:lt2>
          <a:srgbClr val="808080"/>
        </a:lt2>
        <a:accent1>
          <a:srgbClr val="FFCC00"/>
        </a:accent1>
        <a:accent2>
          <a:srgbClr val="993300"/>
        </a:accent2>
        <a:accent3>
          <a:srgbClr val="FFFFFF"/>
        </a:accent3>
        <a:accent4>
          <a:srgbClr val="000082"/>
        </a:accent4>
        <a:accent5>
          <a:srgbClr val="FFE2AA"/>
        </a:accent5>
        <a:accent6>
          <a:srgbClr val="8A2D00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</Template>
  <TotalTime>5096</TotalTime>
  <Words>2698</Words>
  <Application>Microsoft Office PowerPoint</Application>
  <PresentationFormat>On-screen Show (4:3)</PresentationFormat>
  <Paragraphs>489</Paragraphs>
  <Slides>69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Tahoma</vt:lpstr>
      <vt:lpstr>Times New Roman</vt:lpstr>
      <vt:lpstr>Verdana</vt:lpstr>
      <vt:lpstr>Wingdings</vt:lpstr>
      <vt:lpstr>2_SI</vt:lpstr>
      <vt:lpstr>MS Organization Chart 2.0</vt:lpstr>
      <vt:lpstr> ORGANIZACIÓN  DE UN SISTEMA COMPUTACIONAL</vt:lpstr>
      <vt:lpstr>CONTENIDO</vt:lpstr>
      <vt:lpstr>CARACTERÍSTICAS DE LA COMPUTADORA</vt:lpstr>
      <vt:lpstr>PowerPoint Presentation</vt:lpstr>
      <vt:lpstr>Partes de la computadora</vt:lpstr>
      <vt:lpstr>PowerPoint Presentation</vt:lpstr>
      <vt:lpstr>PowerPoint Presentation</vt:lpstr>
      <vt:lpstr>  </vt:lpstr>
      <vt:lpstr>PowerPoint Presentation</vt:lpstr>
      <vt:lpstr>ANTECEDENTES HISTÓRICOS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COMPONENTES DE UN SISTEMA COMPUTACIONAL</vt:lpstr>
      <vt:lpstr>PowerPoint Presentation</vt:lpstr>
      <vt:lpstr>  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</vt:lpstr>
      <vt:lpstr>PowerPoint Presentation</vt:lpstr>
      <vt:lpstr>SOFTWARE DE SISTEMAS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DE APLICACIONES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“... No hay secretos para el éxito.   Este se alcanza estudiando, trabajando arduamente y      aprendiendo de los errores ...”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ORGANIZACIÓN  DE UN SISTEMA COMPUTACIONAL</dc:title>
  <dc:creator>William Mata Rodrigu</dc:creator>
  <cp:lastModifiedBy>WilliamMataRodriguez</cp:lastModifiedBy>
  <cp:revision>177</cp:revision>
  <dcterms:created xsi:type="dcterms:W3CDTF">2003-06-02T10:11:08Z</dcterms:created>
  <dcterms:modified xsi:type="dcterms:W3CDTF">2019-12-03T15:30:33Z</dcterms:modified>
</cp:coreProperties>
</file>