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297" r:id="rId2"/>
    <p:sldId id="303" r:id="rId3"/>
    <p:sldId id="304" r:id="rId4"/>
    <p:sldId id="305" r:id="rId5"/>
    <p:sldId id="331" r:id="rId6"/>
    <p:sldId id="332" r:id="rId7"/>
    <p:sldId id="306" r:id="rId8"/>
    <p:sldId id="307" r:id="rId9"/>
    <p:sldId id="335" r:id="rId10"/>
    <p:sldId id="317" r:id="rId11"/>
    <p:sldId id="318" r:id="rId12"/>
    <p:sldId id="308" r:id="rId13"/>
    <p:sldId id="333" r:id="rId14"/>
    <p:sldId id="319" r:id="rId15"/>
    <p:sldId id="336" r:id="rId16"/>
    <p:sldId id="337" r:id="rId17"/>
    <p:sldId id="321" r:id="rId18"/>
    <p:sldId id="334" r:id="rId19"/>
    <p:sldId id="323" r:id="rId20"/>
    <p:sldId id="324" r:id="rId21"/>
    <p:sldId id="325" r:id="rId22"/>
    <p:sldId id="328" r:id="rId23"/>
    <p:sldId id="329" r:id="rId24"/>
    <p:sldId id="330" r:id="rId25"/>
    <p:sldId id="343" r:id="rId26"/>
    <p:sldId id="344" r:id="rId27"/>
    <p:sldId id="345" r:id="rId28"/>
  </p:sldIdLst>
  <p:sldSz cx="9144000" cy="6858000" type="screen4x3"/>
  <p:notesSz cx="6858000" cy="9144000"/>
  <p:defaultTextStyle>
    <a:defPPr>
      <a:defRPr lang="ca-E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200B2"/>
    <a:srgbClr val="000000"/>
    <a:srgbClr val="FFCC99"/>
    <a:srgbClr val="99FF99"/>
    <a:srgbClr val="FFB989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6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4"/>
    </p:cViewPr>
  </p:sorterViewPr>
  <p:notesViewPr>
    <p:cSldViewPr>
      <p:cViewPr varScale="1">
        <p:scale>
          <a:sx n="52" d="100"/>
          <a:sy n="52" d="100"/>
        </p:scale>
        <p:origin x="-12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B22FEE6-CB78-4DCD-8768-6B4BADCCE0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FF01A1E-E7A6-434D-AE3C-266ED1FADA4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D6362BB-470F-4AB7-8E9A-1572280E90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0A29350-4A17-4D84-BF1B-51779C5E56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/>
            </a:lvl1pPr>
          </a:lstStyle>
          <a:p>
            <a:pPr>
              <a:defRPr/>
            </a:pPr>
            <a:fld id="{16B5A4C8-674E-4019-BA89-650A899717BC}" type="slidenum">
              <a:rPr lang="ca-ES" altLang="es-CR"/>
              <a:pPr>
                <a:defRPr/>
              </a:pPr>
              <a:t>‹#›</a:t>
            </a:fld>
            <a:endParaRPr lang="ca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EB5B223-285E-407C-A2F6-D8ED5ACE47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0CAA224-2E02-4216-9C87-8C14A2D600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16AD6A-B7F6-41D3-9ED5-330AE013B2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0F0F9BC7-60A9-48E3-AF6E-A80FF50C61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BAED36C8-3246-4DBA-B31F-C2A8C39646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FC72B4B7-CACF-453B-BC3F-0A02DE443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/>
            </a:lvl1pPr>
          </a:lstStyle>
          <a:p>
            <a:pPr>
              <a:defRPr/>
            </a:pPr>
            <a:fld id="{B0CDC59B-7D3E-4C62-9D08-6F033E242F1F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인터넷01">
            <a:extLst>
              <a:ext uri="{FF2B5EF4-FFF2-40B4-BE49-F238E27FC236}">
                <a16:creationId xmlns:a16="http://schemas.microsoft.com/office/drawing/2014/main" id="{C6289B19-DDB5-48CB-A063-913A3F720C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10668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s-ES" altLang="ko-KR"/>
              <a:t>Haga click para agregar título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CC9900"/>
                </a:solidFill>
                <a:latin typeface="Tahoma" pitchFamily="34" charset="0"/>
              </a:defRPr>
            </a:lvl1pPr>
          </a:lstStyle>
          <a:p>
            <a:r>
              <a:rPr lang="es-ES" altLang="ko-KR"/>
              <a:t>Haga clik para agregar subtítulo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0B00B731-074F-44FB-B0B3-7C978D3A4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A282C-41C0-4C2A-A9B3-ACB071BB0EFB}" type="datetime1">
              <a:rPr lang="en-US"/>
              <a:pPr>
                <a:defRPr/>
              </a:pPr>
              <a:t>12/3/2019</a:t>
            </a:fld>
            <a:endParaRPr lang="es-ES" altLang="ko-KR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E848102-B0DB-4CD8-8325-6C5D600EC9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A29CF50-B3F0-40C6-84D7-F3C81BA78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456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7F102709-98BC-4B11-B829-F3ECA409B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6900" y="152400"/>
            <a:ext cx="794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click para agregar título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95CA7B9B-6351-4532-811B-BCFEDAA43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96975"/>
            <a:ext cx="8431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Primer Nivel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094CB4C-F793-4D18-A691-25B48D560E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1905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400">
                <a:latin typeface="Tahoma" pitchFamily="34" charset="0"/>
                <a:ea typeface="-머리정체M" pitchFamily="18" charset="-127"/>
              </a:defRPr>
            </a:lvl1pPr>
          </a:lstStyle>
          <a:p>
            <a:pPr>
              <a:defRPr/>
            </a:pPr>
            <a:fld id="{9C48C155-386E-4387-B518-39C6F9C7CB96}" type="datetime1">
              <a:rPr lang="en-US"/>
              <a:pPr>
                <a:defRPr/>
              </a:pPr>
              <a:t>12/3/2019</a:t>
            </a:fld>
            <a:endParaRPr lang="es-ES" altLang="ko-K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A2ECB90-1316-439A-B190-6DA34A11A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5" y="6597650"/>
            <a:ext cx="360045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Tahoma" pitchFamily="34" charset="0"/>
                <a:ea typeface="-머리정체M" pitchFamily="18" charset="-127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FF3CFD6-BEFB-4C92-A48F-2CC5EC63C8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613525"/>
            <a:ext cx="1524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Tahoma" pitchFamily="34" charset="0"/>
                <a:ea typeface="-머리정체M" pitchFamily="18" charset="-127"/>
              </a:defRPr>
            </a:lvl1pPr>
          </a:lstStyle>
          <a:p>
            <a:pPr>
              <a:defRPr/>
            </a:pPr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-머리정체B" pitchFamily="18" charset="-127"/>
        </a:defRPr>
      </a:lvl5pPr>
      <a:lvl6pPr marL="4572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6pPr>
      <a:lvl7pPr marL="9144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7pPr>
      <a:lvl8pPr marL="13716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8pPr>
      <a:lvl9pPr marL="1828800" algn="l" rtl="0" eaLnBrk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-머리정체B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210423B2-FDFD-4729-A5AA-8BCA0E028E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773238"/>
            <a:ext cx="9144000" cy="1079500"/>
          </a:xfrm>
        </p:spPr>
        <p:txBody>
          <a:bodyPr/>
          <a:lstStyle/>
          <a:p>
            <a:pPr hangingPunct="1">
              <a:defRPr/>
            </a:pPr>
            <a:br>
              <a:rPr lang="es-ES" dirty="0">
                <a:latin typeface="Tahoma" pitchFamily="34" charset="0"/>
                <a:ea typeface="-머리정체B" pitchFamily="18" charset="-127"/>
              </a:rPr>
            </a:br>
            <a:br>
              <a:rPr lang="es-ES" dirty="0">
                <a:latin typeface="Tahoma" pitchFamily="34" charset="0"/>
                <a:ea typeface="-머리정체B" pitchFamily="18" charset="-127"/>
              </a:rPr>
            </a:br>
            <a:r>
              <a:rPr lang="es-ES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Cooper Black" pitchFamily="18" charset="0"/>
                <a:ea typeface="-머리정체B" pitchFamily="18" charset="-127"/>
              </a:rPr>
              <a:t>El lenguaje </a:t>
            </a:r>
            <a:br>
              <a:rPr lang="es-ES" sz="3600" dirty="0">
                <a:solidFill>
                  <a:srgbClr val="FFC000"/>
                </a:solidFill>
                <a:latin typeface="Cooper Black" pitchFamily="18" charset="0"/>
                <a:ea typeface="-머리정체B" pitchFamily="18" charset="-127"/>
              </a:rPr>
            </a:br>
            <a:r>
              <a:rPr lang="es-ES" sz="3600" dirty="0">
                <a:solidFill>
                  <a:srgbClr val="FFC000"/>
                </a:solidFill>
                <a:latin typeface="Cooper Black" pitchFamily="18" charset="0"/>
                <a:ea typeface="-머리정체B" pitchFamily="18" charset="-127"/>
              </a:rPr>
              <a:t>de programación</a:t>
            </a:r>
            <a:br>
              <a:rPr lang="es-ES" dirty="0">
                <a:latin typeface="Tahoma" pitchFamily="34" charset="0"/>
                <a:ea typeface="-머리정체B" pitchFamily="18" charset="-127"/>
              </a:rPr>
            </a:br>
            <a:br>
              <a:rPr lang="es-ES" dirty="0">
                <a:latin typeface="Tahoma" pitchFamily="34" charset="0"/>
                <a:ea typeface="-머리정체B" pitchFamily="18" charset="-127"/>
              </a:rPr>
            </a:br>
            <a:endParaRPr lang="es-ES" sz="6000" b="1" dirty="0">
              <a:latin typeface="Tahoma" pitchFamily="34" charset="0"/>
              <a:ea typeface="-머리정체B" pitchFamily="18" charset="-127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80BB718-627E-4FD5-93A5-0C08F3B0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943225"/>
            <a:ext cx="56896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99FBDDBE-0EA7-494D-BE93-B6A7950E3E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4339" name="Rectangle 2051">
            <a:extLst>
              <a:ext uri="{FF2B5EF4-FFF2-40B4-BE49-F238E27FC236}">
                <a16:creationId xmlns:a16="http://schemas.microsoft.com/office/drawing/2014/main" id="{C9575799-9FEB-4B28-AFE4-4B48358E76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752600"/>
            <a:ext cx="7993063" cy="4419600"/>
          </a:xfrm>
        </p:spPr>
        <p:txBody>
          <a:bodyPr/>
          <a:lstStyle/>
          <a:p>
            <a:r>
              <a:rPr lang="es-CR" altLang="es-ES">
                <a:ea typeface="-머리정체M" pitchFamily="18" charset="-127"/>
              </a:rPr>
              <a:t>Los programas son mas cortos que sus equivalentes en otros lenguajes</a:t>
            </a:r>
          </a:p>
          <a:p>
            <a:endParaRPr lang="es-CR" altLang="es-ES">
              <a:ea typeface="-머리정체M" pitchFamily="18" charset="-127"/>
            </a:endParaRPr>
          </a:p>
          <a:p>
            <a:r>
              <a:rPr lang="es-CR" altLang="es-ES">
                <a:ea typeface="-머리정체M" pitchFamily="18" charset="-127"/>
              </a:rPr>
              <a:t>Esta dise</a:t>
            </a:r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ñ</a:t>
            </a:r>
            <a:r>
              <a:rPr lang="es-CR" altLang="es-ES">
                <a:ea typeface="-머리정체M" pitchFamily="18" charset="-127"/>
              </a:rPr>
              <a:t>ado para ser usado por programadores novatos y experimentados</a:t>
            </a:r>
            <a:endParaRPr lang="en-US" altLang="es-ES"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03E73521-9A1A-488A-94BE-A7C21140A1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24A66DED-FB38-4BE6-B12A-F03B1A67C8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6975"/>
            <a:ext cx="8137525" cy="5256213"/>
          </a:xfrm>
        </p:spPr>
        <p:txBody>
          <a:bodyPr/>
          <a:lstStyle/>
          <a:p>
            <a:r>
              <a:rPr lang="es-CR" altLang="es-ES">
                <a:ea typeface="-머리정체M" pitchFamily="18" charset="-127"/>
              </a:rPr>
              <a:t>Entorno interactivo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Facilita la comunicación entre el lenguaje y el programador 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para la crear programas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realizar pruebas y </a:t>
            </a: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corregir errores</a:t>
            </a:r>
          </a:p>
          <a:p>
            <a:pPr lvl="1"/>
            <a:endParaRPr lang="es-MX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MX" altLang="es-ES">
                <a:ea typeface="-머리정체M" pitchFamily="18" charset="-127"/>
              </a:rPr>
              <a:t>Estructuras de datos</a:t>
            </a:r>
          </a:p>
          <a:p>
            <a:pPr lvl="1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Ofrece diferentes formas para organizar  datos y así facilitar la solución de problemas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47D439B-5EBE-4166-B0F7-37132BD147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9AC22E4-8F7C-4FFC-9F69-71B2A1EE28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25538"/>
            <a:ext cx="8137525" cy="5256212"/>
          </a:xfrm>
        </p:spPr>
        <p:txBody>
          <a:bodyPr/>
          <a:lstStyle/>
          <a:p>
            <a:pPr>
              <a:defRPr/>
            </a:pPr>
            <a:r>
              <a:rPr lang="es-CR" altLang="es-ES" dirty="0">
                <a:ea typeface="-머리정체M" pitchFamily="18" charset="-127"/>
              </a:rPr>
              <a:t>Multiplataforma</a:t>
            </a:r>
          </a:p>
          <a:p>
            <a:pPr marL="457200" lvl="1" indent="0">
              <a:buFontTx/>
              <a:buNone/>
              <a:defRPr/>
            </a:pPr>
            <a:endParaRPr lang="es-CR" altLang="es-ES" dirty="0">
              <a:latin typeface="Arial" panose="020B0604020202020204" pitchFamily="34" charset="0"/>
              <a:ea typeface="-머리정체M" pitchFamily="18" charset="-127"/>
            </a:endParaRPr>
          </a:p>
          <a:p>
            <a:pPr lvl="1">
              <a:defRPr/>
            </a:pP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Entre los sistemas operativos (OS: </a:t>
            </a:r>
            <a:r>
              <a:rPr lang="es-CR" altLang="es-ES" dirty="0" err="1">
                <a:latin typeface="Arial" panose="020B0604020202020204" pitchFamily="34" charset="0"/>
                <a:ea typeface="-머리정체M" pitchFamily="18" charset="-127"/>
              </a:rPr>
              <a:t>Operating</a:t>
            </a: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 </a:t>
            </a:r>
            <a:r>
              <a:rPr lang="es-CR" altLang="es-ES" dirty="0" err="1">
                <a:latin typeface="Arial" panose="020B0604020202020204" pitchFamily="34" charset="0"/>
                <a:ea typeface="-머리정체M" pitchFamily="18" charset="-127"/>
              </a:rPr>
              <a:t>System</a:t>
            </a: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) más importantes soportados están:</a:t>
            </a:r>
          </a:p>
          <a:p>
            <a:pPr lvl="2">
              <a:defRPr/>
            </a:pP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Windows</a:t>
            </a:r>
          </a:p>
          <a:p>
            <a:pPr lvl="2">
              <a:defRPr/>
            </a:pP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Unix/Linux (Ubuntu, Debian, etc.)</a:t>
            </a:r>
          </a:p>
          <a:p>
            <a:pPr lvl="2">
              <a:defRPr/>
            </a:pP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Apple Mac OS X</a:t>
            </a:r>
          </a:p>
          <a:p>
            <a:pPr lvl="2">
              <a:defRPr/>
            </a:pP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OS/400 (minicomputadoras IBM: AS/400, </a:t>
            </a:r>
            <a:r>
              <a:rPr lang="es-CR" altLang="es-ES" dirty="0" err="1">
                <a:latin typeface="Arial" panose="020B0604020202020204" pitchFamily="34" charset="0"/>
                <a:ea typeface="-머리정체M" pitchFamily="18" charset="-127"/>
              </a:rPr>
              <a:t>iSeries</a:t>
            </a:r>
            <a:r>
              <a:rPr lang="es-CR" altLang="es-ES" dirty="0">
                <a:latin typeface="Arial" panose="020B0604020202020204" pitchFamily="34" charset="0"/>
                <a:ea typeface="-머리정체M" pitchFamily="18" charset="-127"/>
              </a:rPr>
              <a:t>)</a:t>
            </a:r>
            <a:endParaRPr lang="es-CR" dirty="0">
              <a:latin typeface="Arial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CR" dirty="0">
                <a:latin typeface="Arial" charset="0"/>
                <a:ea typeface="-머리정체M" pitchFamily="18" charset="-127"/>
              </a:rPr>
              <a:t>Android</a:t>
            </a:r>
          </a:p>
          <a:p>
            <a:pPr lvl="2">
              <a:defRPr/>
            </a:pPr>
            <a:r>
              <a:rPr lang="es-CR" dirty="0">
                <a:latin typeface="Arial" charset="0"/>
                <a:ea typeface="-머리정체M" pitchFamily="18" charset="-127"/>
              </a:rPr>
              <a:t>Otros</a:t>
            </a:r>
          </a:p>
          <a:p>
            <a:pPr lvl="2">
              <a:defRPr/>
            </a:pPr>
            <a:endParaRPr lang="es-CR" altLang="es-ES" dirty="0">
              <a:latin typeface="Arial" panose="020B0604020202020204" pitchFamily="34" charset="0"/>
              <a:ea typeface="-머리정체M" pitchFamily="18" charset="-127"/>
            </a:endParaRPr>
          </a:p>
          <a:p>
            <a:pPr lvl="2">
              <a:buFontTx/>
              <a:buNone/>
              <a:defRPr/>
            </a:pPr>
            <a:endParaRPr lang="en-US" altLang="es-ES" dirty="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C8F035-1A46-439D-930B-1AA1965CAB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A1E9C9D-5686-485F-AB4D-7621D45C5E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03350" y="1196975"/>
            <a:ext cx="7561263" cy="4608513"/>
          </a:xfrm>
        </p:spPr>
        <p:txBody>
          <a:bodyPr/>
          <a:lstStyle/>
          <a:p>
            <a:pPr>
              <a:defRPr/>
            </a:pPr>
            <a:r>
              <a:rPr lang="es-CR" dirty="0">
                <a:ea typeface="-머리정체M" pitchFamily="18" charset="-127"/>
              </a:rPr>
              <a:t>Lenguaje de propósito </a:t>
            </a:r>
            <a:r>
              <a:rPr lang="es-419" dirty="0">
                <a:ea typeface="-머리정체M" pitchFamily="18" charset="-127"/>
              </a:rPr>
              <a:t>general</a:t>
            </a:r>
          </a:p>
          <a:p>
            <a:pPr lvl="1">
              <a:defRPr/>
            </a:pPr>
            <a:endParaRPr lang="es-CR" sz="1000" dirty="0">
              <a:latin typeface="Arial" charset="0"/>
              <a:ea typeface="-머리정체M" pitchFamily="18" charset="-127"/>
            </a:endParaRPr>
          </a:p>
          <a:p>
            <a:pPr lvl="1">
              <a:spcBef>
                <a:spcPts val="200"/>
              </a:spcBef>
              <a:defRPr/>
            </a:pPr>
            <a:r>
              <a:rPr lang="es-CR" sz="2000" dirty="0">
                <a:latin typeface="Arial" charset="0"/>
                <a:ea typeface="-머리정체M" pitchFamily="18" charset="-127"/>
              </a:rPr>
              <a:t>Programas para diversos propósitos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endParaRPr lang="es-CR" sz="20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Aplicaciones Web</a:t>
            </a: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endParaRPr lang="es-CR" sz="20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Animaciones</a:t>
            </a:r>
          </a:p>
          <a:p>
            <a:pPr lvl="1">
              <a:spcBef>
                <a:spcPts val="0"/>
              </a:spcBef>
              <a:defRPr/>
            </a:pPr>
            <a:endParaRPr lang="es-CR" sz="20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Videojuegos</a:t>
            </a:r>
          </a:p>
          <a:p>
            <a:pPr lvl="2">
              <a:spcBef>
                <a:spcPts val="0"/>
              </a:spcBef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Sistemas organizacionales</a:t>
            </a:r>
          </a:p>
          <a:p>
            <a:pPr marL="914400" lvl="2" indent="0">
              <a:spcBef>
                <a:spcPts val="0"/>
              </a:spcBef>
              <a:buFontTx/>
              <a:buNone/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Aplicaciones matemáticas y científicas</a:t>
            </a:r>
          </a:p>
          <a:p>
            <a:pPr marL="914400" lvl="2" indent="0">
              <a:spcBef>
                <a:spcPts val="0"/>
              </a:spcBef>
              <a:buFontTx/>
              <a:buNone/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Acceso a bases de datos</a:t>
            </a:r>
          </a:p>
          <a:p>
            <a:pPr lvl="2">
              <a:spcBef>
                <a:spcPts val="0"/>
              </a:spcBef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Apps</a:t>
            </a:r>
          </a:p>
          <a:p>
            <a:pPr lvl="2">
              <a:spcBef>
                <a:spcPts val="0"/>
              </a:spcBef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2">
              <a:spcBef>
                <a:spcPts val="0"/>
              </a:spcBef>
              <a:defRPr/>
            </a:pPr>
            <a:r>
              <a:rPr lang="es-CR" sz="1600" dirty="0">
                <a:latin typeface="Arial" charset="0"/>
                <a:ea typeface="-머리정체M" pitchFamily="18" charset="-127"/>
              </a:rPr>
              <a:t>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23423B7-3CEF-4834-967F-BD94B67541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s-CR" sz="3200" b="1" dirty="0">
                <a:latin typeface="+mn-lt"/>
                <a:ea typeface="-머리정체B" pitchFamily="18" charset="-127"/>
              </a:rPr>
              <a:t>ENTORNOS DE PROGRAMACIÓN</a:t>
            </a:r>
            <a:endParaRPr lang="en-US" sz="3200" b="1" dirty="0">
              <a:latin typeface="+mn-lt"/>
              <a:ea typeface="-머리정체B" pitchFamily="18" charset="-127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810626-AFC7-4930-9F5A-35A70DE08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484313"/>
            <a:ext cx="8388350" cy="4681537"/>
          </a:xfrm>
        </p:spPr>
        <p:txBody>
          <a:bodyPr/>
          <a:lstStyle/>
          <a:p>
            <a:pPr>
              <a:defRPr/>
            </a:pPr>
            <a:r>
              <a:rPr lang="es-CR" sz="2800" dirty="0">
                <a:ea typeface="-머리정체M" pitchFamily="18" charset="-127"/>
              </a:rPr>
              <a:t>Entornos integrado de programación</a:t>
            </a:r>
          </a:p>
          <a:p>
            <a:pPr marL="0" indent="0">
              <a:buFontTx/>
              <a:buNone/>
              <a:defRPr/>
            </a:pPr>
            <a:r>
              <a:rPr lang="es-CR" sz="2800" dirty="0">
                <a:ea typeface="-머리정체M" pitchFamily="18" charset="-127"/>
              </a:rPr>
              <a:t>(IDE: </a:t>
            </a:r>
            <a:r>
              <a:rPr lang="es-CR" sz="2800" b="1" dirty="0" err="1">
                <a:ea typeface="-머리정체M" pitchFamily="18" charset="-127"/>
              </a:rPr>
              <a:t>I</a:t>
            </a:r>
            <a:r>
              <a:rPr lang="es-CR" sz="2800" dirty="0" err="1">
                <a:ea typeface="-머리정체M" pitchFamily="18" charset="-127"/>
              </a:rPr>
              <a:t>ntegrated</a:t>
            </a:r>
            <a:r>
              <a:rPr lang="es-CR" sz="2800" dirty="0">
                <a:ea typeface="-머리정체M" pitchFamily="18" charset="-127"/>
              </a:rPr>
              <a:t> </a:t>
            </a:r>
            <a:r>
              <a:rPr lang="es-CR" sz="2800" b="1" dirty="0" err="1">
                <a:ea typeface="-머리정체M" pitchFamily="18" charset="-127"/>
              </a:rPr>
              <a:t>D</a:t>
            </a:r>
            <a:r>
              <a:rPr lang="es-CR" sz="2800" dirty="0" err="1">
                <a:ea typeface="-머리정체M" pitchFamily="18" charset="-127"/>
              </a:rPr>
              <a:t>evelopment</a:t>
            </a:r>
            <a:r>
              <a:rPr lang="es-CR" sz="2800" dirty="0">
                <a:ea typeface="-머리정체M" pitchFamily="18" charset="-127"/>
              </a:rPr>
              <a:t> </a:t>
            </a:r>
            <a:r>
              <a:rPr lang="es-CR" sz="2800" b="1" dirty="0" err="1">
                <a:ea typeface="-머리정체M" pitchFamily="18" charset="-127"/>
              </a:rPr>
              <a:t>E</a:t>
            </a:r>
            <a:r>
              <a:rPr lang="es-CR" sz="2800" dirty="0" err="1">
                <a:ea typeface="-머리정체M" pitchFamily="18" charset="-127"/>
              </a:rPr>
              <a:t>nvironment</a:t>
            </a:r>
            <a:r>
              <a:rPr lang="es-CR" sz="2800" dirty="0">
                <a:ea typeface="-머리정체M" pitchFamily="18" charset="-127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s-CR" sz="1000" dirty="0">
              <a:ea typeface="-머리정체M" pitchFamily="18" charset="-127"/>
            </a:endParaRPr>
          </a:p>
          <a:p>
            <a:pPr lvl="1">
              <a:defRPr/>
            </a:pPr>
            <a:r>
              <a:rPr lang="es-CR" sz="2400" dirty="0">
                <a:ea typeface="-머리정체M" pitchFamily="18" charset="-127"/>
              </a:rPr>
              <a:t>Aplicación computacional compuesta por un grupo integrado de funciones para desarrollar programas, entre ellas pueden estar:</a:t>
            </a:r>
          </a:p>
          <a:p>
            <a:pPr>
              <a:defRPr/>
            </a:pPr>
            <a:endParaRPr lang="es-CR" sz="1000" dirty="0">
              <a:ea typeface="-머리정체M" pitchFamily="18" charset="-127"/>
            </a:endParaRPr>
          </a:p>
          <a:p>
            <a:pPr lvl="2">
              <a:defRPr/>
            </a:pPr>
            <a:r>
              <a:rPr lang="es-CR" sz="2000" dirty="0">
                <a:ea typeface="-머리정체M" pitchFamily="18" charset="-127"/>
              </a:rPr>
              <a:t>Editar (hacer, modificar, borrar, revisar)</a:t>
            </a:r>
          </a:p>
          <a:p>
            <a:pPr marL="914400" lvl="2" indent="0">
              <a:buFontTx/>
              <a:buNone/>
              <a:defRPr/>
            </a:pPr>
            <a:endParaRPr lang="es-CR" sz="1000" dirty="0">
              <a:ea typeface="-머리정체M" pitchFamily="18" charset="-127"/>
            </a:endParaRPr>
          </a:p>
          <a:p>
            <a:pPr lvl="2">
              <a:defRPr/>
            </a:pPr>
            <a:r>
              <a:rPr lang="es-CR" sz="2000" dirty="0">
                <a:ea typeface="-머리정체M" pitchFamily="18" charset="-127"/>
              </a:rPr>
              <a:t>Depurar </a:t>
            </a:r>
          </a:p>
          <a:p>
            <a:pPr lvl="2">
              <a:defRPr/>
            </a:pPr>
            <a:endParaRPr lang="es-CR" sz="1000" dirty="0">
              <a:ea typeface="-머리정체M" pitchFamily="18" charset="-127"/>
            </a:endParaRPr>
          </a:p>
          <a:p>
            <a:pPr lvl="2">
              <a:defRPr/>
            </a:pPr>
            <a:r>
              <a:rPr lang="es-CR" sz="2000" dirty="0">
                <a:ea typeface="-머리정체M" pitchFamily="18" charset="-127"/>
              </a:rPr>
              <a:t>Ejecutar</a:t>
            </a:r>
          </a:p>
          <a:p>
            <a:pPr lvl="2">
              <a:defRPr/>
            </a:pPr>
            <a:endParaRPr lang="es-CR" sz="1000" dirty="0">
              <a:ea typeface="-머리정체M" pitchFamily="18" charset="-127"/>
            </a:endParaRPr>
          </a:p>
          <a:p>
            <a:pPr lvl="2">
              <a:defRPr/>
            </a:pPr>
            <a:r>
              <a:rPr lang="es-CR" sz="2000" dirty="0">
                <a:ea typeface="-머리정체M" pitchFamily="18" charset="-127"/>
              </a:rPr>
              <a:t>Etc.</a:t>
            </a:r>
          </a:p>
          <a:p>
            <a:pPr marL="914400" lvl="2" indent="0">
              <a:buFontTx/>
              <a:buNone/>
              <a:defRPr/>
            </a:pPr>
            <a:endParaRPr lang="es-CR" sz="2000" dirty="0">
              <a:latin typeface="Arial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2D20388-2190-47F0-8611-841060A495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US" sz="3200" b="1" dirty="0">
              <a:latin typeface="+mn-lt"/>
              <a:ea typeface="-머리정체B" pitchFamily="18" charset="-127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17DDDC9-9D5E-4879-B3BF-6772B75087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12875"/>
            <a:ext cx="7948613" cy="4679950"/>
          </a:xfrm>
        </p:spPr>
        <p:txBody>
          <a:bodyPr/>
          <a:lstStyle/>
          <a:p>
            <a:pPr>
              <a:defRPr/>
            </a:pPr>
            <a:r>
              <a:rPr lang="es-CR" altLang="es-ES" sz="2000" dirty="0">
                <a:ea typeface="-머리정체M" pitchFamily="18" charset="-127"/>
              </a:rPr>
              <a:t>IDE (</a:t>
            </a:r>
            <a:r>
              <a:rPr lang="es-CR" altLang="es-ES" sz="2000" dirty="0" err="1">
                <a:ea typeface="-머리정체M" pitchFamily="18" charset="-127"/>
              </a:rPr>
              <a:t>Integrated</a:t>
            </a:r>
            <a:r>
              <a:rPr lang="es-CR" altLang="es-ES" sz="2000" dirty="0">
                <a:ea typeface="-머리정체M" pitchFamily="18" charset="-127"/>
              </a:rPr>
              <a:t> </a:t>
            </a:r>
            <a:r>
              <a:rPr lang="es-CR" altLang="es-ES" sz="2000" dirty="0" err="1">
                <a:ea typeface="-머리정체M" pitchFamily="18" charset="-127"/>
              </a:rPr>
              <a:t>Development</a:t>
            </a:r>
            <a:r>
              <a:rPr lang="es-CR" altLang="es-ES" sz="2000" dirty="0">
                <a:ea typeface="-머리정체M" pitchFamily="18" charset="-127"/>
              </a:rPr>
              <a:t> </a:t>
            </a:r>
            <a:r>
              <a:rPr lang="es-CR" altLang="es-ES" sz="2000" dirty="0" err="1">
                <a:ea typeface="-머리정체M" pitchFamily="18" charset="-127"/>
              </a:rPr>
              <a:t>Environment</a:t>
            </a:r>
            <a:r>
              <a:rPr lang="es-CR" altLang="es-ES" sz="2000" dirty="0">
                <a:ea typeface="-머리정체M" pitchFamily="18" charset="-127"/>
              </a:rPr>
              <a:t>) para Python</a:t>
            </a:r>
          </a:p>
          <a:p>
            <a:pPr marL="0" indent="0">
              <a:buNone/>
              <a:defRPr/>
            </a:pPr>
            <a:endParaRPr lang="es-CR" altLang="es-ES" sz="1200" dirty="0">
              <a:ea typeface="-머리정체M" pitchFamily="18" charset="-127"/>
            </a:endParaRPr>
          </a:p>
          <a:p>
            <a:pPr lvl="1">
              <a:defRPr/>
            </a:pPr>
            <a:r>
              <a:rPr lang="es-CR" altLang="es-ES" sz="1800" dirty="0">
                <a:ea typeface="-머리정체M" pitchFamily="18" charset="-127"/>
              </a:rPr>
              <a:t>IDE nativo de Python: IDLE Python GUI</a:t>
            </a:r>
          </a:p>
          <a:p>
            <a:pPr marL="0" indent="0">
              <a:buNone/>
            </a:pPr>
            <a:r>
              <a:rPr lang="es-CR" altLang="es-ES" sz="1800" dirty="0">
                <a:ea typeface="-머리정체M" pitchFamily="18" charset="-127"/>
              </a:rPr>
              <a:t>     GUI: </a:t>
            </a:r>
            <a:r>
              <a:rPr lang="es-CR" altLang="es-ES" sz="1800" b="1" dirty="0" err="1">
                <a:ea typeface="-머리정체M" pitchFamily="18" charset="-127"/>
              </a:rPr>
              <a:t>G</a:t>
            </a:r>
            <a:r>
              <a:rPr lang="es-CR" altLang="es-ES" sz="1800" dirty="0" err="1">
                <a:ea typeface="-머리정체M" pitchFamily="18" charset="-127"/>
              </a:rPr>
              <a:t>raphical</a:t>
            </a:r>
            <a:r>
              <a:rPr lang="es-CR" altLang="es-ES" sz="1800" dirty="0">
                <a:ea typeface="-머리정체M" pitchFamily="18" charset="-127"/>
              </a:rPr>
              <a:t> </a:t>
            </a:r>
            <a:r>
              <a:rPr lang="es-CR" altLang="es-ES" sz="1800" b="1" dirty="0" err="1">
                <a:ea typeface="-머리정체M" pitchFamily="18" charset="-127"/>
              </a:rPr>
              <a:t>U</a:t>
            </a:r>
            <a:r>
              <a:rPr lang="es-CR" altLang="es-ES" sz="1800" dirty="0" err="1">
                <a:ea typeface="-머리정체M" pitchFamily="18" charset="-127"/>
              </a:rPr>
              <a:t>ser</a:t>
            </a:r>
            <a:r>
              <a:rPr lang="es-CR" altLang="es-ES" sz="1800" dirty="0">
                <a:ea typeface="-머리정체M" pitchFamily="18" charset="-127"/>
              </a:rPr>
              <a:t> </a:t>
            </a:r>
            <a:r>
              <a:rPr lang="es-CR" altLang="es-ES" sz="1800" b="1" dirty="0">
                <a:ea typeface="-머리정체M" pitchFamily="18" charset="-127"/>
              </a:rPr>
              <a:t>I</a:t>
            </a:r>
            <a:r>
              <a:rPr lang="es-CR" altLang="es-ES" sz="1800" dirty="0">
                <a:ea typeface="-머리정체M" pitchFamily="18" charset="-127"/>
              </a:rPr>
              <a:t>nterface (Interfaz gr</a:t>
            </a:r>
            <a:r>
              <a:rPr lang="es-CR" altLang="es-ES" sz="1800" dirty="0">
                <a:latin typeface="Arial" panose="020B0604020202020204" pitchFamily="34" charset="0"/>
                <a:ea typeface="-머리정체M" pitchFamily="18" charset="-127"/>
              </a:rPr>
              <a:t>á</a:t>
            </a:r>
            <a:r>
              <a:rPr lang="es-CR" altLang="es-ES" sz="1800" dirty="0">
                <a:ea typeface="-머리정체M" pitchFamily="18" charset="-127"/>
              </a:rPr>
              <a:t>fica de usuario)</a:t>
            </a:r>
          </a:p>
          <a:p>
            <a:pPr marL="457200" lvl="1" indent="0">
              <a:buNone/>
            </a:pPr>
            <a:r>
              <a:rPr lang="es-CR" altLang="es-ES" sz="1800" dirty="0">
                <a:latin typeface="Arial" panose="020B0604020202020204" pitchFamily="34" charset="0"/>
                <a:ea typeface="-머리정체M" pitchFamily="18" charset="-127"/>
              </a:rPr>
              <a:t>Conjunto de imágenes y objetos gráficos por medio de los cuales el usuario manipula las acciones de los programas</a:t>
            </a:r>
            <a:r>
              <a:rPr lang="es-419" altLang="es-ES" sz="1800" dirty="0">
                <a:latin typeface="Arial" panose="020B0604020202020204" pitchFamily="34" charset="0"/>
                <a:ea typeface="-머리정체M" pitchFamily="18" charset="-127"/>
              </a:rPr>
              <a:t> y los datos</a:t>
            </a:r>
            <a:endParaRPr lang="es-MX" sz="1800" dirty="0">
              <a:ea typeface="-머리정체M" pitchFamily="18" charset="-127"/>
            </a:endParaRPr>
          </a:p>
          <a:p>
            <a:pPr marL="457200" lvl="1" indent="0">
              <a:buNone/>
              <a:defRPr/>
            </a:pPr>
            <a:endParaRPr lang="es-CR" altLang="es-ES" sz="1200" dirty="0">
              <a:ea typeface="-머리정체M" pitchFamily="18" charset="-127"/>
            </a:endParaRPr>
          </a:p>
          <a:p>
            <a:pPr lvl="1">
              <a:defRPr/>
            </a:pPr>
            <a:r>
              <a:rPr lang="es-CR" altLang="es-ES" sz="1800" dirty="0">
                <a:ea typeface="-머리정체M" pitchFamily="18" charset="-127"/>
              </a:rPr>
              <a:t>Otros entornos integrados de desarrollo: no vienen con el lenguaje Python, se deben instalar separadamente</a:t>
            </a:r>
          </a:p>
          <a:p>
            <a:pPr lvl="2">
              <a:defRPr/>
            </a:pPr>
            <a:r>
              <a:rPr lang="es-CR" altLang="es-ES" sz="1800" dirty="0" err="1">
                <a:ea typeface="-머리정체M" pitchFamily="18" charset="-127"/>
              </a:rPr>
              <a:t>Geany</a:t>
            </a:r>
            <a:endParaRPr lang="es-CR" altLang="es-ES" sz="1800" dirty="0">
              <a:ea typeface="-머리정체M" pitchFamily="18" charset="-127"/>
            </a:endParaRPr>
          </a:p>
          <a:p>
            <a:pPr lvl="2">
              <a:defRPr/>
            </a:pPr>
            <a:r>
              <a:rPr lang="es-CR" altLang="es-ES" sz="1800" dirty="0" err="1">
                <a:ea typeface="-머리정체M" pitchFamily="18" charset="-127"/>
              </a:rPr>
              <a:t>NbPython</a:t>
            </a:r>
            <a:r>
              <a:rPr lang="es-CR" altLang="es-ES" sz="1800" dirty="0">
                <a:ea typeface="-머리정체M" pitchFamily="18" charset="-127"/>
              </a:rPr>
              <a:t> </a:t>
            </a:r>
          </a:p>
          <a:p>
            <a:pPr lvl="2">
              <a:defRPr/>
            </a:pPr>
            <a:r>
              <a:rPr lang="es-CR" altLang="es-ES" sz="1800" dirty="0">
                <a:ea typeface="-머리정체M" pitchFamily="18" charset="-127"/>
              </a:rPr>
              <a:t>Ninja</a:t>
            </a:r>
          </a:p>
          <a:p>
            <a:pPr lvl="2">
              <a:defRPr/>
            </a:pPr>
            <a:r>
              <a:rPr lang="es-CR" altLang="es-ES" sz="1800" dirty="0">
                <a:ea typeface="-머리정체M" pitchFamily="18" charset="-127"/>
              </a:rPr>
              <a:t>BOA Constructor</a:t>
            </a:r>
          </a:p>
          <a:p>
            <a:pPr lvl="2">
              <a:defRPr/>
            </a:pPr>
            <a:r>
              <a:rPr lang="es-CR" altLang="es-ES" sz="1800" dirty="0">
                <a:ea typeface="-머리정체M" pitchFamily="18" charset="-127"/>
              </a:rPr>
              <a:t>Eclipse + </a:t>
            </a:r>
            <a:r>
              <a:rPr lang="es-CR" altLang="es-ES" sz="1800" dirty="0" err="1">
                <a:ea typeface="-머리정체M" pitchFamily="18" charset="-127"/>
              </a:rPr>
              <a:t>pydev</a:t>
            </a:r>
            <a:endParaRPr lang="es-CR" altLang="es-ES" sz="1800" dirty="0">
              <a:ea typeface="-머리정체M" pitchFamily="18" charset="-127"/>
            </a:endParaRPr>
          </a:p>
          <a:p>
            <a:pPr lvl="2">
              <a:defRPr/>
            </a:pPr>
            <a:r>
              <a:rPr lang="es-CR" altLang="es-ES" sz="1800" dirty="0">
                <a:ea typeface="-머리정체M" pitchFamily="18" charset="-127"/>
              </a:rPr>
              <a:t>Komodo</a:t>
            </a:r>
          </a:p>
          <a:p>
            <a:pPr lvl="2">
              <a:defRPr/>
            </a:pPr>
            <a:r>
              <a:rPr lang="es-CR" altLang="es-ES" sz="1800" dirty="0">
                <a:ea typeface="-머리정체M" pitchFamily="18" charset="-127"/>
              </a:rPr>
              <a:t>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49F332-60B3-415B-9A39-B6A049F61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E0B4EA4-8E05-4246-9FDD-9A83A681B9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484313"/>
            <a:ext cx="7821613" cy="3962400"/>
          </a:xfrm>
        </p:spPr>
        <p:txBody>
          <a:bodyPr/>
          <a:lstStyle/>
          <a:p>
            <a:pPr>
              <a:defRPr/>
            </a:pPr>
            <a:r>
              <a:rPr lang="es-MX" dirty="0">
                <a:ea typeface="-머리정체M" pitchFamily="18" charset="-127"/>
              </a:rPr>
              <a:t>IDLE Python GUI</a:t>
            </a:r>
            <a:endParaRPr lang="es-CR" dirty="0">
              <a:latin typeface="Arial" charset="0"/>
              <a:ea typeface="-머리정체M" pitchFamily="18" charset="-127"/>
            </a:endParaRPr>
          </a:p>
          <a:p>
            <a:pPr lvl="1">
              <a:defRPr/>
            </a:pPr>
            <a:endParaRPr lang="es-CR" sz="2400" dirty="0">
              <a:ea typeface="-머리정체M" pitchFamily="18" charset="-127"/>
            </a:endParaRPr>
          </a:p>
          <a:p>
            <a:pPr lvl="1">
              <a:defRPr/>
            </a:pPr>
            <a:r>
              <a:rPr lang="es-CR" sz="2400" dirty="0">
                <a:ea typeface="-머리정체M" pitchFamily="18" charset="-127"/>
              </a:rPr>
              <a:t>IDE nativo de Python</a:t>
            </a:r>
          </a:p>
          <a:p>
            <a:pPr marL="457200" lvl="1" indent="0">
              <a:buNone/>
              <a:defRPr/>
            </a:pPr>
            <a:endParaRPr lang="es-CR" sz="2400" dirty="0">
              <a:ea typeface="-머리정체M" pitchFamily="18" charset="-127"/>
            </a:endParaRPr>
          </a:p>
          <a:p>
            <a:pPr lvl="1">
              <a:defRPr/>
            </a:pPr>
            <a:r>
              <a:rPr lang="es-MX" sz="2400" dirty="0">
                <a:ea typeface="-머리정체M" pitchFamily="18" charset="-127"/>
              </a:rPr>
              <a:t>Formas de uso</a:t>
            </a:r>
          </a:p>
          <a:p>
            <a:pPr lvl="2">
              <a:defRPr/>
            </a:pPr>
            <a:r>
              <a:rPr lang="es-MX" dirty="0">
                <a:latin typeface="Arial" charset="0"/>
                <a:ea typeface="-머리정체M" pitchFamily="18" charset="-127"/>
              </a:rPr>
              <a:t>Modo comando (</a:t>
            </a:r>
            <a:r>
              <a:rPr lang="es-MX" dirty="0" err="1">
                <a:latin typeface="Arial" charset="0"/>
                <a:ea typeface="-머리정체M" pitchFamily="18" charset="-127"/>
              </a:rPr>
              <a:t>shell</a:t>
            </a:r>
            <a:r>
              <a:rPr lang="es-MX" dirty="0">
                <a:latin typeface="Arial" charset="0"/>
                <a:ea typeface="-머리정체M" pitchFamily="18" charset="-127"/>
              </a:rPr>
              <a:t>)</a:t>
            </a:r>
          </a:p>
          <a:p>
            <a:pPr lvl="2">
              <a:defRPr/>
            </a:pPr>
            <a:r>
              <a:rPr lang="es-MX" dirty="0">
                <a:latin typeface="Arial" charset="0"/>
                <a:ea typeface="-머리정체M" pitchFamily="18" charset="-127"/>
              </a:rPr>
              <a:t>Modo programa (script)</a:t>
            </a:r>
            <a:endParaRPr lang="en-US" dirty="0">
              <a:latin typeface="Arial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E5C971F-BABB-495F-830A-78E1BAB5F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BC30D36-1F5F-45DD-8ACE-68D3526102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628775"/>
            <a:ext cx="8431213" cy="4679950"/>
          </a:xfrm>
        </p:spPr>
        <p:txBody>
          <a:bodyPr/>
          <a:lstStyle/>
          <a:p>
            <a:pPr lvl="1"/>
            <a:r>
              <a:rPr lang="es-MX" altLang="es-ES" sz="3200" b="1">
                <a:latin typeface="Arial" panose="020B0604020202020204" pitchFamily="34" charset="0"/>
                <a:ea typeface="-머리정체M" pitchFamily="18" charset="-127"/>
              </a:rPr>
              <a:t>Modo comando (shell de Python)</a:t>
            </a:r>
          </a:p>
          <a:p>
            <a:pPr lvl="1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En este modo hay un prompt (señal) “&gt;&gt;&gt;” que indica que el intérprete esta esperando recibir instrucciones</a:t>
            </a:r>
          </a:p>
          <a:p>
            <a:pPr lvl="2">
              <a:buFontTx/>
              <a:buNone/>
            </a:pPr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Escribimos una instrucción y cuando la finalizamos damos la tecla &lt;Enter&gt; para que el intérprete la analice, si esta correcta la pasa a lenguaje de máquina y la ejecuta inmediatamente</a:t>
            </a:r>
          </a:p>
          <a:p>
            <a:pPr lvl="2"/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D4405C6-3EBC-4CF9-B97B-502B7ECC75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3955FE44-380C-42FF-AF5E-6C7573EA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4" name="2 Conector recto de flecha">
            <a:extLst>
              <a:ext uri="{FF2B5EF4-FFF2-40B4-BE49-F238E27FC236}">
                <a16:creationId xmlns:a16="http://schemas.microsoft.com/office/drawing/2014/main" id="{72B7F9C1-354D-4EE3-9778-D9842006A5E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8313" y="1844675"/>
            <a:ext cx="1223962" cy="936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1987BCD-A443-48D3-A87F-B7A3EBE6AA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4F7C3CE-0ED7-4CAA-8D5D-C210918C4D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848600" cy="4686300"/>
          </a:xfrm>
        </p:spPr>
        <p:txBody>
          <a:bodyPr/>
          <a:lstStyle/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Este modo es muy práctico ya que permite probar en forma interactiva las instrucciones 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Cuando estamos programando y tenemos dudas sobre alguna instrucción podemos usar este modo para hacer pruebas</a:t>
            </a:r>
          </a:p>
          <a:p>
            <a:pPr lvl="3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3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Luego de asegurarnos que la instrucción esta correcta la incorporamos al programa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En este modo Python se puede usar también como calculadora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7DFB4880-2DCA-4977-8BDB-512116CE9A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1975" y="152400"/>
            <a:ext cx="8018463" cy="404813"/>
          </a:xfrm>
        </p:spPr>
        <p:txBody>
          <a:bodyPr/>
          <a:lstStyle/>
          <a:p>
            <a:pPr>
              <a:defRPr/>
            </a:pPr>
            <a:r>
              <a:rPr lang="es-MX" i="1">
                <a:solidFill>
                  <a:srgbClr val="FFB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-머리정체B" pitchFamily="18" charset="-127"/>
              </a:rPr>
              <a:t>CONTENIDO</a:t>
            </a:r>
            <a:endParaRPr lang="en-US" i="1">
              <a:solidFill>
                <a:srgbClr val="FFB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-머리정체B" pitchFamily="18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3D5E9C0-F777-4E86-AC14-D2B435531E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03350" y="1628775"/>
            <a:ext cx="7561263" cy="3960813"/>
          </a:xfrm>
        </p:spPr>
        <p:txBody>
          <a:bodyPr/>
          <a:lstStyle/>
          <a:p>
            <a:r>
              <a:rPr lang="es-MX" altLang="es-ES" dirty="0">
                <a:ea typeface="-머리정체M" pitchFamily="18" charset="-127"/>
              </a:rPr>
              <a:t>Origen del lenguaje</a:t>
            </a:r>
          </a:p>
          <a:p>
            <a:endParaRPr lang="es-MX" altLang="es-ES" dirty="0">
              <a:ea typeface="-머리정체M" pitchFamily="18" charset="-127"/>
            </a:endParaRPr>
          </a:p>
          <a:p>
            <a:r>
              <a:rPr lang="es-MX" altLang="es-ES" dirty="0">
                <a:ea typeface="-머리정체M" pitchFamily="18" charset="-127"/>
              </a:rPr>
              <a:t>Caracter</a:t>
            </a:r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í</a:t>
            </a:r>
            <a:r>
              <a:rPr lang="es-MX" altLang="es-ES" dirty="0">
                <a:ea typeface="-머리정체M" pitchFamily="18" charset="-127"/>
              </a:rPr>
              <a:t>sticas del lenguaje</a:t>
            </a:r>
          </a:p>
          <a:p>
            <a:pPr marL="0" indent="0">
              <a:buNone/>
            </a:pPr>
            <a:endParaRPr lang="es-MX" altLang="es-ES" dirty="0">
              <a:ea typeface="-머리정체M" pitchFamily="18" charset="-127"/>
            </a:endParaRPr>
          </a:p>
          <a:p>
            <a:r>
              <a:rPr lang="es-MX" altLang="es-ES" dirty="0">
                <a:ea typeface="-머리정체M" pitchFamily="18" charset="-127"/>
              </a:rPr>
              <a:t>Entornos de programaci</a:t>
            </a:r>
            <a:r>
              <a:rPr lang="es-MX" altLang="es-ES" dirty="0">
                <a:latin typeface="Arial" panose="020B0604020202020204" pitchFamily="34" charset="0"/>
                <a:ea typeface="-머리정체M" pitchFamily="18" charset="-127"/>
              </a:rPr>
              <a:t>ó</a:t>
            </a:r>
            <a:r>
              <a:rPr lang="es-MX" altLang="es-ES" dirty="0">
                <a:ea typeface="-머리정체M" pitchFamily="18" charset="-127"/>
              </a:rPr>
              <a:t>n</a:t>
            </a:r>
            <a:endParaRPr lang="en-US" altLang="es-ES" dirty="0"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D03F2CA5-5478-4DF8-A6E4-F20B21B2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084CE31-F415-422B-9CAA-D5AA2697F0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01AF3CF-B6C0-43B9-A282-45B03E4EA3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219200"/>
            <a:ext cx="8902700" cy="5256213"/>
          </a:xfrm>
        </p:spPr>
        <p:txBody>
          <a:bodyPr/>
          <a:lstStyle/>
          <a:p>
            <a:pPr lvl="1"/>
            <a:r>
              <a:rPr lang="es-MX" altLang="es-ES" sz="3200" b="1">
                <a:latin typeface="Arial" panose="020B0604020202020204" pitchFamily="34" charset="0"/>
                <a:ea typeface="-머리정체M" pitchFamily="18" charset="-127"/>
              </a:rPr>
              <a:t>Modo programa (script)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Las instrucciones se escriben y guardan en un archivo: programa fuente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Posteriormente el programa guardado en ese archivo puede ser ejecutado por el intérprete</a:t>
            </a:r>
          </a:p>
          <a:p>
            <a:pPr lvl="2"/>
            <a:endParaRPr lang="es-MX" altLang="es-ES">
              <a:latin typeface="Arial" panose="020B0604020202020204" pitchFamily="34" charset="0"/>
              <a:ea typeface="-머리정체M" pitchFamily="18" charset="-127"/>
            </a:endParaRPr>
          </a:p>
          <a:p>
            <a:pPr lvl="2"/>
            <a:r>
              <a:rPr lang="es-MX" altLang="es-ES">
                <a:latin typeface="Arial" panose="020B0604020202020204" pitchFamily="34" charset="0"/>
                <a:ea typeface="-머리정체M" pitchFamily="18" charset="-127"/>
              </a:rPr>
              <a:t>Extensión de los programas fuentes: </a:t>
            </a:r>
            <a:r>
              <a:rPr lang="es-MX" altLang="es-ES" b="1">
                <a:latin typeface="Arial" panose="020B0604020202020204" pitchFamily="34" charset="0"/>
                <a:ea typeface="-머리정체M" pitchFamily="18" charset="-127"/>
              </a:rPr>
              <a:t>.py</a:t>
            </a:r>
            <a:endParaRPr lang="en-US" altLang="es-ES" b="1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Subtítulo">
            <a:extLst>
              <a:ext uri="{FF2B5EF4-FFF2-40B4-BE49-F238E27FC236}">
                <a16:creationId xmlns:a16="http://schemas.microsoft.com/office/drawing/2014/main" id="{9C600E9A-1BE5-43FE-AE36-A62DEF126C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26988" y="2781300"/>
            <a:ext cx="9144001" cy="647700"/>
          </a:xfrm>
        </p:spPr>
        <p:txBody>
          <a:bodyPr/>
          <a:lstStyle/>
          <a:p>
            <a:r>
              <a:rPr lang="es-ES" altLang="es-ES"/>
              <a:t>																				</a:t>
            </a: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E799A0BE-A3DD-4CAF-AE0E-A2A2C5070951}"/>
              </a:ext>
            </a:extLst>
          </p:cNvPr>
          <p:cNvSpPr/>
          <p:nvPr/>
        </p:nvSpPr>
        <p:spPr>
          <a:xfrm>
            <a:off x="1860550" y="3235325"/>
            <a:ext cx="4508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SELECCIONAR OPCIÓN: FILE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AEC5C111-3F75-486C-AB1A-280A4E2B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1" name="4 Conector recto de flecha">
            <a:extLst>
              <a:ext uri="{FF2B5EF4-FFF2-40B4-BE49-F238E27FC236}">
                <a16:creationId xmlns:a16="http://schemas.microsoft.com/office/drawing/2014/main" id="{7ED6DF36-D939-4EF5-BB69-56F2D988D47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7950" y="1052513"/>
            <a:ext cx="1584325" cy="19446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5 Rectángulo">
            <a:extLst>
              <a:ext uri="{FF2B5EF4-FFF2-40B4-BE49-F238E27FC236}">
                <a16:creationId xmlns:a16="http://schemas.microsoft.com/office/drawing/2014/main" id="{E98682E8-9855-4B70-AD18-1AB8B1D988B6}"/>
              </a:ext>
            </a:extLst>
          </p:cNvPr>
          <p:cNvSpPr/>
          <p:nvPr/>
        </p:nvSpPr>
        <p:spPr>
          <a:xfrm>
            <a:off x="1163638" y="3248025"/>
            <a:ext cx="50514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s-ES" sz="280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SELECCIONAR OPCIÓN: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>
            <a:extLst>
              <a:ext uri="{FF2B5EF4-FFF2-40B4-BE49-F238E27FC236}">
                <a16:creationId xmlns:a16="http://schemas.microsoft.com/office/drawing/2014/main" id="{1533E6FB-6081-4286-BA7B-39727641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3" name="5 Conector recto de flecha">
            <a:extLst>
              <a:ext uri="{FF2B5EF4-FFF2-40B4-BE49-F238E27FC236}">
                <a16:creationId xmlns:a16="http://schemas.microsoft.com/office/drawing/2014/main" id="{26D029DA-FD38-41D4-AABB-8A0BEC9F7CD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95288" y="1196975"/>
            <a:ext cx="1944687" cy="273685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3 Subtítulo">
            <a:extLst>
              <a:ext uri="{FF2B5EF4-FFF2-40B4-BE49-F238E27FC236}">
                <a16:creationId xmlns:a16="http://schemas.microsoft.com/office/drawing/2014/main" id="{B01FD45B-E489-4D49-9105-AB80700BA9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33825"/>
            <a:ext cx="5832475" cy="574675"/>
          </a:xfrm>
        </p:spPr>
        <p:txBody>
          <a:bodyPr/>
          <a:lstStyle/>
          <a:p>
            <a:r>
              <a:rPr lang="es-ES" altLang="es-ES"/>
              <a:t>SELECCIONAR OPCIÓN: New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Subtítulo">
            <a:extLst>
              <a:ext uri="{FF2B5EF4-FFF2-40B4-BE49-F238E27FC236}">
                <a16:creationId xmlns:a16="http://schemas.microsoft.com/office/drawing/2014/main" id="{D2DF11D9-5CED-4509-B928-7294AB7789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s-ES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5AE2FA39-1C36-4A3D-8310-B6FB1A1B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2113B9F7-B5B6-4DF0-837C-465A30229552}"/>
              </a:ext>
            </a:extLst>
          </p:cNvPr>
          <p:cNvSpPr txBox="1"/>
          <p:nvPr/>
        </p:nvSpPr>
        <p:spPr>
          <a:xfrm>
            <a:off x="142875" y="1196975"/>
            <a:ext cx="8856663" cy="4646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APARECE UNA PANTALLA EN BLANCO.</a:t>
            </a: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Aquí escribimos nuestro programa fuente.</a:t>
            </a:r>
          </a:p>
          <a:p>
            <a:pPr eaLnBrk="1" latinLnBrk="1" hangingPunct="1">
              <a:defRPr/>
            </a:pPr>
            <a:endParaRPr lang="es-ES" sz="2400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GUARDAR EL PROGRAMA: </a:t>
            </a: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File /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endParaRPr lang="es-ES" sz="2400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latinLnBrk="1" hangingPunct="1">
              <a:defRPr/>
            </a:pPr>
            <a:endParaRPr lang="es-ES" sz="2400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EJECUTAR EL PROGRAMA: </a:t>
            </a: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Run</a:t>
            </a:r>
          </a:p>
          <a:p>
            <a:pPr eaLnBrk="1" latinLnBrk="1" hangingPunct="1">
              <a:defRPr/>
            </a:pPr>
            <a:endParaRPr lang="es-ES" sz="2400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 CORTA PARA GUARDAR Y EJECUTAR: </a:t>
            </a:r>
          </a:p>
          <a:p>
            <a:pPr eaLnBrk="1" latinLnBrk="1" hangingPunct="1">
              <a:defRPr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F5</a:t>
            </a:r>
          </a:p>
          <a:p>
            <a:pPr eaLnBrk="1" latinLnBrk="1" hangingPunct="1">
              <a:defRPr/>
            </a:pPr>
            <a:endParaRPr lang="es-ES" dirty="0">
              <a:solidFill>
                <a:schemeClr val="accent5">
                  <a:lumMod val="50000"/>
                </a:schemeClr>
              </a:solidFill>
              <a:latin typeface="Arial" charset="0"/>
            </a:endParaRPr>
          </a:p>
          <a:p>
            <a:pPr eaLnBrk="1" latinLnBrk="1" hangingPunct="1">
              <a:defRPr/>
            </a:pPr>
            <a:endParaRPr lang="es-ES" dirty="0">
              <a:solidFill>
                <a:schemeClr val="accent5">
                  <a:lumMod val="5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2CCFBC9-1AF3-4EA7-B740-ED15D6C1C0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78B04A2-F57E-4FFF-BB86-A022630AD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00213"/>
            <a:ext cx="8137525" cy="3960812"/>
          </a:xfrm>
        </p:spPr>
        <p:txBody>
          <a:bodyPr/>
          <a:lstStyle/>
          <a:p>
            <a:pPr>
              <a:defRPr/>
            </a:pPr>
            <a:r>
              <a:rPr lang="es-ES" sz="2800" dirty="0">
                <a:solidFill>
                  <a:schemeClr val="accent6">
                    <a:lumMod val="75000"/>
                  </a:schemeClr>
                </a:solidFill>
              </a:rPr>
              <a:t>Práctica</a:t>
            </a:r>
          </a:p>
          <a:p>
            <a:pPr marL="457200" indent="-457200">
              <a:buFontTx/>
              <a:buChar char="-"/>
              <a:defRPr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Uso del modo </a:t>
            </a:r>
            <a:r>
              <a:rPr lang="es-ES" sz="24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 (modo comando)</a:t>
            </a:r>
          </a:p>
          <a:p>
            <a:pPr lvl="1">
              <a:defRPr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Hacer operaciones aritméticas</a:t>
            </a:r>
          </a:p>
          <a:p>
            <a:pPr lvl="1">
              <a:defRPr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100 + 90 + 70 / 3</a:t>
            </a:r>
          </a:p>
          <a:p>
            <a:pPr marL="457200" lvl="1" indent="0">
              <a:buFontTx/>
              <a:buNone/>
              <a:defRPr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(100 + 90 + 70) / 3</a:t>
            </a:r>
          </a:p>
          <a:p>
            <a:pPr marL="457200" lvl="1" indent="0">
              <a:buFontTx/>
              <a:buNone/>
              <a:defRPr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8 * (5 – 2 ) ** 2</a:t>
            </a:r>
          </a:p>
          <a:p>
            <a:pPr marL="457200" lvl="1" indent="0">
              <a:buFontTx/>
              <a:buNone/>
              <a:defRPr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D0F5C45-5DBA-432E-AA0E-EA6CA65AC9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78B04A2-F57E-4FFF-BB86-A022630AD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268413"/>
            <a:ext cx="7993063" cy="5040312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Uso </a:t>
            </a:r>
            <a:r>
              <a:rPr lang="pt-BR" sz="2400" dirty="0" err="1">
                <a:solidFill>
                  <a:schemeClr val="bg2">
                    <a:lumMod val="50000"/>
                  </a:schemeClr>
                </a:solidFill>
              </a:rPr>
              <a:t>del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 modo script (modo programa)</a:t>
            </a:r>
          </a:p>
          <a:p>
            <a:pPr marL="0" indent="0">
              <a:buFontTx/>
              <a:buNone/>
              <a:defRPr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pt-BR" sz="2400" dirty="0" err="1">
                <a:solidFill>
                  <a:schemeClr val="bg2">
                    <a:lumMod val="50000"/>
                  </a:schemeClr>
                </a:solidFill>
              </a:rPr>
              <a:t>Nombre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bg2">
                    <a:lumMod val="50000"/>
                  </a:schemeClr>
                </a:solidFill>
              </a:rPr>
              <a:t>del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 programa: promedio.py</a:t>
            </a:r>
          </a:p>
          <a:p>
            <a:pPr>
              <a:buFontTx/>
              <a:buChar char="-"/>
              <a:defRPr/>
            </a:pPr>
            <a:endParaRPr lang="pt-BR" sz="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rgbClr val="FF0000"/>
                </a:solidFill>
              </a:rPr>
              <a:t># Calcular </a:t>
            </a:r>
            <a:r>
              <a:rPr lang="pt-BR" sz="2000" dirty="0" err="1">
                <a:solidFill>
                  <a:srgbClr val="FF0000"/>
                </a:solidFill>
              </a:rPr>
              <a:t>promedio</a:t>
            </a:r>
            <a:r>
              <a:rPr lang="pt-BR" sz="2000" dirty="0">
                <a:solidFill>
                  <a:srgbClr val="FF0000"/>
                </a:solidFill>
              </a:rPr>
              <a:t> de 3 notas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rgbClr val="FF0000"/>
                </a:solidFill>
              </a:rPr>
              <a:t># Entradas: 3 notas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rgbClr val="FF0000"/>
                </a:solidFill>
              </a:rPr>
              <a:t># </a:t>
            </a:r>
            <a:r>
              <a:rPr lang="pt-BR" sz="2000" dirty="0" err="1">
                <a:solidFill>
                  <a:srgbClr val="FF0000"/>
                </a:solidFill>
              </a:rPr>
              <a:t>Salidas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err="1">
                <a:solidFill>
                  <a:srgbClr val="FF0000"/>
                </a:solidFill>
              </a:rPr>
              <a:t>promedio</a:t>
            </a:r>
            <a:r>
              <a:rPr lang="pt-BR" sz="2000" dirty="0">
                <a:solidFill>
                  <a:srgbClr val="FF0000"/>
                </a:solidFill>
              </a:rPr>
              <a:t> de </a:t>
            </a:r>
            <a:r>
              <a:rPr lang="pt-BR" sz="2000" dirty="0" err="1">
                <a:solidFill>
                  <a:srgbClr val="FF0000"/>
                </a:solidFill>
              </a:rPr>
              <a:t>esas</a:t>
            </a:r>
            <a:r>
              <a:rPr lang="pt-BR" sz="2000" dirty="0">
                <a:solidFill>
                  <a:srgbClr val="FF0000"/>
                </a:solidFill>
              </a:rPr>
              <a:t> notas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rgbClr val="FF0000"/>
                </a:solidFill>
              </a:rPr>
              <a:t># </a:t>
            </a:r>
            <a:r>
              <a:rPr lang="pt-BR" sz="2000" dirty="0" err="1">
                <a:solidFill>
                  <a:srgbClr val="FF0000"/>
                </a:solidFill>
              </a:rPr>
              <a:t>Restricciones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dirty="0" err="1">
                <a:solidFill>
                  <a:srgbClr val="FF0000"/>
                </a:solidFill>
              </a:rPr>
              <a:t>las</a:t>
            </a:r>
            <a:r>
              <a:rPr lang="pt-BR" sz="2000" dirty="0">
                <a:solidFill>
                  <a:srgbClr val="FF0000"/>
                </a:solidFill>
              </a:rPr>
              <a:t> entradas </a:t>
            </a:r>
            <a:r>
              <a:rPr lang="pt-BR" sz="2000" dirty="0" err="1">
                <a:solidFill>
                  <a:srgbClr val="FF0000"/>
                </a:solidFill>
              </a:rPr>
              <a:t>son</a:t>
            </a:r>
            <a:r>
              <a:rPr lang="pt-BR" sz="2000" dirty="0">
                <a:solidFill>
                  <a:srgbClr val="FF0000"/>
                </a:solidFill>
              </a:rPr>
              <a:t> números </a:t>
            </a:r>
            <a:r>
              <a:rPr lang="pt-BR" sz="2000" dirty="0" err="1">
                <a:solidFill>
                  <a:srgbClr val="FF0000"/>
                </a:solidFill>
              </a:rPr>
              <a:t>enteros</a:t>
            </a:r>
            <a:r>
              <a:rPr lang="pt-BR" sz="2000" dirty="0">
                <a:solidFill>
                  <a:srgbClr val="FF0000"/>
                </a:solidFill>
              </a:rPr>
              <a:t> positivos</a:t>
            </a:r>
          </a:p>
          <a:p>
            <a:pPr marL="0" indent="0">
              <a:buFontTx/>
              <a:buNone/>
              <a:defRPr/>
            </a:pPr>
            <a:endParaRPr lang="pt-BR" sz="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n1 = </a:t>
            </a:r>
            <a:r>
              <a:rPr lang="pt-BR" sz="2000" dirty="0" err="1">
                <a:solidFill>
                  <a:srgbClr val="E200B2"/>
                </a:solidFill>
              </a:rPr>
              <a:t>int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E200B2"/>
                </a:solidFill>
              </a:rPr>
              <a:t>input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009900"/>
                </a:solidFill>
              </a:rPr>
              <a:t>"Nota 1: "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))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n2 = </a:t>
            </a:r>
            <a:r>
              <a:rPr lang="pt-BR" sz="2000" dirty="0" err="1">
                <a:solidFill>
                  <a:srgbClr val="E200B2"/>
                </a:solidFill>
              </a:rPr>
              <a:t>int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E200B2"/>
                </a:solidFill>
              </a:rPr>
              <a:t>input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009900"/>
                </a:solidFill>
              </a:rPr>
              <a:t>"Nota 2: "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))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n3 = </a:t>
            </a:r>
            <a:r>
              <a:rPr lang="pt-BR" sz="2000" dirty="0" err="1">
                <a:solidFill>
                  <a:srgbClr val="E200B2"/>
                </a:solidFill>
              </a:rPr>
              <a:t>int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E200B2"/>
                </a:solidFill>
              </a:rPr>
              <a:t>input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009900"/>
                </a:solidFill>
              </a:rPr>
              <a:t>"Nota 3: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rgbClr val="009900"/>
                </a:solidFill>
              </a:rPr>
              <a:t>"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))</a:t>
            </a:r>
          </a:p>
          <a:p>
            <a:pPr marL="0" indent="0">
              <a:buFontTx/>
              <a:buNone/>
              <a:defRPr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promedio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= (n1 + n2 + n3) / 3</a:t>
            </a:r>
          </a:p>
          <a:p>
            <a:pPr marL="0" indent="0">
              <a:buFontTx/>
              <a:buNone/>
              <a:defRPr/>
            </a:pPr>
            <a:r>
              <a:rPr lang="pt-BR" sz="2000" dirty="0">
                <a:solidFill>
                  <a:srgbClr val="E200B2"/>
                </a:solidFill>
              </a:rPr>
              <a:t>print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sz="2000" dirty="0">
                <a:solidFill>
                  <a:srgbClr val="009900"/>
                </a:solidFill>
              </a:rPr>
              <a:t>"</a:t>
            </a:r>
            <a:r>
              <a:rPr lang="pt-BR" sz="2000" dirty="0" err="1">
                <a:solidFill>
                  <a:srgbClr val="009900"/>
                </a:solidFill>
              </a:rPr>
              <a:t>Promedio</a:t>
            </a:r>
            <a:r>
              <a:rPr lang="pt-BR" sz="2000" dirty="0">
                <a:solidFill>
                  <a:srgbClr val="009900"/>
                </a:solidFill>
              </a:rPr>
              <a:t> de notas:"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promedio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indent="0">
              <a:buFontTx/>
              <a:buNone/>
              <a:defRPr/>
            </a:pPr>
            <a:endParaRPr lang="pt-BR" sz="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Ejecute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programa varias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veces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con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valores diferentes.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25D1E74-0A1F-4493-8239-42A8DC49CD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78B04A2-F57E-4FFF-BB86-A022630AD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00213"/>
            <a:ext cx="8137525" cy="39608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s-ES" altLang="es-CR" sz="2800" i="1" dirty="0">
              <a:latin typeface="AR CHRISTY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s-ES" altLang="es-CR" sz="4000" i="1" dirty="0">
                <a:latin typeface="AR CHRISTY" pitchFamily="2" charset="0"/>
              </a:rPr>
              <a:t>“… </a:t>
            </a:r>
            <a:r>
              <a:rPr lang="es-ES" altLang="es-CR" sz="4000" i="1" dirty="0">
                <a:solidFill>
                  <a:srgbClr val="E50B54"/>
                </a:solidFill>
                <a:latin typeface="AR CHRISTY" pitchFamily="2" charset="0"/>
              </a:rPr>
              <a:t>aprendiendo: </a:t>
            </a:r>
            <a:br>
              <a:rPr lang="es-ES" altLang="es-CR" sz="4000" i="1" dirty="0">
                <a:solidFill>
                  <a:srgbClr val="E50B54"/>
                </a:solidFill>
                <a:latin typeface="AR CHRISTY" pitchFamily="2" charset="0"/>
              </a:rPr>
            </a:br>
            <a:r>
              <a:rPr lang="es-ES" altLang="es-CR" sz="4000" i="1" dirty="0">
                <a:solidFill>
                  <a:srgbClr val="C00000"/>
                </a:solidFill>
                <a:latin typeface="AR CHRISTY" pitchFamily="2" charset="0"/>
              </a:rPr>
              <a:t>	</a:t>
            </a:r>
            <a:r>
              <a:rPr lang="es-ES" altLang="es-CR" sz="4000" i="1" dirty="0">
                <a:solidFill>
                  <a:srgbClr val="33CC33"/>
                </a:solidFill>
                <a:latin typeface="AR CHRISTY" pitchFamily="2" charset="0"/>
              </a:rPr>
              <a:t>estudiar </a:t>
            </a:r>
            <a:r>
              <a:rPr lang="es-ES" altLang="es-CR" sz="4000" i="1" dirty="0">
                <a:solidFill>
                  <a:srgbClr val="00B0F0"/>
                </a:solidFill>
                <a:latin typeface="AR CHRISTY" pitchFamily="2" charset="0"/>
              </a:rPr>
              <a:t>y</a:t>
            </a:r>
            <a:r>
              <a:rPr lang="es-ES" altLang="es-CR" sz="4000" i="1" dirty="0">
                <a:latin typeface="AR CHRISTY" pitchFamily="2" charset="0"/>
              </a:rPr>
              <a:t> </a:t>
            </a:r>
            <a:br>
              <a:rPr lang="es-ES" altLang="es-CR" sz="4000" i="1" dirty="0">
                <a:latin typeface="AR CHRISTY" pitchFamily="2" charset="0"/>
              </a:rPr>
            </a:br>
            <a:r>
              <a:rPr lang="es-ES" altLang="es-CR" sz="4000" i="1" dirty="0">
                <a:solidFill>
                  <a:srgbClr val="C00000"/>
                </a:solidFill>
                <a:latin typeface="AR CHRISTY" pitchFamily="2" charset="0"/>
              </a:rPr>
              <a:t>		</a:t>
            </a:r>
            <a:r>
              <a:rPr lang="es-ES" altLang="es-CR" sz="4000" i="1" dirty="0">
                <a:solidFill>
                  <a:srgbClr val="002060"/>
                </a:solidFill>
                <a:latin typeface="AR CHRISTY" pitchFamily="2" charset="0"/>
              </a:rPr>
              <a:t>practicar</a:t>
            </a:r>
            <a:r>
              <a:rPr lang="es-ES" altLang="es-CR" sz="4000" i="1" dirty="0">
                <a:solidFill>
                  <a:srgbClr val="C00000"/>
                </a:solidFill>
                <a:latin typeface="AR CHRISTY" pitchFamily="2" charset="0"/>
              </a:rPr>
              <a:t> </a:t>
            </a:r>
            <a:r>
              <a:rPr lang="es-ES" altLang="es-CR" sz="4000" i="1" dirty="0">
                <a:latin typeface="AR CHRISTY" pitchFamily="2" charset="0"/>
              </a:rPr>
              <a:t>…”</a:t>
            </a:r>
            <a:br>
              <a:rPr lang="es-ES" altLang="es-CR" sz="2800" i="1" dirty="0">
                <a:latin typeface="AR CHRISTY" pitchFamily="2" charset="0"/>
              </a:rPr>
            </a:b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es-E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4D2453E-B56E-474F-A07D-BA200F1673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2463" y="166688"/>
            <a:ext cx="7948612" cy="304800"/>
          </a:xfrm>
        </p:spPr>
        <p:txBody>
          <a:bodyPr/>
          <a:lstStyle/>
          <a:p>
            <a:r>
              <a:rPr lang="es-CR" altLang="es-ES" sz="4800" b="1">
                <a:latin typeface="Biondi" pitchFamily="2" charset="0"/>
                <a:ea typeface="-머리정체B" pitchFamily="18" charset="-127"/>
              </a:rPr>
              <a:t>ORIGEN DEL LENGUAJE</a:t>
            </a:r>
            <a:endParaRPr lang="en-US" altLang="es-ES" sz="4800" b="1">
              <a:latin typeface="Biondi" pitchFamily="2" charset="0"/>
              <a:ea typeface="-머리정체B" pitchFamily="18" charset="-127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BDC972-144B-4A25-91E3-23A8F200EB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349500"/>
            <a:ext cx="8286750" cy="3382963"/>
          </a:xfrm>
        </p:spPr>
        <p:txBody>
          <a:bodyPr/>
          <a:lstStyle/>
          <a:p>
            <a:r>
              <a:rPr lang="es-CR" altLang="es-ES">
                <a:ea typeface="-머리정체M" pitchFamily="18" charset="-127"/>
              </a:rPr>
              <a:t>Lenguaje de alto nivel para la programaci</a:t>
            </a:r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ó</a:t>
            </a:r>
            <a:r>
              <a:rPr lang="es-CR" altLang="es-ES">
                <a:ea typeface="-머리정체M" pitchFamily="18" charset="-127"/>
              </a:rPr>
              <a:t>n de computadoras</a:t>
            </a:r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endParaRPr lang="es-CR" altLang="es-ES">
              <a:ea typeface="-머리정체M" pitchFamily="18" charset="-127"/>
            </a:endParaRPr>
          </a:p>
          <a:p>
            <a:r>
              <a:rPr lang="es-CR" altLang="es-ES">
                <a:ea typeface="-머리정체M" pitchFamily="18" charset="-127"/>
              </a:rPr>
              <a:t>Creado alrededor de 1990</a:t>
            </a:r>
            <a:endParaRPr lang="en-US" altLang="es-ES"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F742AF1-63DC-4A0A-B958-8325F8044C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D3A631-15DE-4E62-8BEB-418C277EB1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431213" cy="4176712"/>
          </a:xfrm>
        </p:spPr>
        <p:txBody>
          <a:bodyPr/>
          <a:lstStyle/>
          <a:p>
            <a:pPr>
              <a:defRPr/>
            </a:pPr>
            <a:endParaRPr lang="es-CR" sz="2800" dirty="0">
              <a:ea typeface="-머리정체M" pitchFamily="18" charset="-127"/>
            </a:endParaRPr>
          </a:p>
          <a:p>
            <a:pPr>
              <a:defRPr/>
            </a:pPr>
            <a:r>
              <a:rPr lang="es-CR" sz="2800" dirty="0">
                <a:ea typeface="-머리정체M" pitchFamily="18" charset="-127"/>
              </a:rPr>
              <a:t>Creador: Guido van </a:t>
            </a:r>
            <a:r>
              <a:rPr lang="es-CR" sz="2800" dirty="0" err="1">
                <a:ea typeface="-머리정체M" pitchFamily="18" charset="-127"/>
              </a:rPr>
              <a:t>Rossum</a:t>
            </a:r>
            <a:r>
              <a:rPr lang="es-CR" sz="2800" dirty="0">
                <a:ea typeface="-머리정체M" pitchFamily="18" charset="-127"/>
              </a:rPr>
              <a:t>, </a:t>
            </a:r>
          </a:p>
          <a:p>
            <a:pPr marL="0" indent="0">
              <a:buFontTx/>
              <a:buNone/>
              <a:defRPr/>
            </a:pPr>
            <a:r>
              <a:rPr lang="es-CR" sz="2800" dirty="0">
                <a:ea typeface="-머리정체M" pitchFamily="18" charset="-127"/>
              </a:rPr>
              <a:t>cient</a:t>
            </a:r>
            <a:r>
              <a:rPr lang="es-CR" sz="2800" dirty="0">
                <a:latin typeface="Arial" charset="0"/>
                <a:ea typeface="-머리정체M" pitchFamily="18" charset="-127"/>
              </a:rPr>
              <a:t>í</a:t>
            </a:r>
            <a:r>
              <a:rPr lang="es-CR" sz="2800" dirty="0">
                <a:ea typeface="-머리정체M" pitchFamily="18" charset="-127"/>
              </a:rPr>
              <a:t>fico holand</a:t>
            </a:r>
            <a:r>
              <a:rPr lang="es-CR" sz="2800" dirty="0">
                <a:latin typeface="Arial" charset="0"/>
                <a:ea typeface="-머리정체M" pitchFamily="18" charset="-127"/>
              </a:rPr>
              <a:t>é</a:t>
            </a:r>
            <a:r>
              <a:rPr lang="es-CR" sz="2800" dirty="0">
                <a:ea typeface="-머리정체M" pitchFamily="18" charset="-127"/>
              </a:rPr>
              <a:t>s en computaci</a:t>
            </a:r>
            <a:r>
              <a:rPr lang="es-CR" sz="2800" dirty="0">
                <a:latin typeface="Arial" charset="0"/>
                <a:ea typeface="-머리정체M" pitchFamily="18" charset="-127"/>
              </a:rPr>
              <a:t>ó</a:t>
            </a:r>
            <a:r>
              <a:rPr lang="es-CR" sz="2800" dirty="0">
                <a:ea typeface="-머리정체M" pitchFamily="18" charset="-127"/>
              </a:rPr>
              <a:t>n</a:t>
            </a:r>
          </a:p>
          <a:p>
            <a:pPr>
              <a:defRPr/>
            </a:pPr>
            <a:endParaRPr lang="es-CR" sz="2800" dirty="0">
              <a:ea typeface="-머리정체M" pitchFamily="18" charset="-127"/>
            </a:endParaRPr>
          </a:p>
          <a:p>
            <a:pPr>
              <a:defRPr/>
            </a:pPr>
            <a:endParaRPr lang="es-CR" sz="2800" dirty="0">
              <a:ea typeface="-머리정체M" pitchFamily="18" charset="-127"/>
            </a:endParaRPr>
          </a:p>
          <a:p>
            <a:pPr>
              <a:defRPr/>
            </a:pPr>
            <a:r>
              <a:rPr lang="es-CR" sz="2800" dirty="0">
                <a:ea typeface="-머리정체M" pitchFamily="18" charset="-127"/>
              </a:rPr>
              <a:t>Nombre </a:t>
            </a:r>
            <a:r>
              <a:rPr lang="es-CR" sz="2800" dirty="0" err="1">
                <a:ea typeface="-머리정체M" pitchFamily="18" charset="-127"/>
              </a:rPr>
              <a:t>Python</a:t>
            </a:r>
            <a:r>
              <a:rPr lang="es-CR" sz="2800" dirty="0">
                <a:ea typeface="-머리정체M" pitchFamily="18" charset="-127"/>
              </a:rPr>
              <a:t>: proviene de afici</a:t>
            </a:r>
            <a:r>
              <a:rPr lang="es-CR" sz="2800" dirty="0">
                <a:latin typeface="Arial" charset="0"/>
                <a:ea typeface="-머리정체M" pitchFamily="18" charset="-127"/>
              </a:rPr>
              <a:t>ó</a:t>
            </a:r>
            <a:r>
              <a:rPr lang="es-CR" sz="2800" dirty="0">
                <a:ea typeface="-머리정체M" pitchFamily="18" charset="-127"/>
              </a:rPr>
              <a:t>n de su creador por un grupo humorista brit</a:t>
            </a:r>
            <a:r>
              <a:rPr lang="es-CR" sz="2800" dirty="0">
                <a:latin typeface="Arial" charset="0"/>
                <a:ea typeface="-머리정체M" pitchFamily="18" charset="-127"/>
              </a:rPr>
              <a:t>á</a:t>
            </a:r>
            <a:r>
              <a:rPr lang="es-CR" sz="2800" dirty="0">
                <a:ea typeface="-머리정체M" pitchFamily="18" charset="-127"/>
              </a:rPr>
              <a:t>nico llamado </a:t>
            </a:r>
            <a:r>
              <a:rPr lang="es-CR" sz="2800" dirty="0" err="1">
                <a:ea typeface="-머리정체M" pitchFamily="18" charset="-127"/>
              </a:rPr>
              <a:t>Monty</a:t>
            </a:r>
            <a:r>
              <a:rPr lang="es-CR" sz="2800" dirty="0">
                <a:ea typeface="-머리정체M" pitchFamily="18" charset="-127"/>
              </a:rPr>
              <a:t> </a:t>
            </a:r>
            <a:r>
              <a:rPr lang="es-CR" sz="2800" dirty="0" err="1">
                <a:ea typeface="-머리정체M" pitchFamily="18" charset="-127"/>
              </a:rPr>
              <a:t>Python</a:t>
            </a:r>
            <a:endParaRPr lang="es-CR" sz="2800" dirty="0">
              <a:ea typeface="-머리정체M" pitchFamily="18" charset="-127"/>
            </a:endParaRPr>
          </a:p>
          <a:p>
            <a:pPr>
              <a:defRPr/>
            </a:pPr>
            <a:endParaRPr lang="es-CR" sz="2800" dirty="0">
              <a:ea typeface="-머리정체M" pitchFamily="18" charset="-12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18347FC-BF51-45DF-9C81-0719AC0E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916113"/>
            <a:ext cx="19050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475F62-D3D2-4BA7-8313-485A4553C7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E7EA91F-633D-445A-BD8C-EADA3A159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73238"/>
            <a:ext cx="8431213" cy="4176712"/>
          </a:xfrm>
        </p:spPr>
        <p:txBody>
          <a:bodyPr/>
          <a:lstStyle/>
          <a:p>
            <a:r>
              <a:rPr lang="es-CR" altLang="es-ES" sz="2800">
                <a:ea typeface="-머리정체M" pitchFamily="18" charset="-127"/>
              </a:rPr>
              <a:t>Categoría: Python es software libre, permite a sus usuarios estas acciones</a:t>
            </a:r>
          </a:p>
          <a:p>
            <a:pPr lvl="1"/>
            <a:r>
              <a:rPr lang="es-CR" altLang="es-ES" sz="2400">
                <a:latin typeface="Arial" panose="020B0604020202020204" pitchFamily="34" charset="0"/>
                <a:ea typeface="-머리정체M" pitchFamily="18" charset="-127"/>
              </a:rPr>
              <a:t>Usar el software para sus propósitos</a:t>
            </a:r>
          </a:p>
          <a:p>
            <a:pPr lvl="1"/>
            <a:r>
              <a:rPr lang="es-CR" altLang="es-ES" sz="2400">
                <a:latin typeface="Arial" panose="020B0604020202020204" pitchFamily="34" charset="0"/>
                <a:ea typeface="-머리정체M" pitchFamily="18" charset="-127"/>
              </a:rPr>
              <a:t>Estudiar y modificar el código fuente según sus requerimientos	</a:t>
            </a:r>
          </a:p>
          <a:p>
            <a:pPr lvl="1"/>
            <a:r>
              <a:rPr lang="es-CR" altLang="es-ES" sz="2400">
                <a:latin typeface="Arial" panose="020B0604020202020204" pitchFamily="34" charset="0"/>
                <a:ea typeface="-머리정체M" pitchFamily="18" charset="-127"/>
              </a:rPr>
              <a:t>Distribuir copias </a:t>
            </a:r>
          </a:p>
          <a:p>
            <a:pPr lvl="1"/>
            <a:r>
              <a:rPr lang="es-CR" altLang="es-ES" sz="2400">
                <a:latin typeface="Arial" panose="020B0604020202020204" pitchFamily="34" charset="0"/>
                <a:ea typeface="-머리정체M" pitchFamily="18" charset="-127"/>
              </a:rPr>
              <a:t>Mejorar el código fuente</a:t>
            </a:r>
          </a:p>
          <a:p>
            <a:endParaRPr lang="es-CR" altLang="es-ES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CR" altLang="es-ES" sz="2800">
                <a:latin typeface="Arial" panose="020B0604020202020204" pitchFamily="34" charset="0"/>
                <a:ea typeface="-머리정체M" pitchFamily="18" charset="-127"/>
              </a:rPr>
              <a:t>Disponibilidad gratuita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A2579E-F926-4303-B83D-12330E9CFD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3664356-C371-4143-A5DD-228E5CB549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431213" cy="4175125"/>
          </a:xfrm>
        </p:spPr>
        <p:txBody>
          <a:bodyPr/>
          <a:lstStyle/>
          <a:p>
            <a:r>
              <a:rPr lang="es-CR" altLang="es-ES" sz="2800">
                <a:ea typeface="-머리정체M" pitchFamily="18" charset="-127"/>
              </a:rPr>
              <a:t>Administrado por la PSF: Python Software Foundation. Organizaci</a:t>
            </a:r>
            <a:r>
              <a:rPr lang="es-CR" altLang="es-ES" sz="2800">
                <a:latin typeface="Arial" panose="020B0604020202020204" pitchFamily="34" charset="0"/>
                <a:ea typeface="-머리정체M" pitchFamily="18" charset="-127"/>
              </a:rPr>
              <a:t>ó</a:t>
            </a:r>
            <a:r>
              <a:rPr lang="es-CR" altLang="es-ES" sz="2800">
                <a:ea typeface="-머리정체M" pitchFamily="18" charset="-127"/>
              </a:rPr>
              <a:t>n sin fines de lucro</a:t>
            </a:r>
          </a:p>
          <a:p>
            <a:pPr lvl="1"/>
            <a:r>
              <a:rPr lang="es-CR" altLang="es-ES" sz="2400">
                <a:latin typeface="Arial" panose="020B0604020202020204" pitchFamily="34" charset="0"/>
                <a:ea typeface="-머리정체M" pitchFamily="18" charset="-127"/>
              </a:rPr>
              <a:t>Mantiene lo derechos intelectuales</a:t>
            </a:r>
          </a:p>
          <a:p>
            <a:pPr lvl="1"/>
            <a:r>
              <a:rPr lang="es-CR" altLang="es-ES" sz="2400">
                <a:latin typeface="Arial" panose="020B0604020202020204" pitchFamily="34" charset="0"/>
                <a:ea typeface="-머리정체M" pitchFamily="18" charset="-127"/>
              </a:rPr>
              <a:t>Promover y desarrollar el lenguaje</a:t>
            </a:r>
            <a:endParaRPr lang="en-US" altLang="es-ES" sz="24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endParaRPr lang="es-CR" altLang="es-ES" sz="2400">
              <a:latin typeface="Arial" panose="020B0604020202020204" pitchFamily="34" charset="0"/>
              <a:ea typeface="-머리정체M" pitchFamily="18" charset="-127"/>
            </a:endParaRPr>
          </a:p>
          <a:p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Sitio web oficial</a:t>
            </a:r>
          </a:p>
          <a:p>
            <a:pPr lvl="3">
              <a:buFontTx/>
              <a:buNone/>
            </a:pPr>
            <a:r>
              <a:rPr lang="es-CR" altLang="es-ES" sz="2800">
                <a:latin typeface="Arial" panose="020B0604020202020204" pitchFamily="34" charset="0"/>
                <a:ea typeface="-머리정체M" pitchFamily="18" charset="-127"/>
                <a:hlinkClick r:id="rId2"/>
              </a:rPr>
              <a:t>www.python.org</a:t>
            </a:r>
            <a:endParaRPr lang="es-CR" altLang="es-ES" sz="2800">
              <a:latin typeface="Arial" panose="020B0604020202020204" pitchFamily="34" charset="0"/>
              <a:ea typeface="-머리정체M" pitchFamily="18" charset="-127"/>
            </a:endParaRPr>
          </a:p>
          <a:p>
            <a:pPr lvl="3">
              <a:buFontTx/>
              <a:buNone/>
            </a:pPr>
            <a:r>
              <a:rPr lang="es-CR" altLang="es-ES" sz="2800">
                <a:latin typeface="Arial" panose="020B0604020202020204" pitchFamily="34" charset="0"/>
                <a:ea typeface="-머리정체M" pitchFamily="18" charset="-127"/>
              </a:rPr>
              <a:t>			</a:t>
            </a:r>
            <a:r>
              <a:rPr lang="es-CR" altLang="es-ES" sz="2400" i="1">
                <a:latin typeface="Arial" panose="020B0604020202020204" pitchFamily="34" charset="0"/>
                <a:ea typeface="-머리정체M" pitchFamily="18" charset="-127"/>
              </a:rPr>
              <a:t>Software (Lenguaje de programación)</a:t>
            </a:r>
          </a:p>
          <a:p>
            <a:pPr lvl="3">
              <a:buFontTx/>
              <a:buNone/>
            </a:pPr>
            <a:r>
              <a:rPr lang="es-CR" altLang="es-ES" sz="2400" i="1">
                <a:latin typeface="Arial" panose="020B0604020202020204" pitchFamily="34" charset="0"/>
                <a:ea typeface="-머리정체M" pitchFamily="18" charset="-127"/>
              </a:rPr>
              <a:t>			Documentación</a:t>
            </a:r>
            <a:endParaRPr lang="en-US" altLang="es-ES" sz="1800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A8B4D0-9650-486F-A458-0C6E39938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>
              <a:latin typeface="Tahoma" panose="020B0604030504040204" pitchFamily="34" charset="0"/>
              <a:ea typeface="-머리정체B" pitchFamily="18" charset="-127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53BCBFD-243C-41DA-8E79-70862BB448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268413"/>
            <a:ext cx="7856537" cy="5256212"/>
          </a:xfrm>
        </p:spPr>
        <p:txBody>
          <a:bodyPr/>
          <a:lstStyle/>
          <a:p>
            <a:pPr>
              <a:defRPr/>
            </a:pPr>
            <a:r>
              <a:rPr lang="es-CR" sz="2800" dirty="0">
                <a:ea typeface="-머리정체M" pitchFamily="18" charset="-127"/>
              </a:rPr>
              <a:t>El lenguaje ha ido evolucionando, se le han hecho mejoras y ha estado en una actualización continua </a:t>
            </a:r>
          </a:p>
          <a:p>
            <a:pPr marL="457200" lvl="1" indent="0">
              <a:buFontTx/>
              <a:buNone/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1">
              <a:defRPr/>
            </a:pPr>
            <a:r>
              <a:rPr lang="es-CR" sz="2400" dirty="0">
                <a:latin typeface="Arial" charset="0"/>
                <a:ea typeface="-머리정체M" pitchFamily="18" charset="-127"/>
              </a:rPr>
              <a:t>Versiones: 0, 1, 2, 3</a:t>
            </a:r>
          </a:p>
          <a:p>
            <a:pPr marL="457200" lvl="1" indent="0">
              <a:buFontTx/>
              <a:buNone/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1">
              <a:defRPr/>
            </a:pPr>
            <a:r>
              <a:rPr lang="es-CR" sz="2400" dirty="0">
                <a:latin typeface="Arial" charset="0"/>
                <a:ea typeface="-머리정체M" pitchFamily="18" charset="-127"/>
              </a:rPr>
              <a:t>En 2009 salió la versión 3</a:t>
            </a:r>
          </a:p>
          <a:p>
            <a:pPr lvl="1">
              <a:defRPr/>
            </a:pPr>
            <a:endParaRPr lang="es-CR" sz="1600" dirty="0">
              <a:latin typeface="Arial" charset="0"/>
              <a:ea typeface="-머리정체M" pitchFamily="18" charset="-127"/>
            </a:endParaRPr>
          </a:p>
          <a:p>
            <a:pPr lvl="1">
              <a:defRPr/>
            </a:pPr>
            <a:r>
              <a:rPr lang="es-CR" sz="2400" dirty="0">
                <a:latin typeface="Arial" charset="0"/>
                <a:ea typeface="-머리정체M" pitchFamily="18" charset="-127"/>
              </a:rPr>
              <a:t>Codificación de versiones: </a:t>
            </a:r>
            <a:r>
              <a:rPr lang="es-CR" sz="2400" dirty="0" err="1">
                <a:latin typeface="Arial" charset="0"/>
                <a:ea typeface="-머리정체M" pitchFamily="18" charset="-127"/>
              </a:rPr>
              <a:t>a.b.c</a:t>
            </a:r>
            <a:r>
              <a:rPr lang="es-CR" sz="2400" dirty="0">
                <a:latin typeface="Arial" charset="0"/>
                <a:ea typeface="-머리정체M" pitchFamily="18" charset="-127"/>
              </a:rPr>
              <a:t>	</a:t>
            </a:r>
            <a:r>
              <a:rPr lang="es-CR" sz="2400" dirty="0">
                <a:latin typeface="Arial" charset="0"/>
                <a:ea typeface="-머리정체M" pitchFamily="18" charset="-127"/>
                <a:sym typeface="Wingdings" pitchFamily="2" charset="2"/>
              </a:rPr>
              <a:t> 3.</a:t>
            </a:r>
            <a:r>
              <a:rPr lang="es-419" sz="2400" dirty="0">
                <a:latin typeface="Arial" charset="0"/>
                <a:ea typeface="-머리정체M" pitchFamily="18" charset="-127"/>
                <a:sym typeface="Wingdings" pitchFamily="2" charset="2"/>
              </a:rPr>
              <a:t>6</a:t>
            </a:r>
            <a:r>
              <a:rPr lang="es-CR" sz="2400" dirty="0">
                <a:latin typeface="Arial" charset="0"/>
                <a:ea typeface="-머리정체M" pitchFamily="18" charset="-127"/>
                <a:sym typeface="Wingdings" pitchFamily="2" charset="2"/>
              </a:rPr>
              <a:t>.4</a:t>
            </a:r>
            <a:endParaRPr lang="es-CR" sz="2400" dirty="0">
              <a:latin typeface="Arial" charset="0"/>
              <a:ea typeface="-머리정체M" pitchFamily="18" charset="-127"/>
            </a:endParaRPr>
          </a:p>
          <a:p>
            <a:pPr lvl="2">
              <a:defRPr/>
            </a:pPr>
            <a:r>
              <a:rPr lang="es-CR" sz="2000" dirty="0">
                <a:latin typeface="Arial" charset="0"/>
                <a:ea typeface="-머리정체M" pitchFamily="18" charset="-127"/>
              </a:rPr>
              <a:t>a: corresponde a versiones mayores</a:t>
            </a:r>
          </a:p>
          <a:p>
            <a:pPr lvl="2">
              <a:defRPr/>
            </a:pPr>
            <a:r>
              <a:rPr lang="es-CR" sz="2000" dirty="0">
                <a:latin typeface="Arial" charset="0"/>
                <a:ea typeface="-머리정체M" pitchFamily="18" charset="-127"/>
              </a:rPr>
              <a:t>b: mejoras dentro de la versión pero que son compatibles con esa versión</a:t>
            </a:r>
          </a:p>
          <a:p>
            <a:pPr lvl="2">
              <a:defRPr/>
            </a:pPr>
            <a:r>
              <a:rPr lang="es-CR" sz="2000" dirty="0">
                <a:latin typeface="Arial" charset="0"/>
                <a:ea typeface="-머리정체M" pitchFamily="18" charset="-127"/>
              </a:rPr>
              <a:t>c: corrección de errores</a:t>
            </a:r>
          </a:p>
          <a:p>
            <a:pPr marL="914400" lvl="2" indent="0">
              <a:buFontTx/>
              <a:buNone/>
              <a:defRPr/>
            </a:pPr>
            <a:endParaRPr lang="es-CR" sz="2000" dirty="0">
              <a:latin typeface="Arial" charset="0"/>
              <a:ea typeface="-머리정체M" pitchFamily="18" charset="-127"/>
            </a:endParaRPr>
          </a:p>
          <a:p>
            <a:pPr lvl="2">
              <a:defRPr/>
            </a:pPr>
            <a:endParaRPr lang="es-CR" dirty="0">
              <a:latin typeface="Arial" charset="0"/>
              <a:ea typeface="-머리정체M" pitchFamily="18" charset="-127"/>
            </a:endParaRPr>
          </a:p>
          <a:p>
            <a:pPr lvl="1">
              <a:defRPr/>
            </a:pPr>
            <a:endParaRPr lang="es-CR" dirty="0">
              <a:latin typeface="Arial" charset="0"/>
              <a:ea typeface="-머리정체M" pitchFamily="18" charset="-127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latin typeface="Arial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84DC383-814C-4C7E-A5D7-763B14C799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CR" altLang="es-ES" sz="3200" b="1">
                <a:latin typeface="Biondi" pitchFamily="2" charset="0"/>
                <a:ea typeface="-머리정체B" pitchFamily="18" charset="-127"/>
              </a:rPr>
              <a:t>CARACTERÍSTICAS DEL LENGUAJE</a:t>
            </a:r>
            <a:endParaRPr lang="en-US" altLang="es-ES" sz="3200" b="1">
              <a:latin typeface="Biondi" pitchFamily="2" charset="0"/>
              <a:ea typeface="-머리정체B" pitchFamily="18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C67B843-DAF9-40C5-AA57-CE9CE6E076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9150" y="1052513"/>
            <a:ext cx="7921625" cy="4967287"/>
          </a:xfrm>
        </p:spPr>
        <p:txBody>
          <a:bodyPr/>
          <a:lstStyle/>
          <a:p>
            <a:pPr>
              <a:defRPr/>
            </a:pPr>
            <a:endParaRPr lang="es-CR" dirty="0">
              <a:ea typeface="-머리정체M" pitchFamily="18" charset="-127"/>
            </a:endParaRPr>
          </a:p>
          <a:p>
            <a:pPr>
              <a:defRPr/>
            </a:pPr>
            <a:r>
              <a:rPr lang="es-CR" dirty="0">
                <a:ea typeface="-머리정체M" pitchFamily="18" charset="-127"/>
              </a:rPr>
              <a:t>Lenguaje de alto nivel</a:t>
            </a:r>
          </a:p>
          <a:p>
            <a:pPr marL="0" indent="0">
              <a:buFontTx/>
              <a:buNone/>
              <a:defRPr/>
            </a:pPr>
            <a:r>
              <a:rPr lang="es-CR" dirty="0">
                <a:ea typeface="-머리정체M" pitchFamily="18" charset="-127"/>
              </a:rPr>
              <a:t>  interpretado</a:t>
            </a:r>
          </a:p>
          <a:p>
            <a:pPr>
              <a:buFontTx/>
              <a:buNone/>
              <a:defRPr/>
            </a:pPr>
            <a:endParaRPr lang="es-CR" dirty="0">
              <a:ea typeface="-머리정체M" pitchFamily="18" charset="-127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3DA428C-5C48-4F3D-80BC-FFE9589A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5163"/>
            <a:ext cx="3200400" cy="13223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Gulim" pitchFamily="34" charset="-127"/>
              </a:defRPr>
            </a:lvl9pPr>
          </a:lstStyle>
          <a:p>
            <a:pPr eaLnBrk="1" latinLnBrk="1" hangingPunct="1">
              <a:defRPr/>
            </a:pPr>
            <a:r>
              <a:rPr lang="es-MX" sz="2000" b="1" dirty="0">
                <a:latin typeface="Times New Roman" charset="0"/>
              </a:rPr>
              <a:t>PROGRAMA FUENTE:</a:t>
            </a:r>
          </a:p>
          <a:p>
            <a:pPr algn="r" eaLnBrk="1" latinLnBrk="1" hangingPunct="1">
              <a:defRPr/>
            </a:pPr>
            <a:r>
              <a:rPr lang="es-MX" sz="2000" b="1" dirty="0">
                <a:latin typeface="Times New Roman" charset="0"/>
              </a:rPr>
              <a:t>TRADUCCIÓN AL</a:t>
            </a:r>
          </a:p>
          <a:p>
            <a:pPr algn="r" eaLnBrk="1" latinLnBrk="1" hangingPunct="1">
              <a:defRPr/>
            </a:pPr>
            <a:r>
              <a:rPr lang="es-MX" sz="2000" b="1" dirty="0">
                <a:latin typeface="Times New Roman" charset="0"/>
              </a:rPr>
              <a:t>LENGUAJE DE</a:t>
            </a:r>
          </a:p>
          <a:p>
            <a:pPr algn="r" eaLnBrk="1" latinLnBrk="1" hangingPunct="1">
              <a:defRPr/>
            </a:pPr>
            <a:r>
              <a:rPr lang="es-MX" sz="2000" b="1" dirty="0">
                <a:latin typeface="Times New Roman" charset="0"/>
              </a:rPr>
              <a:t>MÁQUINA</a:t>
            </a:r>
            <a:endParaRPr lang="en-US" sz="2000" b="1" dirty="0">
              <a:latin typeface="Times New Roman" charset="0"/>
            </a:endParaRP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469ED4AB-8828-4D71-AED6-61581E06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27550"/>
            <a:ext cx="25146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s-MX" altLang="es-ES" sz="1600">
                <a:latin typeface="Arial" panose="020B0604020202020204" pitchFamily="34" charset="0"/>
              </a:rPr>
              <a:t>INTÉRPRETES</a:t>
            </a:r>
            <a:endParaRPr lang="en-US" altLang="es-ES" sz="1600">
              <a:latin typeface="Arial" panose="020B0604020202020204" pitchFamily="34" charset="0"/>
            </a:endParaRP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9BDB1950-944B-46F6-A376-0F6CB037F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6063" y="297656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84C4E928-03F7-4F55-A475-752A53729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6063" y="4457700"/>
            <a:ext cx="1447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6" name="Text Box 10">
            <a:extLst>
              <a:ext uri="{FF2B5EF4-FFF2-40B4-BE49-F238E27FC236}">
                <a16:creationId xmlns:a16="http://schemas.microsoft.com/office/drawing/2014/main" id="{198CFD7B-4036-4FA4-AF82-F9930404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64150"/>
            <a:ext cx="3529013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s-CR" altLang="es-ES" sz="6600" b="1" i="1"/>
              <a:t>Python</a:t>
            </a:r>
            <a:endParaRPr lang="en-US" altLang="es-ES" sz="6600" b="1" i="1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800CA1A3-49E9-45E7-9FEE-F4ECA3311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1295400" cy="304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2AF4FBC8-122D-4C03-A8AC-1FE2A87B9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109913"/>
            <a:ext cx="4572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2299" name="Text Box 13">
            <a:extLst>
              <a:ext uri="{FF2B5EF4-FFF2-40B4-BE49-F238E27FC236}">
                <a16:creationId xmlns:a16="http://schemas.microsoft.com/office/drawing/2014/main" id="{E253D4DF-556C-4D01-A710-787B6D05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27425"/>
            <a:ext cx="2039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s-CR" altLang="es-ES" sz="2200">
                <a:latin typeface="Times New Roman" panose="02020603050405020304" pitchFamily="18" charset="0"/>
              </a:rPr>
              <a:t>Programa objeto</a:t>
            </a:r>
            <a:endParaRPr lang="en-US" altLang="es-ES" sz="2200">
              <a:latin typeface="Times New Roman" panose="02020603050405020304" pitchFamily="18" charset="0"/>
            </a:endParaRPr>
          </a:p>
        </p:txBody>
      </p:sp>
      <p:sp>
        <p:nvSpPr>
          <p:cNvPr id="12300" name="Oval 15">
            <a:extLst>
              <a:ext uri="{FF2B5EF4-FFF2-40B4-BE49-F238E27FC236}">
                <a16:creationId xmlns:a16="http://schemas.microsoft.com/office/drawing/2014/main" id="{BA5B53D4-B8FC-454D-9CE1-2684A5101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25146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s-MX" altLang="es-ES" sz="1600">
                <a:latin typeface="Arial" panose="020B0604020202020204" pitchFamily="34" charset="0"/>
              </a:rPr>
              <a:t>COMPILADORES</a:t>
            </a:r>
            <a:endParaRPr lang="en-US" altLang="es-ES" sz="1600">
              <a:latin typeface="Arial" panose="020B0604020202020204" pitchFamily="34" charset="0"/>
            </a:endParaRPr>
          </a:p>
        </p:txBody>
      </p:sp>
      <p:sp>
        <p:nvSpPr>
          <p:cNvPr id="12301" name="1 Rectángulo">
            <a:extLst>
              <a:ext uri="{FF2B5EF4-FFF2-40B4-BE49-F238E27FC236}">
                <a16:creationId xmlns:a16="http://schemas.microsoft.com/office/drawing/2014/main" id="{D0ED73FA-8B1A-4B24-A6DB-A1E7C39E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589338"/>
            <a:ext cx="2165350" cy="365125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endParaRPr lang="es-ES" altLang="es-E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7826630-3F9E-4715-B4FA-09E3F0CB8B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s-ES" sz="4800" b="1">
              <a:latin typeface="Biondi" pitchFamily="2" charset="0"/>
              <a:ea typeface="-머리정체B" pitchFamily="18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B7346A5-C9A7-4204-AD88-F2D55AEC0C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8243887" cy="4392612"/>
          </a:xfrm>
        </p:spPr>
        <p:txBody>
          <a:bodyPr/>
          <a:lstStyle/>
          <a:p>
            <a:pPr>
              <a:buFontTx/>
              <a:buNone/>
            </a:pPr>
            <a:endParaRPr lang="es-CR" altLang="es-ES">
              <a:ea typeface="-머리정체M" pitchFamily="18" charset="-127"/>
            </a:endParaRPr>
          </a:p>
          <a:p>
            <a:r>
              <a:rPr lang="es-CR" altLang="es-ES">
                <a:ea typeface="-머리정체M" pitchFamily="18" charset="-127"/>
              </a:rPr>
              <a:t>Simple en su escritura</a:t>
            </a:r>
          </a:p>
          <a:p>
            <a:endParaRPr lang="es-CR" altLang="es-ES" sz="2000">
              <a:ea typeface="-머리정체M" pitchFamily="18" charset="-127"/>
            </a:endParaRPr>
          </a:p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Sintaxis sencilla que produce un código legible: fácil de entender</a:t>
            </a:r>
          </a:p>
          <a:p>
            <a:pPr lvl="1"/>
            <a:endParaRPr lang="es-CR" altLang="es-ES" sz="2000">
              <a:latin typeface="Arial" panose="020B0604020202020204" pitchFamily="34" charset="0"/>
              <a:ea typeface="-머리정체M" pitchFamily="18" charset="-127"/>
            </a:endParaRPr>
          </a:p>
          <a:p>
            <a:pPr lvl="1"/>
            <a:r>
              <a:rPr lang="es-CR" altLang="es-ES">
                <a:latin typeface="Arial" panose="020B0604020202020204" pitchFamily="34" charset="0"/>
                <a:ea typeface="-머리정체M" pitchFamily="18" charset="-127"/>
              </a:rPr>
              <a:t>Apropiado para iniciar el aprendizaje de la programación</a:t>
            </a:r>
            <a:endParaRPr lang="en-US" altLang="es-ES">
              <a:latin typeface="Arial" panose="020B0604020202020204" pitchFamily="34" charset="0"/>
              <a:ea typeface="-머리정체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I">
  <a:themeElements>
    <a:clrScheme name="SI 8">
      <a:dk1>
        <a:srgbClr val="000099"/>
      </a:dk1>
      <a:lt1>
        <a:srgbClr val="FFFFFF"/>
      </a:lt1>
      <a:dk2>
        <a:srgbClr val="FFFF00"/>
      </a:dk2>
      <a:lt2>
        <a:srgbClr val="808080"/>
      </a:lt2>
      <a:accent1>
        <a:srgbClr val="FFCC00"/>
      </a:accent1>
      <a:accent2>
        <a:srgbClr val="993300"/>
      </a:accent2>
      <a:accent3>
        <a:srgbClr val="FFFFFF"/>
      </a:accent3>
      <a:accent4>
        <a:srgbClr val="000082"/>
      </a:accent4>
      <a:accent5>
        <a:srgbClr val="FFE2AA"/>
      </a:accent5>
      <a:accent6>
        <a:srgbClr val="8A2D00"/>
      </a:accent6>
      <a:hlink>
        <a:srgbClr val="000099"/>
      </a:hlink>
      <a:folHlink>
        <a:srgbClr val="000099"/>
      </a:folHlink>
    </a:clrScheme>
    <a:fontScheme name="2_SI">
      <a:majorFont>
        <a:latin typeface="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ca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ca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34" charset="-127"/>
          </a:defRPr>
        </a:defPPr>
      </a:lstStyle>
    </a:lnDef>
  </a:objectDefaults>
  <a:extraClrSchemeLst>
    <a:extraClrScheme>
      <a:clrScheme name="S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8">
        <a:dk1>
          <a:srgbClr val="000099"/>
        </a:dk1>
        <a:lt1>
          <a:srgbClr val="FFFFFF"/>
        </a:lt1>
        <a:dk2>
          <a:srgbClr val="FFFF00"/>
        </a:dk2>
        <a:lt2>
          <a:srgbClr val="808080"/>
        </a:lt2>
        <a:accent1>
          <a:srgbClr val="FFCC00"/>
        </a:accent1>
        <a:accent2>
          <a:srgbClr val="993300"/>
        </a:accent2>
        <a:accent3>
          <a:srgbClr val="FFFFFF"/>
        </a:accent3>
        <a:accent4>
          <a:srgbClr val="000082"/>
        </a:accent4>
        <a:accent5>
          <a:srgbClr val="FFE2AA"/>
        </a:accent5>
        <a:accent6>
          <a:srgbClr val="8A2D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</Template>
  <TotalTime>6166</TotalTime>
  <Words>905</Words>
  <Application>Microsoft Office PowerPoint</Application>
  <PresentationFormat>On-screen Show (4:3)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 CHRISTY</vt:lpstr>
      <vt:lpstr>Arial</vt:lpstr>
      <vt:lpstr>Biondi</vt:lpstr>
      <vt:lpstr>Cooper Black</vt:lpstr>
      <vt:lpstr>Tahoma</vt:lpstr>
      <vt:lpstr>Times New Roman</vt:lpstr>
      <vt:lpstr>Verdana</vt:lpstr>
      <vt:lpstr>2_SI</vt:lpstr>
      <vt:lpstr>  El lenguaje  de programación  </vt:lpstr>
      <vt:lpstr>CONTENIDO</vt:lpstr>
      <vt:lpstr>ORIGEN DEL LENGUAJE</vt:lpstr>
      <vt:lpstr>PowerPoint Presentation</vt:lpstr>
      <vt:lpstr>PowerPoint Presentation</vt:lpstr>
      <vt:lpstr>PowerPoint Presentation</vt:lpstr>
      <vt:lpstr>PowerPoint Presentation</vt:lpstr>
      <vt:lpstr>CARACTERÍSTICAS DEL LENGUAJE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ENTORNOS DE PROGRAMACIÓN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DE PROGRAMACIÓN  Python</dc:title>
  <dc:creator>William Mata Rodrigu</dc:creator>
  <cp:lastModifiedBy>WilliamMataRodriguez</cp:lastModifiedBy>
  <cp:revision>270</cp:revision>
  <dcterms:created xsi:type="dcterms:W3CDTF">2003-06-02T10:11:08Z</dcterms:created>
  <dcterms:modified xsi:type="dcterms:W3CDTF">2019-12-03T16:46:20Z</dcterms:modified>
</cp:coreProperties>
</file>