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1"/>
  </p:notesMasterIdLst>
  <p:handoutMasterIdLst>
    <p:handoutMasterId r:id="rId42"/>
  </p:handoutMasterIdLst>
  <p:sldIdLst>
    <p:sldId id="334" r:id="rId2"/>
    <p:sldId id="335" r:id="rId3"/>
    <p:sldId id="257" r:id="rId4"/>
    <p:sldId id="258" r:id="rId5"/>
    <p:sldId id="259" r:id="rId6"/>
    <p:sldId id="289" r:id="rId7"/>
    <p:sldId id="290" r:id="rId8"/>
    <p:sldId id="291" r:id="rId9"/>
    <p:sldId id="292" r:id="rId10"/>
    <p:sldId id="293" r:id="rId11"/>
    <p:sldId id="295" r:id="rId12"/>
    <p:sldId id="316" r:id="rId13"/>
    <p:sldId id="262" r:id="rId14"/>
    <p:sldId id="300" r:id="rId15"/>
    <p:sldId id="286" r:id="rId16"/>
    <p:sldId id="264" r:id="rId17"/>
    <p:sldId id="265" r:id="rId18"/>
    <p:sldId id="288" r:id="rId19"/>
    <p:sldId id="266" r:id="rId20"/>
    <p:sldId id="305" r:id="rId21"/>
    <p:sldId id="268" r:id="rId22"/>
    <p:sldId id="317" r:id="rId23"/>
    <p:sldId id="318" r:id="rId24"/>
    <p:sldId id="270" r:id="rId25"/>
    <p:sldId id="310" r:id="rId26"/>
    <p:sldId id="311" r:id="rId27"/>
    <p:sldId id="359" r:id="rId28"/>
    <p:sldId id="325" r:id="rId29"/>
    <p:sldId id="362" r:id="rId30"/>
    <p:sldId id="306" r:id="rId31"/>
    <p:sldId id="307" r:id="rId32"/>
    <p:sldId id="309" r:id="rId33"/>
    <p:sldId id="363" r:id="rId34"/>
    <p:sldId id="320" r:id="rId35"/>
    <p:sldId id="364" r:id="rId36"/>
    <p:sldId id="365" r:id="rId37"/>
    <p:sldId id="367" r:id="rId38"/>
    <p:sldId id="366" r:id="rId39"/>
    <p:sldId id="338" r:id="rId40"/>
  </p:sldIdLst>
  <p:sldSz cx="9144000" cy="6858000" type="screen4x3"/>
  <p:notesSz cx="6858000" cy="90408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00"/>
    <a:srgbClr val="CC3300"/>
    <a:srgbClr val="66FFFF"/>
    <a:srgbClr val="003300"/>
    <a:srgbClr val="33CC33"/>
    <a:srgbClr val="E50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1" autoAdjust="0"/>
    <p:restoredTop sz="93760" autoAdjust="0"/>
  </p:normalViewPr>
  <p:slideViewPr>
    <p:cSldViewPr>
      <p:cViewPr varScale="1">
        <p:scale>
          <a:sx n="80" d="100"/>
          <a:sy n="80" d="100"/>
        </p:scale>
        <p:origin x="12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EDC1F7-1EC3-4EB9-815F-87D3C6F38D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B04065A-3371-42DF-A9D2-E4BF0D24C9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C5B3236-C71E-40FA-9CC6-70D8BB30F27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88375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9F7D150-FDBD-41BF-B75C-980F19A2500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88375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4EFBABBA-53C1-4C73-A150-83F3174470CC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E3B5FC1-B0A6-4F51-A557-CCE39EEA95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845502B-4D68-40AB-91EF-5037AC4D81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B5CAB8-5C9A-4C62-BBB8-C115159AD1B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77863"/>
            <a:ext cx="4521200" cy="3390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BED8DA-8A98-4449-95DE-3F60861D09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94188"/>
            <a:ext cx="5029200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166B3C7-4D7F-423E-858A-AE84F48651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88375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A602C-84D7-481A-A00B-E35029967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88375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BA8D0B9-2FB4-4F00-9758-EA201990197C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>
            <a:extLst>
              <a:ext uri="{FF2B5EF4-FFF2-40B4-BE49-F238E27FC236}">
                <a16:creationId xmlns:a16="http://schemas.microsoft.com/office/drawing/2014/main" id="{7F85E812-ECA8-45C7-9AE1-A21D7122A2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2 Marcador de notas">
            <a:extLst>
              <a:ext uri="{FF2B5EF4-FFF2-40B4-BE49-F238E27FC236}">
                <a16:creationId xmlns:a16="http://schemas.microsoft.com/office/drawing/2014/main" id="{5623B98D-510E-49F7-BF79-2927060D2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  <p:sp>
        <p:nvSpPr>
          <p:cNvPr id="11268" name="3 Marcador de número de diapositiva">
            <a:extLst>
              <a:ext uri="{FF2B5EF4-FFF2-40B4-BE49-F238E27FC236}">
                <a16:creationId xmlns:a16="http://schemas.microsoft.com/office/drawing/2014/main" id="{6F60BCA8-0E85-4AF8-8555-795612BCD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8F194AB-18A6-4365-AF04-9CA29C87854F}" type="slidenum">
              <a:rPr lang="es-ES" altLang="es-ES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s-ES" altLang="es-E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30B0783-0246-4183-97CD-6FDBD85C60A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9BBA4F3-D0DE-4A5A-BC38-3994DB20B9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887677E2-1D6A-47D0-8FE1-554062586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s-E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C9EEBA89-7313-4F7C-8879-4BC5DDCC2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s-E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75A792B-5BEE-48C4-B452-05F5A348C1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B7CFCC13-C1C7-4034-9A19-390E3EB0C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s-E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3CAA668-4C7E-421F-8E1E-A901A75E8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s-E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C45F1A21-0ED4-49B8-8FBB-CA4DA831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5FE0AFAD-F47C-4FBA-AF79-D8D4B1E9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2CE4DA51-0B25-4938-AE13-871565D1D3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</p:grpSp>
      <p:sp>
        <p:nvSpPr>
          <p:cNvPr id="5703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70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8F9390F-224D-462B-97F0-389D1A8111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2958B45-B339-48AC-B74C-6284177658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3B44FAA-1ABB-4A69-AE73-01FD4BB1BC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107632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48B4920-C449-4E19-B08F-B45C47AD34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B7544EF-FA1D-42CE-A454-B2A6CAE88C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DAE2775-1CEE-4856-803E-C73F2C2CE2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337285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02463" y="609600"/>
            <a:ext cx="1952625" cy="552291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707063" cy="5522913"/>
          </a:xfrm>
        </p:spPr>
        <p:txBody>
          <a:bodyPr vert="eaVert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5ED2FC5-0501-4D55-AF7B-3F9D5A34AB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A8AEC01-C387-450A-996A-90D0D4C64F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91FFAEE-7492-405D-ADAA-D6C190C2BA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381349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C956F29-C332-4DFF-9649-C744ECEE5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6B0DBC8-3086-4E5F-8537-FF60960414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0EEA73C-D83A-4526-82E1-7CF7BF1E31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40721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9880718-5608-4A53-BF31-B5E2E25726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9BF94EC-AD2B-4420-865E-77175BB393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D4FD35E-B5E3-4FF9-AEB6-8760A5BEA8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121642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82688" y="1752600"/>
            <a:ext cx="3810000" cy="4379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5088" y="1752600"/>
            <a:ext cx="3810000" cy="4379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B99A597-B177-4533-AB87-BE2F21845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9BAE726-87C6-41D3-B7B1-DF539F428E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E20DBD4-9687-44C3-B10A-FCC9DD0ADC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348214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DFBA591-28B8-415A-AD7D-A89F3D223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975D8F2-F078-4716-A12A-276482C106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A56486E-5CFF-494D-8819-BA892D00F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57229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17AC8AE-5A35-4657-A15D-FE432882B6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E2C7E25-EFF6-4E81-865B-6DA60FC008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18545D0-AC83-4DD0-BC83-A673697D4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188576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4E6DD3B-1D20-4489-A1B3-FC9CC5FABC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B41DE5F-C280-4B62-B3D8-6C9DDC5F5A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6182AE3D-DE40-4431-A074-9F7512E81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36890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8142A0B-BAEF-4E45-8177-B3589D968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99380D7-AD4A-4464-AF35-5A28A7ECC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0D066CA-7923-4284-BCFC-D3B429E08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421259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93E9C57-5A34-4D70-9590-CD4C62B9B2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688D94A-33D1-4FB7-84B0-4E299F653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FA5475E-3D25-42CA-87CE-36F63AD1D9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342828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DB52AD-9B42-48A9-996F-6D0142933B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BB94FE5-4FA9-4AE7-A419-606B03A129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3ACF36-6347-46C9-B804-D934FBDDCB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B59D239-89C5-4B55-A2BE-3B50BB4DCA0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30866C-4067-48A1-B307-2F73498E88C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97020EF-0579-4EED-BEB0-0A365168E7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20EFCF4-62DE-4841-B9D1-BD1B936541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" y="15240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CF658571-C7A6-4BA1-9DC1-78A730264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93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9309BBD6-4DE6-4D1F-B54A-FCADB0C16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752600"/>
            <a:ext cx="7772400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</a:p>
        </p:txBody>
      </p:sp>
      <p:sp>
        <p:nvSpPr>
          <p:cNvPr id="569355" name="Rectangle 11">
            <a:extLst>
              <a:ext uri="{FF2B5EF4-FFF2-40B4-BE49-F238E27FC236}">
                <a16:creationId xmlns:a16="http://schemas.microsoft.com/office/drawing/2014/main" id="{8D5E849A-D079-4E92-9F5E-F9A365D71B1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9356" name="Rectangle 12">
            <a:extLst>
              <a:ext uri="{FF2B5EF4-FFF2-40B4-BE49-F238E27FC236}">
                <a16:creationId xmlns:a16="http://schemas.microsoft.com/office/drawing/2014/main" id="{7B641D66-F350-4FC6-8671-F892ACCD69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9357" name="Rectangle 13">
            <a:extLst>
              <a:ext uri="{FF2B5EF4-FFF2-40B4-BE49-F238E27FC236}">
                <a16:creationId xmlns:a16="http://schemas.microsoft.com/office/drawing/2014/main" id="{7FB1A5E9-7318-4935-8BF0-1CCECF4354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endParaRPr lang="en-US" alt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075B39B5-FE02-4023-82C9-F8A89E26E4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533400"/>
            <a:ext cx="76200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s-CR" sz="4400" dirty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TIPOS DE DATOS</a:t>
            </a:r>
            <a:br>
              <a:rPr lang="es-CR" sz="4400" dirty="0">
                <a:latin typeface="Aharoni" pitchFamily="2" charset="-79"/>
                <a:cs typeface="Aharoni" pitchFamily="2" charset="-79"/>
              </a:rPr>
            </a:br>
            <a:r>
              <a:rPr lang="es-CR" sz="44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VARIABLES</a:t>
            </a:r>
          </a:p>
          <a:p>
            <a:pPr eaLnBrk="1" hangingPunct="1">
              <a:defRPr/>
            </a:pPr>
            <a:r>
              <a:rPr lang="es-CR" sz="44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ASIGNACIONES</a:t>
            </a:r>
            <a:br>
              <a:rPr lang="es-CR" sz="4400" dirty="0">
                <a:latin typeface="Aharoni" pitchFamily="2" charset="-79"/>
                <a:cs typeface="Aharoni" pitchFamily="2" charset="-79"/>
              </a:rPr>
            </a:br>
            <a:r>
              <a:rPr lang="es-CR" sz="44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EXPRESIONES</a:t>
            </a:r>
            <a:endParaRPr lang="en-US" sz="4400" dirty="0">
              <a:latin typeface="Biondi" pitchFamily="2" charset="0"/>
            </a:endParaRPr>
          </a:p>
        </p:txBody>
      </p:sp>
      <p:pic>
        <p:nvPicPr>
          <p:cNvPr id="5123" name="Picture 4">
            <a:extLst>
              <a:ext uri="{FF2B5EF4-FFF2-40B4-BE49-F238E27FC236}">
                <a16:creationId xmlns:a16="http://schemas.microsoft.com/office/drawing/2014/main" id="{CAEFE2EA-940C-4ABA-AD4A-26192C9C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86200"/>
            <a:ext cx="4419600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CD0DA77-C8B6-4F81-B57A-1737FA596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2532466-F913-4D2A-8B37-E12BADF2F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R" altLang="es-ES"/>
              <a:t>Tipo de datos booleano o lógico / Boolean (bool)   -  George Boole</a:t>
            </a:r>
          </a:p>
          <a:p>
            <a:pPr eaLnBrk="1" hangingPunct="1"/>
            <a:endParaRPr lang="es-CR" altLang="es-ES" sz="2800"/>
          </a:p>
          <a:p>
            <a:pPr lvl="1" eaLnBrk="1" hangingPunct="1"/>
            <a:r>
              <a:rPr lang="es-CR" altLang="es-ES" sz="2400"/>
              <a:t>Representan solo dos valores</a:t>
            </a:r>
            <a:r>
              <a:rPr lang="es-419" altLang="es-ES" sz="2400"/>
              <a:t>: </a:t>
            </a:r>
            <a:r>
              <a:rPr lang="es-CR" altLang="es-ES" sz="2400"/>
              <a:t>sistema binario</a:t>
            </a:r>
          </a:p>
          <a:p>
            <a:pPr lvl="2" eaLnBrk="1" hangingPunct="1"/>
            <a:r>
              <a:rPr lang="es-CR" altLang="es-ES" sz="2000"/>
              <a:t>False (Falso): asociado al valor 0</a:t>
            </a:r>
          </a:p>
          <a:p>
            <a:pPr lvl="2" eaLnBrk="1" hangingPunct="1"/>
            <a:r>
              <a:rPr lang="es-CR" altLang="es-ES" sz="2000"/>
              <a:t>True (Verdadero): asociado al valor 1</a:t>
            </a:r>
          </a:p>
          <a:p>
            <a:pPr lvl="2" eaLnBrk="1" hangingPunct="1"/>
            <a:endParaRPr lang="es-CR" altLang="es-ES" sz="2000"/>
          </a:p>
          <a:p>
            <a:pPr lvl="1" eaLnBrk="1" hangingPunct="1"/>
            <a:r>
              <a:rPr lang="es-CR" altLang="es-ES" sz="2400"/>
              <a:t>Valores para construir expresiones del </a:t>
            </a:r>
            <a:r>
              <a:rPr lang="es-CR" altLang="es-ES" sz="2400">
                <a:latin typeface="Times New Roman" panose="02020603050405020304" pitchFamily="18" charset="0"/>
              </a:rPr>
              <a:t>á</a:t>
            </a:r>
            <a:r>
              <a:rPr lang="es-CR" altLang="es-ES" sz="2400"/>
              <a:t>lgebra booleana usadas en la l</a:t>
            </a:r>
            <a:r>
              <a:rPr lang="es-CR" altLang="es-ES" sz="2400">
                <a:latin typeface="Times New Roman" panose="02020603050405020304" pitchFamily="18" charset="0"/>
              </a:rPr>
              <a:t>ó</a:t>
            </a:r>
            <a:r>
              <a:rPr lang="es-CR" altLang="es-ES" sz="2400"/>
              <a:t>gica de los programas</a:t>
            </a:r>
            <a:endParaRPr lang="en-US" altLang="es-ES" sz="2400"/>
          </a:p>
        </p:txBody>
      </p:sp>
      <p:sp>
        <p:nvSpPr>
          <p:cNvPr id="15364" name="3 Marcador de número de diapositiva">
            <a:extLst>
              <a:ext uri="{FF2B5EF4-FFF2-40B4-BE49-F238E27FC236}">
                <a16:creationId xmlns:a16="http://schemas.microsoft.com/office/drawing/2014/main" id="{AA40BE7B-60CE-4CB2-AE58-333E90F8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Marcador de número de diapositiva">
            <a:extLst>
              <a:ext uri="{FF2B5EF4-FFF2-40B4-BE49-F238E27FC236}">
                <a16:creationId xmlns:a16="http://schemas.microsoft.com/office/drawing/2014/main" id="{7E67AE17-52EA-4D52-A25B-988A302E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5BDF790-E8AD-43F4-A385-B43493F9D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077200" cy="4953000"/>
          </a:xfrm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s-CR" sz="800" dirty="0"/>
          </a:p>
          <a:p>
            <a:pPr eaLnBrk="1" hangingPunct="1">
              <a:defRPr/>
            </a:pPr>
            <a:r>
              <a:rPr lang="es-CR" dirty="0" err="1"/>
              <a:t>Strings</a:t>
            </a:r>
            <a:r>
              <a:rPr lang="es-CR" dirty="0"/>
              <a:t> (hileras, tiras de caracteres)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endParaRPr lang="es-CR" sz="1200" dirty="0"/>
          </a:p>
          <a:p>
            <a:pPr lvl="1" eaLnBrk="1" hangingPunct="1">
              <a:defRPr/>
            </a:pPr>
            <a:r>
              <a:rPr lang="es-CR" dirty="0"/>
              <a:t>Conjunto de símbolos (letras, n</a:t>
            </a:r>
            <a:r>
              <a:rPr lang="es-CR" dirty="0">
                <a:latin typeface="Times New Roman" charset="0"/>
              </a:rPr>
              <a:t>ú</a:t>
            </a:r>
            <a:r>
              <a:rPr lang="es-CR" dirty="0"/>
              <a:t>meros, etc.) que se encierran entre comillas simples o dobles</a:t>
            </a:r>
          </a:p>
          <a:p>
            <a:pPr lvl="2" eaLnBrk="1" hangingPunct="1">
              <a:defRPr/>
            </a:pPr>
            <a:endParaRPr lang="es-CR" sz="1200" dirty="0"/>
          </a:p>
          <a:p>
            <a:pPr lvl="2" eaLnBrk="1" hangingPunct="1">
              <a:defRPr/>
            </a:pPr>
            <a:r>
              <a:rPr lang="es-CR" sz="2200" dirty="0">
                <a:latin typeface="Times New Roman" charset="0"/>
              </a:rPr>
              <a:t>“</a:t>
            </a:r>
            <a:r>
              <a:rPr lang="es-CR" sz="2200" dirty="0"/>
              <a:t>Introducci</a:t>
            </a:r>
            <a:r>
              <a:rPr lang="es-CR" sz="2200" dirty="0">
                <a:latin typeface="Times New Roman" charset="0"/>
              </a:rPr>
              <a:t>ó</a:t>
            </a:r>
            <a:r>
              <a:rPr lang="es-CR" sz="2200" dirty="0"/>
              <a:t>n a la programaci</a:t>
            </a:r>
            <a:r>
              <a:rPr lang="es-CR" sz="2200" dirty="0">
                <a:latin typeface="Times New Roman" charset="0"/>
              </a:rPr>
              <a:t>ó</a:t>
            </a:r>
            <a:r>
              <a:rPr lang="es-CR" sz="2200" dirty="0"/>
              <a:t>n</a:t>
            </a:r>
            <a:r>
              <a:rPr lang="es-CR" sz="2200" dirty="0">
                <a:latin typeface="Times New Roman" charset="0"/>
              </a:rPr>
              <a:t>”</a:t>
            </a:r>
            <a:endParaRPr lang="es-CR" sz="22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s-CR" sz="1800" dirty="0"/>
              <a:t>	</a:t>
            </a:r>
            <a:endParaRPr lang="es-CR" sz="1200" dirty="0"/>
          </a:p>
          <a:p>
            <a:pPr lvl="2" eaLnBrk="1" hangingPunct="1">
              <a:defRPr/>
            </a:pPr>
            <a:r>
              <a:rPr lang="es-CR" sz="2200" dirty="0">
                <a:latin typeface="Times New Roman" charset="0"/>
              </a:rPr>
              <a:t>“</a:t>
            </a:r>
            <a:r>
              <a:rPr lang="es-CR" sz="2200" dirty="0"/>
              <a:t>200</a:t>
            </a:r>
            <a:r>
              <a:rPr lang="es-CR" sz="2200" dirty="0">
                <a:latin typeface="Times New Roman" charset="0"/>
              </a:rPr>
              <a:t>”</a:t>
            </a:r>
            <a:endParaRPr lang="es-CR" sz="2200" dirty="0">
              <a:cs typeface="Tahoma" pitchFamily="34" charset="0"/>
            </a:endParaRPr>
          </a:p>
          <a:p>
            <a:pPr lvl="2" eaLnBrk="1" hangingPunct="1">
              <a:defRPr/>
            </a:pPr>
            <a:endParaRPr lang="es-CR" sz="1600" dirty="0"/>
          </a:p>
          <a:p>
            <a:pPr lvl="2" eaLnBrk="1" hangingPunct="1">
              <a:defRPr/>
            </a:pPr>
            <a:r>
              <a:rPr lang="es-CR" sz="2200" dirty="0">
                <a:latin typeface="Times New Roman" charset="0"/>
              </a:rPr>
              <a:t>“</a:t>
            </a:r>
            <a:r>
              <a:rPr lang="es-CR" sz="2200" dirty="0">
                <a:latin typeface="+mj-lt"/>
              </a:rPr>
              <a:t>IC-1802</a:t>
            </a:r>
            <a:r>
              <a:rPr lang="es-CR" sz="2200" dirty="0">
                <a:latin typeface="Times New Roman" charset="0"/>
              </a:rPr>
              <a:t>” </a:t>
            </a:r>
          </a:p>
          <a:p>
            <a:pPr lvl="3" eaLnBrk="1" hangingPunct="1">
              <a:defRPr/>
            </a:pPr>
            <a:endParaRPr lang="es-CR" sz="1200" dirty="0">
              <a:latin typeface="+mj-lt"/>
            </a:endParaRPr>
          </a:p>
          <a:p>
            <a:pPr lvl="1" eaLnBrk="1" hangingPunct="1">
              <a:defRPr/>
            </a:pPr>
            <a:r>
              <a:rPr lang="es-CR" dirty="0">
                <a:latin typeface="+mj-lt"/>
              </a:rPr>
              <a:t>Elemento de un </a:t>
            </a:r>
            <a:r>
              <a:rPr lang="es-CR" dirty="0" err="1">
                <a:latin typeface="+mj-lt"/>
              </a:rPr>
              <a:t>string</a:t>
            </a:r>
            <a:r>
              <a:rPr lang="es-CR" dirty="0">
                <a:latin typeface="+mj-lt"/>
              </a:rPr>
              <a:t> </a:t>
            </a:r>
            <a:r>
              <a:rPr lang="es-CR" dirty="0">
                <a:latin typeface="+mj-lt"/>
                <a:sym typeface="Wingdings" pitchFamily="2" charset="2"/>
              </a:rPr>
              <a:t> </a:t>
            </a:r>
            <a:r>
              <a:rPr lang="es-CR" dirty="0">
                <a:latin typeface="+mj-lt"/>
              </a:rPr>
              <a:t>car</a:t>
            </a:r>
            <a:r>
              <a:rPr lang="es-419" dirty="0">
                <a:latin typeface="+mj-lt"/>
              </a:rPr>
              <a:t>á</a:t>
            </a:r>
            <a:r>
              <a:rPr lang="es-CR" dirty="0" err="1">
                <a:latin typeface="+mj-lt"/>
              </a:rPr>
              <a:t>cter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Marcador de número de diapositiva">
            <a:extLst>
              <a:ext uri="{FF2B5EF4-FFF2-40B4-BE49-F238E27FC236}">
                <a16:creationId xmlns:a16="http://schemas.microsoft.com/office/drawing/2014/main" id="{AE4C3CE0-53CE-4717-B5F2-20C113B7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34046E7-548A-492E-B505-13A4B1E0B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4C0C289-4AB5-48BD-8BE0-8E4676A75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772400" cy="4379913"/>
          </a:xfrm>
        </p:spPr>
        <p:txBody>
          <a:bodyPr/>
          <a:lstStyle/>
          <a:p>
            <a:pPr lvl="2" eaLnBrk="1" hangingPunct="1"/>
            <a:r>
              <a:rPr lang="es-CR" altLang="es-ES"/>
              <a:t>Cada carácter esta representado internamente en la computadora por un código único</a:t>
            </a:r>
          </a:p>
          <a:p>
            <a:pPr lvl="2" eaLnBrk="1" hangingPunct="1"/>
            <a:endParaRPr lang="es-CR" altLang="es-ES"/>
          </a:p>
          <a:p>
            <a:pPr lvl="2" eaLnBrk="1" hangingPunct="1"/>
            <a:r>
              <a:rPr lang="es-CR" altLang="es-ES" b="1"/>
              <a:t>Unicode</a:t>
            </a:r>
            <a:r>
              <a:rPr lang="es-CR" altLang="es-ES"/>
              <a:t> es un sistema estándar de </a:t>
            </a:r>
            <a:r>
              <a:rPr lang="es-CR" altLang="es-ES" b="1"/>
              <a:t>codificaci</a:t>
            </a:r>
            <a:r>
              <a:rPr lang="es-CR" altLang="es-ES" b="1">
                <a:latin typeface="Times New Roman" panose="02020603050405020304" pitchFamily="18" charset="0"/>
              </a:rPr>
              <a:t>ó</a:t>
            </a:r>
            <a:r>
              <a:rPr lang="es-CR" altLang="es-ES" b="1"/>
              <a:t>n universal</a:t>
            </a:r>
            <a:r>
              <a:rPr lang="es-CR" altLang="es-ES"/>
              <a:t> para todas las lenguas, asigna a cada car</a:t>
            </a:r>
            <a:r>
              <a:rPr lang="es-CR" altLang="es-ES">
                <a:latin typeface="Times New Roman" panose="02020603050405020304" pitchFamily="18" charset="0"/>
              </a:rPr>
              <a:t>á</a:t>
            </a:r>
            <a:r>
              <a:rPr lang="es-CR" altLang="es-ES"/>
              <a:t>cter o s</a:t>
            </a:r>
            <a:r>
              <a:rPr lang="es-CR" altLang="es-ES">
                <a:latin typeface="Times New Roman" panose="02020603050405020304" pitchFamily="18" charset="0"/>
              </a:rPr>
              <a:t>í</a:t>
            </a:r>
            <a:r>
              <a:rPr lang="es-CR" altLang="es-ES"/>
              <a:t>mbolo un código </a:t>
            </a:r>
            <a:r>
              <a:rPr lang="es-CR" altLang="es-ES">
                <a:latin typeface="Times New Roman" panose="02020603050405020304" pitchFamily="18" charset="0"/>
              </a:rPr>
              <a:t>ú</a:t>
            </a:r>
            <a:r>
              <a:rPr lang="es-CR" altLang="es-ES"/>
              <a:t>nico  </a:t>
            </a:r>
          </a:p>
          <a:p>
            <a:pPr lvl="3" eaLnBrk="1" hangingPunct="1"/>
            <a:r>
              <a:rPr lang="es-CR" altLang="es-ES"/>
              <a:t>Unicode actualmente incluye todos los caracteres de uso común (más de 100,000)</a:t>
            </a:r>
            <a:endParaRPr lang="es-419" altLang="es-ES"/>
          </a:p>
          <a:p>
            <a:pPr lvl="3" eaLnBrk="1" hangingPunct="1"/>
            <a:r>
              <a:rPr lang="es-CR" altLang="es-ES"/>
              <a:t>Sistema en constante evolución</a:t>
            </a:r>
            <a:endParaRPr lang="es-419" altLang="es-ES"/>
          </a:p>
          <a:p>
            <a:pPr lvl="3" eaLnBrk="1" hangingPunct="1"/>
            <a:endParaRPr lang="en-US" alt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>
            <a:extLst>
              <a:ext uri="{FF2B5EF4-FFF2-40B4-BE49-F238E27FC236}">
                <a16:creationId xmlns:a16="http://schemas.microsoft.com/office/drawing/2014/main" id="{4F4E34B5-D7E6-4102-8FA1-B564D672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3C029E4-7DA8-452F-BB1F-CE62972E1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ES" b="1">
                <a:latin typeface="Biondi" pitchFamily="2" charset="0"/>
              </a:rPr>
              <a:t>CONCEPTO DE VARIABLE</a:t>
            </a:r>
            <a:endParaRPr lang="en-US" altLang="es-ES" b="1">
              <a:latin typeface="Biondi" pitchFamily="2" charset="0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AAF17A4-E299-4044-8F9D-77BAABFDA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50288" cy="4075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MX" sz="2800" dirty="0"/>
              <a:t>Manipulaci</a:t>
            </a:r>
            <a:r>
              <a:rPr lang="es-MX" sz="2800" dirty="0">
                <a:latin typeface="Times New Roman" charset="0"/>
              </a:rPr>
              <a:t>ó</a:t>
            </a:r>
            <a:r>
              <a:rPr lang="es-MX" sz="2800" dirty="0"/>
              <a:t>n de variables: es una de las capacidades m</a:t>
            </a:r>
            <a:r>
              <a:rPr lang="es-MX" sz="2800" dirty="0">
                <a:latin typeface="Times New Roman" charset="0"/>
              </a:rPr>
              <a:t>á</a:t>
            </a:r>
            <a:r>
              <a:rPr lang="es-MX" sz="2800" dirty="0"/>
              <a:t>s poderosas de los lenguajes de programaci</a:t>
            </a:r>
            <a:r>
              <a:rPr lang="es-MX" sz="2800" dirty="0">
                <a:latin typeface="Times New Roman" charset="0"/>
              </a:rPr>
              <a:t>ó</a:t>
            </a:r>
            <a:r>
              <a:rPr lang="es-MX" sz="2800" dirty="0"/>
              <a:t>n</a:t>
            </a:r>
          </a:p>
          <a:p>
            <a:pPr eaLnBrk="1" hangingPunct="1">
              <a:lnSpc>
                <a:spcPct val="90000"/>
              </a:lnSpc>
              <a:defRPr/>
            </a:pPr>
            <a:endParaRPr lang="es-MX" sz="1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MX" sz="2800" b="1" dirty="0">
                <a:solidFill>
                  <a:srgbClr val="FF0000"/>
                </a:solidFill>
              </a:rPr>
              <a:t>Variable</a:t>
            </a:r>
            <a:r>
              <a:rPr lang="es-MX" sz="2800" dirty="0"/>
              <a:t> es un nombre al cual se le puede asignar un </a:t>
            </a:r>
            <a:r>
              <a:rPr lang="es-419" sz="2800" dirty="0"/>
              <a:t>valor</a:t>
            </a:r>
            <a:endParaRPr lang="es-MX" sz="28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MX" sz="1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CR" sz="2800" dirty="0"/>
              <a:t>También se les llama </a:t>
            </a:r>
            <a:r>
              <a:rPr lang="es-CR" sz="2800" b="1" dirty="0">
                <a:solidFill>
                  <a:srgbClr val="FF0000"/>
                </a:solidFill>
              </a:rPr>
              <a:t>identificadores</a:t>
            </a:r>
          </a:p>
          <a:p>
            <a:pPr eaLnBrk="1" hangingPunct="1">
              <a:lnSpc>
                <a:spcPct val="90000"/>
              </a:lnSpc>
              <a:defRPr/>
            </a:pPr>
            <a:endParaRPr lang="es-CR" sz="12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s-CR" sz="2800" dirty="0"/>
              <a:t>Programador: define la cantidad y el nombre de las variables que necesita para desarrollar el programa </a:t>
            </a:r>
            <a:endParaRPr lang="es-MX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5 Marcador de número de diapositiva">
            <a:extLst>
              <a:ext uri="{FF2B5EF4-FFF2-40B4-BE49-F238E27FC236}">
                <a16:creationId xmlns:a16="http://schemas.microsoft.com/office/drawing/2014/main" id="{947DED04-E59E-4548-9FD9-9438AD7E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2A44194-04C0-4821-9DEE-AF2CB35F4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 dirty="0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47FDA0F-EA91-4C03-933F-4B4C12F83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116888" cy="4227513"/>
          </a:xfrm>
        </p:spPr>
        <p:txBody>
          <a:bodyPr/>
          <a:lstStyle/>
          <a:p>
            <a:pPr eaLnBrk="1" hangingPunct="1">
              <a:defRPr/>
            </a:pPr>
            <a:r>
              <a:rPr lang="es-MX" sz="2800" dirty="0"/>
              <a:t>Cuando un programa se ejecuta, la computadora asigna un espacio de la memoria principal (RAM) a cada variable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s-MX" sz="2800" dirty="0"/>
              <a:t>                                  RAM</a:t>
            </a:r>
          </a:p>
          <a:p>
            <a:pPr eaLnBrk="1" hangingPunct="1">
              <a:defRPr/>
            </a:pPr>
            <a:endParaRPr lang="es-MX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s-MX" sz="2800" dirty="0"/>
              <a:t>	variable </a:t>
            </a:r>
          </a:p>
          <a:p>
            <a:pPr eaLnBrk="1" hangingPunct="1">
              <a:defRPr/>
            </a:pPr>
            <a:endParaRPr lang="es-MX" sz="1200" dirty="0"/>
          </a:p>
          <a:p>
            <a:pPr eaLnBrk="1" hangingPunct="1">
              <a:defRPr/>
            </a:pPr>
            <a:endParaRPr lang="es-MX" sz="1200" dirty="0"/>
          </a:p>
          <a:p>
            <a:pPr eaLnBrk="1" hangingPunct="1">
              <a:defRPr/>
            </a:pPr>
            <a:endParaRPr lang="es-MX" sz="2000" dirty="0"/>
          </a:p>
          <a:p>
            <a:pPr eaLnBrk="1" hangingPunct="1">
              <a:defRPr/>
            </a:pPr>
            <a:r>
              <a:rPr lang="es-MX" sz="2800" dirty="0"/>
              <a:t>Ese espacio de memoria va a contener el </a:t>
            </a:r>
            <a:r>
              <a:rPr lang="es-MX" sz="2800" dirty="0">
                <a:latin typeface="Times New Roman" charset="0"/>
              </a:rPr>
              <a:t>ú</a:t>
            </a:r>
            <a:r>
              <a:rPr lang="es-MX" sz="2800" dirty="0"/>
              <a:t>ltimo valor asignado a la variable durante la ejecuci</a:t>
            </a:r>
            <a:r>
              <a:rPr lang="es-MX" sz="2800" dirty="0">
                <a:latin typeface="Times New Roman" charset="0"/>
              </a:rPr>
              <a:t>ó</a:t>
            </a:r>
            <a:r>
              <a:rPr lang="es-MX" sz="2800" dirty="0"/>
              <a:t>n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D2240FF1-B3C2-4836-87A9-E4FE8173F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3886200"/>
            <a:ext cx="2062162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s-ES" sz="2400"/>
          </a:p>
        </p:txBody>
      </p:sp>
      <p:cxnSp>
        <p:nvCxnSpPr>
          <p:cNvPr id="19462" name="5 Conector recto de flecha">
            <a:extLst>
              <a:ext uri="{FF2B5EF4-FFF2-40B4-BE49-F238E27FC236}">
                <a16:creationId xmlns:a16="http://schemas.microsoft.com/office/drawing/2014/main" id="{DFFBD109-3929-453E-A459-EADB6A71ED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67075" y="4572000"/>
            <a:ext cx="685800" cy="0"/>
          </a:xfrm>
          <a:prstGeom prst="straightConnector1">
            <a:avLst/>
          </a:prstGeom>
          <a:noFill/>
          <a:ln w="63500" algn="ctr">
            <a:solidFill>
              <a:srgbClr val="C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3" name="Rectangle 4">
            <a:extLst>
              <a:ext uri="{FF2B5EF4-FFF2-40B4-BE49-F238E27FC236}">
                <a16:creationId xmlns:a16="http://schemas.microsoft.com/office/drawing/2014/main" id="{A446B76A-F221-4EEA-B1E2-731139866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4343400"/>
            <a:ext cx="2062162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s-ES" sz="2400"/>
          </a:p>
        </p:txBody>
      </p:sp>
      <p:sp>
        <p:nvSpPr>
          <p:cNvPr id="19464" name="Rectangle 4">
            <a:extLst>
              <a:ext uri="{FF2B5EF4-FFF2-40B4-BE49-F238E27FC236}">
                <a16:creationId xmlns:a16="http://schemas.microsoft.com/office/drawing/2014/main" id="{7F14CCD7-A952-4042-B4EA-9DA3EF4C5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4800600"/>
            <a:ext cx="2062162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s-E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5 Marcador de número de diapositiva">
            <a:extLst>
              <a:ext uri="{FF2B5EF4-FFF2-40B4-BE49-F238E27FC236}">
                <a16:creationId xmlns:a16="http://schemas.microsoft.com/office/drawing/2014/main" id="{D3813827-4E15-4214-931B-D708666A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B9E6BD5-3C02-4D65-A2F1-A8533C161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A7E6A5F-DA6F-40FF-AC46-8DED7F736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8077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MX" sz="2800" dirty="0"/>
              <a:t>El valor que contiene una variable lo podemos ir variando seg</a:t>
            </a:r>
            <a:r>
              <a:rPr lang="es-MX" sz="2800" dirty="0">
                <a:latin typeface="Times New Roman" charset="0"/>
              </a:rPr>
              <a:t>ú</a:t>
            </a:r>
            <a:r>
              <a:rPr lang="es-MX" sz="2800" dirty="0"/>
              <a:t>n se requiera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MX" sz="2400" dirty="0"/>
              <a:t>Ejemplo: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s-MX" sz="24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es-MX" sz="2000" dirty="0"/>
              <a:t>En un programa podemos tener una instrucci</a:t>
            </a:r>
            <a:r>
              <a:rPr lang="es-MX" sz="2000" dirty="0">
                <a:latin typeface="Times New Roman" charset="0"/>
              </a:rPr>
              <a:t>ó</a:t>
            </a:r>
            <a:r>
              <a:rPr lang="es-MX" sz="2000" dirty="0"/>
              <a:t>n que asigne el valor 80 a una variable que se llame </a:t>
            </a:r>
            <a:r>
              <a:rPr lang="es-MX" sz="2000" b="1" dirty="0"/>
              <a:t>nota </a:t>
            </a:r>
          </a:p>
          <a:p>
            <a:pPr lvl="4" eaLnBrk="1" hangingPunct="1">
              <a:lnSpc>
                <a:spcPct val="90000"/>
              </a:lnSpc>
              <a:defRPr/>
            </a:pPr>
            <a:endParaRPr lang="es-MX" sz="1600" dirty="0"/>
          </a:p>
          <a:p>
            <a:pPr marL="914400" lvl="2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MX" sz="2000" dirty="0"/>
              <a:t>   nota = 80                       nota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s-MX" sz="2000" dirty="0"/>
          </a:p>
          <a:p>
            <a:pPr lvl="2" eaLnBrk="1" hangingPunct="1">
              <a:lnSpc>
                <a:spcPct val="90000"/>
              </a:lnSpc>
              <a:defRPr/>
            </a:pPr>
            <a:endParaRPr lang="es-MX" sz="20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es-MX" sz="2000" dirty="0"/>
              <a:t>Luego otra instrucci</a:t>
            </a:r>
            <a:r>
              <a:rPr lang="es-MX" sz="2000" dirty="0">
                <a:latin typeface="Times New Roman" charset="0"/>
              </a:rPr>
              <a:t>ó</a:t>
            </a:r>
            <a:r>
              <a:rPr lang="es-MX" sz="2000" dirty="0"/>
              <a:t>n puede cambiar el valor contenido en la variable </a:t>
            </a:r>
            <a:r>
              <a:rPr lang="es-MX" sz="2000" b="1" dirty="0"/>
              <a:t>nota </a:t>
            </a:r>
            <a:r>
              <a:rPr lang="es-MX" sz="2000" dirty="0"/>
              <a:t>sum</a:t>
            </a:r>
            <a:r>
              <a:rPr lang="es-MX" sz="2000" dirty="0">
                <a:latin typeface="Times New Roman" charset="0"/>
              </a:rPr>
              <a:t>á</a:t>
            </a:r>
            <a:r>
              <a:rPr lang="es-MX" sz="2000" dirty="0"/>
              <a:t>ndole el </a:t>
            </a:r>
            <a:r>
              <a:rPr lang="es-ES" sz="2000" dirty="0"/>
              <a:t>valor 5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s-ES" sz="2000" dirty="0"/>
          </a:p>
          <a:p>
            <a:pPr marL="914400" lvl="2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000" dirty="0"/>
              <a:t>   nota = nota + 5</a:t>
            </a:r>
            <a:r>
              <a:rPr lang="es-MX" sz="2000" dirty="0"/>
              <a:t>	      nota		         	</a:t>
            </a:r>
            <a:endParaRPr lang="es-ES" sz="2000" dirty="0"/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DEE980C9-A71C-464D-BB5F-720D3ED5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86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ES" sz="2400"/>
              <a:t>80</a:t>
            </a:r>
            <a:endParaRPr lang="en-US" altLang="es-ES" sz="2400"/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18249A7B-72C0-47D7-B335-D22CD9406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5786438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ES" sz="2400"/>
              <a:t>85</a:t>
            </a:r>
            <a:endParaRPr lang="en-US" altLang="es-E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5 Marcador de número de diapositiva">
            <a:extLst>
              <a:ext uri="{FF2B5EF4-FFF2-40B4-BE49-F238E27FC236}">
                <a16:creationId xmlns:a16="http://schemas.microsoft.com/office/drawing/2014/main" id="{623433EA-E019-415F-9849-9D1514B6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328FE7-0979-4005-BEA6-3079AF6CE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7B1CB5C-421F-4458-A748-5DE0E8D4B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s-ES" sz="2800" dirty="0"/>
              <a:t>Cada variable tiene un tipo de dato</a:t>
            </a:r>
          </a:p>
          <a:p>
            <a:pPr eaLnBrk="1" hangingPunct="1"/>
            <a:endParaRPr lang="es-MX" altLang="es-ES" sz="2800" dirty="0"/>
          </a:p>
          <a:p>
            <a:pPr eaLnBrk="1" hangingPunct="1"/>
            <a:r>
              <a:rPr lang="es-MX" altLang="es-ES" sz="2800" dirty="0"/>
              <a:t>El tipo de la variable se refiere al tipo de dato que contiene la variable</a:t>
            </a:r>
          </a:p>
          <a:p>
            <a:pPr eaLnBrk="1" hangingPunct="1"/>
            <a:endParaRPr lang="es-MX" altLang="es-ES" sz="2800" dirty="0"/>
          </a:p>
          <a:p>
            <a:pPr eaLnBrk="1" hangingPunct="1"/>
            <a:r>
              <a:rPr lang="es-MX" altLang="es-ES" sz="2800" dirty="0"/>
              <a:t>Ejemplo:</a:t>
            </a:r>
          </a:p>
          <a:p>
            <a:pPr eaLnBrk="1" hangingPunct="1"/>
            <a:endParaRPr lang="es-MX" altLang="es-ES" sz="2800" dirty="0"/>
          </a:p>
          <a:p>
            <a:pPr lvl="1" eaLnBrk="1" hangingPunct="1"/>
            <a:r>
              <a:rPr lang="es-MX" altLang="es-ES" sz="2400" dirty="0"/>
              <a:t>Tipo de la variable </a:t>
            </a:r>
            <a:r>
              <a:rPr lang="es-MX" altLang="es-ES" sz="2400" b="1" dirty="0"/>
              <a:t>nota: </a:t>
            </a:r>
            <a:r>
              <a:rPr lang="es-MX" altLang="es-ES" sz="2400" dirty="0"/>
              <a:t>entero (</a:t>
            </a:r>
            <a:r>
              <a:rPr lang="es-MX" altLang="es-ES" sz="2400" b="1" dirty="0" err="1"/>
              <a:t>int</a:t>
            </a:r>
            <a:r>
              <a:rPr lang="es-MX" altLang="es-ES" sz="2400" dirty="0" err="1"/>
              <a:t>eger</a:t>
            </a:r>
            <a:r>
              <a:rPr lang="es-MX" altLang="es-ES" sz="2400" dirty="0"/>
              <a:t>)</a:t>
            </a:r>
          </a:p>
          <a:p>
            <a:pPr eaLnBrk="1" hangingPunct="1"/>
            <a:endParaRPr lang="es-MX" altLang="es-ES" sz="28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s-E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5 Marcador de número de diapositiva">
            <a:extLst>
              <a:ext uri="{FF2B5EF4-FFF2-40B4-BE49-F238E27FC236}">
                <a16:creationId xmlns:a16="http://schemas.microsoft.com/office/drawing/2014/main" id="{C9729E54-D80B-453B-87EB-E60D9683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44D6A93-308E-47C0-ACBB-03F8C08EE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02D573A-1AF9-45B2-B264-5F7E31575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8040688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altLang="es-ES" sz="2800" dirty="0"/>
              <a:t>Caracter</a:t>
            </a:r>
            <a:r>
              <a:rPr lang="es-MX" altLang="es-ES" sz="2800" dirty="0">
                <a:latin typeface="Times New Roman" panose="02020603050405020304" pitchFamily="18" charset="0"/>
              </a:rPr>
              <a:t>í</a:t>
            </a:r>
            <a:r>
              <a:rPr lang="es-MX" altLang="es-ES" sz="2800" dirty="0"/>
              <a:t>sticas de los nombres de las variables en Python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ES" sz="2400" dirty="0"/>
              <a:t>Pueden contener letras, n</a:t>
            </a:r>
            <a:r>
              <a:rPr lang="es-MX" altLang="es-ES" sz="2400" dirty="0">
                <a:latin typeface="Times New Roman" panose="02020603050405020304" pitchFamily="18" charset="0"/>
              </a:rPr>
              <a:t>ú</a:t>
            </a:r>
            <a:r>
              <a:rPr lang="es-MX" altLang="es-ES" sz="2400" dirty="0"/>
              <a:t>meros o el </a:t>
            </a:r>
            <a:r>
              <a:rPr lang="es-MX" altLang="es-ES" sz="2400" dirty="0" err="1"/>
              <a:t>caracter</a:t>
            </a:r>
            <a:r>
              <a:rPr lang="es-MX" altLang="es-ES" sz="2400" dirty="0"/>
              <a:t> </a:t>
            </a:r>
            <a:r>
              <a:rPr lang="es-MX" altLang="es-ES" sz="2400" dirty="0">
                <a:latin typeface="Times New Roman" panose="02020603050405020304" pitchFamily="18" charset="0"/>
              </a:rPr>
              <a:t>“</a:t>
            </a:r>
            <a:r>
              <a:rPr lang="es-MX" altLang="es-ES" sz="2400" dirty="0"/>
              <a:t>_</a:t>
            </a:r>
            <a:r>
              <a:rPr lang="es-MX" altLang="es-ES" sz="2400" dirty="0">
                <a:latin typeface="Times New Roman" panose="02020603050405020304" pitchFamily="18" charset="0"/>
              </a:rPr>
              <a:t>”</a:t>
            </a:r>
            <a:endParaRPr lang="es-MX" altLang="es-ES" sz="2400" dirty="0"/>
          </a:p>
          <a:p>
            <a:pPr lvl="1" eaLnBrk="1" hangingPunct="1">
              <a:lnSpc>
                <a:spcPct val="90000"/>
              </a:lnSpc>
            </a:pPr>
            <a:r>
              <a:rPr lang="es-MX" altLang="es-ES" sz="2400" dirty="0"/>
              <a:t>No pueden iniciar con un n</a:t>
            </a:r>
            <a:r>
              <a:rPr lang="es-MX" altLang="es-ES" sz="2400" dirty="0">
                <a:latin typeface="Times New Roman" panose="02020603050405020304" pitchFamily="18" charset="0"/>
              </a:rPr>
              <a:t>ú</a:t>
            </a:r>
            <a:r>
              <a:rPr lang="es-MX" altLang="es-ES" sz="2400" dirty="0"/>
              <a:t>mero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ES" sz="2400" dirty="0"/>
              <a:t>Pueden ser de cualquier tama</a:t>
            </a:r>
            <a:r>
              <a:rPr lang="es-MX" altLang="es-ES" sz="2400" dirty="0">
                <a:latin typeface="Times New Roman" panose="02020603050405020304" pitchFamily="18" charset="0"/>
              </a:rPr>
              <a:t>ñ</a:t>
            </a:r>
            <a:r>
              <a:rPr lang="es-MX" altLang="es-ES" sz="2400" dirty="0"/>
              <a:t>o</a:t>
            </a:r>
          </a:p>
          <a:p>
            <a:pPr lvl="1" eaLnBrk="1" hangingPunct="1">
              <a:lnSpc>
                <a:spcPct val="90000"/>
              </a:lnSpc>
            </a:pPr>
            <a:endParaRPr lang="es-MX" altLang="es-ES" sz="1800" dirty="0"/>
          </a:p>
          <a:p>
            <a:pPr eaLnBrk="1" hangingPunct="1">
              <a:lnSpc>
                <a:spcPct val="90000"/>
              </a:lnSpc>
            </a:pPr>
            <a:r>
              <a:rPr lang="es-MX" altLang="es-ES" sz="2800" dirty="0"/>
              <a:t>Revisar estos ejemplos: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ES" sz="2000" dirty="0" err="1"/>
              <a:t>nombre_estudiante</a:t>
            </a:r>
            <a:endParaRPr lang="es-MX" altLang="es-ES" sz="2000" dirty="0"/>
          </a:p>
          <a:p>
            <a:pPr lvl="1" eaLnBrk="1" hangingPunct="1">
              <a:lnSpc>
                <a:spcPct val="90000"/>
              </a:lnSpc>
            </a:pPr>
            <a:r>
              <a:rPr lang="es-MX" altLang="es-ES" sz="2000" dirty="0"/>
              <a:t>1er_Apellido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ES" sz="2000" dirty="0" err="1"/>
              <a:t>numero_estudiante</a:t>
            </a:r>
            <a:endParaRPr lang="es-MX" altLang="es-ES" sz="2000" dirty="0"/>
          </a:p>
          <a:p>
            <a:pPr lvl="1" eaLnBrk="1" hangingPunct="1">
              <a:lnSpc>
                <a:spcPct val="90000"/>
              </a:lnSpc>
            </a:pPr>
            <a:r>
              <a:rPr lang="es-MX" altLang="es-ES" sz="2000" dirty="0"/>
              <a:t>notaExamen1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ES" sz="2000" dirty="0" err="1"/>
              <a:t>totaldevotosparapresidenteenlaprovinciadeCartago</a:t>
            </a:r>
            <a:endParaRPr lang="es-MX" altLang="es-ES" sz="2000" dirty="0"/>
          </a:p>
          <a:p>
            <a:pPr lvl="1" eaLnBrk="1" hangingPunct="1">
              <a:lnSpc>
                <a:spcPct val="90000"/>
              </a:lnSpc>
            </a:pPr>
            <a:r>
              <a:rPr lang="es-MX" altLang="es-ES" sz="2000" dirty="0" err="1"/>
              <a:t>VentasEn</a:t>
            </a:r>
            <a:r>
              <a:rPr lang="es-MX" altLang="es-ES" sz="2000" dirty="0"/>
              <a:t>$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ES" sz="2000" dirty="0"/>
              <a:t>_numero10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5 Marcador de número de diapositiva">
            <a:extLst>
              <a:ext uri="{FF2B5EF4-FFF2-40B4-BE49-F238E27FC236}">
                <a16:creationId xmlns:a16="http://schemas.microsoft.com/office/drawing/2014/main" id="{DCBE2A3B-9625-4C63-81E1-0247CFBF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A25204D-D7DA-48C7-A199-690480D38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8CFDF8A-AB50-430A-90F4-C14FC661D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MX" sz="2800" b="1" dirty="0"/>
              <a:t>Case </a:t>
            </a:r>
            <a:r>
              <a:rPr lang="es-MX" sz="2800" b="1" dirty="0" err="1"/>
              <a:t>sensitive</a:t>
            </a:r>
            <a:r>
              <a:rPr lang="es-MX" sz="2800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MX" sz="2400" dirty="0"/>
              <a:t>Las letras may</a:t>
            </a:r>
            <a:r>
              <a:rPr lang="es-MX" sz="2400" dirty="0">
                <a:latin typeface="Times New Roman" charset="0"/>
              </a:rPr>
              <a:t>ú</a:t>
            </a:r>
            <a:r>
              <a:rPr lang="es-MX" sz="2400" dirty="0"/>
              <a:t>sculas son diferentes a las letras min</a:t>
            </a:r>
            <a:r>
              <a:rPr lang="es-MX" sz="2400" dirty="0">
                <a:latin typeface="Times New Roman" charset="0"/>
              </a:rPr>
              <a:t>ú</a:t>
            </a:r>
            <a:r>
              <a:rPr lang="es-MX" sz="2400" dirty="0"/>
              <a:t>sculas. Las tildes también hacen diferencia.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MX" sz="2400" dirty="0"/>
              <a:t>Ejemplos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s-MX" sz="2000" dirty="0"/>
              <a:t>La variable </a:t>
            </a:r>
            <a:r>
              <a:rPr lang="es-MX" sz="2000" b="1" dirty="0"/>
              <a:t>nota</a:t>
            </a:r>
            <a:r>
              <a:rPr lang="es-MX" sz="2000" dirty="0"/>
              <a:t> es diferente a la variable </a:t>
            </a:r>
            <a:r>
              <a:rPr lang="es-MX" sz="2000" b="1" dirty="0"/>
              <a:t>Nota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s-MX" sz="2000" dirty="0"/>
              <a:t>La variable </a:t>
            </a:r>
            <a:r>
              <a:rPr lang="es-MX" sz="2000" b="1" dirty="0"/>
              <a:t>válido</a:t>
            </a:r>
            <a:r>
              <a:rPr lang="es-MX" sz="2000" dirty="0"/>
              <a:t> es diferente a la variable </a:t>
            </a:r>
            <a:r>
              <a:rPr lang="es-MX" sz="2000" b="1" dirty="0"/>
              <a:t>valido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s-MX" sz="20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MX" sz="2800" dirty="0"/>
              <a:t>Por convenci</a:t>
            </a:r>
            <a:r>
              <a:rPr lang="es-MX" sz="2800" dirty="0">
                <a:latin typeface="Times New Roman" charset="0"/>
              </a:rPr>
              <a:t>ó</a:t>
            </a:r>
            <a:r>
              <a:rPr lang="es-MX" sz="2800" dirty="0"/>
              <a:t>n se usan letras min</a:t>
            </a:r>
            <a:r>
              <a:rPr lang="es-MX" sz="2800" dirty="0">
                <a:latin typeface="Times New Roman" charset="0"/>
              </a:rPr>
              <a:t>ú</a:t>
            </a:r>
            <a:r>
              <a:rPr lang="es-MX" sz="2800" dirty="0"/>
              <a:t>sculas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MX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MX" sz="3600" b="1" dirty="0">
                <a:solidFill>
                  <a:srgbClr val="FF0000"/>
                </a:solidFill>
              </a:rPr>
              <a:t>NOMBRES DE LAS VARIABLES: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MX" sz="3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SIGNIFICATIVOS</a:t>
            </a:r>
            <a:endParaRPr lang="en-US" sz="36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5 Marcador de número de diapositiva">
            <a:extLst>
              <a:ext uri="{FF2B5EF4-FFF2-40B4-BE49-F238E27FC236}">
                <a16:creationId xmlns:a16="http://schemas.microsoft.com/office/drawing/2014/main" id="{4F38C855-4E74-4961-8467-F15C38ED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547953F-3E94-4CF9-B090-CE0588B7A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326438" cy="838200"/>
          </a:xfrm>
        </p:spPr>
        <p:txBody>
          <a:bodyPr/>
          <a:lstStyle/>
          <a:p>
            <a:pPr eaLnBrk="1" hangingPunct="1"/>
            <a:r>
              <a:rPr lang="es-MX" altLang="es-ES" b="1">
                <a:latin typeface="Biondi" pitchFamily="2" charset="0"/>
              </a:rPr>
              <a:t>PALABRAS RESERVADAS (keywords)</a:t>
            </a:r>
            <a:endParaRPr lang="en-US" altLang="es-ES" b="1">
              <a:latin typeface="Biondi" pitchFamily="2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62144AD-C8C2-4F6A-96BA-9E15DE7AF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63" y="1600200"/>
            <a:ext cx="8497887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s-MX" altLang="es-ES" sz="2400"/>
          </a:p>
          <a:p>
            <a:pPr eaLnBrk="1" hangingPunct="1"/>
            <a:r>
              <a:rPr lang="es-MX" altLang="es-ES"/>
              <a:t>Tienen una funci</a:t>
            </a:r>
            <a:r>
              <a:rPr lang="es-MX" altLang="es-ES">
                <a:latin typeface="Times New Roman" panose="02020603050405020304" pitchFamily="18" charset="0"/>
              </a:rPr>
              <a:t>ó</a:t>
            </a:r>
            <a:r>
              <a:rPr lang="es-MX" altLang="es-ES"/>
              <a:t>n espec</a:t>
            </a:r>
            <a:r>
              <a:rPr lang="es-MX" altLang="es-ES">
                <a:latin typeface="Times New Roman" panose="02020603050405020304" pitchFamily="18" charset="0"/>
              </a:rPr>
              <a:t>í</a:t>
            </a:r>
            <a:r>
              <a:rPr lang="es-MX" altLang="es-ES"/>
              <a:t>fica dentro del lenguaje</a:t>
            </a:r>
          </a:p>
          <a:p>
            <a:pPr eaLnBrk="1" hangingPunct="1"/>
            <a:endParaRPr lang="es-MX" altLang="es-ES"/>
          </a:p>
          <a:p>
            <a:pPr lvl="1" eaLnBrk="1" hangingPunct="1"/>
            <a:r>
              <a:rPr lang="es-MX" altLang="es-ES"/>
              <a:t>Ejemplo: </a:t>
            </a:r>
            <a:r>
              <a:rPr lang="es-MX" altLang="es-ES" b="1"/>
              <a:t>if </a:t>
            </a:r>
          </a:p>
          <a:p>
            <a:pPr eaLnBrk="1" hangingPunct="1"/>
            <a:endParaRPr lang="es-MX" altLang="es-ES" sz="2400"/>
          </a:p>
          <a:p>
            <a:pPr eaLnBrk="1" hangingPunct="1"/>
            <a:r>
              <a:rPr lang="es-MX" altLang="es-ES"/>
              <a:t>No deben ser usados como nombres de variables</a:t>
            </a:r>
          </a:p>
          <a:p>
            <a:pPr eaLnBrk="1" hangingPunct="1"/>
            <a:endParaRPr lang="en-US" alt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>
            <a:extLst>
              <a:ext uri="{FF2B5EF4-FFF2-40B4-BE49-F238E27FC236}">
                <a16:creationId xmlns:a16="http://schemas.microsoft.com/office/drawing/2014/main" id="{0FBA0765-C105-41C8-9E99-9F3399C0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6147" name="Rectangle 5122">
            <a:extLst>
              <a:ext uri="{FF2B5EF4-FFF2-40B4-BE49-F238E27FC236}">
                <a16:creationId xmlns:a16="http://schemas.microsoft.com/office/drawing/2014/main" id="{8989A438-0EAD-4B79-A703-0D88E1D6C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R" altLang="es-ES" b="1">
                <a:latin typeface="Biondi" pitchFamily="2" charset="0"/>
              </a:rPr>
              <a:t>CONTENIDO</a:t>
            </a:r>
            <a:endParaRPr lang="en-US" altLang="es-ES" b="1">
              <a:latin typeface="Biondi" pitchFamily="2" charset="0"/>
            </a:endParaRPr>
          </a:p>
        </p:txBody>
      </p:sp>
      <p:sp>
        <p:nvSpPr>
          <p:cNvPr id="6148" name="Rectangle 5123">
            <a:extLst>
              <a:ext uri="{FF2B5EF4-FFF2-40B4-BE49-F238E27FC236}">
                <a16:creationId xmlns:a16="http://schemas.microsoft.com/office/drawing/2014/main" id="{1C5E41AE-8D14-4AD7-A207-9AF84C7A6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CR" altLang="es-ES" sz="2400" i="1">
                <a:latin typeface="Berlin Sans FB Demi" panose="020E0802020502020306" pitchFamily="34" charset="0"/>
              </a:rPr>
              <a:t>TIPOS DE DATOS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CR" altLang="es-ES" sz="2400" i="1">
              <a:latin typeface="Berlin Sans FB Demi" panose="020E0802020502020306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CR" altLang="es-ES" sz="2400" i="1">
                <a:latin typeface="Berlin Sans FB Demi" panose="020E0802020502020306" pitchFamily="34" charset="0"/>
              </a:rPr>
              <a:t>CONCEPTO DE VARIABLE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CR" altLang="es-ES" sz="2400" i="1">
              <a:latin typeface="Berlin Sans FB Demi" panose="020E0802020502020306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CR" altLang="es-ES" sz="2400" i="1">
                <a:latin typeface="Berlin Sans FB Demi" panose="020E0802020502020306" pitchFamily="34" charset="0"/>
              </a:rPr>
              <a:t>PALABRAS RESERVADAS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CR" altLang="es-ES" sz="2400" i="1">
              <a:latin typeface="Berlin Sans FB Demi" panose="020E0802020502020306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CR" altLang="es-ES" sz="2400" i="1">
                <a:latin typeface="Berlin Sans FB Demi" panose="020E0802020502020306" pitchFamily="34" charset="0"/>
              </a:rPr>
              <a:t>ESTATUTO DE ASIGNACIÓN Y EXPRESIONES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CR" altLang="es-ES" sz="2400" i="1">
              <a:latin typeface="Berlin Sans FB Demi" panose="020E0802020502020306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CR" altLang="es-ES" sz="2400" i="1">
                <a:latin typeface="Berlin Sans FB Demi" panose="020E0802020502020306" pitchFamily="34" charset="0"/>
              </a:rPr>
              <a:t>OPERADORES ARITMÉTICOS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5 Marcador de número de diapositiva">
            <a:extLst>
              <a:ext uri="{FF2B5EF4-FFF2-40B4-BE49-F238E27FC236}">
                <a16:creationId xmlns:a16="http://schemas.microsoft.com/office/drawing/2014/main" id="{598BA58E-E6CA-4E9D-8CBF-09D30120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433B611-F0B1-495F-B487-D7F0287FE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2DC3243-B752-4049-BD58-4940B6737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s-ES"/>
          </a:p>
        </p:txBody>
      </p:sp>
      <p:graphicFrame>
        <p:nvGraphicFramePr>
          <p:cNvPr id="623733" name="Group 117">
            <a:extLst>
              <a:ext uri="{FF2B5EF4-FFF2-40B4-BE49-F238E27FC236}">
                <a16:creationId xmlns:a16="http://schemas.microsoft.com/office/drawing/2014/main" id="{A7AABE18-4BAA-4A0A-9412-11CDE060D2D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8800"/>
          <a:ext cx="6711950" cy="4202115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8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def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try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None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except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True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if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from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and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and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global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break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elif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class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while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import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continue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5 Marcador de número de diapositiva">
            <a:extLst>
              <a:ext uri="{FF2B5EF4-FFF2-40B4-BE49-F238E27FC236}">
                <a16:creationId xmlns:a16="http://schemas.microsoft.com/office/drawing/2014/main" id="{7580FAF0-1262-40C8-890B-302E444F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338D28B-A698-4BCA-B982-246B72177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R" altLang="es-ES" sz="4000" b="1">
                <a:latin typeface="Biondi" pitchFamily="2" charset="0"/>
              </a:rPr>
              <a:t>ESTATUTO DE ASIGNACIÓN Y EXPRESIONES</a:t>
            </a:r>
            <a:endParaRPr lang="en-US" altLang="es-ES" sz="4000" b="1">
              <a:latin typeface="Biondi" pitchFamily="2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EC5F8A4-A743-4EE0-8766-EFA918894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924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419" altLang="es-ES" sz="2800" dirty="0"/>
              <a:t>Asignación: dar un valor a una variable</a:t>
            </a:r>
          </a:p>
          <a:p>
            <a:pPr eaLnBrk="1" hangingPunct="1">
              <a:lnSpc>
                <a:spcPct val="90000"/>
              </a:lnSpc>
            </a:pPr>
            <a:endParaRPr lang="es-419" altLang="es-ES" sz="2800" dirty="0"/>
          </a:p>
          <a:p>
            <a:pPr eaLnBrk="1" hangingPunct="1">
              <a:lnSpc>
                <a:spcPct val="90000"/>
              </a:lnSpc>
            </a:pPr>
            <a:r>
              <a:rPr lang="es-MX" altLang="es-ES" sz="2800" dirty="0"/>
              <a:t>Forma general de hacer una asignaci</a:t>
            </a:r>
            <a:r>
              <a:rPr lang="es-MX" altLang="es-ES" sz="2800" dirty="0">
                <a:latin typeface="Times New Roman" panose="02020603050405020304" pitchFamily="18" charset="0"/>
              </a:rPr>
              <a:t>ó</a:t>
            </a:r>
            <a:r>
              <a:rPr lang="es-MX" altLang="es-ES" sz="2800" dirty="0"/>
              <a:t>n</a:t>
            </a:r>
          </a:p>
          <a:p>
            <a:pPr eaLnBrk="1" hangingPunct="1">
              <a:lnSpc>
                <a:spcPct val="90000"/>
              </a:lnSpc>
            </a:pPr>
            <a:endParaRPr lang="es-MX" altLang="es-ES" sz="1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ES" sz="2400" dirty="0"/>
              <a:t>			</a:t>
            </a:r>
            <a:r>
              <a:rPr lang="es-MX" altLang="es-ES" sz="2400" b="1" dirty="0"/>
              <a:t>variable = expresi</a:t>
            </a:r>
            <a:r>
              <a:rPr lang="es-MX" altLang="es-ES" sz="2400" b="1" dirty="0">
                <a:latin typeface="Times New Roman" panose="02020603050405020304" pitchFamily="18" charset="0"/>
              </a:rPr>
              <a:t>ó</a:t>
            </a:r>
            <a:r>
              <a:rPr lang="es-MX" altLang="es-ES" sz="2400" b="1" dirty="0"/>
              <a:t>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MX" altLang="es-ES" sz="2400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ES" sz="2400" dirty="0"/>
              <a:t>Lo primero que hace Python en una asignaci</a:t>
            </a:r>
            <a:r>
              <a:rPr lang="es-MX" altLang="es-ES" sz="2400" dirty="0">
                <a:latin typeface="Times New Roman" panose="02020603050405020304" pitchFamily="18" charset="0"/>
              </a:rPr>
              <a:t>ó</a:t>
            </a:r>
            <a:r>
              <a:rPr lang="es-MX" altLang="es-ES" sz="2400" dirty="0"/>
              <a:t>n es calcular el valor de la </a:t>
            </a:r>
            <a:r>
              <a:rPr lang="es-MX" altLang="es-ES" sz="2400" b="1" dirty="0"/>
              <a:t>expresi</a:t>
            </a:r>
            <a:r>
              <a:rPr lang="es-MX" altLang="es-ES" sz="2400" b="1" dirty="0">
                <a:latin typeface="Times New Roman" panose="02020603050405020304" pitchFamily="18" charset="0"/>
              </a:rPr>
              <a:t>ó</a:t>
            </a:r>
            <a:r>
              <a:rPr lang="es-MX" altLang="es-ES" sz="2400" b="1" dirty="0"/>
              <a:t>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MX" altLang="es-ES" sz="2400" i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ES" sz="2400" dirty="0"/>
              <a:t>Luego crea una </a:t>
            </a:r>
            <a:r>
              <a:rPr lang="es-MX" altLang="es-ES" sz="2400" b="1" dirty="0"/>
              <a:t>variable</a:t>
            </a:r>
            <a:r>
              <a:rPr lang="es-MX" altLang="es-ES" sz="2400" dirty="0"/>
              <a:t> para asignarle ese valor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MX" altLang="es-E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ES" sz="2400" dirty="0"/>
              <a:t>Ejemplo:</a:t>
            </a:r>
            <a:r>
              <a:rPr lang="es-419" altLang="es-ES" sz="2400" dirty="0"/>
              <a:t>		</a:t>
            </a:r>
            <a:r>
              <a:rPr lang="es-MX" altLang="es-ES" sz="2400" dirty="0"/>
              <a:t>nota = 80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Marcador de número de diapositiva">
            <a:extLst>
              <a:ext uri="{FF2B5EF4-FFF2-40B4-BE49-F238E27FC236}">
                <a16:creationId xmlns:a16="http://schemas.microsoft.com/office/drawing/2014/main" id="{49FE1023-DF33-409C-816F-626A2EEB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D0F7351-10C2-4D1E-9296-242180194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668A96C-FA4C-49F9-AF0B-A330103B3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altLang="es-ES" sz="2800"/>
              <a:t>Una expresi</a:t>
            </a:r>
            <a:r>
              <a:rPr lang="es-MX" altLang="es-ES" sz="2800">
                <a:latin typeface="Times New Roman" panose="02020603050405020304" pitchFamily="18" charset="0"/>
              </a:rPr>
              <a:t>ó</a:t>
            </a:r>
            <a:r>
              <a:rPr lang="es-MX" altLang="es-ES" sz="2800"/>
              <a:t>n puede ser</a:t>
            </a:r>
          </a:p>
          <a:p>
            <a:pPr eaLnBrk="1" hangingPunct="1">
              <a:lnSpc>
                <a:spcPct val="90000"/>
              </a:lnSpc>
            </a:pPr>
            <a:endParaRPr lang="es-MX" altLang="es-ES" sz="2800"/>
          </a:p>
          <a:p>
            <a:pPr lvl="1" eaLnBrk="1" hangingPunct="1">
              <a:lnSpc>
                <a:spcPct val="90000"/>
              </a:lnSpc>
            </a:pPr>
            <a:r>
              <a:rPr lang="es-MX" altLang="es-ES" sz="2400"/>
              <a:t>Una constante</a:t>
            </a:r>
          </a:p>
          <a:p>
            <a:pPr lvl="1" eaLnBrk="1" hangingPunct="1">
              <a:lnSpc>
                <a:spcPct val="90000"/>
              </a:lnSpc>
            </a:pPr>
            <a:endParaRPr lang="es-MX" altLang="es-ES" sz="2400"/>
          </a:p>
          <a:p>
            <a:pPr lvl="1" eaLnBrk="1" hangingPunct="1">
              <a:lnSpc>
                <a:spcPct val="90000"/>
              </a:lnSpc>
            </a:pPr>
            <a:r>
              <a:rPr lang="es-MX" altLang="es-ES" sz="2400"/>
              <a:t>Una variable</a:t>
            </a:r>
          </a:p>
          <a:p>
            <a:pPr lvl="1" eaLnBrk="1" hangingPunct="1">
              <a:lnSpc>
                <a:spcPct val="90000"/>
              </a:lnSpc>
            </a:pPr>
            <a:endParaRPr lang="es-MX" altLang="es-ES" sz="2400"/>
          </a:p>
          <a:p>
            <a:pPr lvl="1" eaLnBrk="1" hangingPunct="1">
              <a:lnSpc>
                <a:spcPct val="90000"/>
              </a:lnSpc>
            </a:pPr>
            <a:r>
              <a:rPr lang="es-MX" altLang="es-ES" sz="2400"/>
              <a:t>Una funci</a:t>
            </a:r>
            <a:r>
              <a:rPr lang="es-MX" altLang="es-ES" sz="2400">
                <a:latin typeface="Times New Roman" panose="02020603050405020304" pitchFamily="18" charset="0"/>
              </a:rPr>
              <a:t>ó</a:t>
            </a:r>
            <a:r>
              <a:rPr lang="es-MX" altLang="es-ES" sz="2400"/>
              <a:t>n</a:t>
            </a:r>
          </a:p>
          <a:p>
            <a:pPr lvl="1" eaLnBrk="1" hangingPunct="1">
              <a:lnSpc>
                <a:spcPct val="90000"/>
              </a:lnSpc>
            </a:pPr>
            <a:endParaRPr lang="es-MX" altLang="es-ES" sz="2400"/>
          </a:p>
          <a:p>
            <a:pPr lvl="1" eaLnBrk="1" hangingPunct="1">
              <a:lnSpc>
                <a:spcPct val="90000"/>
              </a:lnSpc>
            </a:pPr>
            <a:r>
              <a:rPr lang="es-MX" altLang="es-ES" sz="2400"/>
              <a:t>Una combinaci</a:t>
            </a:r>
            <a:r>
              <a:rPr lang="es-MX" altLang="es-ES" sz="2400">
                <a:latin typeface="Times New Roman" panose="02020603050405020304" pitchFamily="18" charset="0"/>
              </a:rPr>
              <a:t>ó</a:t>
            </a:r>
            <a:r>
              <a:rPr lang="es-MX" altLang="es-ES" sz="2400"/>
              <a:t>n de constantes, variables, funciones  y operadores</a:t>
            </a:r>
            <a:endParaRPr lang="en-US" altLang="es-E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Marcador de número de diapositiva">
            <a:extLst>
              <a:ext uri="{FF2B5EF4-FFF2-40B4-BE49-F238E27FC236}">
                <a16:creationId xmlns:a16="http://schemas.microsoft.com/office/drawing/2014/main" id="{BCDCD59A-06E2-435F-A57F-1A1CE33E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1764E79-3691-46A9-AB3B-AEFD7D311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630532B-5D80-4B0C-B8AE-7BA476DAB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8768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s-MX" altLang="es-ES" sz="2800"/>
              <a:t>Ejemplos de expresiones: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ES"/>
              <a:t>345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ES"/>
              <a:t>20 + 32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s-ES"/>
              <a:t>"</a:t>
            </a:r>
            <a:r>
              <a:rPr lang="es-MX" altLang="es-ES"/>
              <a:t>hola</a:t>
            </a:r>
            <a:r>
              <a:rPr lang="en-US" altLang="es-ES"/>
              <a:t>" 		</a:t>
            </a:r>
            <a:r>
              <a:rPr lang="es-419" altLang="es-ES"/>
              <a:t>¿ variable o string ?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/>
              <a:t>h</a:t>
            </a:r>
            <a:r>
              <a:rPr lang="es-419" altLang="es-ES"/>
              <a:t>ola              ¿ variable o string ?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s-ES"/>
              <a:t>"</a:t>
            </a:r>
            <a:r>
              <a:rPr lang="es-419" altLang="es-ES"/>
              <a:t>100</a:t>
            </a:r>
            <a:r>
              <a:rPr lang="en-US" altLang="es-ES"/>
              <a:t>" 		¿ número o string ?</a:t>
            </a:r>
            <a:endParaRPr lang="es-419" altLang="es-ES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ES"/>
              <a:t>nota / 10 * .25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ES"/>
              <a:t>hora * 60 + minutos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ES"/>
              <a:t>(segundos + 10) * 2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ES"/>
              <a:t>True</a:t>
            </a:r>
            <a:endParaRPr lang="es-419" altLang="es-ES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ES"/>
              <a:t>abs(n1) / 2 + abs(n2) + 3.14  </a:t>
            </a:r>
            <a:r>
              <a:rPr lang="es-MX" altLang="es-ES">
                <a:sym typeface="Wingdings" panose="05000000000000000000" pitchFamily="2" charset="2"/>
              </a:rPr>
              <a:t> función abs</a:t>
            </a:r>
            <a:endParaRPr lang="es-MX" altLang="es-E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5 Marcador de número de diapositiva">
            <a:extLst>
              <a:ext uri="{FF2B5EF4-FFF2-40B4-BE49-F238E27FC236}">
                <a16:creationId xmlns:a16="http://schemas.microsoft.com/office/drawing/2014/main" id="{8422C0B3-438C-46AB-B4EA-C4950C9B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89B0655-7DBE-4B11-BEAE-2394A3350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0A4E26A-FD02-4B3E-9CFC-4E9425437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077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s-MX" altLang="es-ES" sz="2800" dirty="0"/>
          </a:p>
          <a:p>
            <a:pPr lvl="4" eaLnBrk="1" hangingPunct="1">
              <a:lnSpc>
                <a:spcPct val="90000"/>
              </a:lnSpc>
              <a:defRPr/>
            </a:pPr>
            <a:r>
              <a:rPr lang="es-MX" altLang="es-ES" sz="2800" dirty="0"/>
              <a:t>En un programa la primera operaci</a:t>
            </a:r>
            <a:r>
              <a:rPr lang="es-MX" altLang="es-ES" sz="2800" dirty="0">
                <a:latin typeface="Times New Roman" charset="0"/>
              </a:rPr>
              <a:t>ó</a:t>
            </a:r>
            <a:r>
              <a:rPr lang="es-MX" altLang="es-ES" sz="2800" dirty="0"/>
              <a:t>n sobre una variable debe ser la asignaci</a:t>
            </a:r>
            <a:r>
              <a:rPr lang="es-MX" altLang="es-ES" sz="2800" dirty="0">
                <a:latin typeface="Times New Roman" charset="0"/>
              </a:rPr>
              <a:t>ó</a:t>
            </a:r>
            <a:r>
              <a:rPr lang="es-MX" altLang="es-ES" sz="2800" dirty="0"/>
              <a:t>n de un valor </a:t>
            </a:r>
          </a:p>
          <a:p>
            <a:pPr lvl="4" eaLnBrk="1" hangingPunct="1">
              <a:lnSpc>
                <a:spcPct val="90000"/>
              </a:lnSpc>
              <a:defRPr/>
            </a:pPr>
            <a:endParaRPr lang="es-MX" altLang="es-ES" sz="1600" dirty="0"/>
          </a:p>
          <a:p>
            <a:pPr marL="1828800" lvl="4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MX" altLang="es-ES" sz="1600" dirty="0"/>
          </a:p>
          <a:p>
            <a:pPr lvl="4" eaLnBrk="1" hangingPunct="1">
              <a:lnSpc>
                <a:spcPct val="90000"/>
              </a:lnSpc>
              <a:defRPr/>
            </a:pPr>
            <a:endParaRPr lang="es-MX" altLang="es-ES" sz="1600" dirty="0"/>
          </a:p>
          <a:p>
            <a:pPr lvl="4" eaLnBrk="1" hangingPunct="1">
              <a:lnSpc>
                <a:spcPct val="90000"/>
              </a:lnSpc>
              <a:defRPr/>
            </a:pPr>
            <a:r>
              <a:rPr lang="es-MX" altLang="es-ES" sz="2800" dirty="0"/>
              <a:t>Para usar una variable en una expresi</a:t>
            </a:r>
            <a:r>
              <a:rPr lang="es-MX" altLang="es-ES" sz="2800" dirty="0">
                <a:latin typeface="Times New Roman" charset="0"/>
              </a:rPr>
              <a:t>ó</a:t>
            </a:r>
            <a:r>
              <a:rPr lang="es-MX" altLang="es-ES" sz="2800" dirty="0"/>
              <a:t>n debe  tener un valor asignado previamente</a:t>
            </a:r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25AA4479-9E1E-4D41-8798-231ACA6D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2362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5 Marcador de número de diapositiva">
            <a:extLst>
              <a:ext uri="{FF2B5EF4-FFF2-40B4-BE49-F238E27FC236}">
                <a16:creationId xmlns:a16="http://schemas.microsoft.com/office/drawing/2014/main" id="{E8BE1BC2-FE15-4E2E-A3EB-2646E790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32771" name="Rectangle 1026">
            <a:extLst>
              <a:ext uri="{FF2B5EF4-FFF2-40B4-BE49-F238E27FC236}">
                <a16:creationId xmlns:a16="http://schemas.microsoft.com/office/drawing/2014/main" id="{F00F262D-AF1C-4B95-80E9-C068BEF1A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32772" name="Rectangle 1027">
            <a:extLst>
              <a:ext uri="{FF2B5EF4-FFF2-40B4-BE49-F238E27FC236}">
                <a16:creationId xmlns:a16="http://schemas.microsoft.com/office/drawing/2014/main" id="{37580B79-B9F7-4458-8B25-0B97ED759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001000" cy="4379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altLang="es-ES" sz="2400"/>
              <a:t>Ejemplos de asignaciones:</a:t>
            </a:r>
          </a:p>
          <a:p>
            <a:pPr eaLnBrk="1" hangingPunct="1">
              <a:lnSpc>
                <a:spcPct val="90000"/>
              </a:lnSpc>
            </a:pPr>
            <a:endParaRPr lang="es-MX" altLang="es-E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s-ES" sz="2400"/>
              <a:t>	n1 = 100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s-ES" sz="2400"/>
              <a:t>	n1 = n1 * 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s-ES" sz="2400"/>
              <a:t>	n2 = n1</a:t>
            </a:r>
            <a:r>
              <a:rPr lang="es-MX" altLang="es-ES" sz="2400"/>
              <a:t> - 25</a:t>
            </a:r>
            <a:endParaRPr lang="en-US" altLang="es-E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s-ES" sz="2400"/>
              <a:t>	</a:t>
            </a:r>
            <a:r>
              <a:rPr lang="en-US" altLang="es-ES" sz="2400">
                <a:solidFill>
                  <a:srgbClr val="FF3399"/>
                </a:solidFill>
              </a:rPr>
              <a:t>print</a:t>
            </a:r>
            <a:r>
              <a:rPr lang="en-US" altLang="es-ES" sz="2400"/>
              <a:t>(n1, n2)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E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s-ES" sz="2400"/>
              <a:t>    La ejecución del programa da estos resultados: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s-ES" sz="2400"/>
              <a:t>		200  175 </a:t>
            </a:r>
          </a:p>
          <a:p>
            <a:pPr eaLnBrk="1" hangingPunct="1">
              <a:lnSpc>
                <a:spcPct val="90000"/>
              </a:lnSpc>
            </a:pPr>
            <a:endParaRPr lang="es-MX" altLang="es-ES" sz="2400"/>
          </a:p>
          <a:p>
            <a:pPr eaLnBrk="1" hangingPunct="1">
              <a:lnSpc>
                <a:spcPct val="90000"/>
              </a:lnSpc>
            </a:pPr>
            <a:r>
              <a:rPr lang="es-MX" altLang="es-ES" sz="2400"/>
              <a:t>Cuando una variable aparece en una expresi</a:t>
            </a:r>
            <a:r>
              <a:rPr lang="es-MX" altLang="es-ES" sz="2400">
                <a:latin typeface="Times New Roman" panose="02020603050405020304" pitchFamily="18" charset="0"/>
              </a:rPr>
              <a:t>ó</a:t>
            </a:r>
            <a:r>
              <a:rPr lang="es-MX" altLang="es-ES" sz="2400"/>
              <a:t>n, se toma el valor que tenga antes de hacer la asignación</a:t>
            </a:r>
            <a:endParaRPr lang="en-US" altLang="es-ES" sz="240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D06B937-23FF-46CB-B298-59C3D716D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4152900" cy="249396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kumimoji="1" lang="es-MX" sz="2600" dirty="0">
                <a:latin typeface="Times New Roman" charset="0"/>
                <a:cs typeface="Times New Roman" charset="0"/>
              </a:rPr>
              <a:t>         </a:t>
            </a:r>
            <a:r>
              <a:rPr kumimoji="1" lang="es-MX" sz="2600" b="1" i="1" dirty="0">
                <a:solidFill>
                  <a:srgbClr val="0D0D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Hacer corrida manual</a:t>
            </a:r>
          </a:p>
          <a:p>
            <a:pPr>
              <a:defRPr/>
            </a:pPr>
            <a:r>
              <a:rPr kumimoji="1" lang="es-419" sz="2600" b="1" dirty="0">
                <a:solidFill>
                  <a:srgbClr val="0D0D11"/>
                </a:solidFill>
                <a:latin typeface="Times New Roman" charset="0"/>
                <a:cs typeface="Times New Roman" charset="0"/>
              </a:rPr>
              <a:t>Variables</a:t>
            </a:r>
            <a:r>
              <a:rPr kumimoji="1" lang="es-419" sz="2600" dirty="0">
                <a:solidFill>
                  <a:srgbClr val="0D0D11"/>
                </a:solidFill>
                <a:latin typeface="Times New Roman" charset="0"/>
                <a:cs typeface="Times New Roman" charset="0"/>
              </a:rPr>
              <a:t>: lista en forma horizontal</a:t>
            </a:r>
          </a:p>
          <a:p>
            <a:pPr>
              <a:defRPr/>
            </a:pPr>
            <a:r>
              <a:rPr kumimoji="1" lang="es-419" sz="2600" b="1" dirty="0">
                <a:solidFill>
                  <a:srgbClr val="0D0D11"/>
                </a:solidFill>
                <a:latin typeface="Times New Roman" charset="0"/>
                <a:cs typeface="Times New Roman" charset="0"/>
              </a:rPr>
              <a:t>Valores de las variables</a:t>
            </a:r>
            <a:r>
              <a:rPr kumimoji="1" lang="es-419" sz="2600" dirty="0">
                <a:solidFill>
                  <a:srgbClr val="0D0D11"/>
                </a:solidFill>
                <a:latin typeface="Times New Roman" charset="0"/>
                <a:cs typeface="Times New Roman" charset="0"/>
              </a:rPr>
              <a:t>:  debajo de las variables, en forma vertical</a:t>
            </a:r>
            <a:endParaRPr kumimoji="1" lang="en-US" sz="2600" dirty="0">
              <a:solidFill>
                <a:srgbClr val="0D0D1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5 Marcador de número de diapositiva">
            <a:extLst>
              <a:ext uri="{FF2B5EF4-FFF2-40B4-BE49-F238E27FC236}">
                <a16:creationId xmlns:a16="http://schemas.microsoft.com/office/drawing/2014/main" id="{7B5C4B5B-D170-47F8-AA29-5773AAE6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26B3631-846F-4577-BA06-158C4FD3C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63C1604-08C1-4A79-B213-F0878FA8D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428038" cy="3846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ES"/>
              <a:t>S</a:t>
            </a:r>
            <a:r>
              <a:rPr lang="es-419" altLang="es-ES"/>
              <a:t>upongamos que </a:t>
            </a:r>
            <a:r>
              <a:rPr lang="es-MX" altLang="es-ES"/>
              <a:t>estamos haciendo una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ES"/>
              <a:t>asignación: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s-E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s-ES"/>
              <a:t>	x1$ =  10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CR" altLang="es-E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ES"/>
              <a:t>	¿ </a:t>
            </a:r>
            <a:r>
              <a:rPr lang="es-ES" altLang="es-ES"/>
              <a:t>Está correcta la asignación </a:t>
            </a:r>
            <a:r>
              <a:rPr lang="es-MX" altLang="es-ES"/>
              <a:t>? </a:t>
            </a:r>
            <a:endParaRPr lang="en-US" alt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Título">
            <a:extLst>
              <a:ext uri="{FF2B5EF4-FFF2-40B4-BE49-F238E27FC236}">
                <a16:creationId xmlns:a16="http://schemas.microsoft.com/office/drawing/2014/main" id="{85DC4F65-E1A3-45E2-ABD7-E6446A458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47107" name="2 Marcador de contenido">
            <a:extLst>
              <a:ext uri="{FF2B5EF4-FFF2-40B4-BE49-F238E27FC236}">
                <a16:creationId xmlns:a16="http://schemas.microsoft.com/office/drawing/2014/main" id="{52F4FEF0-B0A1-459B-BFE9-DCD454F6C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02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MX" sz="2400" dirty="0"/>
              <a:t>Error cuando se ejecuta una instrucción usando una  variable sin un valor asignado previamente</a:t>
            </a:r>
          </a:p>
          <a:p>
            <a:pPr eaLnBrk="1" hangingPunct="1">
              <a:lnSpc>
                <a:spcPct val="90000"/>
              </a:lnSpc>
              <a:defRPr/>
            </a:pPr>
            <a:endParaRPr lang="es-MX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nota = </a:t>
            </a:r>
            <a:r>
              <a:rPr lang="en-US" sz="2400" dirty="0" err="1"/>
              <a:t>otra_nota</a:t>
            </a: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Traceback</a:t>
            </a:r>
            <a:r>
              <a:rPr lang="en-US" sz="2400" dirty="0">
                <a:solidFill>
                  <a:srgbClr val="FF0000"/>
                </a:solidFill>
              </a:rPr>
              <a:t> (most recent call last):                     </a:t>
            </a:r>
            <a:r>
              <a:rPr lang="en-US" sz="2400" dirty="0" err="1"/>
              <a:t>mensaje</a:t>
            </a: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  File "&lt;pyshell#0&gt;", line 1, in &lt;module&gt;         </a:t>
            </a:r>
            <a:r>
              <a:rPr lang="en-US" sz="2400" dirty="0"/>
              <a:t>de error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    nota = </a:t>
            </a:r>
            <a:r>
              <a:rPr lang="en-US" sz="2400" dirty="0" err="1">
                <a:solidFill>
                  <a:srgbClr val="FF0000"/>
                </a:solidFill>
              </a:rPr>
              <a:t>otra_nota</a:t>
            </a:r>
            <a:r>
              <a:rPr lang="en-US" sz="2400" dirty="0">
                <a:solidFill>
                  <a:srgbClr val="FF0000"/>
                </a:solidFill>
              </a:rPr>
              <a:t>                                     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NameError</a:t>
            </a:r>
            <a:r>
              <a:rPr lang="en-US" sz="2400" dirty="0">
                <a:solidFill>
                  <a:srgbClr val="FF0000"/>
                </a:solidFill>
              </a:rPr>
              <a:t>: name '</a:t>
            </a:r>
            <a:r>
              <a:rPr lang="en-US" sz="2400" dirty="0" err="1">
                <a:solidFill>
                  <a:srgbClr val="FF0000"/>
                </a:solidFill>
              </a:rPr>
              <a:t>otra_nota</a:t>
            </a:r>
            <a:r>
              <a:rPr lang="en-US" sz="2400" dirty="0">
                <a:solidFill>
                  <a:srgbClr val="FF0000"/>
                </a:solidFill>
              </a:rPr>
              <a:t>' is not defined   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34820" name="3 Marcador de número de diapositiva">
            <a:extLst>
              <a:ext uri="{FF2B5EF4-FFF2-40B4-BE49-F238E27FC236}">
                <a16:creationId xmlns:a16="http://schemas.microsoft.com/office/drawing/2014/main" id="{B416A8C4-F73E-43F2-B087-B9162BAF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34821" name="1 Cerrar llave">
            <a:extLst>
              <a:ext uri="{FF2B5EF4-FFF2-40B4-BE49-F238E27FC236}">
                <a16:creationId xmlns:a16="http://schemas.microsoft.com/office/drawing/2014/main" id="{F80090F4-2D4F-4756-91F7-AE7B9E56F862}"/>
              </a:ext>
            </a:extLst>
          </p:cNvPr>
          <p:cNvSpPr>
            <a:spLocks/>
          </p:cNvSpPr>
          <p:nvPr/>
        </p:nvSpPr>
        <p:spPr bwMode="auto">
          <a:xfrm>
            <a:off x="7162800" y="3468688"/>
            <a:ext cx="533400" cy="2362200"/>
          </a:xfrm>
          <a:prstGeom prst="rightBrace">
            <a:avLst>
              <a:gd name="adj1" fmla="val 8324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5 Marcador de número de diapositiva">
            <a:extLst>
              <a:ext uri="{FF2B5EF4-FFF2-40B4-BE49-F238E27FC236}">
                <a16:creationId xmlns:a16="http://schemas.microsoft.com/office/drawing/2014/main" id="{3E633B73-BF8D-4618-A7E8-219A1989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35843" name="Rectangle 1026">
            <a:extLst>
              <a:ext uri="{FF2B5EF4-FFF2-40B4-BE49-F238E27FC236}">
                <a16:creationId xmlns:a16="http://schemas.microsoft.com/office/drawing/2014/main" id="{4C9AD6D7-CCE6-4044-9975-3AE034EA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35844" name="Rectangle 1027">
            <a:extLst>
              <a:ext uri="{FF2B5EF4-FFF2-40B4-BE49-F238E27FC236}">
                <a16:creationId xmlns:a16="http://schemas.microsoft.com/office/drawing/2014/main" id="{D97D1213-F2E9-4017-A082-FFB4F11A8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772400" cy="4379913"/>
          </a:xfrm>
        </p:spPr>
        <p:txBody>
          <a:bodyPr/>
          <a:lstStyle/>
          <a:p>
            <a:pPr lvl="1" eaLnBrk="1" hangingPunct="1"/>
            <a:r>
              <a:rPr lang="es-CR" altLang="es-ES"/>
              <a:t>Otras asignaciones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s-E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s-ES"/>
              <a:t>		nombre = "Juan Sito"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s-E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s-ES"/>
              <a:t>		numero = 3.14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Título">
            <a:extLst>
              <a:ext uri="{FF2B5EF4-FFF2-40B4-BE49-F238E27FC236}">
                <a16:creationId xmlns:a16="http://schemas.microsoft.com/office/drawing/2014/main" id="{1BE6E971-7BFD-4FE7-B81E-C6D06A0AB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E9B14962-8D4E-4BC2-AB1B-DF983035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sz="2400" dirty="0">
                <a:latin typeface="+mj-lt"/>
              </a:rPr>
              <a:t>Asignaciones simultáneas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MX" sz="2400" dirty="0">
                <a:latin typeface="+mj-lt"/>
              </a:rPr>
              <a:t>		apellido, edad, contador = "Días", 5, 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MX" sz="2400" dirty="0">
                <a:solidFill>
                  <a:srgbClr val="FF3399"/>
                </a:solidFill>
                <a:latin typeface="+mj-lt"/>
              </a:rPr>
              <a:t>		</a:t>
            </a:r>
            <a:r>
              <a:rPr lang="es-MX" sz="2400" dirty="0" err="1">
                <a:solidFill>
                  <a:srgbClr val="FF3399"/>
                </a:solidFill>
                <a:latin typeface="+mj-lt"/>
              </a:rPr>
              <a:t>print</a:t>
            </a:r>
            <a:r>
              <a:rPr lang="es-MX" sz="2400" dirty="0">
                <a:latin typeface="+mj-lt"/>
              </a:rPr>
              <a:t> (apellido, edad, contador)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MX" sz="2400" dirty="0">
                <a:latin typeface="+mj-lt"/>
              </a:rPr>
              <a:t>			Resultados en la ejecución: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MX" sz="2400" dirty="0">
                <a:latin typeface="+mj-lt"/>
              </a:rPr>
              <a:t>		Días  5  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s-MX" sz="2400" dirty="0">
              <a:latin typeface="+mj-lt"/>
            </a:endParaRPr>
          </a:p>
          <a:p>
            <a:pPr eaLnBrk="1" hangingPunct="1">
              <a:defRPr/>
            </a:pPr>
            <a:r>
              <a:rPr lang="es-MX" sz="2400" dirty="0">
                <a:latin typeface="+mj-lt"/>
              </a:rPr>
              <a:t>Asignaciones ligadas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+mj-lt"/>
              </a:rPr>
              <a:t>		x = y = z = 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3399"/>
                </a:solidFill>
                <a:latin typeface="+mj-lt"/>
              </a:rPr>
              <a:t>		print</a:t>
            </a:r>
            <a:r>
              <a:rPr lang="en-US" sz="2400" dirty="0">
                <a:latin typeface="+mj-lt"/>
              </a:rPr>
              <a:t> </a:t>
            </a:r>
            <a:r>
              <a:rPr lang="es-CR" sz="2400" dirty="0">
                <a:latin typeface="+mj-lt"/>
              </a:rPr>
              <a:t>(</a:t>
            </a:r>
            <a:r>
              <a:rPr lang="en-US" sz="2400" dirty="0">
                <a:latin typeface="+mj-lt"/>
              </a:rPr>
              <a:t>x, y, z</a:t>
            </a:r>
            <a:r>
              <a:rPr lang="es-CR" sz="2400" dirty="0">
                <a:latin typeface="+mj-lt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CR" sz="2400" dirty="0">
                <a:latin typeface="+mj-lt"/>
              </a:rPr>
              <a:t>			Resultados en la ejecución:</a:t>
            </a:r>
            <a:endParaRPr lang="en-US" sz="2400" dirty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+mj-lt"/>
              </a:rPr>
              <a:t>		0  0  0</a:t>
            </a:r>
            <a:endParaRPr lang="es-CR" sz="2400" dirty="0">
              <a:latin typeface="+mj-lt"/>
            </a:endParaRPr>
          </a:p>
          <a:p>
            <a:pPr>
              <a:defRPr/>
            </a:pPr>
            <a:endParaRPr lang="es-ES" dirty="0"/>
          </a:p>
        </p:txBody>
      </p:sp>
      <p:sp>
        <p:nvSpPr>
          <p:cNvPr id="36868" name="3 Marcador de número de diapositiva">
            <a:extLst>
              <a:ext uri="{FF2B5EF4-FFF2-40B4-BE49-F238E27FC236}">
                <a16:creationId xmlns:a16="http://schemas.microsoft.com/office/drawing/2014/main" id="{B4B08F15-2184-4838-A092-ADD3CB8E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Marcador de número de diapositiva">
            <a:extLst>
              <a:ext uri="{FF2B5EF4-FFF2-40B4-BE49-F238E27FC236}">
                <a16:creationId xmlns:a16="http://schemas.microsoft.com/office/drawing/2014/main" id="{E32D19E5-2E92-41B2-A1BF-5235B1E6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5A3C27B-DAEC-40CF-81AE-151EDF87B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ES" b="1">
                <a:latin typeface="Biondi" pitchFamily="2" charset="0"/>
              </a:rPr>
              <a:t>TIPOS DE DATOS</a:t>
            </a:r>
            <a:endParaRPr lang="en-US" altLang="es-ES" b="1">
              <a:latin typeface="Biondi" pitchFamily="2" charset="0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2BBCF9C-0492-49F2-8E7F-D2EDA7827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62400"/>
          </a:xfrm>
        </p:spPr>
        <p:txBody>
          <a:bodyPr/>
          <a:lstStyle/>
          <a:p>
            <a:pPr eaLnBrk="1" hangingPunct="1"/>
            <a:r>
              <a:rPr lang="es-MX" altLang="es-ES"/>
              <a:t>Un programa est</a:t>
            </a:r>
            <a:r>
              <a:rPr lang="es-MX" altLang="es-ES">
                <a:latin typeface="Times New Roman" panose="02020603050405020304" pitchFamily="18" charset="0"/>
              </a:rPr>
              <a:t>á</a:t>
            </a:r>
            <a:r>
              <a:rPr lang="es-MX" altLang="es-ES"/>
              <a:t> compuesto por</a:t>
            </a:r>
          </a:p>
          <a:p>
            <a:pPr lvl="1" eaLnBrk="1" hangingPunct="1"/>
            <a:r>
              <a:rPr lang="es-MX" altLang="es-ES"/>
              <a:t>Instrucciones</a:t>
            </a:r>
          </a:p>
          <a:p>
            <a:pPr lvl="1" eaLnBrk="1" hangingPunct="1"/>
            <a:r>
              <a:rPr lang="es-MX" altLang="es-ES"/>
              <a:t>Datos</a:t>
            </a:r>
          </a:p>
          <a:p>
            <a:pPr eaLnBrk="1" hangingPunct="1"/>
            <a:endParaRPr lang="es-MX" altLang="es-ES"/>
          </a:p>
          <a:p>
            <a:pPr eaLnBrk="1" hangingPunct="1"/>
            <a:r>
              <a:rPr lang="es-MX" altLang="es-ES"/>
              <a:t>Hay diferentes tipos de datos</a:t>
            </a:r>
            <a:endParaRPr lang="en-US" alt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5 Marcador de número de diapositiva">
            <a:extLst>
              <a:ext uri="{FF2B5EF4-FFF2-40B4-BE49-F238E27FC236}">
                <a16:creationId xmlns:a16="http://schemas.microsoft.com/office/drawing/2014/main" id="{2EA93E4E-98CD-4874-A859-7B5F9D5D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46F83A7-E6CC-44C4-87FB-E7C238849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B521D36-C91B-47A8-B520-18B1A14AA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R" altLang="es-ES"/>
              <a:t>En las expresiones se pueden usar operadores</a:t>
            </a:r>
          </a:p>
          <a:p>
            <a:pPr eaLnBrk="1" hangingPunct="1"/>
            <a:endParaRPr lang="es-CR" altLang="es-ES"/>
          </a:p>
          <a:p>
            <a:pPr lvl="1" eaLnBrk="1" hangingPunct="1"/>
            <a:r>
              <a:rPr lang="es-CR" altLang="es-ES"/>
              <a:t>Aritméticos</a:t>
            </a:r>
          </a:p>
          <a:p>
            <a:pPr lvl="1" eaLnBrk="1" hangingPunct="1"/>
            <a:endParaRPr lang="es-CR" altLang="es-ES"/>
          </a:p>
          <a:p>
            <a:pPr lvl="1" eaLnBrk="1" hangingPunct="1"/>
            <a:r>
              <a:rPr lang="es-CR" altLang="es-ES"/>
              <a:t>Relacionales</a:t>
            </a:r>
          </a:p>
          <a:p>
            <a:pPr lvl="1" eaLnBrk="1" hangingPunct="1"/>
            <a:endParaRPr lang="es-CR" altLang="es-ES"/>
          </a:p>
          <a:p>
            <a:pPr lvl="1" eaLnBrk="1" hangingPunct="1"/>
            <a:r>
              <a:rPr lang="es-CR" altLang="es-ES"/>
              <a:t>Lógicos </a:t>
            </a:r>
          </a:p>
          <a:p>
            <a:pPr lvl="1" eaLnBrk="1" hangingPunct="1"/>
            <a:endParaRPr lang="en-US" altLang="es-E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>
            <a:extLst>
              <a:ext uri="{FF2B5EF4-FFF2-40B4-BE49-F238E27FC236}">
                <a16:creationId xmlns:a16="http://schemas.microsoft.com/office/drawing/2014/main" id="{C679898F-66F0-4C6E-AA25-B2AA7930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7F40CF4-B3B3-41DC-B583-6C89B20F4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R" altLang="es-ES" b="1">
                <a:latin typeface="Biondi" pitchFamily="2" charset="0"/>
              </a:rPr>
              <a:t>OPERADORES ARITMÉTICOS</a:t>
            </a:r>
            <a:endParaRPr lang="en-US" altLang="es-ES" b="1">
              <a:latin typeface="Biondi" pitchFamily="2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A37E64D-33BD-4A5E-A757-5F246265E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s-ES"/>
          </a:p>
        </p:txBody>
      </p:sp>
      <p:graphicFrame>
        <p:nvGraphicFramePr>
          <p:cNvPr id="625711" name="Group 47">
            <a:extLst>
              <a:ext uri="{FF2B5EF4-FFF2-40B4-BE49-F238E27FC236}">
                <a16:creationId xmlns:a16="http://schemas.microsoft.com/office/drawing/2014/main" id="{28C24142-EB02-44B8-A5B8-823BF4CE9E5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71600"/>
          <a:ext cx="8077200" cy="5132386"/>
        </p:xfrm>
        <a:graphic>
          <a:graphicData uri="http://schemas.openxmlformats.org/drawingml/2006/table">
            <a:tbl>
              <a:tblPr/>
              <a:tblGrid>
                <a:gridCol w="175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 + 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Suma de a m</a:t>
                      </a: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á</a:t>
                      </a: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 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 </a:t>
                      </a: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–</a:t>
                      </a: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Resta de a menos 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 * 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Multiplicaci</a:t>
                      </a: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ó</a:t>
                      </a: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 de a por 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 / 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Divisi</a:t>
                      </a: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ó</a:t>
                      </a: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 de a entre 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 // 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Parte entera de la divisi</a:t>
                      </a: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ó</a:t>
                      </a: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 de a entre 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 % 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Residuo de la divisi</a:t>
                      </a:r>
                      <a:r>
                        <a:rPr kumimoji="0" lang="es-C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ó</a:t>
                      </a:r>
                      <a:r>
                        <a:rPr kumimoji="0" lang="es-C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 entera de a entre 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Cambia el signo de 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+a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 cambia el signo de 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6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 **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pow</a:t>
                      </a:r>
                      <a:r>
                        <a:rPr kumimoji="0" lang="es-C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(a, b)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Base a elevada a la potencia 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5 Marcador de número de diapositiva">
            <a:extLst>
              <a:ext uri="{FF2B5EF4-FFF2-40B4-BE49-F238E27FC236}">
                <a16:creationId xmlns:a16="http://schemas.microsoft.com/office/drawing/2014/main" id="{B2F4894E-211E-4381-B0C5-DCB6D62D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1F58AA1-5FE2-43C7-BD61-8FF10D70D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3D3AE98-7B06-473C-9595-6259C9DF1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R" altLang="es-ES" sz="2800"/>
              <a:t>La precedencia de los operadores (orden de evaluación) es igual que en matemáticas:</a:t>
            </a:r>
          </a:p>
          <a:p>
            <a:pPr eaLnBrk="1" hangingPunct="1">
              <a:lnSpc>
                <a:spcPct val="90000"/>
              </a:lnSpc>
            </a:pPr>
            <a:endParaRPr lang="es-CR" altLang="es-ES" sz="1000"/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400"/>
              <a:t>1- Términos entre paréntesis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CR" altLang="es-ES" sz="1000"/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400"/>
              <a:t>2- Potencias, raíces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400"/>
              <a:t>	Potencias apiladas se evalúan de derecha a 	izquierda (de arriba hacia abajo)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400"/>
              <a:t>	</a:t>
            </a:r>
            <a:endParaRPr lang="es-CR" altLang="es-ES" sz="1000"/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400"/>
              <a:t>3- Multiplicación, división, división entera, residuo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CR" altLang="es-ES" sz="1000"/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400"/>
              <a:t>4- Suma, resta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CR" altLang="es-ES" sz="2400"/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400"/>
              <a:t>Operadores con la misma precedencia se evalúan de izquierda a derecha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5 Marcador de número de diapositiva">
            <a:extLst>
              <a:ext uri="{FF2B5EF4-FFF2-40B4-BE49-F238E27FC236}">
                <a16:creationId xmlns:a16="http://schemas.microsoft.com/office/drawing/2014/main" id="{D7A8387C-03F2-4949-ABAB-F4DAA547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404A9CD-0B13-47F9-A32D-4BF8449A3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19DD595-0879-4FDD-913E-98E63E82B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524000"/>
            <a:ext cx="7696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R" altLang="es-ES" sz="2800"/>
              <a:t>Ejemplos de expresiones aritm</a:t>
            </a:r>
            <a:r>
              <a:rPr lang="es-CR" altLang="es-ES" sz="2800">
                <a:latin typeface="Times New Roman" panose="02020603050405020304" pitchFamily="18" charset="0"/>
              </a:rPr>
              <a:t>é</a:t>
            </a:r>
            <a:r>
              <a:rPr lang="es-CR" altLang="es-ES" sz="2800"/>
              <a:t>ticas</a:t>
            </a:r>
          </a:p>
          <a:p>
            <a:pPr eaLnBrk="1" hangingPunct="1">
              <a:lnSpc>
                <a:spcPct val="90000"/>
              </a:lnSpc>
            </a:pPr>
            <a:endParaRPr lang="es-CR" altLang="es-ES" sz="28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000"/>
              <a:t>&gt;&gt;&gt; (2 + 4) * 8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000"/>
              <a:t>48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000"/>
              <a:t>&gt;&gt;&gt; 2 + (4 * 8)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000"/>
              <a:t>34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000"/>
              <a:t>&gt;&gt;&gt; 1 - 2 + 3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000"/>
              <a:t>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000"/>
              <a:t>&gt;&gt;&gt; 10 ** 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000"/>
              <a:t>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000"/>
              <a:t>&gt;&gt;&gt; 2 ** 3 ** 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000"/>
              <a:t>512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000"/>
              <a:t>&gt;&gt;&gt; 10 * 5 / 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2000"/>
              <a:t>25.0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5 Marcador de número de diapositiva">
            <a:extLst>
              <a:ext uri="{FF2B5EF4-FFF2-40B4-BE49-F238E27FC236}">
                <a16:creationId xmlns:a16="http://schemas.microsoft.com/office/drawing/2014/main" id="{0E8A764D-920A-499A-822E-693BB16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7A45E42-62D0-4EA4-A96A-23D8D1DA4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685800"/>
            <a:ext cx="7772400" cy="4379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CR" sz="2800" dirty="0"/>
              <a:t>Operador: </a:t>
            </a:r>
            <a:r>
              <a:rPr lang="es-CR" sz="2800" b="1" dirty="0"/>
              <a:t>divisi</a:t>
            </a:r>
            <a:r>
              <a:rPr lang="es-CR" sz="2800" b="1" dirty="0">
                <a:latin typeface="Times New Roman" charset="0"/>
              </a:rPr>
              <a:t>ó</a:t>
            </a:r>
            <a:r>
              <a:rPr lang="es-CR" sz="2800" b="1" dirty="0"/>
              <a:t>n entera //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MX" sz="2000" dirty="0">
                <a:latin typeface="+mj-lt"/>
              </a:rPr>
              <a:t>Obtiene la parte entera del resultado de una división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MX" sz="2000" dirty="0">
              <a:latin typeface="+mj-lt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s-MX" sz="2000" dirty="0">
                <a:latin typeface="+mj-lt"/>
              </a:rPr>
              <a:t>Ejemplos:	a = 9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MX" sz="2000" dirty="0">
                <a:latin typeface="+mj-lt"/>
              </a:rPr>
              <a:t>			b = 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CR" sz="2000" dirty="0">
                <a:latin typeface="+mj-lt"/>
              </a:rPr>
              <a:t>				resultado</a:t>
            </a:r>
            <a:r>
              <a:rPr lang="en-US" sz="2000" dirty="0">
                <a:latin typeface="+mj-lt"/>
              </a:rPr>
              <a:t> = a</a:t>
            </a:r>
            <a:r>
              <a:rPr lang="es-CR" sz="2000" dirty="0">
                <a:latin typeface="+mj-lt"/>
              </a:rPr>
              <a:t> //</a:t>
            </a:r>
            <a:r>
              <a:rPr lang="en-US" sz="2000" dirty="0">
                <a:latin typeface="+mj-lt"/>
              </a:rPr>
              <a:t> b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+mj-lt"/>
              </a:rPr>
              <a:t>				</a:t>
            </a:r>
            <a:r>
              <a:rPr lang="en-US" sz="2000" dirty="0">
                <a:solidFill>
                  <a:srgbClr val="FF3399"/>
                </a:solidFill>
                <a:latin typeface="+mj-lt"/>
              </a:rPr>
              <a:t>print</a:t>
            </a:r>
            <a:r>
              <a:rPr lang="en-US" sz="2000" dirty="0">
                <a:latin typeface="+mj-lt"/>
              </a:rPr>
              <a:t> </a:t>
            </a:r>
            <a:r>
              <a:rPr lang="es-CR" sz="2000" dirty="0">
                <a:latin typeface="+mj-lt"/>
              </a:rPr>
              <a:t>(resultado)</a:t>
            </a:r>
            <a:endParaRPr lang="en-US" sz="2000" dirty="0">
              <a:latin typeface="+mj-lt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CR" sz="2000" dirty="0">
                <a:latin typeface="+mj-lt"/>
              </a:rPr>
              <a:t>				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CR" sz="2000" dirty="0">
              <a:latin typeface="+mj-lt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CR" sz="2000" dirty="0">
                <a:latin typeface="+mj-lt"/>
              </a:rPr>
              <a:t>Podemos usar división entera entre 10 para quitar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CR" sz="2000" dirty="0">
                <a:latin typeface="+mj-lt"/>
              </a:rPr>
              <a:t>de un número el dígito menos significativo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CR" sz="2000" dirty="0">
                <a:latin typeface="+mj-lt"/>
              </a:rPr>
              <a:t>			a = 684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CR" sz="2000" dirty="0">
                <a:latin typeface="+mj-lt"/>
              </a:rPr>
              <a:t>			a = a // 10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+mj-lt"/>
              </a:rPr>
              <a:t>			</a:t>
            </a:r>
            <a:r>
              <a:rPr lang="en-US" sz="2000" dirty="0">
                <a:solidFill>
                  <a:srgbClr val="FF3399"/>
                </a:solidFill>
                <a:latin typeface="+mj-lt"/>
              </a:rPr>
              <a:t>print</a:t>
            </a:r>
            <a:r>
              <a:rPr lang="es-CR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(</a:t>
            </a:r>
            <a:r>
              <a:rPr lang="es-CR" sz="2000" dirty="0">
                <a:latin typeface="+mj-lt"/>
              </a:rPr>
              <a:t>a</a:t>
            </a:r>
            <a:r>
              <a:rPr lang="en-US" sz="2000" dirty="0">
                <a:latin typeface="+mj-lt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+mj-lt"/>
              </a:rPr>
              <a:t>			68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dirty="0">
              <a:latin typeface="+mj-lt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¿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cómo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sería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la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división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entera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para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quitar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los dos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dígitos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menos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significativos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a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este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número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?</a:t>
            </a:r>
            <a:endParaRPr lang="es-CR" sz="2000" dirty="0">
              <a:solidFill>
                <a:srgbClr val="FF0000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5 Marcador de número de diapositiva">
            <a:extLst>
              <a:ext uri="{FF2B5EF4-FFF2-40B4-BE49-F238E27FC236}">
                <a16:creationId xmlns:a16="http://schemas.microsoft.com/office/drawing/2014/main" id="{FA9C50C4-8534-4C4B-AD60-8CEBB733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99D7883-1C80-430D-8A6A-A1176BDD9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57200"/>
            <a:ext cx="78486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MX" sz="2800" dirty="0"/>
              <a:t>Operador: </a:t>
            </a:r>
            <a:r>
              <a:rPr lang="es-MX" sz="2800" b="1" dirty="0"/>
              <a:t>residuo o módulo %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MX" sz="2000" dirty="0">
                <a:latin typeface="+mj-lt"/>
              </a:rPr>
              <a:t>Obtiene el residuo de la división entera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MX" sz="2000" dirty="0">
              <a:latin typeface="+mj-lt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s-MX" sz="2000" dirty="0">
                <a:latin typeface="+mj-lt"/>
              </a:rPr>
              <a:t>Ejemplos:	a = 7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MX" sz="2000" dirty="0">
                <a:latin typeface="+mj-lt"/>
              </a:rPr>
              <a:t>			b = 3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+mj-lt"/>
              </a:rPr>
              <a:t>				</a:t>
            </a:r>
            <a:r>
              <a:rPr lang="en-US" sz="2000" dirty="0" err="1">
                <a:latin typeface="+mj-lt"/>
              </a:rPr>
              <a:t>residuo</a:t>
            </a:r>
            <a:r>
              <a:rPr lang="en-US" sz="2000" dirty="0">
                <a:latin typeface="+mj-lt"/>
              </a:rPr>
              <a:t> = a % b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+mj-lt"/>
              </a:rPr>
              <a:t>				</a:t>
            </a:r>
            <a:r>
              <a:rPr lang="en-US" sz="2000" dirty="0">
                <a:solidFill>
                  <a:srgbClr val="FF3399"/>
                </a:solidFill>
                <a:latin typeface="+mj-lt"/>
              </a:rPr>
              <a:t>print </a:t>
            </a:r>
            <a:r>
              <a:rPr lang="es-CR" sz="200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residuo</a:t>
            </a:r>
            <a:r>
              <a:rPr lang="es-CR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+mj-lt"/>
              </a:rPr>
              <a:t>				1</a:t>
            </a:r>
            <a:endParaRPr lang="es-CR" sz="2000" dirty="0">
              <a:latin typeface="+mj-lt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CR" sz="1000" dirty="0">
              <a:latin typeface="+mj-lt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+mj-lt"/>
              </a:rPr>
              <a:t>				</a:t>
            </a:r>
            <a:r>
              <a:rPr lang="en-US" sz="2000" dirty="0" err="1">
                <a:latin typeface="+mj-lt"/>
              </a:rPr>
              <a:t>residuo</a:t>
            </a:r>
            <a:r>
              <a:rPr lang="en-US" sz="2000" dirty="0">
                <a:latin typeface="+mj-lt"/>
              </a:rPr>
              <a:t> = 7.5 % 3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+mj-lt"/>
              </a:rPr>
              <a:t>				print(</a:t>
            </a:r>
            <a:r>
              <a:rPr lang="en-US" sz="2000" dirty="0" err="1">
                <a:latin typeface="+mj-lt"/>
              </a:rPr>
              <a:t>residuo</a:t>
            </a:r>
            <a:r>
              <a:rPr lang="en-US" sz="2000" dirty="0">
                <a:latin typeface="+mj-lt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+mj-lt"/>
              </a:rPr>
              <a:t>				1.5</a:t>
            </a:r>
            <a:endParaRPr lang="es-CR" sz="2000" dirty="0">
              <a:latin typeface="+mj-lt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CR" sz="1000" dirty="0">
              <a:latin typeface="+mj-lt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CR" sz="2000" dirty="0">
                <a:latin typeface="+mj-lt"/>
              </a:rPr>
              <a:t>Podemos usar residuo de 10 para obtener de un número el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CR" sz="2000" dirty="0">
                <a:latin typeface="+mj-lt"/>
              </a:rPr>
              <a:t>dígito menos significativo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CR" sz="2000" dirty="0">
                <a:latin typeface="+mj-lt"/>
              </a:rPr>
              <a:t>			a = 684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CR" sz="2000" dirty="0">
                <a:latin typeface="+mj-lt"/>
              </a:rPr>
              <a:t>			</a:t>
            </a:r>
            <a:r>
              <a:rPr lang="es-419" sz="2000" dirty="0">
                <a:latin typeface="+mj-lt"/>
              </a:rPr>
              <a:t>d</a:t>
            </a:r>
            <a:r>
              <a:rPr lang="es-CR" sz="2000" dirty="0">
                <a:latin typeface="+mj-lt"/>
              </a:rPr>
              <a:t> = a % 10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+mj-lt"/>
              </a:rPr>
              <a:t>			</a:t>
            </a:r>
            <a:r>
              <a:rPr lang="en-US" sz="2000" dirty="0">
                <a:solidFill>
                  <a:srgbClr val="FF3399"/>
                </a:solidFill>
                <a:latin typeface="+mj-lt"/>
              </a:rPr>
              <a:t>print</a:t>
            </a:r>
            <a:r>
              <a:rPr lang="es-CR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(</a:t>
            </a:r>
            <a:r>
              <a:rPr lang="es-419" sz="2000" dirty="0">
                <a:latin typeface="+mj-lt"/>
              </a:rPr>
              <a:t>d</a:t>
            </a:r>
            <a:r>
              <a:rPr lang="en-US" sz="2000" dirty="0">
                <a:latin typeface="+mj-lt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CR" sz="2000" dirty="0">
                <a:latin typeface="+mj-lt"/>
              </a:rPr>
              <a:t>			4</a:t>
            </a:r>
            <a:endParaRPr lang="en-US" sz="2000" dirty="0"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Título">
            <a:extLst>
              <a:ext uri="{FF2B5EF4-FFF2-40B4-BE49-F238E27FC236}">
                <a16:creationId xmlns:a16="http://schemas.microsoft.com/office/drawing/2014/main" id="{4D5BB6B1-5CE0-4FF9-93A8-689AE8985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930AF9AB-A607-4815-B638-AA56E9A3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583613" cy="4953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s-ES" sz="800" dirty="0"/>
          </a:p>
          <a:p>
            <a:pPr>
              <a:defRPr/>
            </a:pPr>
            <a:endParaRPr lang="es-ES" sz="2400" dirty="0"/>
          </a:p>
          <a:p>
            <a:pPr>
              <a:defRPr/>
            </a:pPr>
            <a:endParaRPr lang="es-ES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s-ES" dirty="0"/>
          </a:p>
        </p:txBody>
      </p:sp>
      <p:sp>
        <p:nvSpPr>
          <p:cNvPr id="44036" name="3 Marcador de número de diapositiva">
            <a:extLst>
              <a:ext uri="{FF2B5EF4-FFF2-40B4-BE49-F238E27FC236}">
                <a16:creationId xmlns:a16="http://schemas.microsoft.com/office/drawing/2014/main" id="{0E0BD658-62DC-4284-9D45-C38667B5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B356DD15-9CFD-41A1-9540-5A9241DC71C0}"/>
              </a:ext>
            </a:extLst>
          </p:cNvPr>
          <p:cNvSpPr txBox="1">
            <a:spLocks/>
          </p:cNvSpPr>
          <p:nvPr/>
        </p:nvSpPr>
        <p:spPr bwMode="auto">
          <a:xfrm>
            <a:off x="1066800" y="1524000"/>
            <a:ext cx="7467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s-ES" sz="2400" kern="0" dirty="0"/>
              <a:t>Dado un número entero de 3 dígitos ¿ Cuál sería el programa para descomponer e imprimir sus unidades, decenas y centenas ?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s-ES" sz="10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ES" sz="2400" kern="0" dirty="0"/>
              <a:t>Ejemplo: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s-ES" sz="10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ES" sz="2400" kern="0" dirty="0"/>
              <a:t>Entrada:</a:t>
            </a:r>
            <a:endParaRPr lang="es-ES" sz="2000" kern="0" dirty="0"/>
          </a:p>
          <a:p>
            <a:pPr lvl="1">
              <a:defRPr/>
            </a:pPr>
            <a:r>
              <a:rPr lang="es-ES" sz="2000" kern="0" dirty="0"/>
              <a:t>Número de tres dígitos: 549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s-ES" sz="10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ES" sz="2400" kern="0" dirty="0"/>
              <a:t>Resultados:</a:t>
            </a:r>
          </a:p>
          <a:p>
            <a:pPr lvl="1">
              <a:defRPr/>
            </a:pPr>
            <a:r>
              <a:rPr lang="es-ES" sz="2000" kern="0" dirty="0"/>
              <a:t>Unidades en el número: 9</a:t>
            </a:r>
          </a:p>
          <a:p>
            <a:pPr lvl="1">
              <a:defRPr/>
            </a:pPr>
            <a:r>
              <a:rPr lang="es-ES" sz="2000" kern="0" dirty="0"/>
              <a:t>Decenas en el número: 4</a:t>
            </a:r>
          </a:p>
          <a:p>
            <a:pPr lvl="1">
              <a:defRPr/>
            </a:pPr>
            <a:r>
              <a:rPr lang="es-ES" sz="2000" kern="0" dirty="0"/>
              <a:t>Centenas en el número: 5</a:t>
            </a:r>
          </a:p>
          <a:p>
            <a:pPr marL="57150" indent="0">
              <a:buFont typeface="Wingdings" panose="05000000000000000000" pitchFamily="2" charset="2"/>
              <a:buNone/>
              <a:defRPr/>
            </a:pPr>
            <a:endParaRPr lang="es-ES" sz="2000" kern="0" dirty="0"/>
          </a:p>
          <a:p>
            <a:pPr marL="57150" indent="0">
              <a:buFont typeface="Wingdings" panose="05000000000000000000" pitchFamily="2" charset="2"/>
              <a:buNone/>
              <a:defRPr/>
            </a:pPr>
            <a:r>
              <a:rPr lang="es-ES" sz="1800" kern="0" dirty="0"/>
              <a:t>HAGA LA CORRIDA MANUAL CON DIFERENTES DATOS DE ENTRADA</a:t>
            </a:r>
          </a:p>
        </p:txBody>
      </p:sp>
      <p:sp>
        <p:nvSpPr>
          <p:cNvPr id="8" name="1 CuadroTexto">
            <a:extLst>
              <a:ext uri="{FF2B5EF4-FFF2-40B4-BE49-F238E27FC236}">
                <a16:creationId xmlns:a16="http://schemas.microsoft.com/office/drawing/2014/main" id="{D6679D0B-AF50-4D01-B3A8-91C832136E55}"/>
              </a:ext>
            </a:extLst>
          </p:cNvPr>
          <p:cNvSpPr txBox="1"/>
          <p:nvPr/>
        </p:nvSpPr>
        <p:spPr>
          <a:xfrm>
            <a:off x="5181600" y="2743200"/>
            <a:ext cx="381000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" sz="1800" i="1" dirty="0">
                <a:cs typeface="Times New Roman" charset="0"/>
              </a:rPr>
              <a:t>+ input: para leer entradas</a:t>
            </a:r>
          </a:p>
          <a:p>
            <a:pPr eaLnBrk="1" hangingPunct="1">
              <a:defRPr/>
            </a:pPr>
            <a:endParaRPr lang="es-ES" sz="1800" i="1" dirty="0">
              <a:cs typeface="Times New Roman" charset="0"/>
            </a:endParaRPr>
          </a:p>
          <a:p>
            <a:pPr eaLnBrk="1" hangingPunct="1">
              <a:defRPr/>
            </a:pPr>
            <a:r>
              <a:rPr lang="es-ES" sz="1800" i="1" dirty="0">
                <a:cs typeface="Times New Roman" charset="0"/>
              </a:rPr>
              <a:t>+ Para descomponer el número use // y %</a:t>
            </a:r>
          </a:p>
          <a:p>
            <a:pPr eaLnBrk="1" hangingPunct="1">
              <a:defRPr/>
            </a:pPr>
            <a:endParaRPr lang="es-ES" sz="1800" i="1" dirty="0">
              <a:cs typeface="Times New Roman" charset="0"/>
            </a:endParaRPr>
          </a:p>
          <a:p>
            <a:pPr eaLnBrk="1" hangingPunct="1">
              <a:defRPr/>
            </a:pPr>
            <a:r>
              <a:rPr lang="es-ES" sz="1800" i="1" dirty="0">
                <a:cs typeface="Times New Roman" charset="0"/>
              </a:rPr>
              <a:t>+ Resultado del programa: tres variables según se indica en cada caso. Use </a:t>
            </a:r>
            <a:r>
              <a:rPr lang="es-ES" sz="1800" i="1" dirty="0" err="1">
                <a:cs typeface="Times New Roman" charset="0"/>
              </a:rPr>
              <a:t>print</a:t>
            </a:r>
            <a:r>
              <a:rPr lang="es-ES" sz="1800" i="1" dirty="0">
                <a:cs typeface="Times New Roman" charset="0"/>
              </a:rPr>
              <a:t>  para desplegarlas.</a:t>
            </a:r>
          </a:p>
          <a:p>
            <a:pPr eaLnBrk="1" hangingPunct="1">
              <a:defRPr/>
            </a:pPr>
            <a:endParaRPr lang="es-ES" sz="1800" i="1" dirty="0">
              <a:cs typeface="Times New Roman" charset="0"/>
            </a:endParaRPr>
          </a:p>
          <a:p>
            <a:pPr eaLnBrk="1" hangingPunct="1">
              <a:defRPr/>
            </a:pPr>
            <a:r>
              <a:rPr lang="es-ES" sz="1800" i="1" dirty="0">
                <a:cs typeface="Times New Roman" charset="0"/>
              </a:rPr>
              <a:t>+ El algoritmo debe servir para cualquier entero de 3 dígitos.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Título">
            <a:extLst>
              <a:ext uri="{FF2B5EF4-FFF2-40B4-BE49-F238E27FC236}">
                <a16:creationId xmlns:a16="http://schemas.microsoft.com/office/drawing/2014/main" id="{47203490-AEF6-4AFA-A688-2245BB5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930AF9AB-A607-4815-B638-AA56E9A3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583613" cy="4953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s-ES" sz="800" dirty="0"/>
          </a:p>
          <a:p>
            <a:pPr>
              <a:defRPr/>
            </a:pPr>
            <a:endParaRPr lang="es-ES" sz="2400" dirty="0"/>
          </a:p>
          <a:p>
            <a:pPr>
              <a:defRPr/>
            </a:pPr>
            <a:endParaRPr lang="es-ES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s-ES" dirty="0"/>
          </a:p>
        </p:txBody>
      </p:sp>
      <p:sp>
        <p:nvSpPr>
          <p:cNvPr id="45060" name="3 Marcador de número de diapositiva">
            <a:extLst>
              <a:ext uri="{FF2B5EF4-FFF2-40B4-BE49-F238E27FC236}">
                <a16:creationId xmlns:a16="http://schemas.microsoft.com/office/drawing/2014/main" id="{92A705EB-BEFE-41D3-8E6B-1690A2B4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B356DD15-9CFD-41A1-9540-5A9241DC71C0}"/>
              </a:ext>
            </a:extLst>
          </p:cNvPr>
          <p:cNvSpPr txBox="1">
            <a:spLocks/>
          </p:cNvSpPr>
          <p:nvPr/>
        </p:nvSpPr>
        <p:spPr bwMode="auto">
          <a:xfrm>
            <a:off x="1066800" y="1752600"/>
            <a:ext cx="7467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s-ES" sz="2400" dirty="0"/>
              <a:t>¿ Cuál sería el programa para formar un número a partir de sus unidades, decenas y centenas ?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s-ES" sz="1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ES" sz="2400" dirty="0"/>
              <a:t>Ejemplo: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s-ES" sz="1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ES" sz="2400" dirty="0"/>
              <a:t>Entradas (tres datos):</a:t>
            </a:r>
          </a:p>
          <a:p>
            <a:pPr lvl="1">
              <a:defRPr/>
            </a:pPr>
            <a:r>
              <a:rPr lang="es-ES" sz="2000" dirty="0"/>
              <a:t>Unidades: 9</a:t>
            </a:r>
          </a:p>
          <a:p>
            <a:pPr lvl="1">
              <a:defRPr/>
            </a:pPr>
            <a:r>
              <a:rPr lang="es-ES" sz="2000" dirty="0"/>
              <a:t>Decenas: 4</a:t>
            </a:r>
          </a:p>
          <a:p>
            <a:pPr lvl="1">
              <a:defRPr/>
            </a:pPr>
            <a:r>
              <a:rPr lang="es-ES" sz="2000" dirty="0"/>
              <a:t>Centenas: 5</a:t>
            </a:r>
          </a:p>
          <a:p>
            <a:pPr lvl="1">
              <a:defRPr/>
            </a:pPr>
            <a:endParaRPr lang="es-ES" sz="1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ES" sz="2400" dirty="0"/>
              <a:t>Resultados:</a:t>
            </a:r>
          </a:p>
          <a:p>
            <a:pPr lvl="1">
              <a:defRPr/>
            </a:pPr>
            <a:r>
              <a:rPr lang="es-ES" sz="2000" dirty="0"/>
              <a:t>Representan el número 549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s-ES" sz="2000" dirty="0"/>
          </a:p>
          <a:p>
            <a:pPr marL="57150" indent="0">
              <a:buFont typeface="Wingdings" panose="05000000000000000000" pitchFamily="2" charset="2"/>
              <a:buNone/>
              <a:defRPr/>
            </a:pPr>
            <a:r>
              <a:rPr lang="es-ES" sz="1800" kern="0" dirty="0"/>
              <a:t>HAGA LA CORRIDA MANUAL CON DIFERENTES DATOS DE ENTRADA</a:t>
            </a:r>
            <a:endParaRPr lang="es-ES" kern="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s-ES" kern="0" dirty="0"/>
          </a:p>
        </p:txBody>
      </p:sp>
      <p:sp>
        <p:nvSpPr>
          <p:cNvPr id="9" name="1 CuadroTexto">
            <a:extLst>
              <a:ext uri="{FF2B5EF4-FFF2-40B4-BE49-F238E27FC236}">
                <a16:creationId xmlns:a16="http://schemas.microsoft.com/office/drawing/2014/main" id="{EBC987D5-3D6E-49CF-8FD0-7814AA7FC83B}"/>
              </a:ext>
            </a:extLst>
          </p:cNvPr>
          <p:cNvSpPr txBox="1"/>
          <p:nvPr/>
        </p:nvSpPr>
        <p:spPr>
          <a:xfrm>
            <a:off x="4953000" y="2743200"/>
            <a:ext cx="35052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" sz="1800" i="1" dirty="0">
                <a:cs typeface="Times New Roman" charset="0"/>
              </a:rPr>
              <a:t>+ input: para leer entradas</a:t>
            </a:r>
          </a:p>
          <a:p>
            <a:pPr eaLnBrk="1" hangingPunct="1">
              <a:defRPr/>
            </a:pPr>
            <a:endParaRPr lang="es-ES" sz="1800" i="1" dirty="0">
              <a:cs typeface="Times New Roman" charset="0"/>
            </a:endParaRPr>
          </a:p>
          <a:p>
            <a:pPr eaLnBrk="1" hangingPunct="1">
              <a:defRPr/>
            </a:pPr>
            <a:r>
              <a:rPr lang="es-ES" sz="1800" i="1" dirty="0">
                <a:cs typeface="Times New Roman" charset="0"/>
              </a:rPr>
              <a:t>+ Resultado del programa: una variable con el número representado por las entradas. Use </a:t>
            </a:r>
            <a:r>
              <a:rPr lang="es-ES" sz="1800" i="1" dirty="0" err="1">
                <a:cs typeface="Times New Roman" charset="0"/>
              </a:rPr>
              <a:t>print</a:t>
            </a:r>
            <a:r>
              <a:rPr lang="es-ES" sz="1800" i="1" dirty="0">
                <a:cs typeface="Times New Roman" charset="0"/>
              </a:rPr>
              <a:t> para desplegarla.</a:t>
            </a:r>
          </a:p>
          <a:p>
            <a:pPr eaLnBrk="1" hangingPunct="1">
              <a:defRPr/>
            </a:pPr>
            <a:endParaRPr lang="es-ES" sz="1800" i="1" dirty="0">
              <a:cs typeface="Times New Roman" charset="0"/>
            </a:endParaRPr>
          </a:p>
          <a:p>
            <a:pPr eaLnBrk="1" hangingPunct="1">
              <a:defRPr/>
            </a:pPr>
            <a:r>
              <a:rPr lang="es-ES" sz="1800" i="1" dirty="0">
                <a:cs typeface="Times New Roman" charset="0"/>
              </a:rPr>
              <a:t>+ El algoritmo debe servir para otros valores.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Título">
            <a:extLst>
              <a:ext uri="{FF2B5EF4-FFF2-40B4-BE49-F238E27FC236}">
                <a16:creationId xmlns:a16="http://schemas.microsoft.com/office/drawing/2014/main" id="{538ABAD4-CC41-4751-9C83-8318B4A23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9C3D78F5-5EE6-46D6-B6E2-FE373DB9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772400" cy="437991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s-ES" sz="1800" dirty="0"/>
              <a:t>Haga un programa que tome una cantidad de segundos y calcule lo que representa en: horas, minutos, segundos (los restantes). Ejemplo: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sz="1800" dirty="0"/>
              <a:t>	Segundos: 7405 (entrada)</a:t>
            </a:r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sz="1800" dirty="0"/>
              <a:t>	Representan: (salidas)</a:t>
            </a:r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sz="1800" dirty="0"/>
              <a:t>		2 horas</a:t>
            </a:r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sz="1800" dirty="0"/>
              <a:t>		3 minutos</a:t>
            </a:r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sz="1800" dirty="0"/>
              <a:t>		25 segundos</a:t>
            </a:r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s-ES" sz="1800" dirty="0"/>
          </a:p>
          <a:p>
            <a:pPr>
              <a:spcBef>
                <a:spcPts val="0"/>
              </a:spcBef>
              <a:defRPr/>
            </a:pPr>
            <a:r>
              <a:rPr lang="es-ES" sz="1800" dirty="0"/>
              <a:t>Haga un programa que tome un número de 4 dígitos exactos y forme una sola variable con ese número al revés. Ejemplo: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sz="1800" dirty="0"/>
              <a:t>	Número: 9174 (entrada)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sz="1800" dirty="0"/>
              <a:t>	Al revés: 4719 (salida)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s-ES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CR" altLang="es-CR" sz="1800" dirty="0"/>
              <a:t>Haga un programa que lea un número representando los grados </a:t>
            </a:r>
            <a:r>
              <a:rPr lang="es-CR" altLang="es-CR" sz="1800" dirty="0" err="1"/>
              <a:t>celsius</a:t>
            </a:r>
            <a:r>
              <a:rPr lang="es-CR" altLang="es-CR" sz="1800" dirty="0"/>
              <a:t>  y haga la conversión a grados </a:t>
            </a:r>
            <a:r>
              <a:rPr lang="es-CR" altLang="es-CR" sz="1800" dirty="0" err="1"/>
              <a:t>fahreinheit</a:t>
            </a:r>
            <a:r>
              <a:rPr lang="es-CR" altLang="es-CR" sz="1800" dirty="0"/>
              <a:t>. Imprimir el resultado. Ejemplo: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CR" altLang="es-CR" sz="1800" dirty="0"/>
              <a:t>		Grados Celsius: 24 (entrada)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CR" altLang="es-CR" sz="1800" dirty="0"/>
              <a:t>		Grados </a:t>
            </a:r>
            <a:r>
              <a:rPr lang="es-CR" altLang="es-CR" sz="1800" dirty="0" err="1"/>
              <a:t>Fahreinheit</a:t>
            </a:r>
            <a:r>
              <a:rPr lang="es-CR" altLang="es-CR" sz="1800" dirty="0"/>
              <a:t>: 75.2 (salida)   </a:t>
            </a:r>
            <a:endParaRPr lang="en-US" altLang="es-CR" sz="1800" dirty="0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s-ES" sz="1800" dirty="0"/>
          </a:p>
        </p:txBody>
      </p:sp>
      <p:sp>
        <p:nvSpPr>
          <p:cNvPr id="46084" name="3 Marcador de número de diapositiva">
            <a:extLst>
              <a:ext uri="{FF2B5EF4-FFF2-40B4-BE49-F238E27FC236}">
                <a16:creationId xmlns:a16="http://schemas.microsoft.com/office/drawing/2014/main" id="{6506F4B1-EF39-470A-AAAE-DB3D89AC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5 Marcador de número de diapositiva">
            <a:extLst>
              <a:ext uri="{FF2B5EF4-FFF2-40B4-BE49-F238E27FC236}">
                <a16:creationId xmlns:a16="http://schemas.microsoft.com/office/drawing/2014/main" id="{B49F5C35-F6E6-4832-9D9E-65182748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F2DFD77-E02C-40E9-8C9E-5CFAFB3D6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092B9CE-90C3-4CDC-B935-5F83EF529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R" altLang="es-ES" sz="2800" dirty="0"/>
              <a:t>Asignaciones con operadores aritm</a:t>
            </a:r>
            <a:r>
              <a:rPr lang="es-CR" altLang="es-ES" sz="2800" dirty="0">
                <a:latin typeface="Times New Roman" panose="02020603050405020304" pitchFamily="18" charset="0"/>
              </a:rPr>
              <a:t>é</a:t>
            </a:r>
            <a:r>
              <a:rPr lang="es-CR" altLang="es-ES" sz="2800" dirty="0"/>
              <a:t>ticos pueden abreviarse as</a:t>
            </a:r>
            <a:r>
              <a:rPr lang="es-CR" altLang="es-ES" sz="2800" dirty="0">
                <a:latin typeface="Times New Roman" panose="02020603050405020304" pitchFamily="18" charset="0"/>
              </a:rPr>
              <a:t>í</a:t>
            </a:r>
            <a:r>
              <a:rPr lang="es-CR" altLang="es-ES" sz="28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s-CR" altLang="es-ES" sz="2400" dirty="0"/>
              <a:t>a = a + 1	</a:t>
            </a:r>
            <a:r>
              <a:rPr lang="es-CR" altLang="es-ES" sz="2400" dirty="0">
                <a:sym typeface="Wingdings" panose="05000000000000000000" pitchFamily="2" charset="2"/>
              </a:rPr>
              <a:t>	a + = 1</a:t>
            </a:r>
          </a:p>
          <a:p>
            <a:pPr lvl="1" eaLnBrk="1" hangingPunct="1">
              <a:lnSpc>
                <a:spcPct val="90000"/>
              </a:lnSpc>
            </a:pPr>
            <a:r>
              <a:rPr lang="es-CR" altLang="es-ES" sz="2400" dirty="0">
                <a:sym typeface="Wingdings" panose="05000000000000000000" pitchFamily="2" charset="2"/>
              </a:rPr>
              <a:t>a = a + b		a + = b</a:t>
            </a:r>
          </a:p>
          <a:p>
            <a:pPr lvl="1" eaLnBrk="1" hangingPunct="1">
              <a:lnSpc>
                <a:spcPct val="90000"/>
              </a:lnSpc>
            </a:pPr>
            <a:r>
              <a:rPr lang="es-CR" altLang="es-ES" sz="2400" dirty="0">
                <a:sym typeface="Wingdings" panose="05000000000000000000" pitchFamily="2" charset="2"/>
              </a:rPr>
              <a:t>a = a </a:t>
            </a:r>
            <a:r>
              <a:rPr lang="es-CR" altLang="es-E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CR" altLang="es-ES" sz="2400" dirty="0">
                <a:sym typeface="Wingdings" panose="05000000000000000000" pitchFamily="2" charset="2"/>
              </a:rPr>
              <a:t> 1		a - = 1</a:t>
            </a:r>
          </a:p>
          <a:p>
            <a:pPr lvl="1" eaLnBrk="1" hangingPunct="1">
              <a:lnSpc>
                <a:spcPct val="90000"/>
              </a:lnSpc>
            </a:pPr>
            <a:r>
              <a:rPr lang="es-CR" altLang="es-ES" sz="2400" dirty="0">
                <a:sym typeface="Wingdings" panose="05000000000000000000" pitchFamily="2" charset="2"/>
              </a:rPr>
              <a:t>a = a * 10		a * = 10</a:t>
            </a:r>
          </a:p>
          <a:p>
            <a:pPr lvl="1" eaLnBrk="1" hangingPunct="1">
              <a:lnSpc>
                <a:spcPct val="90000"/>
              </a:lnSpc>
            </a:pPr>
            <a:r>
              <a:rPr lang="es-CR" altLang="es-ES" sz="2400" dirty="0">
                <a:sym typeface="Wingdings" panose="05000000000000000000" pitchFamily="2" charset="2"/>
              </a:rPr>
              <a:t>a = a / b		a / = b</a:t>
            </a:r>
          </a:p>
          <a:p>
            <a:pPr lvl="1" eaLnBrk="1" hangingPunct="1">
              <a:lnSpc>
                <a:spcPct val="90000"/>
              </a:lnSpc>
            </a:pPr>
            <a:r>
              <a:rPr lang="es-CR" altLang="es-ES" sz="2400" dirty="0">
                <a:sym typeface="Wingdings" panose="05000000000000000000" pitchFamily="2" charset="2"/>
              </a:rPr>
              <a:t>a = a // b		a // = b</a:t>
            </a:r>
          </a:p>
          <a:p>
            <a:pPr lvl="1" eaLnBrk="1" hangingPunct="1">
              <a:lnSpc>
                <a:spcPct val="90000"/>
              </a:lnSpc>
            </a:pPr>
            <a:r>
              <a:rPr lang="es-CR" altLang="es-ES" sz="2400" dirty="0">
                <a:sym typeface="Wingdings" panose="05000000000000000000" pitchFamily="2" charset="2"/>
              </a:rPr>
              <a:t>a = a % b		a % = b</a:t>
            </a:r>
          </a:p>
          <a:p>
            <a:pPr lvl="1" eaLnBrk="1" hangingPunct="1">
              <a:lnSpc>
                <a:spcPct val="90000"/>
              </a:lnSpc>
            </a:pPr>
            <a:r>
              <a:rPr lang="es-CR" altLang="es-ES" sz="2400" dirty="0">
                <a:sym typeface="Wingdings" panose="05000000000000000000" pitchFamily="2" charset="2"/>
              </a:rPr>
              <a:t>a = a ** b		a ** = b</a:t>
            </a:r>
          </a:p>
          <a:p>
            <a:pPr lvl="2" eaLnBrk="1" hangingPunct="1">
              <a:lnSpc>
                <a:spcPct val="90000"/>
              </a:lnSpc>
            </a:pPr>
            <a:endParaRPr lang="en-US" altLang="es-E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Marcador de número de diapositiva">
            <a:extLst>
              <a:ext uri="{FF2B5EF4-FFF2-40B4-BE49-F238E27FC236}">
                <a16:creationId xmlns:a16="http://schemas.microsoft.com/office/drawing/2014/main" id="{2EF85F85-0C64-42B1-8889-2791972E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4FEFDE3-A757-4724-981B-C9B5D6627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BEA0119-2457-4D1D-84ED-6CAA6EEC5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s-ES"/>
              <a:t>Cada tipo de datos contiene</a:t>
            </a:r>
          </a:p>
          <a:p>
            <a:pPr lvl="2" eaLnBrk="1" hangingPunct="1"/>
            <a:r>
              <a:rPr lang="es-MX" altLang="es-ES"/>
              <a:t>Conjunto de valores</a:t>
            </a:r>
          </a:p>
          <a:p>
            <a:pPr lvl="3" eaLnBrk="1" hangingPunct="1"/>
            <a:r>
              <a:rPr lang="es-MX" altLang="es-ES"/>
              <a:t>Ejemplo: el conjunto de n</a:t>
            </a:r>
            <a:r>
              <a:rPr lang="es-MX" altLang="es-ES">
                <a:latin typeface="Times New Roman" panose="02020603050405020304" pitchFamily="18" charset="0"/>
              </a:rPr>
              <a:t>ú</a:t>
            </a:r>
            <a:r>
              <a:rPr lang="es-MX" altLang="es-ES"/>
              <a:t>meros enteros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MX" altLang="es-ES"/>
              <a:t>                  25, </a:t>
            </a:r>
            <a:r>
              <a:rPr lang="es-419" altLang="es-ES"/>
              <a:t>0, -75, 1, -548, </a:t>
            </a:r>
            <a:r>
              <a:rPr lang="es-MX" altLang="es-ES"/>
              <a:t>100, etc.</a:t>
            </a:r>
          </a:p>
          <a:p>
            <a:pPr lvl="2" eaLnBrk="1" hangingPunct="1"/>
            <a:endParaRPr lang="es-MX" altLang="es-ES"/>
          </a:p>
          <a:p>
            <a:pPr lvl="2" eaLnBrk="1" hangingPunct="1"/>
            <a:r>
              <a:rPr lang="es-MX" altLang="es-ES"/>
              <a:t>Grupo de operaciones para manipularlos</a:t>
            </a:r>
          </a:p>
          <a:p>
            <a:pPr lvl="3" eaLnBrk="1" hangingPunct="1"/>
            <a:r>
              <a:rPr lang="es-MX" altLang="es-ES"/>
              <a:t>Ejemplo: la suma aritmética</a:t>
            </a:r>
            <a:r>
              <a:rPr lang="es-419" altLang="es-ES"/>
              <a:t> (aplicada a enteros en este caso)</a:t>
            </a:r>
            <a:endParaRPr lang="es-MX" altLang="es-ES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MX" altLang="es-ES"/>
              <a:t>                  25 + 100</a:t>
            </a:r>
            <a:endParaRPr lang="en-US" alt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>
            <a:extLst>
              <a:ext uri="{FF2B5EF4-FFF2-40B4-BE49-F238E27FC236}">
                <a16:creationId xmlns:a16="http://schemas.microsoft.com/office/drawing/2014/main" id="{B12FC36F-5C01-442F-AE83-79A8AA06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E4DF03B-7925-41A6-B59C-A9482105A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CF2D289-FFB4-405D-9E8B-7C5B8139E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772400" cy="4379913"/>
          </a:xfrm>
        </p:spPr>
        <p:txBody>
          <a:bodyPr/>
          <a:lstStyle/>
          <a:p>
            <a:pPr eaLnBrk="1" hangingPunct="1"/>
            <a:r>
              <a:rPr lang="es-MX" altLang="es-ES"/>
              <a:t>Cada lenguaje de programaci</a:t>
            </a:r>
            <a:r>
              <a:rPr lang="es-MX" altLang="es-ES">
                <a:latin typeface="Times New Roman" panose="02020603050405020304" pitchFamily="18" charset="0"/>
              </a:rPr>
              <a:t>ó</a:t>
            </a:r>
            <a:r>
              <a:rPr lang="es-MX" altLang="es-ES"/>
              <a:t>n tiene su propio conjunto predefinido de tipos de datos </a:t>
            </a:r>
          </a:p>
          <a:p>
            <a:pPr eaLnBrk="1" hangingPunct="1"/>
            <a:endParaRPr lang="es-MX" altLang="es-ES"/>
          </a:p>
          <a:p>
            <a:pPr eaLnBrk="1" hangingPunct="1"/>
            <a:r>
              <a:rPr lang="es-MX" altLang="es-ES"/>
              <a:t>Se les llama tipos de datos nativos</a:t>
            </a:r>
            <a:endParaRPr lang="en-US" alt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Marcador de número de diapositiva">
            <a:extLst>
              <a:ext uri="{FF2B5EF4-FFF2-40B4-BE49-F238E27FC236}">
                <a16:creationId xmlns:a16="http://schemas.microsoft.com/office/drawing/2014/main" id="{9B8DBD83-E41A-4E96-93AB-ABE4CAF0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2D2079B-DD67-4115-BC1D-599F12CD4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8021638" cy="838200"/>
          </a:xfrm>
        </p:spPr>
        <p:txBody>
          <a:bodyPr/>
          <a:lstStyle/>
          <a:p>
            <a:pPr eaLnBrk="1" hangingPunct="1"/>
            <a:r>
              <a:rPr lang="es-CR" altLang="es-ES" sz="3600" b="1">
                <a:latin typeface="Biondi" pitchFamily="2" charset="0"/>
              </a:rPr>
              <a:t>Tipos de datos nativos</a:t>
            </a:r>
            <a:br>
              <a:rPr lang="es-CR" altLang="es-ES" sz="3600" b="1">
                <a:latin typeface="Biondi" pitchFamily="2" charset="0"/>
              </a:rPr>
            </a:br>
            <a:r>
              <a:rPr lang="es-CR" altLang="es-ES" sz="3600" b="1">
                <a:latin typeface="Biondi" pitchFamily="2" charset="0"/>
              </a:rPr>
              <a:t>comunes en Python</a:t>
            </a:r>
            <a:endParaRPr lang="en-US" altLang="es-ES" sz="3600" b="1">
              <a:latin typeface="Biondi" pitchFamily="2" charset="0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5F8D675-725B-4FCB-92D4-9FF07F7C6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R" altLang="es-ES" sz="2800"/>
              <a:t>Num</a:t>
            </a:r>
            <a:r>
              <a:rPr lang="es-CR" altLang="es-ES" sz="2800">
                <a:latin typeface="Times New Roman" panose="02020603050405020304" pitchFamily="18" charset="0"/>
              </a:rPr>
              <a:t>é</a:t>
            </a:r>
            <a:r>
              <a:rPr lang="es-CR" altLang="es-ES" sz="2800"/>
              <a:t>ricos </a:t>
            </a:r>
          </a:p>
          <a:p>
            <a:pPr eaLnBrk="1" hangingPunct="1">
              <a:lnSpc>
                <a:spcPct val="90000"/>
              </a:lnSpc>
            </a:pPr>
            <a:endParaRPr lang="es-CR" altLang="es-ES" sz="2800"/>
          </a:p>
          <a:p>
            <a:pPr eaLnBrk="1" hangingPunct="1">
              <a:lnSpc>
                <a:spcPct val="90000"/>
              </a:lnSpc>
            </a:pPr>
            <a:r>
              <a:rPr lang="es-CR" altLang="es-ES" sz="2800"/>
              <a:t>Booleanos</a:t>
            </a:r>
          </a:p>
          <a:p>
            <a:pPr eaLnBrk="1" hangingPunct="1">
              <a:lnSpc>
                <a:spcPct val="90000"/>
              </a:lnSpc>
            </a:pPr>
            <a:endParaRPr lang="es-CR" altLang="es-ES" sz="2800"/>
          </a:p>
          <a:p>
            <a:pPr eaLnBrk="1" hangingPunct="1">
              <a:lnSpc>
                <a:spcPct val="90000"/>
              </a:lnSpc>
            </a:pPr>
            <a:r>
              <a:rPr lang="es-CR" altLang="es-ES" sz="2800"/>
              <a:t>Secuencias (strings, listas, tuplas)</a:t>
            </a:r>
          </a:p>
          <a:p>
            <a:pPr eaLnBrk="1" hangingPunct="1">
              <a:lnSpc>
                <a:spcPct val="90000"/>
              </a:lnSpc>
            </a:pPr>
            <a:endParaRPr lang="es-CR" altLang="es-ES" sz="2800"/>
          </a:p>
          <a:p>
            <a:pPr eaLnBrk="1" hangingPunct="1">
              <a:lnSpc>
                <a:spcPct val="90000"/>
              </a:lnSpc>
            </a:pPr>
            <a:r>
              <a:rPr lang="es-CR" altLang="es-ES" sz="2800"/>
              <a:t>Conjuntos</a:t>
            </a:r>
          </a:p>
          <a:p>
            <a:pPr eaLnBrk="1" hangingPunct="1">
              <a:lnSpc>
                <a:spcPct val="90000"/>
              </a:lnSpc>
            </a:pPr>
            <a:endParaRPr lang="es-CR" altLang="es-ES" sz="2800"/>
          </a:p>
          <a:p>
            <a:pPr eaLnBrk="1" hangingPunct="1">
              <a:lnSpc>
                <a:spcPct val="90000"/>
              </a:lnSpc>
            </a:pPr>
            <a:r>
              <a:rPr lang="es-CR" altLang="es-ES" sz="2800"/>
              <a:t>Diccionarios</a:t>
            </a:r>
            <a:endParaRPr lang="en-US" altLang="es-E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Marcador de número de diapositiva">
            <a:extLst>
              <a:ext uri="{FF2B5EF4-FFF2-40B4-BE49-F238E27FC236}">
                <a16:creationId xmlns:a16="http://schemas.microsoft.com/office/drawing/2014/main" id="{76B56B4B-D662-48B6-84D3-2DBFAB1D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A97EF9D-CE91-4D13-8D01-57721FAF6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FED3F04-7E34-4D11-BEF2-AFE7462FA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R" altLang="es-ES" sz="2800"/>
              <a:t>Tipo de datos num</a:t>
            </a:r>
            <a:r>
              <a:rPr lang="es-CR" altLang="es-ES" sz="2800">
                <a:latin typeface="Times New Roman" panose="02020603050405020304" pitchFamily="18" charset="0"/>
              </a:rPr>
              <a:t>é</a:t>
            </a:r>
            <a:r>
              <a:rPr lang="es-CR" altLang="es-ES" sz="2800"/>
              <a:t>ricos</a:t>
            </a:r>
          </a:p>
          <a:p>
            <a:pPr lvl="2" eaLnBrk="1" hangingPunct="1">
              <a:lnSpc>
                <a:spcPct val="90000"/>
              </a:lnSpc>
            </a:pPr>
            <a:r>
              <a:rPr lang="es-CR" altLang="es-ES" sz="2000"/>
              <a:t>Enteros</a:t>
            </a:r>
          </a:p>
          <a:p>
            <a:pPr lvl="2" eaLnBrk="1" hangingPunct="1">
              <a:lnSpc>
                <a:spcPct val="90000"/>
              </a:lnSpc>
            </a:pPr>
            <a:r>
              <a:rPr lang="es-CR" altLang="es-ES" sz="2000"/>
              <a:t>Flotantes o Reales	</a:t>
            </a:r>
          </a:p>
          <a:p>
            <a:pPr lvl="2" eaLnBrk="1" hangingPunct="1">
              <a:lnSpc>
                <a:spcPct val="90000"/>
              </a:lnSpc>
            </a:pPr>
            <a:r>
              <a:rPr lang="es-CR" altLang="es-ES" sz="2000"/>
              <a:t>Complejos</a:t>
            </a:r>
          </a:p>
          <a:p>
            <a:pPr lvl="1" eaLnBrk="1" hangingPunct="1">
              <a:lnSpc>
                <a:spcPct val="90000"/>
              </a:lnSpc>
            </a:pPr>
            <a:endParaRPr lang="es-CR" altLang="es-ES" sz="2400"/>
          </a:p>
          <a:p>
            <a:pPr eaLnBrk="1" hangingPunct="1">
              <a:lnSpc>
                <a:spcPct val="90000"/>
              </a:lnSpc>
            </a:pPr>
            <a:endParaRPr lang="es-CR" altLang="es-ES" sz="2800"/>
          </a:p>
          <a:p>
            <a:pPr lvl="1" eaLnBrk="1" hangingPunct="1">
              <a:lnSpc>
                <a:spcPct val="90000"/>
              </a:lnSpc>
            </a:pPr>
            <a:r>
              <a:rPr lang="es-CR" altLang="es-ES" sz="2400"/>
              <a:t>N</a:t>
            </a:r>
            <a:r>
              <a:rPr lang="es-CR" altLang="es-ES" sz="2400">
                <a:latin typeface="Times New Roman" panose="02020603050405020304" pitchFamily="18" charset="0"/>
              </a:rPr>
              <a:t>ú</a:t>
            </a:r>
            <a:r>
              <a:rPr lang="es-CR" altLang="es-ES" sz="2400"/>
              <a:t>meros enteros (int)</a:t>
            </a:r>
          </a:p>
          <a:p>
            <a:pPr lvl="2" eaLnBrk="1" hangingPunct="1">
              <a:lnSpc>
                <a:spcPct val="90000"/>
              </a:lnSpc>
            </a:pPr>
            <a:r>
              <a:rPr lang="es-CR" altLang="es-ES" sz="2000"/>
              <a:t>10, 100000, -5, 0, ...</a:t>
            </a:r>
          </a:p>
          <a:p>
            <a:pPr lvl="2" eaLnBrk="1" hangingPunct="1">
              <a:lnSpc>
                <a:spcPct val="90000"/>
              </a:lnSpc>
            </a:pPr>
            <a:endParaRPr lang="es-CR" altLang="es-ES" sz="2000"/>
          </a:p>
          <a:p>
            <a:pPr lvl="1" eaLnBrk="1" hangingPunct="1">
              <a:lnSpc>
                <a:spcPct val="90000"/>
              </a:lnSpc>
            </a:pPr>
            <a:endParaRPr lang="es-CR" altLang="es-ES" sz="2400"/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 sz="1800"/>
              <a:t>			</a:t>
            </a:r>
          </a:p>
          <a:p>
            <a:pPr lvl="2" eaLnBrk="1" hangingPunct="1">
              <a:lnSpc>
                <a:spcPct val="90000"/>
              </a:lnSpc>
            </a:pPr>
            <a:endParaRPr lang="en-US" altLang="es-E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5 Marcador de número de diapositiva">
            <a:extLst>
              <a:ext uri="{FF2B5EF4-FFF2-40B4-BE49-F238E27FC236}">
                <a16:creationId xmlns:a16="http://schemas.microsoft.com/office/drawing/2014/main" id="{4D2F0916-0799-49F5-BDCA-2EF17EAB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773DA1A-130B-42A5-A9AD-63E58EA4E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A9234A8-3AE7-46D1-910C-1DDBE146C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116888" cy="43799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s-CR" altLang="es-ES"/>
              <a:t>N</a:t>
            </a:r>
            <a:r>
              <a:rPr lang="es-CR" altLang="es-ES">
                <a:latin typeface="Times New Roman" panose="02020603050405020304" pitchFamily="18" charset="0"/>
              </a:rPr>
              <a:t>ú</a:t>
            </a:r>
            <a:r>
              <a:rPr lang="es-CR" altLang="es-ES"/>
              <a:t>mero flotantes o reales (float)</a:t>
            </a:r>
          </a:p>
          <a:p>
            <a:pPr lvl="2" eaLnBrk="1" hangingPunct="1">
              <a:lnSpc>
                <a:spcPct val="90000"/>
              </a:lnSpc>
            </a:pPr>
            <a:r>
              <a:rPr lang="es-CR" altLang="es-ES"/>
              <a:t>Representados por n</a:t>
            </a:r>
            <a:r>
              <a:rPr lang="es-CR" altLang="es-ES">
                <a:latin typeface="Times New Roman" panose="02020603050405020304" pitchFamily="18" charset="0"/>
              </a:rPr>
              <a:t>ú</a:t>
            </a:r>
            <a:r>
              <a:rPr lang="es-CR" altLang="es-ES"/>
              <a:t>meros de punto flotante</a:t>
            </a:r>
          </a:p>
          <a:p>
            <a:pPr lvl="3" eaLnBrk="1" hangingPunct="1">
              <a:lnSpc>
                <a:spcPct val="90000"/>
              </a:lnSpc>
            </a:pPr>
            <a:endParaRPr lang="es-CR" altLang="es-ES"/>
          </a:p>
          <a:p>
            <a:pPr lvl="3" eaLnBrk="1" hangingPunct="1">
              <a:lnSpc>
                <a:spcPct val="90000"/>
              </a:lnSpc>
            </a:pPr>
            <a:r>
              <a:rPr lang="es-CR" altLang="es-ES"/>
              <a:t>11.54</a:t>
            </a:r>
          </a:p>
          <a:p>
            <a:pPr lvl="3" eaLnBrk="1" hangingPunct="1">
              <a:lnSpc>
                <a:spcPct val="90000"/>
              </a:lnSpc>
            </a:pPr>
            <a:endParaRPr lang="es-CR" altLang="es-ES"/>
          </a:p>
          <a:p>
            <a:pPr lvl="3" eaLnBrk="1" hangingPunct="1">
              <a:lnSpc>
                <a:spcPct val="90000"/>
              </a:lnSpc>
            </a:pPr>
            <a:r>
              <a:rPr lang="es-CR" altLang="es-ES"/>
              <a:t>100.501</a:t>
            </a:r>
          </a:p>
          <a:p>
            <a:pPr lvl="3" eaLnBrk="1" hangingPunct="1">
              <a:lnSpc>
                <a:spcPct val="90000"/>
              </a:lnSpc>
            </a:pPr>
            <a:endParaRPr lang="es-CR" altLang="es-ES"/>
          </a:p>
          <a:p>
            <a:pPr lvl="3" eaLnBrk="1" hangingPunct="1">
              <a:lnSpc>
                <a:spcPct val="90000"/>
              </a:lnSpc>
            </a:pPr>
            <a:r>
              <a:rPr lang="es-CR" altLang="es-ES"/>
              <a:t>2e6 o 2e+6 = 2 x 10 </a:t>
            </a:r>
            <a:r>
              <a:rPr lang="es-CR" altLang="es-ES" baseline="50000"/>
              <a:t>6</a:t>
            </a:r>
            <a:r>
              <a:rPr lang="es-CR" altLang="es-ES"/>
              <a:t> = 2000000.0        (2 * 10 ** 6) 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CR" altLang="es-ES"/>
              <a:t>representaciones en notaci</a:t>
            </a:r>
            <a:r>
              <a:rPr lang="es-CR" altLang="es-ES">
                <a:latin typeface="Times New Roman" panose="02020603050405020304" pitchFamily="18" charset="0"/>
              </a:rPr>
              <a:t>ó</a:t>
            </a:r>
            <a:r>
              <a:rPr lang="es-CR" altLang="es-ES"/>
              <a:t>n científica, se puede usar e o E</a:t>
            </a:r>
          </a:p>
          <a:p>
            <a:pPr lvl="3" eaLnBrk="1" hangingPunct="1">
              <a:lnSpc>
                <a:spcPct val="90000"/>
              </a:lnSpc>
            </a:pPr>
            <a:endParaRPr lang="es-CR" altLang="es-ES"/>
          </a:p>
          <a:p>
            <a:pPr lvl="3" eaLnBrk="1" hangingPunct="1">
              <a:lnSpc>
                <a:spcPct val="90000"/>
              </a:lnSpc>
            </a:pPr>
            <a:r>
              <a:rPr lang="es-CR" altLang="es-ES"/>
              <a:t>56e-2 = 0.56        (56 * 10 ** -2)</a:t>
            </a:r>
            <a:endParaRPr lang="en-US" alt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5 Marcador de número de diapositiva">
            <a:extLst>
              <a:ext uri="{FF2B5EF4-FFF2-40B4-BE49-F238E27FC236}">
                <a16:creationId xmlns:a16="http://schemas.microsoft.com/office/drawing/2014/main" id="{FB42EFA5-F019-4378-8D7B-7B207B9B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ES" sz="1400" dirty="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A7C79A2-A698-40AF-A302-7A3A7B468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s-ES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66A5E0C-961B-45A1-9088-716980D74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s-CR" dirty="0"/>
              <a:t>N</a:t>
            </a:r>
            <a:r>
              <a:rPr lang="es-CR" dirty="0">
                <a:latin typeface="Times New Roman" pitchFamily="18" charset="0"/>
              </a:rPr>
              <a:t>ú</a:t>
            </a:r>
            <a:r>
              <a:rPr lang="es-CR" dirty="0"/>
              <a:t>meros complejos (</a:t>
            </a:r>
            <a:r>
              <a:rPr lang="es-CR" dirty="0" err="1"/>
              <a:t>complex</a:t>
            </a:r>
            <a:r>
              <a:rPr lang="es-CR" dirty="0"/>
              <a:t>)</a:t>
            </a:r>
          </a:p>
          <a:p>
            <a:pPr lvl="2" eaLnBrk="1" hangingPunct="1">
              <a:defRPr/>
            </a:pPr>
            <a:r>
              <a:rPr lang="es-CR" dirty="0"/>
              <a:t>Tienen dos partes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endParaRPr lang="es-CR" dirty="0"/>
          </a:p>
          <a:p>
            <a:pPr lvl="3" eaLnBrk="1" hangingPunct="1">
              <a:defRPr/>
            </a:pPr>
            <a:r>
              <a:rPr lang="es-CR" dirty="0"/>
              <a:t>N</a:t>
            </a:r>
            <a:r>
              <a:rPr lang="es-CR" dirty="0">
                <a:latin typeface="Times New Roman" pitchFamily="18" charset="0"/>
              </a:rPr>
              <a:t>ú</a:t>
            </a:r>
            <a:r>
              <a:rPr lang="es-CR" dirty="0"/>
              <a:t>mero real </a:t>
            </a:r>
          </a:p>
          <a:p>
            <a:pPr lvl="3" eaLnBrk="1" hangingPunct="1">
              <a:defRPr/>
            </a:pPr>
            <a:r>
              <a:rPr lang="es-CR" dirty="0"/>
              <a:t>N</a:t>
            </a:r>
            <a:r>
              <a:rPr lang="es-CR" dirty="0">
                <a:latin typeface="Times New Roman" pitchFamily="18" charset="0"/>
              </a:rPr>
              <a:t>ú</a:t>
            </a:r>
            <a:r>
              <a:rPr lang="es-CR" dirty="0"/>
              <a:t>mero imaginario (indicado con el sufijo j o J)</a:t>
            </a:r>
          </a:p>
          <a:p>
            <a:pPr lvl="3" eaLnBrk="1" hangingPunct="1">
              <a:defRPr/>
            </a:pPr>
            <a:endParaRPr lang="es-CR" dirty="0"/>
          </a:p>
          <a:p>
            <a:pPr lvl="2" eaLnBrk="1" hangingPunct="1">
              <a:defRPr/>
            </a:pPr>
            <a:r>
              <a:rPr lang="es-CR" dirty="0"/>
              <a:t>1.5+2j</a:t>
            </a:r>
          </a:p>
          <a:p>
            <a:pPr lvl="2" eaLnBrk="1" hangingPunct="1">
              <a:defRPr/>
            </a:pPr>
            <a:endParaRPr lang="es-CR" dirty="0"/>
          </a:p>
          <a:p>
            <a:pPr lvl="2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8640</TotalTime>
  <Words>2017</Words>
  <Application>Microsoft Office PowerPoint</Application>
  <PresentationFormat>On-screen Show (4:3)</PresentationFormat>
  <Paragraphs>423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Aharoni</vt:lpstr>
      <vt:lpstr>Berlin Sans FB Demi</vt:lpstr>
      <vt:lpstr>Biondi</vt:lpstr>
      <vt:lpstr>Tahoma</vt:lpstr>
      <vt:lpstr>Times New Roman</vt:lpstr>
      <vt:lpstr>Verdana</vt:lpstr>
      <vt:lpstr>Wingdings</vt:lpstr>
      <vt:lpstr>Blends</vt:lpstr>
      <vt:lpstr>PowerPoint Presentation</vt:lpstr>
      <vt:lpstr>CONTENIDO</vt:lpstr>
      <vt:lpstr>TIPOS DE DATOS</vt:lpstr>
      <vt:lpstr>PowerPoint Presentation</vt:lpstr>
      <vt:lpstr>PowerPoint Presentation</vt:lpstr>
      <vt:lpstr>Tipos de datos nativos comunes en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CONCEPTO DE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PALABRAS RESERVADAS (keywords)</vt:lpstr>
      <vt:lpstr>PowerPoint Presentation</vt:lpstr>
      <vt:lpstr>ESTATUTO DE ASIGNACIÓN Y EXPRESIONES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OPERADORES ARITMÉTICOS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Mata Rodrigu</dc:creator>
  <cp:lastModifiedBy>WilliamMataRodriguez</cp:lastModifiedBy>
  <cp:revision>866</cp:revision>
  <dcterms:created xsi:type="dcterms:W3CDTF">2006-10-08T15:33:55Z</dcterms:created>
  <dcterms:modified xsi:type="dcterms:W3CDTF">2019-12-03T17:23:58Z</dcterms:modified>
</cp:coreProperties>
</file>