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9144000" cy="6858000" type="screen4x3"/>
  <p:notesSz cx="6858000" cy="90408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057"/>
    <a:srgbClr val="F01C5E"/>
    <a:srgbClr val="94622C"/>
    <a:srgbClr val="38EE82"/>
    <a:srgbClr val="420A3B"/>
    <a:srgbClr val="39BD15"/>
    <a:srgbClr val="CC3300"/>
    <a:srgbClr val="E9A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5" autoAdjust="0"/>
    <p:restoredTop sz="96724" autoAdjust="0"/>
  </p:normalViewPr>
  <p:slideViewPr>
    <p:cSldViewPr>
      <p:cViewPr varScale="1">
        <p:scale>
          <a:sx n="81" d="100"/>
          <a:sy n="81" d="100"/>
        </p:scale>
        <p:origin x="120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10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4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2C327D7-5B2B-455A-B2A2-A1A89E4A98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B5C19F4-4A7E-483A-960F-41D818783D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E3293D6-41C3-481E-BA3B-9DF7E777D4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83A7E95-F1E9-4EFF-B100-0AD6F07252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1D4F829-1942-493F-963B-268BEF2D7A6D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1BA22C-EE96-4DCB-8EA8-6545E45A48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F951B7-000C-4A9E-847F-1FDEC9A6A5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D3F273A-BBE4-4876-8095-11BC6B1FB1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77863"/>
            <a:ext cx="4521200" cy="3390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F3FFE1E-4D09-4CD4-9CAF-6C6E266AD1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94188"/>
            <a:ext cx="5029200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B1F72D5-ADE9-4914-BF00-528DD1925B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44E9549-91A6-47F3-9738-F20BC5DFD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883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D4AE7F6-A543-44C8-907F-09B182DE3B07}" type="slidenum">
              <a:rPr lang="es-ES" altLang="es-CR"/>
              <a:pPr>
                <a:defRPr/>
              </a:pPr>
              <a:t>‹#›</a:t>
            </a:fld>
            <a:endParaRPr lang="es-ES" alt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2EB636D-4CD2-4582-BCCF-5C0FC3D84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0BA229-C3F2-4F29-B1CF-F0CBE0EA5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>
            <a:extLst>
              <a:ext uri="{FF2B5EF4-FFF2-40B4-BE49-F238E27FC236}">
                <a16:creationId xmlns:a16="http://schemas.microsoft.com/office/drawing/2014/main" id="{AA10ACDA-D761-4E35-A403-83672299A0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195"/>
              </a:schemeClr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20FDEF9-2BD0-42F8-84AB-1F3B2BAC2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B4AAA0A-5159-4A4C-9013-920A71725A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7A6A29E2-4710-4776-B9D3-60F2DD5EA0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1E8E04C-2E2B-4EAF-B795-DE8E8E1EE8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AA2AC8C-022F-4634-B758-7AFD7E6A13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" name="Rectangle 8" descr="Large confetti">
            <a:extLst>
              <a:ext uri="{FF2B5EF4-FFF2-40B4-BE49-F238E27FC236}">
                <a16:creationId xmlns:a16="http://schemas.microsoft.com/office/drawing/2014/main" id="{67722738-21AF-4657-BF97-895913525E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600073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000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AE6E20D-0CEC-4A36-8A2D-2A20155AB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09B787D-E4E5-4076-962C-AE818B362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10DFB2F-9E81-4B3C-94DC-949AB7A8B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9F40A43-FA54-42EC-867C-0152BCE798F0}" type="slidenum">
              <a:rPr lang="en-US" altLang="es-CR"/>
              <a:pPr>
                <a:defRPr/>
              </a:pPr>
              <a:t>‹#›</a:t>
            </a:fld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1423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1905000"/>
            <a:ext cx="7772400" cy="419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00E486-42FC-438E-A86C-942C9EFFB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53638F-689A-451F-B40B-5D3F303A8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707777-2E8D-4287-B35C-5CD9AB706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1E071D-44EC-4163-BC5D-1BBB94E47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0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E1677A-E93A-4005-8441-95870D5D4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DA5979-A32E-4DE2-99DB-F862361CB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descr="Large confetti">
            <a:extLst>
              <a:ext uri="{FF2B5EF4-FFF2-40B4-BE49-F238E27FC236}">
                <a16:creationId xmlns:a16="http://schemas.microsoft.com/office/drawing/2014/main" id="{EEE0F82E-C8C2-412E-ADD3-D98F2D15D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91400" y="6172200"/>
            <a:ext cx="1295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A80BB2B-1ABD-4B5F-A36C-6A05D48AFAFC}" type="slidenum">
              <a:rPr lang="en-US" altLang="es-CR"/>
              <a:pPr>
                <a:defRPr/>
              </a:pPr>
              <a:t>‹#›</a:t>
            </a:fld>
            <a:r>
              <a:rPr lang="es-MX" altLang="es-CR"/>
              <a:t>/10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380281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E695C4-C41C-4F07-BF31-2B99BB413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F07176-9824-4D6A-84D7-11035AC8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7D9E7-6D30-4495-9D72-C93775507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0541-DB94-4312-88C5-00E97C089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 descr="Large confetti">
            <a:extLst>
              <a:ext uri="{FF2B5EF4-FFF2-40B4-BE49-F238E27FC236}">
                <a16:creationId xmlns:a16="http://schemas.microsoft.com/office/drawing/2014/main" id="{04DAA771-1001-4645-9166-23B72589C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8400"/>
            <a:ext cx="673100" cy="60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088FC68-810A-4F2C-B1B9-04AE6CA8561B}" type="slidenum">
              <a:rPr lang="en-US" altLang="es-CR"/>
              <a:pPr>
                <a:defRPr/>
              </a:pPr>
              <a:t>‹#›</a:t>
            </a:fld>
            <a:r>
              <a:rPr lang="es-MX" altLang="es-CR"/>
              <a:t>/24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27580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83EBDD-B597-4BA6-A0B8-4980A9C27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9E5F08-EA20-4C62-9353-45E907E0B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 descr="Large confetti">
            <a:extLst>
              <a:ext uri="{FF2B5EF4-FFF2-40B4-BE49-F238E27FC236}">
                <a16:creationId xmlns:a16="http://schemas.microsoft.com/office/drawing/2014/main" id="{B8BF0828-6FC8-48A2-9699-7F7804272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8400"/>
            <a:ext cx="673100" cy="60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8F59B6B-AF24-4A78-85A5-FA06ABD41F73}" type="slidenum">
              <a:rPr lang="en-US" altLang="es-CR"/>
              <a:pPr>
                <a:defRPr/>
              </a:pPr>
              <a:t>‹#›</a:t>
            </a:fld>
            <a:r>
              <a:rPr lang="es-MX" altLang="es-CR"/>
              <a:t>/24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4363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0B2DEC-7C20-4B2A-A016-20EC1E9602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1A94D-EBC8-4112-9BCA-7FAAC67D9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 descr="Large confetti">
            <a:extLst>
              <a:ext uri="{FF2B5EF4-FFF2-40B4-BE49-F238E27FC236}">
                <a16:creationId xmlns:a16="http://schemas.microsoft.com/office/drawing/2014/main" id="{387AA38B-9B65-4B8F-819D-8BC9E44C8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248400"/>
            <a:ext cx="673100" cy="60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61C23ED-1F20-44A5-B014-114829D2618C}" type="slidenum">
              <a:rPr lang="en-US" altLang="es-CR"/>
              <a:pPr>
                <a:defRPr/>
              </a:pPr>
              <a:t>‹#›</a:t>
            </a:fld>
            <a:r>
              <a:rPr lang="es-MX" altLang="es-CR"/>
              <a:t>/24</a:t>
            </a:r>
            <a:endParaRPr lang="en-US" altLang="es-CR"/>
          </a:p>
        </p:txBody>
      </p:sp>
    </p:spTree>
    <p:extLst>
      <p:ext uri="{BB962C8B-B14F-4D97-AF65-F5344CB8AC3E}">
        <p14:creationId xmlns:p14="http://schemas.microsoft.com/office/powerpoint/2010/main" val="16220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F8336E-EC0F-4BBF-943D-0B038BCBF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F757EF-1D2F-403F-87D8-8062E2569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3B4B4-6EBA-4E32-92F5-6BA2DAEDE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80943-0F87-4DB3-BC16-209E09A7E9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55C80-D30B-40A8-87FD-CC41208B5C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80A0F-E384-4A74-81B1-F163EFE14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>
            <a:extLst>
              <a:ext uri="{FF2B5EF4-FFF2-40B4-BE49-F238E27FC236}">
                <a16:creationId xmlns:a16="http://schemas.microsoft.com/office/drawing/2014/main" id="{5C473EF6-59E0-4A8A-B8DF-E32EB393D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599044" name="Rectangle 4">
            <a:extLst>
              <a:ext uri="{FF2B5EF4-FFF2-40B4-BE49-F238E27FC236}">
                <a16:creationId xmlns:a16="http://schemas.microsoft.com/office/drawing/2014/main" id="{873EA815-5537-410D-B83B-339AE3CF86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9045" name="Rectangle 5">
            <a:extLst>
              <a:ext uri="{FF2B5EF4-FFF2-40B4-BE49-F238E27FC236}">
                <a16:creationId xmlns:a16="http://schemas.microsoft.com/office/drawing/2014/main" id="{95D25279-5916-4010-A34A-EE02FC3ADF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C41D0353-DE5F-42B6-AEBB-1968AE1C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30" name="Rectangle 7" descr="Large confetti">
            <a:extLst>
              <a:ext uri="{FF2B5EF4-FFF2-40B4-BE49-F238E27FC236}">
                <a16:creationId xmlns:a16="http://schemas.microsoft.com/office/drawing/2014/main" id="{C2AE2215-C90A-4EF4-B228-1CAC3D22DE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47650" y="0"/>
            <a:ext cx="793750" cy="18415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3461647C-2D4A-4FD3-A3A6-41FE7040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59" r:id="rId3"/>
    <p:sldLayoutId id="2147484067" r:id="rId4"/>
    <p:sldLayoutId id="2147484068" r:id="rId5"/>
    <p:sldLayoutId id="214748406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 descr="Large confetti">
            <a:extLst>
              <a:ext uri="{FF2B5EF4-FFF2-40B4-BE49-F238E27FC236}">
                <a16:creationId xmlns:a16="http://schemas.microsoft.com/office/drawing/2014/main" id="{A07915B2-7B78-4AD1-92C5-70C5A44C9E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46200" y="1600200"/>
            <a:ext cx="7212013" cy="2057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CR" sz="40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ESTRUCTURAS </a:t>
            </a:r>
            <a:br>
              <a:rPr lang="es-CR" sz="40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CR" sz="4000" b="1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 DESARROLLAR PROGRAMAS </a:t>
            </a:r>
            <a:endParaRPr lang="en-US" sz="4000" b="1" dirty="0">
              <a:solidFill>
                <a:srgbClr val="33CC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9219" name="Picture 9">
            <a:extLst>
              <a:ext uri="{FF2B5EF4-FFF2-40B4-BE49-F238E27FC236}">
                <a16:creationId xmlns:a16="http://schemas.microsoft.com/office/drawing/2014/main" id="{085FC29E-27B8-4C72-8C08-3F279197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3810000"/>
            <a:ext cx="3505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 descr="Large confetti">
            <a:extLst>
              <a:ext uri="{FF2B5EF4-FFF2-40B4-BE49-F238E27FC236}">
                <a16:creationId xmlns:a16="http://schemas.microsoft.com/office/drawing/2014/main" id="{5CF61BE7-2852-447F-827F-396BA65BF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7897812" cy="1143000"/>
          </a:xfrm>
        </p:spPr>
        <p:txBody>
          <a:bodyPr/>
          <a:lstStyle/>
          <a:p>
            <a:r>
              <a:rPr lang="es-ES" altLang="es-ES" sz="3200"/>
              <a:t>EJEMPLO: Función que </a:t>
            </a:r>
            <a:r>
              <a:rPr lang="es-ES" altLang="es-ES" sz="3200" b="1"/>
              <a:t>RECIBE</a:t>
            </a:r>
            <a:r>
              <a:rPr lang="es-ES" altLang="es-ES" sz="3200"/>
              <a:t> dos números y retorna su suma</a:t>
            </a:r>
          </a:p>
        </p:txBody>
      </p:sp>
      <p:sp>
        <p:nvSpPr>
          <p:cNvPr id="19459" name="3 Marcador de número de diapositiva">
            <a:extLst>
              <a:ext uri="{FF2B5EF4-FFF2-40B4-BE49-F238E27FC236}">
                <a16:creationId xmlns:a16="http://schemas.microsoft.com/office/drawing/2014/main" id="{BF4D4A84-1B3B-45E9-8176-27465EB8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7972148-C840-4408-A37C-85CA7FC6C1F7}" type="slidenum">
              <a:rPr lang="en-US" altLang="es-ES" smtClean="0"/>
              <a:pPr/>
              <a:t>10</a:t>
            </a:fld>
            <a:r>
              <a:rPr lang="es-MX" altLang="es-ES"/>
              <a:t>/11</a:t>
            </a:r>
            <a:endParaRPr lang="en-US" altLang="es-ES"/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8EF612BE-471E-433A-A35F-5EDF80FC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3429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s-CR" altLang="es-ES" sz="320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s-CR" altLang="es-ES" sz="320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endParaRPr lang="en-US" altLang="es-ES" sz="3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Oval 7">
            <a:extLst>
              <a:ext uri="{FF2B5EF4-FFF2-40B4-BE49-F238E27FC236}">
                <a16:creationId xmlns:a16="http://schemas.microsoft.com/office/drawing/2014/main" id="{787025F1-C23F-40D8-A99F-6FDE14AA9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INICIO</a:t>
            </a:r>
            <a:endParaRPr kumimoji="1" lang="en-US" altLang="es-ES"/>
          </a:p>
        </p:txBody>
      </p:sp>
      <p:sp>
        <p:nvSpPr>
          <p:cNvPr id="19462" name="AutoShape 8">
            <a:extLst>
              <a:ext uri="{FF2B5EF4-FFF2-40B4-BE49-F238E27FC236}">
                <a16:creationId xmlns:a16="http://schemas.microsoft.com/office/drawing/2014/main" id="{C91E48CC-09A0-46CB-A919-2C309039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17800"/>
            <a:ext cx="4572000" cy="787400"/>
          </a:xfrm>
          <a:custGeom>
            <a:avLst/>
            <a:gdLst>
              <a:gd name="T0" fmla="*/ 0 w 10000"/>
              <a:gd name="T1" fmla="*/ 2147483646 h 10324"/>
              <a:gd name="T2" fmla="*/ 2147483646 w 10000"/>
              <a:gd name="T3" fmla="*/ 0 h 10324"/>
              <a:gd name="T4" fmla="*/ 2147483646 w 10000"/>
              <a:gd name="T5" fmla="*/ 2147483646 h 10324"/>
              <a:gd name="T6" fmla="*/ 2147483646 w 10000"/>
              <a:gd name="T7" fmla="*/ 2147483646 h 10324"/>
              <a:gd name="T8" fmla="*/ 0 w 10000"/>
              <a:gd name="T9" fmla="*/ 2147483646 h 10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324"/>
              <a:gd name="T17" fmla="*/ 10000 w 10000"/>
              <a:gd name="T18" fmla="*/ 10324 h 10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324">
                <a:moveTo>
                  <a:pt x="0" y="10324"/>
                </a:moveTo>
                <a:cubicBezTo>
                  <a:pt x="9" y="6883"/>
                  <a:pt x="18" y="3441"/>
                  <a:pt x="27" y="0"/>
                </a:cubicBezTo>
                <a:lnTo>
                  <a:pt x="10000" y="324"/>
                </a:lnTo>
                <a:cubicBezTo>
                  <a:pt x="9982" y="3657"/>
                  <a:pt x="9964" y="6991"/>
                  <a:pt x="9946" y="10324"/>
                </a:cubicBezTo>
                <a:lnTo>
                  <a:pt x="0" y="1032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CR" altLang="es-ES"/>
              <a:t>Recibe: numero1, numero2</a:t>
            </a:r>
          </a:p>
        </p:txBody>
      </p:sp>
      <p:sp>
        <p:nvSpPr>
          <p:cNvPr id="19463" name="Rectangle 9">
            <a:extLst>
              <a:ext uri="{FF2B5EF4-FFF2-40B4-BE49-F238E27FC236}">
                <a16:creationId xmlns:a16="http://schemas.microsoft.com/office/drawing/2014/main" id="{09008011-6D2B-4DBC-A9D3-1D9D3C9E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3657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suma = numero1 + numero2</a:t>
            </a:r>
            <a:endParaRPr kumimoji="1" lang="en-US" altLang="es-ES"/>
          </a:p>
        </p:txBody>
      </p:sp>
      <p:sp>
        <p:nvSpPr>
          <p:cNvPr id="19464" name="Oval 11">
            <a:extLst>
              <a:ext uri="{FF2B5EF4-FFF2-40B4-BE49-F238E27FC236}">
                <a16:creationId xmlns:a16="http://schemas.microsoft.com/office/drawing/2014/main" id="{3ADF5D80-BFC5-4FA5-BC33-0DC13F86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150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FIN</a:t>
            </a:r>
            <a:endParaRPr kumimoji="1" lang="en-US" altLang="es-ES"/>
          </a:p>
        </p:txBody>
      </p:sp>
      <p:sp>
        <p:nvSpPr>
          <p:cNvPr id="19465" name="Line 12">
            <a:extLst>
              <a:ext uri="{FF2B5EF4-FFF2-40B4-BE49-F238E27FC236}">
                <a16:creationId xmlns:a16="http://schemas.microsoft.com/office/drawing/2014/main" id="{042CD270-9439-4212-B4BC-6FCAED6B6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9466" name="Line 13">
            <a:extLst>
              <a:ext uri="{FF2B5EF4-FFF2-40B4-BE49-F238E27FC236}">
                <a16:creationId xmlns:a16="http://schemas.microsoft.com/office/drawing/2014/main" id="{0EEE4877-ED47-4812-8E48-D47135291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9467" name="Line 14">
            <a:extLst>
              <a:ext uri="{FF2B5EF4-FFF2-40B4-BE49-F238E27FC236}">
                <a16:creationId xmlns:a16="http://schemas.microsoft.com/office/drawing/2014/main" id="{946B1784-1F8C-4671-A2B2-2B08AC1AA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9468" name="Line 15">
            <a:extLst>
              <a:ext uri="{FF2B5EF4-FFF2-40B4-BE49-F238E27FC236}">
                <a16:creationId xmlns:a16="http://schemas.microsoft.com/office/drawing/2014/main" id="{082DFFB3-790A-41A3-AC84-FA02C4E44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pic>
        <p:nvPicPr>
          <p:cNvPr id="19469" name="Picture 2">
            <a:extLst>
              <a:ext uri="{FF2B5EF4-FFF2-40B4-BE49-F238E27FC236}">
                <a16:creationId xmlns:a16="http://schemas.microsoft.com/office/drawing/2014/main" id="{5CE704E6-DF7D-43C8-A934-C8BBFF75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953000"/>
            <a:ext cx="4633912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0" name="15 Rectángulo">
            <a:extLst>
              <a:ext uri="{FF2B5EF4-FFF2-40B4-BE49-F238E27FC236}">
                <a16:creationId xmlns:a16="http://schemas.microsoft.com/office/drawing/2014/main" id="{22DADB96-3A06-4353-9E61-8B0FAF18D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0913"/>
            <a:ext cx="3352800" cy="5730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" altLang="es-ES"/>
              <a:t>Retorna: suma</a:t>
            </a:r>
          </a:p>
        </p:txBody>
      </p:sp>
      <p:sp>
        <p:nvSpPr>
          <p:cNvPr id="19471" name="18 Marcador de contenido">
            <a:extLst>
              <a:ext uri="{FF2B5EF4-FFF2-40B4-BE49-F238E27FC236}">
                <a16:creationId xmlns:a16="http://schemas.microsoft.com/office/drawing/2014/main" id="{5C271E97-0A8B-4141-A2A7-A66A6A7EAD7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85800" y="1600200"/>
            <a:ext cx="77724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s-ES" altLang="es-ES" sz="2400"/>
              <a:t>                  Diagrama de flujo</a:t>
            </a:r>
          </a:p>
        </p:txBody>
      </p:sp>
      <p:sp>
        <p:nvSpPr>
          <p:cNvPr id="19472" name="19 CuadroTexto">
            <a:extLst>
              <a:ext uri="{FF2B5EF4-FFF2-40B4-BE49-F238E27FC236}">
                <a16:creationId xmlns:a16="http://schemas.microsoft.com/office/drawing/2014/main" id="{2AFD0C3B-8F71-4D31-B8AC-2CFB64D3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1676400"/>
            <a:ext cx="3505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ES"/>
              <a:t>       pseudocódigo</a:t>
            </a:r>
          </a:p>
          <a:p>
            <a:pPr eaLnBrk="1" hangingPunct="1"/>
            <a:endParaRPr lang="es-ES" altLang="es-ES" sz="2000"/>
          </a:p>
          <a:p>
            <a:pPr eaLnBrk="1" hangingPunct="1"/>
            <a:endParaRPr lang="es-ES" altLang="es-ES" sz="2000"/>
          </a:p>
          <a:p>
            <a:pPr eaLnBrk="1" hangingPunct="1"/>
            <a:endParaRPr lang="es-ES" altLang="es-ES" sz="2000"/>
          </a:p>
          <a:p>
            <a:pPr eaLnBrk="1" hangingPunct="1"/>
            <a:r>
              <a:rPr lang="es-ES" altLang="es-ES" sz="2000"/>
              <a:t>def sumar(numero1, numero2):</a:t>
            </a:r>
          </a:p>
          <a:p>
            <a:pPr eaLnBrk="1" hangingPunct="1"/>
            <a:r>
              <a:rPr lang="es-ES" altLang="es-ES" sz="2000"/>
              <a:t>     suma = numero1 + numero2</a:t>
            </a:r>
          </a:p>
          <a:p>
            <a:pPr eaLnBrk="1" hangingPunct="1"/>
            <a:r>
              <a:rPr lang="es-ES" altLang="es-ES" sz="2000"/>
              <a:t>     return suma</a:t>
            </a:r>
          </a:p>
          <a:p>
            <a:pPr eaLnBrk="1" hangingPunct="1"/>
            <a:endParaRPr lang="es-ES" altLang="es-E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 descr="Large confetti">
            <a:extLst>
              <a:ext uri="{FF2B5EF4-FFF2-40B4-BE49-F238E27FC236}">
                <a16:creationId xmlns:a16="http://schemas.microsoft.com/office/drawing/2014/main" id="{AA32FAED-C547-4FC1-9B8A-FC8E156B6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3200"/>
              <a:t>Ejercicio: Función al_reves</a:t>
            </a:r>
          </a:p>
        </p:txBody>
      </p:sp>
      <p:sp>
        <p:nvSpPr>
          <p:cNvPr id="20483" name="2 Marcador de contenido">
            <a:extLst>
              <a:ext uri="{FF2B5EF4-FFF2-40B4-BE49-F238E27FC236}">
                <a16:creationId xmlns:a16="http://schemas.microsoft.com/office/drawing/2014/main" id="{A9560570-CF46-4D9F-82F4-060580996CE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85800" y="1828800"/>
            <a:ext cx="82296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FontTx/>
              <a:buNone/>
            </a:pPr>
            <a:r>
              <a:rPr lang="es-MX" altLang="es-ES" sz="2000" u="sng" dirty="0">
                <a:ea typeface="Times New Roman" panose="02020603050405020304" pitchFamily="18" charset="0"/>
                <a:cs typeface="Arial" panose="020B0604020202020204" pitchFamily="34" charset="0"/>
              </a:rPr>
              <a:t>Versión con la función </a:t>
            </a:r>
            <a:r>
              <a:rPr lang="es-MX" altLang="es-ES" sz="2000" b="1" u="sng" dirty="0">
                <a:ea typeface="Times New Roman" panose="02020603050405020304" pitchFamily="18" charset="0"/>
                <a:cs typeface="Arial" panose="020B0604020202020204" pitchFamily="34" charset="0"/>
              </a:rPr>
              <a:t>RECIBIENDO</a:t>
            </a:r>
            <a:r>
              <a:rPr lang="es-MX" altLang="es-ES" sz="2000" u="sng" dirty="0">
                <a:ea typeface="Times New Roman" panose="02020603050405020304" pitchFamily="18" charset="0"/>
                <a:cs typeface="Arial" panose="020B0604020202020204" pitchFamily="34" charset="0"/>
              </a:rPr>
              <a:t> el dato de entrada.</a:t>
            </a:r>
          </a:p>
          <a:p>
            <a:pPr marL="0" indent="0" algn="just">
              <a:buFontTx/>
              <a:buNone/>
            </a:pP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Recibe un número natural de 4 dígitos exactos y </a:t>
            </a:r>
            <a:r>
              <a:rPr lang="es-419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retorna una variable con ese número </a:t>
            </a: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al revés. Ejemplos del funcionamiento:</a:t>
            </a:r>
            <a:endParaRPr lang="es-ES" altLang="es-ES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&gt;&gt;&gt; </a:t>
            </a:r>
            <a:r>
              <a:rPr lang="es-ES" altLang="es-E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al_reves</a:t>
            </a: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(9805)		</a:t>
            </a: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 valor de entrada se envía a la función</a:t>
            </a:r>
            <a:endParaRPr lang="es-ES" altLang="es-ES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5089 				</a:t>
            </a: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valor retornado</a:t>
            </a:r>
          </a:p>
          <a:p>
            <a:pPr marL="0" indent="0" algn="just">
              <a:buFontTx/>
              <a:buNone/>
            </a:pPr>
            <a:endParaRPr lang="es-ES" altLang="es-ES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s-MX" altLang="es-ES" sz="2000" u="sng" dirty="0">
                <a:ea typeface="Times New Roman" panose="02020603050405020304" pitchFamily="18" charset="0"/>
                <a:cs typeface="Arial" panose="020B0604020202020204" pitchFamily="34" charset="0"/>
              </a:rPr>
              <a:t>Versión con la función </a:t>
            </a:r>
            <a:r>
              <a:rPr lang="es-MX" altLang="es-ES" sz="2000" b="1" u="sng" dirty="0">
                <a:ea typeface="Times New Roman" panose="02020603050405020304" pitchFamily="18" charset="0"/>
                <a:cs typeface="Arial" panose="020B0604020202020204" pitchFamily="34" charset="0"/>
              </a:rPr>
              <a:t>LEYENDO</a:t>
            </a:r>
            <a:r>
              <a:rPr lang="es-MX" altLang="es-ES" sz="2000" u="sng" dirty="0">
                <a:ea typeface="Times New Roman" panose="02020603050405020304" pitchFamily="18" charset="0"/>
                <a:cs typeface="Arial" panose="020B0604020202020204" pitchFamily="34" charset="0"/>
              </a:rPr>
              <a:t> el dato de entrada dentro de la función.</a:t>
            </a:r>
          </a:p>
          <a:p>
            <a:pPr marL="0" indent="0" algn="just">
              <a:buFontTx/>
              <a:buNone/>
            </a:pP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Leer un número entero positivo de 4 dígitos exactos, formar e imprimir </a:t>
            </a:r>
            <a:r>
              <a:rPr lang="es-419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una variable con ese número </a:t>
            </a: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al revés. Ejemplos del funcionamiento:</a:t>
            </a:r>
          </a:p>
          <a:p>
            <a:pPr marL="0" indent="0" algn="just">
              <a:buFontTx/>
              <a:buNone/>
            </a:pP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&gt;&gt;&gt; </a:t>
            </a:r>
            <a:r>
              <a:rPr lang="es-ES" altLang="es-E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al_reves</a:t>
            </a:r>
            <a:r>
              <a:rPr lang="es-ES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FontTx/>
              <a:buNone/>
            </a:pP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Dé un número: 8657 		</a:t>
            </a: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 valor de entrada se hace con </a:t>
            </a: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input</a:t>
            </a:r>
            <a:endParaRPr lang="es-ES" altLang="es-ES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7568 				</a:t>
            </a: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s-MX" altLang="es-ES" sz="2000" dirty="0">
                <a:ea typeface="Times New Roman" panose="02020603050405020304" pitchFamily="18" charset="0"/>
                <a:cs typeface="Arial" panose="020B0604020202020204" pitchFamily="34" charset="0"/>
              </a:rPr>
              <a:t>valor formado y </a:t>
            </a:r>
            <a:r>
              <a:rPr lang="es-MX" altLang="es-ES" sz="2000">
                <a:ea typeface="Times New Roman" panose="02020603050405020304" pitchFamily="18" charset="0"/>
                <a:cs typeface="Arial" panose="020B0604020202020204" pitchFamily="34" charset="0"/>
              </a:rPr>
              <a:t>luego impreso</a:t>
            </a:r>
            <a:endParaRPr lang="es-ES" altLang="es-ES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endParaRPr lang="es-ES" altLang="es-ES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484" name="3 Marcador de número de diapositiva">
            <a:extLst>
              <a:ext uri="{FF2B5EF4-FFF2-40B4-BE49-F238E27FC236}">
                <a16:creationId xmlns:a16="http://schemas.microsoft.com/office/drawing/2014/main" id="{09F48AF0-E53C-4515-B070-0BC8097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F350346-162F-4FA3-AF92-E61252A9583D}" type="slidenum">
              <a:rPr lang="en-US" altLang="es-ES" smtClean="0"/>
              <a:pPr/>
              <a:t>11</a:t>
            </a:fld>
            <a:r>
              <a:rPr lang="es-MX" altLang="es-ES"/>
              <a:t>/11</a:t>
            </a:r>
            <a:endParaRPr lang="en-U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 descr="Large confetti">
            <a:extLst>
              <a:ext uri="{FF2B5EF4-FFF2-40B4-BE49-F238E27FC236}">
                <a16:creationId xmlns:a16="http://schemas.microsoft.com/office/drawing/2014/main" id="{71348A5C-62E2-438B-AAF0-4EADBF5B0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8195" name="2 Marcador de contenido">
            <a:extLst>
              <a:ext uri="{FF2B5EF4-FFF2-40B4-BE49-F238E27FC236}">
                <a16:creationId xmlns:a16="http://schemas.microsoft.com/office/drawing/2014/main" id="{635C4B67-47ED-4271-8EA5-60883F2A58D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143000" y="1828800"/>
            <a:ext cx="73914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CR" sz="2800" dirty="0"/>
              <a:t>El desarrollo de programas se puede hacer usando tres constructores básicos</a:t>
            </a:r>
          </a:p>
          <a:p>
            <a:pPr eaLnBrk="1" hangingPunct="1">
              <a:lnSpc>
                <a:spcPct val="90000"/>
              </a:lnSpc>
              <a:defRPr/>
            </a:pPr>
            <a:endParaRPr lang="es-CR" sz="28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s-C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Constructor de Secuencia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s-CR" sz="1800" dirty="0"/>
              <a:t>Establecer el punto inicial y final, hacer asignaciones ( cálculos numéricos y no numéricos), entradas y salidas de datos, ejecutar funciones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s-CR" sz="18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s-CR" sz="2000" b="1" dirty="0">
                <a:solidFill>
                  <a:srgbClr val="F01C5E"/>
                </a:solidFill>
              </a:rPr>
              <a:t>Constructor de Decisión o Condicional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s-CR" sz="1800" dirty="0"/>
              <a:t>Toma de decisiones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s-CR" sz="1800" dirty="0">
              <a:solidFill>
                <a:srgbClr val="54D057"/>
              </a:solidFill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s-CR" sz="2000" b="1" dirty="0">
                <a:solidFill>
                  <a:srgbClr val="54D057"/>
                </a:solidFill>
              </a:rPr>
              <a:t>Constructor de Repetición o Iteración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s-CR" sz="1800" dirty="0"/>
              <a:t>Repetición de procesos</a:t>
            </a:r>
            <a:endParaRPr lang="es-ES" dirty="0"/>
          </a:p>
        </p:txBody>
      </p:sp>
      <p:sp>
        <p:nvSpPr>
          <p:cNvPr id="11268" name="3 Marcador de número de diapositiva">
            <a:extLst>
              <a:ext uri="{FF2B5EF4-FFF2-40B4-BE49-F238E27FC236}">
                <a16:creationId xmlns:a16="http://schemas.microsoft.com/office/drawing/2014/main" id="{C92F7779-6256-49BF-A415-627008DE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1A41DF6-FDE0-4644-807A-3BBFCC6876CC}" type="slidenum">
              <a:rPr lang="en-US" altLang="es-ES" smtClean="0"/>
              <a:pPr/>
              <a:t>2</a:t>
            </a:fld>
            <a:r>
              <a:rPr lang="es-MX" altLang="es-ES"/>
              <a:t>/11</a:t>
            </a:r>
            <a:endParaRPr lang="en-US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 descr="Large confetti">
            <a:extLst>
              <a:ext uri="{FF2B5EF4-FFF2-40B4-BE49-F238E27FC236}">
                <a16:creationId xmlns:a16="http://schemas.microsoft.com/office/drawing/2014/main" id="{65D99478-2CED-43C2-A87F-2563EF25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4163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CONSTRUCTOR DE SECUENCIA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C11FF7D2-7EF1-44FA-9BC6-83D2CD8D4E0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s-ES" altLang="es-ES"/>
              <a:t>INICIO Y FIN DEL ALGORITMO</a:t>
            </a:r>
          </a:p>
          <a:p>
            <a:pPr marL="0" indent="0">
              <a:buFontTx/>
              <a:buNone/>
            </a:pPr>
            <a:endParaRPr lang="es-ES" altLang="es-ES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799261DB-21E7-4EE0-9EB5-C7C27AA3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E8F2462-7114-41BB-99F2-8F31E1BF33D6}" type="slidenum">
              <a:rPr lang="en-US" altLang="es-ES" smtClean="0"/>
              <a:pPr/>
              <a:t>3</a:t>
            </a:fld>
            <a:r>
              <a:rPr lang="es-MX" altLang="es-ES"/>
              <a:t>/11</a:t>
            </a:r>
            <a:endParaRPr lang="en-US" altLang="es-ES"/>
          </a:p>
        </p:txBody>
      </p:sp>
      <p:sp>
        <p:nvSpPr>
          <p:cNvPr id="12293" name="Oval 4">
            <a:extLst>
              <a:ext uri="{FF2B5EF4-FFF2-40B4-BE49-F238E27FC236}">
                <a16:creationId xmlns:a16="http://schemas.microsoft.com/office/drawing/2014/main" id="{C38B35A3-15F5-4CBF-B50E-4C6CE9CE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1371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INICIO</a:t>
            </a:r>
            <a:endParaRPr kumimoji="1" lang="en-US" altLang="es-ES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70555563-DCF1-4FDC-87CC-5093C8E87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B4B147C7-2944-4360-B18F-B4AD4A3B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1371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FIN</a:t>
            </a:r>
            <a:endParaRPr kumimoji="1" lang="en-US" altLang="es-E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100487BA-2A38-467E-9918-BA639EF48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6F37201-6D09-4670-8B12-045CC860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249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CR" altLang="es-ES"/>
              <a:t>Opcionalmente ponemos</a:t>
            </a:r>
          </a:p>
          <a:p>
            <a:pPr eaLnBrk="1" hangingPunct="1"/>
            <a:r>
              <a:rPr kumimoji="1" lang="es-CR" altLang="es-ES"/>
              <a:t>la palabra INICIO.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8576F27A-CA36-4891-95D3-E0B676CD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0"/>
            <a:ext cx="3249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CR" altLang="es-ES"/>
              <a:t>Opcionalmente ponemos</a:t>
            </a:r>
          </a:p>
          <a:p>
            <a:pPr eaLnBrk="1" hangingPunct="1"/>
            <a:r>
              <a:rPr kumimoji="1" lang="es-CR" altLang="es-ES"/>
              <a:t>la palabra FIN.</a:t>
            </a:r>
            <a:endParaRPr kumimoji="1" lang="en-US" altLang="es-ES"/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52D0B442-7A99-42F5-8205-1570F2EC0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/>
              <a:t>Diagrama de flujo            pseudocódigo</a:t>
            </a:r>
            <a:endParaRPr kumimoji="1" lang="en-US" alt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 descr="Large confetti">
            <a:extLst>
              <a:ext uri="{FF2B5EF4-FFF2-40B4-BE49-F238E27FC236}">
                <a16:creationId xmlns:a16="http://schemas.microsoft.com/office/drawing/2014/main" id="{234575D5-5063-4B30-A8C2-BDB82C49F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1143000"/>
          </a:xfrm>
        </p:spPr>
        <p:txBody>
          <a:bodyPr/>
          <a:lstStyle/>
          <a:p>
            <a:r>
              <a:rPr lang="es-MX" altLang="es-ES" sz="3200"/>
              <a:t>ASIGNACIONES: CÁLCULOS CON DATOS NUMÉRICOS /  NO NUMÉRICOS EJECUCIÓN DE FUNCIONES</a:t>
            </a:r>
            <a:endParaRPr lang="es-ES" altLang="es-ES" sz="3200"/>
          </a:p>
        </p:txBody>
      </p:sp>
      <p:sp>
        <p:nvSpPr>
          <p:cNvPr id="13315" name="2 Marcador de contenido">
            <a:extLst>
              <a:ext uri="{FF2B5EF4-FFF2-40B4-BE49-F238E27FC236}">
                <a16:creationId xmlns:a16="http://schemas.microsoft.com/office/drawing/2014/main" id="{1AFBBDEE-7D0E-4867-A0AA-A43DC9C18D4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28600" y="1828800"/>
            <a:ext cx="82296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s-ES" altLang="es-ES"/>
              <a:t>Dentro del rectángulo se escribe la operación</a:t>
            </a:r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F1315A38-ED96-4C80-BB34-9E9926D1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4DC3C47-49C9-46B8-B7B8-ABA4AED10E65}" type="slidenum">
              <a:rPr lang="en-US" altLang="es-ES" smtClean="0"/>
              <a:pPr/>
              <a:t>4</a:t>
            </a:fld>
            <a:r>
              <a:rPr lang="es-MX" altLang="es-ES"/>
              <a:t>/11</a:t>
            </a:r>
            <a:endParaRPr lang="en-US" altLang="es-E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8542F374-BAFF-4A74-A01B-6DA97FE0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318000"/>
            <a:ext cx="403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nota2 = 100</a:t>
            </a:r>
            <a:endParaRPr kumimoji="1" lang="en-US" altLang="es-ES"/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FDD89705-CDD4-4D4A-A628-7BA1CCE0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287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67BC8BFA-9C7D-4BF1-8E16-EE4B6482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00400"/>
            <a:ext cx="4267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/>
              <a:t>nota1 = 90</a:t>
            </a:r>
          </a:p>
          <a:p>
            <a:pPr eaLnBrk="1" hangingPunct="1"/>
            <a:endParaRPr kumimoji="1" lang="es-MX" altLang="es-ES"/>
          </a:p>
          <a:p>
            <a:pPr eaLnBrk="1" hangingPunct="1"/>
            <a:endParaRPr kumimoji="1" lang="es-MX" altLang="es-ES"/>
          </a:p>
          <a:p>
            <a:pPr eaLnBrk="1" hangingPunct="1"/>
            <a:r>
              <a:rPr kumimoji="1" lang="es-MX" altLang="es-ES"/>
              <a:t>nota2 = 100</a:t>
            </a:r>
          </a:p>
          <a:p>
            <a:pPr eaLnBrk="1" hangingPunct="1"/>
            <a:endParaRPr kumimoji="1" lang="es-MX" altLang="es-ES"/>
          </a:p>
          <a:p>
            <a:pPr eaLnBrk="1" hangingPunct="1"/>
            <a:endParaRPr kumimoji="1" lang="es-MX" altLang="es-ES"/>
          </a:p>
          <a:p>
            <a:pPr eaLnBrk="1" hangingPunct="1"/>
            <a:r>
              <a:rPr kumimoji="1" lang="es-CR" altLang="es-ES"/>
              <a:t>promedio = ( nota1 + nota2 ) / 2</a:t>
            </a:r>
            <a:endParaRPr kumimoji="1" lang="en-US" altLang="es-ES"/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97761CCA-1E02-46B2-B875-047E3B7D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00300"/>
            <a:ext cx="665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/>
              <a:t>Diagrama de flujo                         pseudocódigo</a:t>
            </a:r>
            <a:endParaRPr kumimoji="1" lang="en-US" altLang="es-ES"/>
          </a:p>
        </p:txBody>
      </p:sp>
      <p:sp>
        <p:nvSpPr>
          <p:cNvPr id="13321" name="Rectangle 12">
            <a:extLst>
              <a:ext uri="{FF2B5EF4-FFF2-40B4-BE49-F238E27FC236}">
                <a16:creationId xmlns:a16="http://schemas.microsoft.com/office/drawing/2014/main" id="{31B75F89-FD49-4E7B-AF18-B2A96E51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175000"/>
            <a:ext cx="403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nota1 = 90</a:t>
            </a:r>
            <a:endParaRPr kumimoji="1" lang="en-US" altLang="es-ES"/>
          </a:p>
        </p:txBody>
      </p:sp>
      <p:sp>
        <p:nvSpPr>
          <p:cNvPr id="13322" name="Rectangle 13">
            <a:extLst>
              <a:ext uri="{FF2B5EF4-FFF2-40B4-BE49-F238E27FC236}">
                <a16:creationId xmlns:a16="http://schemas.microsoft.com/office/drawing/2014/main" id="{BA821CA7-6D4A-4553-B04F-1A3C9046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384800"/>
            <a:ext cx="403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promedio = ( nota1 + nota2 ) / 2</a:t>
            </a:r>
            <a:endParaRPr kumimoji="1" lang="en-US" altLang="es-ES"/>
          </a:p>
        </p:txBody>
      </p:sp>
      <p:sp>
        <p:nvSpPr>
          <p:cNvPr id="13323" name="Line 14">
            <a:extLst>
              <a:ext uri="{FF2B5EF4-FFF2-40B4-BE49-F238E27FC236}">
                <a16:creationId xmlns:a16="http://schemas.microsoft.com/office/drawing/2014/main" id="{ADD969D1-A11D-446B-B76B-02D43C5C9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78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3324" name="Line 16">
            <a:extLst>
              <a:ext uri="{FF2B5EF4-FFF2-40B4-BE49-F238E27FC236}">
                <a16:creationId xmlns:a16="http://schemas.microsoft.com/office/drawing/2014/main" id="{C182898B-9B11-4352-B165-4E7442DAF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492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3325" name="Line 5">
            <a:extLst>
              <a:ext uri="{FF2B5EF4-FFF2-40B4-BE49-F238E27FC236}">
                <a16:creationId xmlns:a16="http://schemas.microsoft.com/office/drawing/2014/main" id="{7E487FE0-F0AC-482F-9294-45B9CAB61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599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 descr="Large confetti">
            <a:extLst>
              <a:ext uri="{FF2B5EF4-FFF2-40B4-BE49-F238E27FC236}">
                <a16:creationId xmlns:a16="http://schemas.microsoft.com/office/drawing/2014/main" id="{97C96AB2-307E-453C-9A3D-52955349D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ES" sz="3200"/>
              <a:t>OPERACIÓN DE ENTRADA</a:t>
            </a:r>
            <a:endParaRPr lang="es-ES" altLang="es-ES" sz="320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91348A4-D360-4D4D-8F34-F4D7208E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sz="2400" dirty="0">
                <a:latin typeface="+mj-lt"/>
              </a:rPr>
              <a:t>Leer datos desde el teclado: </a:t>
            </a:r>
          </a:p>
          <a:p>
            <a:pPr eaLnBrk="1" hangingPunct="1">
              <a:defRPr/>
            </a:pPr>
            <a:endParaRPr lang="es-MX" sz="2400" dirty="0">
              <a:latin typeface="+mj-lt"/>
            </a:endParaRPr>
          </a:p>
          <a:p>
            <a:pPr eaLnBrk="1" hangingPunct="1">
              <a:buFontTx/>
              <a:buNone/>
              <a:defRPr/>
            </a:pPr>
            <a:r>
              <a:rPr lang="es-MX" sz="2400" b="1" dirty="0">
                <a:latin typeface="+mj-lt"/>
              </a:rPr>
              <a:t>		input([</a:t>
            </a:r>
            <a:r>
              <a:rPr lang="es-MX" sz="2400" b="1" dirty="0" err="1">
                <a:latin typeface="+mj-lt"/>
              </a:rPr>
              <a:t>prompt</a:t>
            </a:r>
            <a:r>
              <a:rPr lang="es-MX" sz="2400" b="1" dirty="0">
                <a:latin typeface="+mj-lt"/>
              </a:rPr>
              <a:t>])</a:t>
            </a:r>
          </a:p>
          <a:p>
            <a:pPr eaLnBrk="1" hangingPunct="1">
              <a:buFontTx/>
              <a:buNone/>
              <a:defRPr/>
            </a:pPr>
            <a:endParaRPr lang="es-MX" sz="2400" b="1" dirty="0">
              <a:latin typeface="+mj-lt"/>
            </a:endParaRPr>
          </a:p>
          <a:p>
            <a:pPr eaLnBrk="1" hangingPunct="1">
              <a:defRPr/>
            </a:pPr>
            <a:r>
              <a:rPr lang="es-MX" sz="2400" dirty="0">
                <a:latin typeface="+mj-lt"/>
              </a:rPr>
              <a:t>Cuando el programa llega a esta instrucción, la ejecución se detiene para que el usuario digite un dato</a:t>
            </a:r>
          </a:p>
          <a:p>
            <a:pPr eaLnBrk="1" hangingPunct="1">
              <a:defRPr/>
            </a:pPr>
            <a:endParaRPr lang="es-MX" sz="2400" dirty="0">
              <a:latin typeface="+mj-lt"/>
            </a:endParaRPr>
          </a:p>
          <a:p>
            <a:pPr eaLnBrk="1" hangingPunct="1">
              <a:defRPr/>
            </a:pPr>
            <a:r>
              <a:rPr lang="es-MX" sz="2400" dirty="0">
                <a:latin typeface="+mj-lt"/>
              </a:rPr>
              <a:t>El dato es leído por el programa como un dato tipo </a:t>
            </a:r>
            <a:r>
              <a:rPr lang="es-MX" sz="2400" dirty="0" err="1">
                <a:latin typeface="+mj-lt"/>
              </a:rPr>
              <a:t>string</a:t>
            </a:r>
            <a:endParaRPr lang="es-MX" sz="2400" dirty="0">
              <a:latin typeface="+mj-lt"/>
            </a:endParaRPr>
          </a:p>
          <a:p>
            <a:pPr eaLnBrk="1" hangingPunct="1">
              <a:defRPr/>
            </a:pPr>
            <a:endParaRPr lang="es-MX" sz="2400" dirty="0">
              <a:latin typeface="+mj-lt"/>
            </a:endParaRPr>
          </a:p>
          <a:p>
            <a:pPr eaLnBrk="1" hangingPunct="1">
              <a:defRPr/>
            </a:pPr>
            <a:r>
              <a:rPr lang="es-MX" sz="2400" dirty="0" err="1">
                <a:latin typeface="+mj-lt"/>
              </a:rPr>
              <a:t>prompt</a:t>
            </a:r>
            <a:r>
              <a:rPr lang="es-MX" sz="2400" dirty="0">
                <a:latin typeface="+mj-lt"/>
              </a:rPr>
              <a:t>: es recomendable poner un mensaje que guíe al usuario en el dato que el programa le está solicitando</a:t>
            </a:r>
            <a:endParaRPr lang="en-US" sz="2400" dirty="0">
              <a:latin typeface="+mj-lt"/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561CBDCB-DA89-4FBB-9D8D-CB16E9D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5C03706-210B-4378-B0CA-07C086DE30E3}" type="slidenum">
              <a:rPr lang="en-US" altLang="es-ES" smtClean="0"/>
              <a:pPr/>
              <a:t>5</a:t>
            </a:fld>
            <a:r>
              <a:rPr lang="es-MX" altLang="es-ES"/>
              <a:t>/11</a:t>
            </a:r>
            <a:endParaRPr lang="en-US" alt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 descr="Large confetti">
            <a:extLst>
              <a:ext uri="{FF2B5EF4-FFF2-40B4-BE49-F238E27FC236}">
                <a16:creationId xmlns:a16="http://schemas.microsoft.com/office/drawing/2014/main" id="{F4845A0A-27DD-4AEC-B794-E7C748D19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F4A6667-CB34-4330-BBC5-93A0CA72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4351338"/>
          </a:xfrm>
        </p:spPr>
        <p:txBody>
          <a:bodyPr/>
          <a:lstStyle/>
          <a:p>
            <a:pPr>
              <a:buSzPct val="90000"/>
              <a:buFontTx/>
              <a:buBlip>
                <a:blip r:embed="rId2"/>
              </a:buBlip>
              <a:defRPr/>
            </a:pPr>
            <a:r>
              <a:rPr lang="es-MX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Dentro del símbolo se pone la variable que va a recibir el dato que el usuario digite y opcionalmente el </a:t>
            </a:r>
            <a:r>
              <a:rPr lang="es-MX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prompt</a:t>
            </a:r>
            <a:endParaRPr lang="es-MX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SzPct val="90000"/>
              <a:buFontTx/>
              <a:buNone/>
              <a:defRPr/>
            </a:pPr>
            <a:r>
              <a:rPr lang="es-MX" sz="2400" dirty="0">
                <a:latin typeface="+mj-lt"/>
                <a:ea typeface="Tahoma" pitchFamily="34" charset="0"/>
                <a:cs typeface="Tahoma" pitchFamily="34" charset="0"/>
              </a:rPr>
              <a:t>diagrama de flujo</a:t>
            </a:r>
          </a:p>
          <a:p>
            <a:pPr marL="0" indent="0">
              <a:buSzPct val="90000"/>
              <a:buFontTx/>
              <a:buNone/>
              <a:defRPr/>
            </a:pPr>
            <a:endParaRPr lang="en-US" dirty="0"/>
          </a:p>
        </p:txBody>
      </p:sp>
      <p:sp>
        <p:nvSpPr>
          <p:cNvPr id="15364" name="3 Marcador de número de diapositiva">
            <a:extLst>
              <a:ext uri="{FF2B5EF4-FFF2-40B4-BE49-F238E27FC236}">
                <a16:creationId xmlns:a16="http://schemas.microsoft.com/office/drawing/2014/main" id="{9A702182-CEC2-4C3D-AA0B-7EBC9091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E80F80A1-6935-4E42-8EDD-FB80E356531B}" type="slidenum">
              <a:rPr lang="en-US" altLang="es-ES" smtClean="0"/>
              <a:pPr/>
              <a:t>6</a:t>
            </a:fld>
            <a:r>
              <a:rPr lang="es-MX" altLang="es-ES"/>
              <a:t>/11</a:t>
            </a:r>
            <a:endParaRPr lang="en-US" altLang="es-ES"/>
          </a:p>
        </p:txBody>
      </p:sp>
      <p:sp>
        <p:nvSpPr>
          <p:cNvPr id="15365" name="Text Box 2057">
            <a:extLst>
              <a:ext uri="{FF2B5EF4-FFF2-40B4-BE49-F238E27FC236}">
                <a16:creationId xmlns:a16="http://schemas.microsoft.com/office/drawing/2014/main" id="{FD204A16-8869-43F2-AB63-802C63DD5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3133725"/>
            <a:ext cx="6172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 sz="2000"/>
              <a:t>	            </a:t>
            </a:r>
          </a:p>
          <a:p>
            <a:pPr eaLnBrk="1" hangingPunct="1"/>
            <a:r>
              <a:rPr kumimoji="1" lang="es-MX" altLang="es-ES" sz="2000"/>
              <a:t>                          valor=</a:t>
            </a:r>
            <a:r>
              <a:rPr kumimoji="1" lang="es-MX" altLang="es-ES" sz="2000" b="1"/>
              <a:t>input</a:t>
            </a:r>
            <a:r>
              <a:rPr kumimoji="1" lang="es-MX" altLang="es-ES" sz="2000"/>
              <a:t>(“Nombre ”)</a:t>
            </a:r>
          </a:p>
          <a:p>
            <a:pPr eaLnBrk="1" hangingPunct="1"/>
            <a:endParaRPr kumimoji="1" lang="es-MX" altLang="es-ES" sz="1200"/>
          </a:p>
          <a:p>
            <a:pPr eaLnBrk="1" hangingPunct="1"/>
            <a:endParaRPr kumimoji="1" lang="es-MX" altLang="es-ES" sz="1200"/>
          </a:p>
          <a:p>
            <a:pPr eaLnBrk="1" hangingPunct="1"/>
            <a:r>
              <a:rPr kumimoji="1" lang="es-MX" altLang="es-ES" b="1"/>
              <a:t>Leer un dato y convertirlo a numérico entero usando la instrucción </a:t>
            </a:r>
            <a:r>
              <a:rPr kumimoji="1" lang="es-MX" altLang="es-ES" b="1" i="1"/>
              <a:t>int</a:t>
            </a:r>
            <a:r>
              <a:rPr kumimoji="1" lang="es-MX" altLang="es-ES" b="1"/>
              <a:t>:</a:t>
            </a:r>
            <a:r>
              <a:rPr kumimoji="1" lang="es-MX" altLang="es-ES"/>
              <a:t> </a:t>
            </a:r>
          </a:p>
          <a:p>
            <a:pPr eaLnBrk="1" hangingPunct="1"/>
            <a:endParaRPr kumimoji="1" lang="es-MX" altLang="es-ES"/>
          </a:p>
          <a:p>
            <a:pPr eaLnBrk="1" hangingPunct="1"/>
            <a:r>
              <a:rPr kumimoji="1" lang="es-MX" altLang="es-ES" sz="2000"/>
              <a:t>notaFinal = </a:t>
            </a:r>
            <a:r>
              <a:rPr kumimoji="1" lang="es-MX" altLang="es-ES" sz="2000" b="1"/>
              <a:t>int</a:t>
            </a:r>
            <a:r>
              <a:rPr kumimoji="1" lang="es-MX" altLang="es-ES" sz="2000"/>
              <a:t>(</a:t>
            </a:r>
            <a:r>
              <a:rPr kumimoji="1" lang="es-MX" altLang="es-ES" sz="2000" b="1"/>
              <a:t>input</a:t>
            </a:r>
            <a:r>
              <a:rPr kumimoji="1" lang="es-MX" altLang="es-ES" sz="2000"/>
              <a:t>(“Nota ”))</a:t>
            </a:r>
          </a:p>
          <a:p>
            <a:pPr eaLnBrk="1" hangingPunct="1"/>
            <a:endParaRPr kumimoji="1" lang="es-MX" altLang="es-ES" sz="2000"/>
          </a:p>
        </p:txBody>
      </p:sp>
      <p:sp>
        <p:nvSpPr>
          <p:cNvPr id="15366" name="Text Box 2058">
            <a:extLst>
              <a:ext uri="{FF2B5EF4-FFF2-40B4-BE49-F238E27FC236}">
                <a16:creationId xmlns:a16="http://schemas.microsoft.com/office/drawing/2014/main" id="{C731A730-4ACD-4DA9-8BDF-C48BDD4A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97200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/>
              <a:t>pseudocódigo</a:t>
            </a:r>
            <a:endParaRPr kumimoji="1" lang="en-US" altLang="es-ES"/>
          </a:p>
        </p:txBody>
      </p:sp>
      <p:sp>
        <p:nvSpPr>
          <p:cNvPr id="15367" name="Line 2059">
            <a:extLst>
              <a:ext uri="{FF2B5EF4-FFF2-40B4-BE49-F238E27FC236}">
                <a16:creationId xmlns:a16="http://schemas.microsoft.com/office/drawing/2014/main" id="{A3C486DD-CFB7-459E-A617-4EF25904F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5368" name="AutoShape 2054">
            <a:extLst>
              <a:ext uri="{FF2B5EF4-FFF2-40B4-BE49-F238E27FC236}">
                <a16:creationId xmlns:a16="http://schemas.microsoft.com/office/drawing/2014/main" id="{191F5076-249F-4EDF-A07A-CA80D1731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9075"/>
            <a:ext cx="2016125" cy="1008063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CR" altLang="es-ES" sz="1800"/>
              <a:t>“prompt”,</a:t>
            </a:r>
          </a:p>
          <a:p>
            <a:pPr algn="ctr" eaLnBrk="1" hangingPunct="1"/>
            <a:r>
              <a:rPr lang="es-CR" altLang="es-ES" sz="1800"/>
              <a:t>valor</a:t>
            </a:r>
          </a:p>
        </p:txBody>
      </p:sp>
      <p:sp>
        <p:nvSpPr>
          <p:cNvPr id="15369" name="Line 2055">
            <a:extLst>
              <a:ext uri="{FF2B5EF4-FFF2-40B4-BE49-F238E27FC236}">
                <a16:creationId xmlns:a16="http://schemas.microsoft.com/office/drawing/2014/main" id="{8D755F14-3E50-4177-91A4-9219F84F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24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5370" name="Line 2059">
            <a:extLst>
              <a:ext uri="{FF2B5EF4-FFF2-40B4-BE49-F238E27FC236}">
                <a16:creationId xmlns:a16="http://schemas.microsoft.com/office/drawing/2014/main" id="{6B4453A1-9EA1-4E2C-BBAC-8896781C1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19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 descr="Large confetti">
            <a:extLst>
              <a:ext uri="{FF2B5EF4-FFF2-40B4-BE49-F238E27FC236}">
                <a16:creationId xmlns:a16="http://schemas.microsoft.com/office/drawing/2014/main" id="{A2488342-0911-46ED-97C7-DECB442B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ES" sz="3200"/>
              <a:t>OPERACIÓN DE SALIDA</a:t>
            </a:r>
            <a:endParaRPr lang="es-ES" altLang="es-ES" sz="320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B6A64F4A-43A6-4142-8F91-55B6F9CD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Imprimir o desplegar los resultados en el monitor:</a:t>
            </a:r>
          </a:p>
          <a:p>
            <a:pPr eaLnBrk="1" hangingPunct="1">
              <a:defRPr/>
            </a:pPr>
            <a:endParaRPr lang="es-MX" dirty="0"/>
          </a:p>
          <a:p>
            <a:pPr eaLnBrk="1" hangingPunct="1">
              <a:buFontTx/>
              <a:buNone/>
              <a:defRPr/>
            </a:pPr>
            <a:r>
              <a:rPr lang="es-MX" dirty="0"/>
              <a:t>	</a:t>
            </a:r>
            <a:r>
              <a:rPr lang="es-MX" b="1" dirty="0" err="1"/>
              <a:t>print</a:t>
            </a:r>
            <a:r>
              <a:rPr lang="es-MX" b="1" dirty="0"/>
              <a:t>(valor1, valor2, ... , </a:t>
            </a:r>
            <a:r>
              <a:rPr lang="es-MX" b="1" dirty="0" err="1"/>
              <a:t>valorn</a:t>
            </a:r>
            <a:r>
              <a:rPr lang="es-MX" b="1" dirty="0"/>
              <a:t>)</a:t>
            </a:r>
          </a:p>
          <a:p>
            <a:pPr eaLnBrk="1" hangingPunct="1">
              <a:defRPr/>
            </a:pPr>
            <a:endParaRPr lang="es-MX" dirty="0"/>
          </a:p>
          <a:p>
            <a:pPr eaLnBrk="1" hangingPunct="1">
              <a:defRPr/>
            </a:pPr>
            <a:r>
              <a:rPr lang="es-MX" dirty="0"/>
              <a:t>Es recomendable poner un mensaje que indique al usuario a qué se refiere el dato que le estamos dando.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s-ES" dirty="0"/>
          </a:p>
        </p:txBody>
      </p:sp>
      <p:sp>
        <p:nvSpPr>
          <p:cNvPr id="16388" name="3 Marcador de número de diapositiva">
            <a:extLst>
              <a:ext uri="{FF2B5EF4-FFF2-40B4-BE49-F238E27FC236}">
                <a16:creationId xmlns:a16="http://schemas.microsoft.com/office/drawing/2014/main" id="{D4EEBBBB-64A7-4398-913D-BCD6A3D1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0304085-6E42-48A7-A738-62AD8D169F54}" type="slidenum">
              <a:rPr lang="en-US" altLang="es-ES" smtClean="0"/>
              <a:pPr/>
              <a:t>7</a:t>
            </a:fld>
            <a:r>
              <a:rPr lang="es-MX" altLang="es-ES"/>
              <a:t>/11</a:t>
            </a:r>
            <a:endParaRPr lang="en-US" alt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 descr="Large confetti">
            <a:extLst>
              <a:ext uri="{FF2B5EF4-FFF2-40B4-BE49-F238E27FC236}">
                <a16:creationId xmlns:a16="http://schemas.microsoft.com/office/drawing/2014/main" id="{970ADD47-A08A-4E7F-AF0D-A4007A899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17411" name="2 Marcador de contenido">
            <a:extLst>
              <a:ext uri="{FF2B5EF4-FFF2-40B4-BE49-F238E27FC236}">
                <a16:creationId xmlns:a16="http://schemas.microsoft.com/office/drawing/2014/main" id="{359F4299-FDAC-4993-93D8-C3DE6F9B29E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es-ES" altLang="es-ES"/>
          </a:p>
          <a:p>
            <a:pPr marL="0" indent="0">
              <a:buFontTx/>
              <a:buNone/>
            </a:pPr>
            <a:r>
              <a:rPr lang="es-ES" altLang="es-ES" sz="2400"/>
              <a:t>              diagrama de flujo</a:t>
            </a:r>
          </a:p>
        </p:txBody>
      </p:sp>
      <p:sp>
        <p:nvSpPr>
          <p:cNvPr id="17412" name="3 Marcador de número de diapositiva">
            <a:extLst>
              <a:ext uri="{FF2B5EF4-FFF2-40B4-BE49-F238E27FC236}">
                <a16:creationId xmlns:a16="http://schemas.microsoft.com/office/drawing/2014/main" id="{A605778C-80D8-452B-A642-802B352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5F44BC8-F37F-4D64-BE12-44A9C04AB813}" type="slidenum">
              <a:rPr lang="en-US" altLang="es-ES" smtClean="0"/>
              <a:pPr/>
              <a:t>8</a:t>
            </a:fld>
            <a:r>
              <a:rPr lang="es-MX" altLang="es-ES"/>
              <a:t>/11</a:t>
            </a:r>
            <a:endParaRPr lang="en-US" altLang="es-ES"/>
          </a:p>
        </p:txBody>
      </p:sp>
      <p:sp>
        <p:nvSpPr>
          <p:cNvPr id="17413" name="Line 2053">
            <a:extLst>
              <a:ext uri="{FF2B5EF4-FFF2-40B4-BE49-F238E27FC236}">
                <a16:creationId xmlns:a16="http://schemas.microsoft.com/office/drawing/2014/main" id="{D3D814AC-2E4F-446B-BDE0-2E166FC14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7414" name="Text Box 2055">
            <a:extLst>
              <a:ext uri="{FF2B5EF4-FFF2-40B4-BE49-F238E27FC236}">
                <a16:creationId xmlns:a16="http://schemas.microsoft.com/office/drawing/2014/main" id="{DB47F3A1-537E-4334-87BB-C7EFD46F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52800"/>
            <a:ext cx="409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 b="1"/>
              <a:t>print</a:t>
            </a:r>
            <a:r>
              <a:rPr kumimoji="1" lang="es-MX" altLang="es-ES"/>
              <a:t> (valor1, valor2, ..., valor</a:t>
            </a:r>
            <a:r>
              <a:rPr kumimoji="1" lang="es-MX" altLang="es-ES" baseline="-25000"/>
              <a:t>n</a:t>
            </a:r>
            <a:r>
              <a:rPr kumimoji="1" lang="es-MX" altLang="es-ES"/>
              <a:t>)</a:t>
            </a:r>
            <a:endParaRPr kumimoji="1" lang="en-US" altLang="es-ES"/>
          </a:p>
        </p:txBody>
      </p:sp>
      <p:sp>
        <p:nvSpPr>
          <p:cNvPr id="17415" name="Text Box 2056">
            <a:extLst>
              <a:ext uri="{FF2B5EF4-FFF2-40B4-BE49-F238E27FC236}">
                <a16:creationId xmlns:a16="http://schemas.microsoft.com/office/drawing/2014/main" id="{AB574D28-4B4F-47B3-9EF7-2A72261F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0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/>
              <a:t>pseudocódigo</a:t>
            </a:r>
            <a:endParaRPr kumimoji="1" lang="en-US" altLang="es-ES"/>
          </a:p>
        </p:txBody>
      </p:sp>
      <p:sp>
        <p:nvSpPr>
          <p:cNvPr id="17416" name="AutoShape 2058">
            <a:extLst>
              <a:ext uri="{FF2B5EF4-FFF2-40B4-BE49-F238E27FC236}">
                <a16:creationId xmlns:a16="http://schemas.microsoft.com/office/drawing/2014/main" id="{87069709-90A4-4891-8529-45D9DAA5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00400"/>
            <a:ext cx="1960563" cy="863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rgbClr val="0D0D1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CR" altLang="es-ES" sz="1800"/>
              <a:t>valor1, valor2, ... ,</a:t>
            </a:r>
          </a:p>
          <a:p>
            <a:pPr algn="ctr" eaLnBrk="1" hangingPunct="1"/>
            <a:r>
              <a:rPr lang="es-CR" altLang="es-ES" sz="1800"/>
              <a:t>valor</a:t>
            </a:r>
            <a:r>
              <a:rPr kumimoji="1" lang="es-MX" altLang="es-ES" sz="1800" baseline="-25000"/>
              <a:t>n</a:t>
            </a:r>
            <a:endParaRPr lang="es-CR" altLang="es-ES" sz="1800"/>
          </a:p>
        </p:txBody>
      </p:sp>
      <p:sp>
        <p:nvSpPr>
          <p:cNvPr id="17417" name="Text Box 2060">
            <a:extLst>
              <a:ext uri="{FF2B5EF4-FFF2-40B4-BE49-F238E27FC236}">
                <a16:creationId xmlns:a16="http://schemas.microsoft.com/office/drawing/2014/main" id="{47CDBD81-9DBA-4B43-B298-5F97BBCA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343400"/>
            <a:ext cx="39243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CR" altLang="es-ES" sz="2200"/>
              <a:t>      Indicar al usuario el resultado</a:t>
            </a:r>
          </a:p>
          <a:p>
            <a:pPr algn="ctr" eaLnBrk="1" hangingPunct="1"/>
            <a:r>
              <a:rPr lang="es-CR" altLang="es-ES" sz="2200"/>
              <a:t>que estamos dando</a:t>
            </a:r>
          </a:p>
          <a:p>
            <a:pPr algn="ctr" eaLnBrk="1" hangingPunct="1"/>
            <a:endParaRPr lang="es-CR" altLang="es-ES" sz="2200"/>
          </a:p>
          <a:p>
            <a:pPr algn="ctr" eaLnBrk="1" hangingPunct="1"/>
            <a:r>
              <a:rPr lang="es-CR" altLang="es-ES" sz="2200" b="1"/>
              <a:t>print</a:t>
            </a:r>
            <a:r>
              <a:rPr lang="es-CR" altLang="es-ES" sz="2200"/>
              <a:t> (“Nota final: ”, nota)</a:t>
            </a:r>
            <a:endParaRPr lang="en-US" altLang="es-ES" sz="2200"/>
          </a:p>
        </p:txBody>
      </p:sp>
      <p:sp>
        <p:nvSpPr>
          <p:cNvPr id="17418" name="Line 2053">
            <a:extLst>
              <a:ext uri="{FF2B5EF4-FFF2-40B4-BE49-F238E27FC236}">
                <a16:creationId xmlns:a16="http://schemas.microsoft.com/office/drawing/2014/main" id="{40140DBB-8666-4212-8332-3452847E7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 descr="Large confetti">
            <a:extLst>
              <a:ext uri="{FF2B5EF4-FFF2-40B4-BE49-F238E27FC236}">
                <a16:creationId xmlns:a16="http://schemas.microsoft.com/office/drawing/2014/main" id="{7AE71C1E-E78C-4448-AD09-B896FA17B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6388"/>
            <a:ext cx="7772400" cy="1143000"/>
          </a:xfrm>
        </p:spPr>
        <p:txBody>
          <a:bodyPr/>
          <a:lstStyle/>
          <a:p>
            <a:r>
              <a:rPr lang="es-MX" altLang="es-ES" sz="3200"/>
              <a:t>EJEMPLO: Función que </a:t>
            </a:r>
            <a:r>
              <a:rPr lang="es-MX" altLang="es-ES" sz="3200" b="1"/>
              <a:t>LEE</a:t>
            </a:r>
            <a:r>
              <a:rPr lang="es-MX" altLang="es-ES" sz="3200"/>
              <a:t> dos números enteros e imprime su suma</a:t>
            </a:r>
            <a:endParaRPr lang="es-ES" altLang="es-ES" sz="3200"/>
          </a:p>
        </p:txBody>
      </p:sp>
      <p:sp>
        <p:nvSpPr>
          <p:cNvPr id="18435" name="3 Marcador de número de diapositiva">
            <a:extLst>
              <a:ext uri="{FF2B5EF4-FFF2-40B4-BE49-F238E27FC236}">
                <a16:creationId xmlns:a16="http://schemas.microsoft.com/office/drawing/2014/main" id="{526E169A-09D9-4E41-8EEE-C2A32D82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C9CC0FD-EA41-4281-95BC-D4E8321EFF69}" type="slidenum">
              <a:rPr lang="en-US" altLang="es-ES" smtClean="0"/>
              <a:pPr/>
              <a:t>9</a:t>
            </a:fld>
            <a:r>
              <a:rPr lang="es-MX" altLang="es-ES"/>
              <a:t>/11</a:t>
            </a:r>
            <a:endParaRPr lang="en-US" altLang="es-E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A0EEEE69-E3E7-4A2B-9DD8-7B480A28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SzPct val="90000"/>
              <a:buFontTx/>
              <a:buBlip>
                <a:blip r:embed="rId2"/>
              </a:buBlip>
            </a:pPr>
            <a:endParaRPr lang="es-MX" altLang="es-ES" sz="3200"/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8267D3DB-D35C-44D7-9123-CB3C3317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3429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s-CR" altLang="es-ES" sz="320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s-CR" altLang="es-ES" sz="320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endParaRPr lang="en-US" altLang="es-ES" sz="3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438" name="Oval 7">
            <a:extLst>
              <a:ext uri="{FF2B5EF4-FFF2-40B4-BE49-F238E27FC236}">
                <a16:creationId xmlns:a16="http://schemas.microsoft.com/office/drawing/2014/main" id="{AC205BDC-B2DA-459D-A9BC-42EDC0F0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336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INICIO</a:t>
            </a:r>
            <a:endParaRPr kumimoji="1" lang="en-US" altLang="es-ES"/>
          </a:p>
        </p:txBody>
      </p:sp>
      <p:sp>
        <p:nvSpPr>
          <p:cNvPr id="18439" name="AutoShape 8">
            <a:extLst>
              <a:ext uri="{FF2B5EF4-FFF2-40B4-BE49-F238E27FC236}">
                <a16:creationId xmlns:a16="http://schemas.microsoft.com/office/drawing/2014/main" id="{DD0CA399-99F4-4EC3-B652-030B8722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3200"/>
            <a:ext cx="45720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CR" altLang="es-ES" sz="1800"/>
              <a:t>“Primer número “,  numero1</a:t>
            </a:r>
          </a:p>
          <a:p>
            <a:pPr algn="ctr" eaLnBrk="1" hangingPunct="1"/>
            <a:r>
              <a:rPr lang="es-CR" altLang="es-ES" sz="1800"/>
              <a:t>“Segundo número “, numero2</a:t>
            </a:r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21FADD4A-4BBD-4471-965D-428B7880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657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suma = numero1 + numero2</a:t>
            </a:r>
            <a:endParaRPr kumimoji="1" lang="en-US" altLang="es-ES"/>
          </a:p>
        </p:txBody>
      </p:sp>
      <p:sp>
        <p:nvSpPr>
          <p:cNvPr id="18441" name="Oval 11">
            <a:extLst>
              <a:ext uri="{FF2B5EF4-FFF2-40B4-BE49-F238E27FC236}">
                <a16:creationId xmlns:a16="http://schemas.microsoft.com/office/drawing/2014/main" id="{DA427B87-A36D-4529-B74E-E84C8867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15000"/>
            <a:ext cx="1143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FIN</a:t>
            </a:r>
            <a:endParaRPr kumimoji="1" lang="en-US" altLang="es-ES"/>
          </a:p>
        </p:txBody>
      </p:sp>
      <p:sp>
        <p:nvSpPr>
          <p:cNvPr id="18442" name="Line 12">
            <a:extLst>
              <a:ext uri="{FF2B5EF4-FFF2-40B4-BE49-F238E27FC236}">
                <a16:creationId xmlns:a16="http://schemas.microsoft.com/office/drawing/2014/main" id="{C246DC38-5F62-4BD4-A0C7-822362C1A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8443" name="Line 13">
            <a:extLst>
              <a:ext uri="{FF2B5EF4-FFF2-40B4-BE49-F238E27FC236}">
                <a16:creationId xmlns:a16="http://schemas.microsoft.com/office/drawing/2014/main" id="{94E4FB1C-1A9D-40A0-8844-228F3100D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8444" name="Line 14">
            <a:extLst>
              <a:ext uri="{FF2B5EF4-FFF2-40B4-BE49-F238E27FC236}">
                <a16:creationId xmlns:a16="http://schemas.microsoft.com/office/drawing/2014/main" id="{63D082E5-B798-46EA-8F12-0E85E0D4E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8445" name="Line 15">
            <a:extLst>
              <a:ext uri="{FF2B5EF4-FFF2-40B4-BE49-F238E27FC236}">
                <a16:creationId xmlns:a16="http://schemas.microsoft.com/office/drawing/2014/main" id="{4108F211-67EA-4402-A924-A1C268E4E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CR"/>
          </a:p>
        </p:txBody>
      </p:sp>
      <p:sp>
        <p:nvSpPr>
          <p:cNvPr id="18446" name="AutoShape 18">
            <a:extLst>
              <a:ext uri="{FF2B5EF4-FFF2-40B4-BE49-F238E27FC236}">
                <a16:creationId xmlns:a16="http://schemas.microsoft.com/office/drawing/2014/main" id="{94DE256F-55A1-45DC-B2BE-7C2DBE87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724400"/>
            <a:ext cx="2755900" cy="727075"/>
          </a:xfrm>
          <a:custGeom>
            <a:avLst/>
            <a:gdLst>
              <a:gd name="T0" fmla="*/ 2147483646 w 21697"/>
              <a:gd name="T1" fmla="*/ 0 h 25744"/>
              <a:gd name="T2" fmla="*/ 2147483646 w 21697"/>
              <a:gd name="T3" fmla="*/ 0 h 25744"/>
              <a:gd name="T4" fmla="*/ 2147483646 w 21697"/>
              <a:gd name="T5" fmla="*/ 2147483646 h 25744"/>
              <a:gd name="T6" fmla="*/ 0 w 21697"/>
              <a:gd name="T7" fmla="*/ 2147483646 h 25744"/>
              <a:gd name="T8" fmla="*/ 2147483646 w 21697"/>
              <a:gd name="T9" fmla="*/ 0 h 25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97"/>
              <a:gd name="T16" fmla="*/ 0 h 25744"/>
              <a:gd name="T17" fmla="*/ 21697 w 21697"/>
              <a:gd name="T18" fmla="*/ 25744 h 25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97" h="25744">
                <a:moveTo>
                  <a:pt x="97" y="0"/>
                </a:moveTo>
                <a:lnTo>
                  <a:pt x="21697" y="0"/>
                </a:lnTo>
                <a:lnTo>
                  <a:pt x="21697" y="17322"/>
                </a:lnTo>
                <a:cubicBezTo>
                  <a:pt x="10897" y="17322"/>
                  <a:pt x="10800" y="28738"/>
                  <a:pt x="0" y="24988"/>
                </a:cubicBezTo>
                <a:cubicBezTo>
                  <a:pt x="32" y="16659"/>
                  <a:pt x="65" y="8329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s-MX" altLang="es-ES"/>
              <a:t>“La suma es ”, suma</a:t>
            </a:r>
            <a:endParaRPr kumimoji="1" lang="en-US" altLang="es-ES"/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01001F45-2FC2-49DD-A454-D3C12B0E6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709738"/>
            <a:ext cx="42830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s-MX" altLang="es-ES" dirty="0"/>
              <a:t>        pseudocódigo</a:t>
            </a:r>
          </a:p>
          <a:p>
            <a:pPr eaLnBrk="1" hangingPunct="1"/>
            <a:endParaRPr kumimoji="1" lang="es-MX" altLang="es-ES" dirty="0"/>
          </a:p>
          <a:p>
            <a:pPr eaLnBrk="1" hangingPunct="1"/>
            <a:endParaRPr kumimoji="1" lang="es-MX" altLang="es-ES" dirty="0"/>
          </a:p>
          <a:p>
            <a:pPr eaLnBrk="1" hangingPunct="1"/>
            <a:r>
              <a:rPr kumimoji="1" lang="es-MX" altLang="es-ES" sz="1800" dirty="0" err="1"/>
              <a:t>def</a:t>
            </a:r>
            <a:r>
              <a:rPr kumimoji="1" lang="es-MX" altLang="es-ES" sz="1800" dirty="0"/>
              <a:t> sumar():</a:t>
            </a:r>
          </a:p>
          <a:p>
            <a:pPr eaLnBrk="1" hangingPunct="1"/>
            <a:r>
              <a:rPr kumimoji="1" lang="es-MX" altLang="es-ES" sz="1800" dirty="0"/>
              <a:t>   numero1 = </a:t>
            </a:r>
            <a:r>
              <a:rPr kumimoji="1" lang="es-MX" altLang="es-ES" sz="1800" dirty="0" err="1"/>
              <a:t>int</a:t>
            </a:r>
            <a:r>
              <a:rPr kumimoji="1" lang="es-MX" altLang="es-ES" sz="1800" dirty="0"/>
              <a:t>(input(“Primer número ”))</a:t>
            </a:r>
          </a:p>
          <a:p>
            <a:pPr eaLnBrk="1" hangingPunct="1"/>
            <a:r>
              <a:rPr kumimoji="1" lang="es-MX" altLang="es-ES" sz="1800" dirty="0"/>
              <a:t>   numero2 = </a:t>
            </a:r>
            <a:r>
              <a:rPr kumimoji="1" lang="es-MX" altLang="es-ES" sz="1800" dirty="0" err="1"/>
              <a:t>int</a:t>
            </a:r>
            <a:r>
              <a:rPr kumimoji="1" lang="es-MX" altLang="es-ES" sz="1800" dirty="0"/>
              <a:t>(input(“Segundo número ”))</a:t>
            </a:r>
          </a:p>
          <a:p>
            <a:pPr eaLnBrk="1" hangingPunct="1"/>
            <a:r>
              <a:rPr kumimoji="1" lang="es-MX" altLang="es-ES" sz="1800" dirty="0"/>
              <a:t>   suma  = numero1 + numero2</a:t>
            </a:r>
          </a:p>
          <a:p>
            <a:pPr eaLnBrk="1" hangingPunct="1"/>
            <a:r>
              <a:rPr kumimoji="1" lang="es-MX" altLang="es-ES" sz="1800" dirty="0"/>
              <a:t>   </a:t>
            </a:r>
            <a:r>
              <a:rPr kumimoji="1" lang="es-MX" altLang="es-ES" sz="1800" dirty="0" err="1"/>
              <a:t>print</a:t>
            </a:r>
            <a:r>
              <a:rPr kumimoji="1" lang="es-MX" altLang="es-ES" sz="1800" dirty="0"/>
              <a:t> (“La suma es ”, suma)</a:t>
            </a:r>
          </a:p>
          <a:p>
            <a:pPr eaLnBrk="1" hangingPunct="1"/>
            <a:r>
              <a:rPr kumimoji="1" lang="es-MX" altLang="es-ES" sz="1800" dirty="0"/>
              <a:t>   </a:t>
            </a:r>
            <a:r>
              <a:rPr kumimoji="1" lang="es-MX" altLang="es-ES" sz="1800" dirty="0" err="1"/>
              <a:t>return</a:t>
            </a:r>
            <a:endParaRPr kumimoji="1" lang="es-MX" altLang="es-ES" sz="1800" dirty="0"/>
          </a:p>
          <a:p>
            <a:pPr eaLnBrk="1" hangingPunct="1"/>
            <a:endParaRPr kumimoji="1" lang="en-US" altLang="es-ES" sz="1800" dirty="0"/>
          </a:p>
        </p:txBody>
      </p:sp>
      <p:pic>
        <p:nvPicPr>
          <p:cNvPr id="18448" name="Picture 2">
            <a:extLst>
              <a:ext uri="{FF2B5EF4-FFF2-40B4-BE49-F238E27FC236}">
                <a16:creationId xmlns:a16="http://schemas.microsoft.com/office/drawing/2014/main" id="{6C546CEA-B0BD-41FE-9C31-1F2135A013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953000"/>
            <a:ext cx="4633912" cy="137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9" name="1 CuadroTexto">
            <a:extLst>
              <a:ext uri="{FF2B5EF4-FFF2-40B4-BE49-F238E27FC236}">
                <a16:creationId xmlns:a16="http://schemas.microsoft.com/office/drawing/2014/main" id="{175DB88A-9ABA-490C-958D-00DD4CB4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717675"/>
            <a:ext cx="2420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ES"/>
              <a:t>Diagrama de flujo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Designs\Ricepaper.pot</Template>
  <TotalTime>8086</TotalTime>
  <Words>631</Words>
  <Application>Microsoft Office PowerPoint</Application>
  <PresentationFormat>On-screen Show (4:3)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 New Roman</vt:lpstr>
      <vt:lpstr>Verdana</vt:lpstr>
      <vt:lpstr>Wingdings</vt:lpstr>
      <vt:lpstr>Ricepaper</vt:lpstr>
      <vt:lpstr>ESTRUCTURAS  PARA DESARROLLAR PROGRAMAS </vt:lpstr>
      <vt:lpstr>PowerPoint Presentation</vt:lpstr>
      <vt:lpstr>CONSTRUCTOR DE SECUENCIA</vt:lpstr>
      <vt:lpstr>ASIGNACIONES: CÁLCULOS CON DATOS NUMÉRICOS /  NO NUMÉRICOS EJECUCIÓN DE FUNCIONES</vt:lpstr>
      <vt:lpstr>OPERACIÓN DE ENTRADA</vt:lpstr>
      <vt:lpstr>PowerPoint Presentation</vt:lpstr>
      <vt:lpstr>OPERACIÓN DE SALIDA</vt:lpstr>
      <vt:lpstr>PowerPoint Presentation</vt:lpstr>
      <vt:lpstr>EJEMPLO: Función que LEE dos números enteros e imprime su suma</vt:lpstr>
      <vt:lpstr>EJEMPLO: Función que RECIBE dos números y retorna su suma</vt:lpstr>
      <vt:lpstr>Ejercicio: Función al_reves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Escritura de programas en Python</dc:title>
  <dc:creator>William Mata Rodrigu</dc:creator>
  <cp:lastModifiedBy>WilliamMataRodriguez</cp:lastModifiedBy>
  <cp:revision>856</cp:revision>
  <dcterms:created xsi:type="dcterms:W3CDTF">2006-10-08T15:33:55Z</dcterms:created>
  <dcterms:modified xsi:type="dcterms:W3CDTF">2019-12-03T17:34:33Z</dcterms:modified>
</cp:coreProperties>
</file>